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8" r:id="rId2"/>
    <p:sldId id="259" r:id="rId3"/>
    <p:sldId id="347" r:id="rId4"/>
    <p:sldId id="348" r:id="rId5"/>
    <p:sldId id="349" r:id="rId6"/>
    <p:sldId id="350" r:id="rId7"/>
    <p:sldId id="292" r:id="rId8"/>
    <p:sldId id="260" r:id="rId9"/>
    <p:sldId id="262" r:id="rId10"/>
    <p:sldId id="263" r:id="rId11"/>
    <p:sldId id="264" r:id="rId12"/>
    <p:sldId id="265" r:id="rId13"/>
    <p:sldId id="266" r:id="rId14"/>
    <p:sldId id="261" r:id="rId15"/>
    <p:sldId id="268" r:id="rId16"/>
    <p:sldId id="267" r:id="rId17"/>
    <p:sldId id="298" r:id="rId18"/>
    <p:sldId id="272" r:id="rId19"/>
    <p:sldId id="273" r:id="rId20"/>
    <p:sldId id="352" r:id="rId21"/>
    <p:sldId id="316" r:id="rId22"/>
    <p:sldId id="351" r:id="rId23"/>
    <p:sldId id="353" r:id="rId24"/>
    <p:sldId id="354" r:id="rId25"/>
    <p:sldId id="355" r:id="rId26"/>
    <p:sldId id="278" r:id="rId27"/>
    <p:sldId id="318" r:id="rId28"/>
    <p:sldId id="319" r:id="rId29"/>
    <p:sldId id="356" r:id="rId30"/>
    <p:sldId id="346" r:id="rId31"/>
    <p:sldId id="323" r:id="rId32"/>
    <p:sldId id="322" r:id="rId33"/>
    <p:sldId id="324" r:id="rId34"/>
    <p:sldId id="325" r:id="rId35"/>
    <p:sldId id="326" r:id="rId36"/>
    <p:sldId id="327" r:id="rId37"/>
    <p:sldId id="328" r:id="rId38"/>
    <p:sldId id="329" r:id="rId39"/>
    <p:sldId id="330" r:id="rId40"/>
    <p:sldId id="331" r:id="rId41"/>
    <p:sldId id="358" r:id="rId42"/>
    <p:sldId id="332" r:id="rId43"/>
    <p:sldId id="333" r:id="rId44"/>
    <p:sldId id="334" r:id="rId45"/>
    <p:sldId id="335" r:id="rId46"/>
    <p:sldId id="336" r:id="rId47"/>
    <p:sldId id="337" r:id="rId48"/>
    <p:sldId id="338" r:id="rId49"/>
    <p:sldId id="342" r:id="rId50"/>
    <p:sldId id="343" r:id="rId51"/>
    <p:sldId id="357" r:id="rId52"/>
    <p:sldId id="360" r:id="rId53"/>
  </p:sldIdLst>
  <p:sldSz cx="9144000" cy="6858000" type="screen4x3"/>
  <p:notesSz cx="6997700" cy="9271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614" autoAdjust="0"/>
  </p:normalViewPr>
  <p:slideViewPr>
    <p:cSldViewPr>
      <p:cViewPr varScale="1">
        <p:scale>
          <a:sx n="93" d="100"/>
          <a:sy n="93" d="100"/>
        </p:scale>
        <p:origin x="-11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C981A836-47CE-434B-854E-DF909E17F0F4}" type="datetimeFigureOut">
              <a:rPr lang="en-US" smtClean="0"/>
              <a:pPr/>
              <a:t>12-02-15</a:t>
            </a:fld>
            <a:endParaRPr lang="en-US" dirty="0"/>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6EC2A1F4-1B46-4926-8E6D-F800B8586AA4}" type="slidenum">
              <a:rPr lang="en-US" smtClean="0"/>
              <a:pPr/>
              <a:t>‹#›</a:t>
            </a:fld>
            <a:endParaRPr lang="en-US" dirty="0"/>
          </a:p>
        </p:txBody>
      </p:sp>
    </p:spTree>
    <p:extLst>
      <p:ext uri="{BB962C8B-B14F-4D97-AF65-F5344CB8AC3E}">
        <p14:creationId xmlns:p14="http://schemas.microsoft.com/office/powerpoint/2010/main" val="3163041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C041EE8E-3FE4-424C-A6E9-7E45A32BA2EE}" type="datetimeFigureOut">
              <a:rPr lang="en-US" smtClean="0"/>
              <a:pPr/>
              <a:t>12-02-15</a:t>
            </a:fld>
            <a:endParaRPr lang="en-US" dirty="0"/>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EA543534-9EE1-43E0-BB20-FC2F733CF956}" type="slidenum">
              <a:rPr lang="en-US" smtClean="0"/>
              <a:pPr/>
              <a:t>‹#›</a:t>
            </a:fld>
            <a:endParaRPr lang="en-US" dirty="0"/>
          </a:p>
        </p:txBody>
      </p:sp>
    </p:spTree>
    <p:extLst>
      <p:ext uri="{BB962C8B-B14F-4D97-AF65-F5344CB8AC3E}">
        <p14:creationId xmlns:p14="http://schemas.microsoft.com/office/powerpoint/2010/main" val="394900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152580" name="Slide Number Placeholder 3"/>
          <p:cNvSpPr>
            <a:spLocks noGrp="1"/>
          </p:cNvSpPr>
          <p:nvPr>
            <p:ph type="sldNum" sz="quarter" idx="5"/>
          </p:nvPr>
        </p:nvSpPr>
        <p:spPr bwMode="auto">
          <a:noFill/>
          <a:ln>
            <a:miter lim="800000"/>
            <a:headEnd/>
            <a:tailEnd/>
          </a:ln>
        </p:spPr>
        <p:txBody>
          <a:bodyPr/>
          <a:lstStyle/>
          <a:p>
            <a:fld id="{15031B64-7C62-F343-95C9-F11AB909469B}" type="slidenum">
              <a:rPr lang="en-US"/>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pPr eaLnBrk="1" hangingPunct="1"/>
            <a:endParaRPr lang="en-US" dirty="0"/>
          </a:p>
        </p:txBody>
      </p:sp>
      <p:sp>
        <p:nvSpPr>
          <p:cNvPr id="153604" name="Slide Number Placeholder 3"/>
          <p:cNvSpPr>
            <a:spLocks noGrp="1"/>
          </p:cNvSpPr>
          <p:nvPr>
            <p:ph type="sldNum" sz="quarter" idx="5"/>
          </p:nvPr>
        </p:nvSpPr>
        <p:spPr>
          <a:noFill/>
        </p:spPr>
        <p:txBody>
          <a:bodyPr/>
          <a:lstStyle/>
          <a:p>
            <a:fld id="{94710C6E-D989-4E4A-B640-3C0B365BDAFE}" type="slidenum">
              <a:rPr lang="en-US"/>
              <a:pPr/>
              <a:t>22</a:t>
            </a:fld>
            <a:endParaRPr lang="en-US" dirty="0"/>
          </a:p>
        </p:txBody>
      </p:sp>
      <p:sp>
        <p:nvSpPr>
          <p:cNvPr id="153605" name="Date Placeholder 4"/>
          <p:cNvSpPr>
            <a:spLocks noGrp="1"/>
          </p:cNvSpPr>
          <p:nvPr>
            <p:ph type="dt" sz="quarter" idx="1"/>
          </p:nvPr>
        </p:nvSpPr>
        <p:spPr>
          <a:noFill/>
        </p:spPr>
        <p:txBody>
          <a:bodyPr/>
          <a:lstStyle/>
          <a:p>
            <a:r>
              <a:rPr lang="en-US" dirty="0"/>
              <a:t>26 June 2009</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141316" name="Slide Number Placeholder 3"/>
          <p:cNvSpPr>
            <a:spLocks noGrp="1"/>
          </p:cNvSpPr>
          <p:nvPr>
            <p:ph type="sldNum" sz="quarter" idx="5"/>
          </p:nvPr>
        </p:nvSpPr>
        <p:spPr bwMode="auto">
          <a:noFill/>
          <a:ln>
            <a:miter lim="800000"/>
            <a:headEnd/>
            <a:tailEnd/>
          </a:ln>
        </p:spPr>
        <p:txBody>
          <a:bodyPr/>
          <a:lstStyle/>
          <a:p>
            <a:fld id="{890F84CC-4BC5-6349-86D8-615B746ECF9C}" type="slidenum">
              <a:rPr lang="en-US"/>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pPr eaLnBrk="1" hangingPunct="1"/>
            <a:endParaRPr lang="en-US" dirty="0"/>
          </a:p>
        </p:txBody>
      </p:sp>
      <p:sp>
        <p:nvSpPr>
          <p:cNvPr id="179204" name="Slide Number Placeholder 3"/>
          <p:cNvSpPr>
            <a:spLocks noGrp="1"/>
          </p:cNvSpPr>
          <p:nvPr>
            <p:ph type="sldNum" sz="quarter" idx="5"/>
          </p:nvPr>
        </p:nvSpPr>
        <p:spPr>
          <a:noFill/>
        </p:spPr>
        <p:txBody>
          <a:bodyPr/>
          <a:lstStyle/>
          <a:p>
            <a:fld id="{166A7386-A5AF-044D-8168-1574619E8171}" type="slidenum">
              <a:rPr lang="en-US"/>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26</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27</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28</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xfrm>
            <a:off x="3963582" y="8805869"/>
            <a:ext cx="3032448" cy="463625"/>
          </a:xfrm>
          <a:prstGeom prst="rect">
            <a:avLst/>
          </a:prstGeom>
          <a:noFill/>
          <a:ln>
            <a:miter lim="800000"/>
            <a:headEnd/>
            <a:tailEnd/>
          </a:ln>
        </p:spPr>
        <p:txBody>
          <a:bodyPr/>
          <a:lstStyle/>
          <a:p>
            <a:fld id="{673B0030-0B40-7347-B387-68B96D45A3AF}" type="slidenum">
              <a:rPr lang="nl-NL"/>
              <a:pPr/>
              <a:t>36</a:t>
            </a:fld>
            <a:endParaRPr lang="nl-NL"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7</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xfrm>
            <a:off x="3963582" y="8805869"/>
            <a:ext cx="3032448" cy="463625"/>
          </a:xfrm>
          <a:prstGeom prst="rect">
            <a:avLst/>
          </a:prstGeom>
          <a:noFill/>
          <a:ln>
            <a:miter lim="800000"/>
            <a:headEnd/>
            <a:tailEnd/>
          </a:ln>
        </p:spPr>
        <p:txBody>
          <a:bodyPr/>
          <a:lstStyle/>
          <a:p>
            <a:fld id="{673B0030-0B40-7347-B387-68B96D45A3AF}" type="slidenum">
              <a:rPr lang="nl-NL"/>
              <a:pPr/>
              <a:t>37</a:t>
            </a:fld>
            <a:endParaRPr lang="nl-NL"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z="10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xfrm>
            <a:off x="3963582" y="8805869"/>
            <a:ext cx="3032448" cy="463625"/>
          </a:xfrm>
          <a:prstGeom prst="rect">
            <a:avLst/>
          </a:prstGeom>
          <a:noFill/>
          <a:ln>
            <a:miter lim="800000"/>
            <a:headEnd/>
            <a:tailEnd/>
          </a:ln>
        </p:spPr>
        <p:txBody>
          <a:bodyPr/>
          <a:lstStyle/>
          <a:p>
            <a:fld id="{673B0030-0B40-7347-B387-68B96D45A3AF}" type="slidenum">
              <a:rPr lang="nl-NL"/>
              <a:pPr/>
              <a:t>38</a:t>
            </a:fld>
            <a:endParaRPr lang="nl-NL"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z="10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3963582" y="8805869"/>
            <a:ext cx="3032448" cy="463625"/>
          </a:xfrm>
          <a:prstGeom prst="rect">
            <a:avLst/>
          </a:prstGeom>
          <a:noFill/>
          <a:ln>
            <a:miter lim="800000"/>
            <a:headEnd/>
            <a:tailEnd/>
          </a:ln>
        </p:spPr>
        <p:txBody>
          <a:bodyPr/>
          <a:lstStyle/>
          <a:p>
            <a:fld id="{2AC1D2DF-CC74-AD43-92EF-8E360894C211}" type="slidenum">
              <a:rPr lang="nl-NL"/>
              <a:pPr/>
              <a:t>39</a:t>
            </a:fld>
            <a:endParaRPr lang="nl-NL"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40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fld id="{562A5218-A9AA-674A-A3D2-A26D277B49A3}" type="slidenum">
              <a:rPr lang="en-US"/>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42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43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44</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45</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46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8</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47</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48</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63744" y="8805841"/>
            <a:ext cx="3032337" cy="463550"/>
          </a:xfrm>
          <a:prstGeom prst="rect">
            <a:avLst/>
          </a:prstGeom>
          <a:ln/>
        </p:spPr>
        <p:txBody>
          <a:bodyPr/>
          <a:lstStyle/>
          <a:p>
            <a:fld id="{C1AB7F78-FCFD-7342-A795-039AB8CDB476}" type="slidenum">
              <a:rPr lang="en-US"/>
              <a:pPr/>
              <a:t>49</a:t>
            </a:fld>
            <a:endParaRPr lang="en-US" dirty="0"/>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78E2F-93D1-3444-807E-608C42F2B961}" type="slidenum">
              <a:rPr lang="en-US"/>
              <a:pPr/>
              <a:t>51</a:t>
            </a:fld>
            <a:endParaRPr lang="en-US" dirty="0"/>
          </a:p>
        </p:txBody>
      </p:sp>
      <p:sp>
        <p:nvSpPr>
          <p:cNvPr id="59394" name="Rectangle 2"/>
          <p:cNvSpPr>
            <a:spLocks noGrp="1" noRot="1" noChangeAspect="1" noChangeArrowheads="1" noTextEdit="1"/>
          </p:cNvSpPr>
          <p:nvPr>
            <p:ph type="sldImg"/>
          </p:nvPr>
        </p:nvSpPr>
        <p:spPr>
          <a:ln w="12700" cap="flat">
            <a:solidFill>
              <a:schemeClr val="tx1"/>
            </a:solidFill>
          </a:ln>
        </p:spPr>
      </p:sp>
      <p:sp>
        <p:nvSpPr>
          <p:cNvPr id="59395" name="Rectangle 3"/>
          <p:cNvSpPr>
            <a:spLocks noGrp="1" noChangeArrowheads="1"/>
          </p:cNvSpPr>
          <p:nvPr>
            <p:ph type="body" idx="1"/>
          </p:nvPr>
        </p:nvSpPr>
        <p:spPr>
          <a:xfrm>
            <a:off x="933027" y="4403725"/>
            <a:ext cx="5131647" cy="4171950"/>
          </a:xfrm>
          <a:ln/>
        </p:spPr>
        <p:txBody>
          <a:bodyPr lIns="92191" tIns="45286" rIns="92191" bIns="45286"/>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36D6EFD-5C79-FB48-8645-60658D849CE0}" type="slidenum">
              <a:rPr lang="en-US"/>
              <a:pPr/>
              <a:t>52</a:t>
            </a:fld>
            <a:endParaRPr lang="en-US" dirty="0"/>
          </a:p>
        </p:txBody>
      </p:sp>
      <p:sp>
        <p:nvSpPr>
          <p:cNvPr id="90115" name="Rectangle 2"/>
          <p:cNvSpPr>
            <a:spLocks noGrp="1" noRot="1" noChangeAspect="1" noChangeArrowheads="1" noTextEdit="1"/>
          </p:cNvSpPr>
          <p:nvPr>
            <p:ph type="sldImg"/>
          </p:nvPr>
        </p:nvSpPr>
        <p:spPr bwMode="auto">
          <a:xfrm>
            <a:off x="1167904" y="695325"/>
            <a:ext cx="4665133" cy="3476625"/>
          </a:xfrm>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543534-9EE1-43E0-BB20-FC2F733CF956}"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143000"/>
          </a:xfrm>
        </p:spPr>
        <p:txBody>
          <a:bodyPr/>
          <a:lstStyle/>
          <a:p>
            <a:r>
              <a:rPr lang="en-AU" smtClean="0"/>
              <a:t>Click to edit Master title style</a:t>
            </a:r>
            <a:endParaRPr lang="en-US"/>
          </a:p>
        </p:txBody>
      </p:sp>
      <p:sp>
        <p:nvSpPr>
          <p:cNvPr id="3" name="Content Placeholder 2"/>
          <p:cNvSpPr>
            <a:spLocks noGrp="1"/>
          </p:cNvSpPr>
          <p:nvPr>
            <p:ph sz="half" idx="1"/>
          </p:nvPr>
        </p:nvSpPr>
        <p:spPr>
          <a:xfrm>
            <a:off x="533400" y="1676400"/>
            <a:ext cx="3886200" cy="5029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0" y="1676400"/>
            <a:ext cx="3886200" cy="5029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lIns="91435" tIns="45718" rIns="91435" bIns="45718"/>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1" y="6248400"/>
            <a:ext cx="2895600" cy="457200"/>
          </a:xfrm>
          <a:prstGeom prst="rect">
            <a:avLst/>
          </a:prstGeom>
          <a:ln/>
        </p:spPr>
        <p:txBody>
          <a:bodyPr lIns="91435" tIns="45718" rIns="91435" bIns="45718"/>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4CF4A2-0DC0-064E-9C44-F61ADD22B0D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AA426A3-4551-334E-BFB5-BDC8D85C5EB4}"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atin typeface="Calibri" pitchFamily="-84" charset="0"/>
                <a:ea typeface="ＭＳ Ｐゴシック" pitchFamily="-84" charset="-128"/>
                <a:cs typeface="+mn-cs"/>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F4CF4A9-A38B-0E4B-8341-3E6D916411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B7B7F-FEB3-44C3-B273-4892351AFC66}" type="datetimeFigureOut">
              <a:rPr lang="en-US" smtClean="0"/>
              <a:pPr/>
              <a:t>12-02-15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D1218-566A-42C2-AD57-5B12E3D9EDD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B7B7F-FEB3-44C3-B273-4892351AFC66}" type="datetimeFigureOut">
              <a:rPr lang="en-US" smtClean="0"/>
              <a:pPr/>
              <a:t>12-02-15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D1218-566A-42C2-AD57-5B12E3D9EDD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3" Type="http://schemas.openxmlformats.org/officeDocument/2006/relationships/image" Target="../media/image39.jpeg"/><Relationship Id="rId14" Type="http://schemas.openxmlformats.org/officeDocument/2006/relationships/image" Target="../media/image40.jpeg"/><Relationship Id="rId15" Type="http://schemas.openxmlformats.org/officeDocument/2006/relationships/image" Target="../media/image41.png"/><Relationship Id="rId16" Type="http://schemas.openxmlformats.org/officeDocument/2006/relationships/image" Target="../media/image42.png"/><Relationship Id="rId17" Type="http://schemas.openxmlformats.org/officeDocument/2006/relationships/image" Target="../media/image43.png"/><Relationship Id="rId18"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4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hyperlink" Target="http://www.nosignificantdifference.org/"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5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jpeg"/><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5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6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6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6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6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6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6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6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6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6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6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7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hyperlink" Target="http://web.me.com/janherrington/EDR/" TargetMode="External"/><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jpeg"/><Relationship Id="rId7" Type="http://schemas.openxmlformats.org/officeDocument/2006/relationships/image" Target="../media/image74.jpeg"/><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7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image" Target="../media/image7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2003425"/>
          </a:xfrm>
        </p:spPr>
        <p:txBody>
          <a:bodyPr>
            <a:noAutofit/>
          </a:bodyPr>
          <a:lstStyle/>
          <a:p>
            <a:r>
              <a:rPr lang="en-US" b="1" dirty="0" smtClean="0"/>
              <a:t>Educational Technology that Matters to Practitioners: The Promise of Educational Design Research</a:t>
            </a:r>
            <a:endParaRPr lang="en-US" b="1" dirty="0"/>
          </a:p>
        </p:txBody>
      </p:sp>
      <p:sp>
        <p:nvSpPr>
          <p:cNvPr id="3" name="Subtitle 2"/>
          <p:cNvSpPr>
            <a:spLocks noGrp="1"/>
          </p:cNvSpPr>
          <p:nvPr>
            <p:ph type="subTitle" idx="1"/>
          </p:nvPr>
        </p:nvSpPr>
        <p:spPr>
          <a:xfrm>
            <a:off x="1371600" y="2819400"/>
            <a:ext cx="6400800" cy="1295400"/>
          </a:xfrm>
        </p:spPr>
        <p:txBody>
          <a:bodyPr/>
          <a:lstStyle/>
          <a:p>
            <a:r>
              <a:rPr lang="en-US" dirty="0" smtClean="0">
                <a:solidFill>
                  <a:schemeClr val="tx1"/>
                </a:solidFill>
              </a:rPr>
              <a:t>Thomas C. Reeves</a:t>
            </a:r>
          </a:p>
          <a:p>
            <a:r>
              <a:rPr lang="en-US" dirty="0" smtClean="0">
                <a:solidFill>
                  <a:schemeClr val="tx1"/>
                </a:solidFill>
              </a:rPr>
              <a:t>The University of Georgia</a:t>
            </a:r>
            <a:endParaRPr lang="en-US" dirty="0">
              <a:solidFill>
                <a:schemeClr val="tx1"/>
              </a:solidFill>
            </a:endParaRPr>
          </a:p>
        </p:txBody>
      </p:sp>
      <p:pic>
        <p:nvPicPr>
          <p:cNvPr id="7" name="Picture 6"/>
          <p:cNvPicPr>
            <a:picLocks noChangeAspect="1" noChangeArrowheads="1"/>
          </p:cNvPicPr>
          <p:nvPr/>
        </p:nvPicPr>
        <p:blipFill>
          <a:blip r:embed="rId3"/>
          <a:srcRect/>
          <a:stretch>
            <a:fillRect/>
          </a:stretch>
        </p:blipFill>
        <p:spPr bwMode="auto">
          <a:xfrm>
            <a:off x="0" y="4695825"/>
            <a:ext cx="3333750" cy="2219325"/>
          </a:xfrm>
          <a:prstGeom prst="rect">
            <a:avLst/>
          </a:prstGeom>
          <a:noFill/>
          <a:ln w="9525">
            <a:noFill/>
            <a:miter lim="800000"/>
            <a:headEnd/>
            <a:tailEnd/>
          </a:ln>
        </p:spPr>
      </p:pic>
      <p:pic>
        <p:nvPicPr>
          <p:cNvPr id="8" name="Picture 12"/>
          <p:cNvPicPr>
            <a:picLocks noChangeAspect="1" noChangeArrowheads="1"/>
          </p:cNvPicPr>
          <p:nvPr/>
        </p:nvPicPr>
        <p:blipFill>
          <a:blip r:embed="rId4"/>
          <a:srcRect/>
          <a:stretch>
            <a:fillRect/>
          </a:stretch>
        </p:blipFill>
        <p:spPr bwMode="auto">
          <a:xfrm>
            <a:off x="5867400" y="4657725"/>
            <a:ext cx="3333750" cy="2219325"/>
          </a:xfrm>
          <a:prstGeom prst="rect">
            <a:avLst/>
          </a:prstGeom>
          <a:noFill/>
          <a:ln w="9525">
            <a:noFill/>
            <a:miter lim="800000"/>
            <a:headEnd/>
            <a:tailEnd/>
          </a:ln>
        </p:spPr>
      </p:pic>
      <p:pic>
        <p:nvPicPr>
          <p:cNvPr id="9" name="Picture 13"/>
          <p:cNvPicPr>
            <a:picLocks noChangeAspect="1" noChangeArrowheads="1"/>
          </p:cNvPicPr>
          <p:nvPr/>
        </p:nvPicPr>
        <p:blipFill>
          <a:blip r:embed="rId5"/>
          <a:srcRect/>
          <a:stretch>
            <a:fillRect/>
          </a:stretch>
        </p:blipFill>
        <p:spPr bwMode="auto">
          <a:xfrm>
            <a:off x="2905125" y="4637088"/>
            <a:ext cx="3495675" cy="22971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7200" dirty="0" smtClean="0"/>
              <a:t>Positivist Paradigm</a:t>
            </a:r>
            <a:endParaRPr lang="en-US" sz="7200" dirty="0"/>
          </a:p>
        </p:txBody>
      </p:sp>
      <p:sp>
        <p:nvSpPr>
          <p:cNvPr id="4" name="Content Placeholder 3"/>
          <p:cNvSpPr>
            <a:spLocks noGrp="1"/>
          </p:cNvSpPr>
          <p:nvPr>
            <p:ph sz="half" idx="1"/>
          </p:nvPr>
        </p:nvSpPr>
        <p:spPr>
          <a:xfrm>
            <a:off x="228600" y="1371601"/>
            <a:ext cx="4953000" cy="5410200"/>
          </a:xfrm>
        </p:spPr>
        <p:txBody>
          <a:bodyPr>
            <a:noAutofit/>
          </a:bodyPr>
          <a:lstStyle/>
          <a:p>
            <a:pPr marL="284163" indent="-284163"/>
            <a:r>
              <a:rPr lang="en-US" altLang="en-US" dirty="0" smtClean="0"/>
              <a:t>There are facts with an objective reality that exist regardless of our beliefs.</a:t>
            </a:r>
          </a:p>
          <a:p>
            <a:pPr marL="284163" indent="-284163"/>
            <a:r>
              <a:rPr lang="en-US" altLang="en-US" dirty="0" smtClean="0"/>
              <a:t>The goal of research is to detect the causes of changes in phenomena through measurement and quantitative analysis.</a:t>
            </a:r>
          </a:p>
          <a:p>
            <a:pPr marL="284163" indent="-284163"/>
            <a:r>
              <a:rPr lang="en-US" altLang="en-US" dirty="0" smtClean="0"/>
              <a:t>Experimental designs are best because they reduce “error” hiding “the truth.”</a:t>
            </a:r>
          </a:p>
          <a:p>
            <a:pPr marL="284163" indent="-284163"/>
            <a:r>
              <a:rPr lang="en-US" altLang="en-US" dirty="0" smtClean="0"/>
              <a:t>Detachment is the ideal state.</a:t>
            </a:r>
            <a:endParaRPr lang="en-US" dirty="0"/>
          </a:p>
        </p:txBody>
      </p:sp>
      <p:pic>
        <p:nvPicPr>
          <p:cNvPr id="7" name="Picture 6" descr="scientist.jpg"/>
          <p:cNvPicPr>
            <a:picLocks noChangeAspect="1"/>
          </p:cNvPicPr>
          <p:nvPr/>
        </p:nvPicPr>
        <p:blipFill>
          <a:blip r:embed="rId3"/>
          <a:stretch>
            <a:fillRect/>
          </a:stretch>
        </p:blipFill>
        <p:spPr>
          <a:xfrm>
            <a:off x="5527963" y="2438400"/>
            <a:ext cx="3616037" cy="441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15400" cy="1143000"/>
          </a:xfrm>
        </p:spPr>
        <p:txBody>
          <a:bodyPr>
            <a:noAutofit/>
          </a:bodyPr>
          <a:lstStyle/>
          <a:p>
            <a:r>
              <a:rPr lang="en-US" sz="7200" dirty="0" smtClean="0"/>
              <a:t>Interpretivist Paradigm</a:t>
            </a:r>
            <a:endParaRPr lang="en-US" sz="7200" dirty="0"/>
          </a:p>
        </p:txBody>
      </p:sp>
      <p:sp>
        <p:nvSpPr>
          <p:cNvPr id="4" name="Content Placeholder 3"/>
          <p:cNvSpPr>
            <a:spLocks noGrp="1"/>
          </p:cNvSpPr>
          <p:nvPr>
            <p:ph sz="half" idx="1"/>
          </p:nvPr>
        </p:nvSpPr>
        <p:spPr>
          <a:xfrm>
            <a:off x="228600" y="1371601"/>
            <a:ext cx="5105400" cy="5410200"/>
          </a:xfrm>
        </p:spPr>
        <p:txBody>
          <a:bodyPr>
            <a:noAutofit/>
          </a:bodyPr>
          <a:lstStyle/>
          <a:p>
            <a:pPr marL="284163" indent="-284163"/>
            <a:r>
              <a:rPr lang="en-US" altLang="en-US" dirty="0" smtClean="0"/>
              <a:t>Reality is socially constructed through collective definitions of phenomena.</a:t>
            </a:r>
          </a:p>
          <a:p>
            <a:pPr marL="284163" indent="-284163"/>
            <a:r>
              <a:rPr lang="en-US" altLang="en-US" dirty="0" smtClean="0"/>
              <a:t>The goal of research is to interpret phenomena from multiple perspectives.</a:t>
            </a:r>
          </a:p>
          <a:p>
            <a:pPr marL="284163" indent="-284163"/>
            <a:r>
              <a:rPr lang="en-US" altLang="en-US" dirty="0" smtClean="0"/>
              <a:t>Ethnographic methods such as observation and interviews are best because they provide the basis for shared interpretations.</a:t>
            </a:r>
          </a:p>
          <a:p>
            <a:pPr marL="284163" indent="-284163"/>
            <a:r>
              <a:rPr lang="en-US" altLang="en-US" dirty="0" smtClean="0"/>
              <a:t>Immersion is the ideal state.</a:t>
            </a:r>
            <a:endParaRPr lang="en-US" dirty="0"/>
          </a:p>
        </p:txBody>
      </p:sp>
      <p:pic>
        <p:nvPicPr>
          <p:cNvPr id="6" name="Picture 5" descr="Qual_Researcher.jpg"/>
          <p:cNvPicPr>
            <a:picLocks noChangeAspect="1"/>
          </p:cNvPicPr>
          <p:nvPr/>
        </p:nvPicPr>
        <p:blipFill>
          <a:blip r:embed="rId3"/>
          <a:stretch>
            <a:fillRect/>
          </a:stretch>
        </p:blipFill>
        <p:spPr>
          <a:xfrm>
            <a:off x="5562600" y="2019366"/>
            <a:ext cx="3469095" cy="48386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15400" cy="1143000"/>
          </a:xfrm>
        </p:spPr>
        <p:txBody>
          <a:bodyPr>
            <a:noAutofit/>
          </a:bodyPr>
          <a:lstStyle/>
          <a:p>
            <a:r>
              <a:rPr lang="en-US" sz="7200" dirty="0" smtClean="0"/>
              <a:t>Critical Paradigm</a:t>
            </a:r>
            <a:endParaRPr lang="en-US" sz="7200" dirty="0"/>
          </a:p>
        </p:txBody>
      </p:sp>
      <p:sp>
        <p:nvSpPr>
          <p:cNvPr id="4" name="Content Placeholder 3"/>
          <p:cNvSpPr>
            <a:spLocks noGrp="1"/>
          </p:cNvSpPr>
          <p:nvPr>
            <p:ph sz="half" idx="1"/>
          </p:nvPr>
        </p:nvSpPr>
        <p:spPr>
          <a:xfrm>
            <a:off x="228600" y="1371601"/>
            <a:ext cx="5410200" cy="5410200"/>
          </a:xfrm>
        </p:spPr>
        <p:txBody>
          <a:bodyPr>
            <a:noAutofit/>
          </a:bodyPr>
          <a:lstStyle/>
          <a:p>
            <a:pPr marL="284163" indent="-284163"/>
            <a:r>
              <a:rPr lang="en-US" altLang="en-US" dirty="0" smtClean="0"/>
              <a:t>Reality is individually constructed based upon experience, gender, culture, etc.</a:t>
            </a:r>
          </a:p>
          <a:p>
            <a:pPr marL="284163" indent="-284163"/>
            <a:r>
              <a:rPr lang="en-US" altLang="en-US" dirty="0" smtClean="0"/>
              <a:t>The goal of research is to improve the status of the under-privileged. </a:t>
            </a:r>
          </a:p>
          <a:p>
            <a:pPr marL="284163" indent="-284163"/>
            <a:r>
              <a:rPr lang="en-US" altLang="en-US" dirty="0" smtClean="0"/>
              <a:t>Critical theory deconstructing phenomena is best when it reveals the hidden power agendas in many educational technology interventions.</a:t>
            </a:r>
          </a:p>
          <a:p>
            <a:pPr marL="284163" indent="-284163"/>
            <a:r>
              <a:rPr lang="en-US" altLang="en-US" dirty="0" smtClean="0"/>
              <a:t>Political engagement is the ideal state.</a:t>
            </a:r>
            <a:endParaRPr lang="en-US" dirty="0"/>
          </a:p>
        </p:txBody>
      </p:sp>
      <p:pic>
        <p:nvPicPr>
          <p:cNvPr id="7" name="Picture 6" descr="homeless_man.jpg"/>
          <p:cNvPicPr>
            <a:picLocks noChangeAspect="1"/>
          </p:cNvPicPr>
          <p:nvPr/>
        </p:nvPicPr>
        <p:blipFill>
          <a:blip r:embed="rId3"/>
          <a:stretch>
            <a:fillRect/>
          </a:stretch>
        </p:blipFill>
        <p:spPr>
          <a:xfrm>
            <a:off x="5791200" y="2946400"/>
            <a:ext cx="3352800" cy="391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15400" cy="1143000"/>
          </a:xfrm>
        </p:spPr>
        <p:txBody>
          <a:bodyPr>
            <a:noAutofit/>
          </a:bodyPr>
          <a:lstStyle/>
          <a:p>
            <a:r>
              <a:rPr lang="en-US" sz="7200" dirty="0" smtClean="0"/>
              <a:t>Heuristic Paradigm</a:t>
            </a:r>
            <a:endParaRPr lang="en-US" sz="7200" dirty="0"/>
          </a:p>
        </p:txBody>
      </p:sp>
      <p:sp>
        <p:nvSpPr>
          <p:cNvPr id="4" name="Content Placeholder 3"/>
          <p:cNvSpPr>
            <a:spLocks noGrp="1"/>
          </p:cNvSpPr>
          <p:nvPr>
            <p:ph sz="half" idx="1"/>
          </p:nvPr>
        </p:nvSpPr>
        <p:spPr>
          <a:xfrm>
            <a:off x="228600" y="1371601"/>
            <a:ext cx="5410200" cy="5410200"/>
          </a:xfrm>
        </p:spPr>
        <p:txBody>
          <a:bodyPr>
            <a:noAutofit/>
          </a:bodyPr>
          <a:lstStyle/>
          <a:p>
            <a:pPr marL="284163" indent="-284163"/>
            <a:r>
              <a:rPr lang="en-US" altLang="en-US" dirty="0" smtClean="0"/>
              <a:t>Reality is complex and learning phenomena are unpredictable.  </a:t>
            </a:r>
          </a:p>
          <a:p>
            <a:pPr marL="284163" indent="-284163"/>
            <a:r>
              <a:rPr lang="en-US" altLang="en-US" dirty="0" smtClean="0"/>
              <a:t>The goal of research is to provide education practitioners with the information they need to make better decisions.</a:t>
            </a:r>
          </a:p>
          <a:p>
            <a:pPr marL="284163" indent="-284163"/>
            <a:r>
              <a:rPr lang="en-US" altLang="en-US" dirty="0" smtClean="0"/>
              <a:t>Methods and tools should be selected on the basis of their potential for enhancing the quality of decision-making.</a:t>
            </a:r>
          </a:p>
          <a:p>
            <a:pPr marL="284163" indent="-284163"/>
            <a:r>
              <a:rPr lang="en-US" altLang="en-US" dirty="0" smtClean="0"/>
              <a:t>Skepticism is the ideal state.</a:t>
            </a:r>
            <a:endParaRPr lang="en-US" dirty="0"/>
          </a:p>
        </p:txBody>
      </p:sp>
      <p:pic>
        <p:nvPicPr>
          <p:cNvPr id="7170" name="Picture 2"/>
          <p:cNvPicPr>
            <a:picLocks noChangeAspect="1" noChangeArrowheads="1"/>
          </p:cNvPicPr>
          <p:nvPr/>
        </p:nvPicPr>
        <p:blipFill>
          <a:blip r:embed="rId3"/>
          <a:srcRect/>
          <a:stretch>
            <a:fillRect/>
          </a:stretch>
        </p:blipFill>
        <p:spPr bwMode="auto">
          <a:xfrm>
            <a:off x="5562600" y="3276600"/>
            <a:ext cx="3581400" cy="35814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3"/>
          <a:srcRect/>
          <a:stretch>
            <a:fillRect/>
          </a:stretch>
        </p:blipFill>
        <p:spPr bwMode="auto">
          <a:xfrm>
            <a:off x="1371600" y="914400"/>
            <a:ext cx="2590800" cy="2590800"/>
          </a:xfrm>
          <a:prstGeom prst="rect">
            <a:avLst/>
          </a:prstGeom>
          <a:noFill/>
          <a:ln w="9525">
            <a:noFill/>
            <a:miter lim="800000"/>
            <a:headEnd/>
            <a:tailEnd/>
          </a:ln>
          <a:effectLst/>
        </p:spPr>
      </p:pic>
      <p:pic>
        <p:nvPicPr>
          <p:cNvPr id="11" name="Picture 8"/>
          <p:cNvPicPr>
            <a:picLocks noChangeAspect="1" noChangeArrowheads="1"/>
          </p:cNvPicPr>
          <p:nvPr/>
        </p:nvPicPr>
        <p:blipFill>
          <a:blip r:embed="rId3"/>
          <a:srcRect/>
          <a:stretch>
            <a:fillRect/>
          </a:stretch>
        </p:blipFill>
        <p:spPr bwMode="auto">
          <a:xfrm>
            <a:off x="1371600" y="3695700"/>
            <a:ext cx="2590800" cy="25908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038600" y="1219200"/>
            <a:ext cx="4572000" cy="4572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15400" cy="1143000"/>
          </a:xfrm>
        </p:spPr>
        <p:txBody>
          <a:bodyPr>
            <a:noAutofit/>
          </a:bodyPr>
          <a:lstStyle/>
          <a:p>
            <a:r>
              <a:rPr lang="en-US" sz="7200" dirty="0" smtClean="0"/>
              <a:t>Design Paradigm</a:t>
            </a:r>
            <a:endParaRPr lang="en-US" sz="7200" dirty="0"/>
          </a:p>
        </p:txBody>
      </p:sp>
      <p:sp>
        <p:nvSpPr>
          <p:cNvPr id="4" name="Content Placeholder 3"/>
          <p:cNvSpPr>
            <a:spLocks noGrp="1"/>
          </p:cNvSpPr>
          <p:nvPr>
            <p:ph sz="half" idx="1"/>
          </p:nvPr>
        </p:nvSpPr>
        <p:spPr>
          <a:xfrm>
            <a:off x="228600" y="1371601"/>
            <a:ext cx="5410200" cy="5410200"/>
          </a:xfrm>
        </p:spPr>
        <p:txBody>
          <a:bodyPr>
            <a:noAutofit/>
          </a:bodyPr>
          <a:lstStyle/>
          <a:p>
            <a:pPr marL="284163" indent="-284163"/>
            <a:r>
              <a:rPr lang="en-US" altLang="en-US" dirty="0" smtClean="0"/>
              <a:t>Educational phenomena are exceedingly complex.  </a:t>
            </a:r>
          </a:p>
          <a:p>
            <a:pPr marL="284163" indent="-284163"/>
            <a:r>
              <a:rPr lang="en-US" altLang="en-US" dirty="0" smtClean="0"/>
              <a:t>The goal of research is to have a positive impact on education practice </a:t>
            </a:r>
            <a:r>
              <a:rPr lang="en-US" altLang="en-US" u="sng" dirty="0" smtClean="0"/>
              <a:t>and</a:t>
            </a:r>
            <a:r>
              <a:rPr lang="en-US" altLang="en-US" dirty="0" smtClean="0"/>
              <a:t> to contribute to design knowledge.</a:t>
            </a:r>
          </a:p>
          <a:p>
            <a:pPr marL="284163" indent="-284163"/>
            <a:r>
              <a:rPr lang="en-US" altLang="en-US" dirty="0" smtClean="0"/>
              <a:t>Creative design efforts combined with rigorous evaluation using multiple methods are recommended.</a:t>
            </a:r>
          </a:p>
          <a:p>
            <a:pPr marL="284163" indent="-284163"/>
            <a:r>
              <a:rPr lang="en-US" altLang="en-US" dirty="0" smtClean="0"/>
              <a:t>Commitment is the ideal state.</a:t>
            </a:r>
            <a:endParaRPr lang="en-US" dirty="0"/>
          </a:p>
        </p:txBody>
      </p:sp>
      <p:pic>
        <p:nvPicPr>
          <p:cNvPr id="6" name="Picture 5" descr="rock_climber.jpg"/>
          <p:cNvPicPr>
            <a:picLocks noChangeAspect="1"/>
          </p:cNvPicPr>
          <p:nvPr/>
        </p:nvPicPr>
        <p:blipFill>
          <a:blip r:embed="rId3"/>
          <a:stretch>
            <a:fillRect/>
          </a:stretch>
        </p:blipFill>
        <p:spPr>
          <a:xfrm>
            <a:off x="5636615" y="1600200"/>
            <a:ext cx="3507385" cy="525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noAutofit/>
          </a:bodyPr>
          <a:lstStyle/>
          <a:p>
            <a:r>
              <a:rPr lang="en-US" sz="5400" dirty="0" smtClean="0"/>
              <a:t>Educational design research is driven by a desire for </a:t>
            </a:r>
            <a:r>
              <a:rPr lang="en-US" sz="5400" b="1" dirty="0" smtClean="0"/>
              <a:t>impact</a:t>
            </a:r>
            <a:r>
              <a:rPr lang="en-US" sz="5400" dirty="0" smtClean="0"/>
              <a:t>.</a:t>
            </a:r>
            <a:endParaRPr lang="en-US" sz="5400" dirty="0"/>
          </a:p>
        </p:txBody>
      </p:sp>
      <p:pic>
        <p:nvPicPr>
          <p:cNvPr id="3" name="Picture 2" descr="impact.jpg"/>
          <p:cNvPicPr>
            <a:picLocks noChangeAspect="1"/>
          </p:cNvPicPr>
          <p:nvPr/>
        </p:nvPicPr>
        <p:blipFill>
          <a:blip r:embed="rId3"/>
          <a:stretch>
            <a:fillRect/>
          </a:stretch>
        </p:blipFill>
        <p:spPr>
          <a:xfrm>
            <a:off x="838200" y="1676400"/>
            <a:ext cx="7432852" cy="5181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l_zeros.jpg"/>
          <p:cNvPicPr>
            <a:picLocks noChangeAspect="1"/>
          </p:cNvPicPr>
          <p:nvPr/>
        </p:nvPicPr>
        <p:blipFill>
          <a:blip r:embed="rId3"/>
          <a:stretch>
            <a:fillRect/>
          </a:stretch>
        </p:blipFill>
        <p:spPr>
          <a:xfrm>
            <a:off x="0" y="2448021"/>
            <a:ext cx="9144000" cy="4409979"/>
          </a:xfrm>
          <a:prstGeom prst="rect">
            <a:avLst/>
          </a:prstGeom>
        </p:spPr>
      </p:pic>
      <p:sp>
        <p:nvSpPr>
          <p:cNvPr id="4" name="Title 3"/>
          <p:cNvSpPr>
            <a:spLocks noGrp="1"/>
          </p:cNvSpPr>
          <p:nvPr>
            <p:ph type="title"/>
          </p:nvPr>
        </p:nvSpPr>
        <p:spPr>
          <a:xfrm>
            <a:off x="304800" y="381000"/>
            <a:ext cx="8458200" cy="1143000"/>
          </a:xfrm>
        </p:spPr>
        <p:txBody>
          <a:bodyPr>
            <a:noAutofit/>
          </a:bodyPr>
          <a:lstStyle/>
          <a:p>
            <a:r>
              <a:rPr lang="en-US" sz="4800" dirty="0" smtClean="0"/>
              <a:t>The Impact of educational </a:t>
            </a:r>
            <a:br>
              <a:rPr lang="en-US" sz="4800" dirty="0" smtClean="0"/>
            </a:br>
            <a:r>
              <a:rPr lang="en-US" sz="4800" dirty="0" smtClean="0"/>
              <a:t>technology research?</a:t>
            </a:r>
            <a:endParaRPr lang="en-US" sz="48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15962"/>
          </a:xfrm>
        </p:spPr>
        <p:txBody>
          <a:bodyPr>
            <a:normAutofit/>
          </a:bodyPr>
          <a:lstStyle/>
          <a:p>
            <a:r>
              <a:rPr lang="en-US" sz="3600" dirty="0" smtClean="0"/>
              <a:t>Where is the impact of our research?</a:t>
            </a:r>
            <a:endParaRPr lang="en-US" sz="3600" dirty="0"/>
          </a:p>
        </p:txBody>
      </p:sp>
      <p:pic>
        <p:nvPicPr>
          <p:cNvPr id="3" name="Picture 2" descr="time_cover_dropout.jpg"/>
          <p:cNvPicPr>
            <a:picLocks noChangeAspect="1"/>
          </p:cNvPicPr>
          <p:nvPr/>
        </p:nvPicPr>
        <p:blipFill>
          <a:blip r:embed="rId3"/>
          <a:stretch>
            <a:fillRect/>
          </a:stretch>
        </p:blipFill>
        <p:spPr>
          <a:xfrm>
            <a:off x="381000" y="1066800"/>
            <a:ext cx="2061244" cy="2743200"/>
          </a:xfrm>
          <a:prstGeom prst="rect">
            <a:avLst/>
          </a:prstGeom>
        </p:spPr>
      </p:pic>
      <p:pic>
        <p:nvPicPr>
          <p:cNvPr id="6" name="Picture 5" descr="Newsweek_Katrina_cover.jpeg"/>
          <p:cNvPicPr>
            <a:picLocks noChangeAspect="1"/>
          </p:cNvPicPr>
          <p:nvPr/>
        </p:nvPicPr>
        <p:blipFill>
          <a:blip r:embed="rId4"/>
          <a:stretch>
            <a:fillRect/>
          </a:stretch>
        </p:blipFill>
        <p:spPr>
          <a:xfrm>
            <a:off x="3606125" y="1066800"/>
            <a:ext cx="2070340" cy="2743200"/>
          </a:xfrm>
          <a:prstGeom prst="rect">
            <a:avLst/>
          </a:prstGeom>
        </p:spPr>
      </p:pic>
      <p:pic>
        <p:nvPicPr>
          <p:cNvPr id="8" name="Picture 7" descr="time_cover_gay.jpg"/>
          <p:cNvPicPr>
            <a:picLocks noChangeAspect="1"/>
          </p:cNvPicPr>
          <p:nvPr/>
        </p:nvPicPr>
        <p:blipFill>
          <a:blip r:embed="rId5"/>
          <a:stretch>
            <a:fillRect/>
          </a:stretch>
        </p:blipFill>
        <p:spPr>
          <a:xfrm>
            <a:off x="3581400" y="3962400"/>
            <a:ext cx="2082125" cy="2743200"/>
          </a:xfrm>
          <a:prstGeom prst="rect">
            <a:avLst/>
          </a:prstGeom>
        </p:spPr>
      </p:pic>
      <p:pic>
        <p:nvPicPr>
          <p:cNvPr id="9" name="Picture 8" descr="Newsweek_Cover_AIDS.jpg"/>
          <p:cNvPicPr>
            <a:picLocks noChangeAspect="1"/>
          </p:cNvPicPr>
          <p:nvPr/>
        </p:nvPicPr>
        <p:blipFill>
          <a:blip r:embed="rId6"/>
          <a:stretch>
            <a:fillRect/>
          </a:stretch>
        </p:blipFill>
        <p:spPr>
          <a:xfrm>
            <a:off x="381000" y="3886200"/>
            <a:ext cx="2057400" cy="2743200"/>
          </a:xfrm>
          <a:prstGeom prst="rect">
            <a:avLst/>
          </a:prstGeom>
        </p:spPr>
      </p:pic>
      <p:pic>
        <p:nvPicPr>
          <p:cNvPr id="11" name="Picture 10" descr="Time_Cover_NCLB.jpg"/>
          <p:cNvPicPr>
            <a:picLocks noChangeAspect="1"/>
          </p:cNvPicPr>
          <p:nvPr/>
        </p:nvPicPr>
        <p:blipFill>
          <a:blip r:embed="rId7"/>
          <a:stretch>
            <a:fillRect/>
          </a:stretch>
        </p:blipFill>
        <p:spPr>
          <a:xfrm>
            <a:off x="6637048" y="3962400"/>
            <a:ext cx="2049752" cy="2743200"/>
          </a:xfrm>
          <a:prstGeom prst="rect">
            <a:avLst/>
          </a:prstGeom>
        </p:spPr>
      </p:pic>
      <p:pic>
        <p:nvPicPr>
          <p:cNvPr id="12" name="Picture 11" descr="Time_Cover_Move_Up.jpg"/>
          <p:cNvPicPr>
            <a:picLocks noChangeAspect="1"/>
          </p:cNvPicPr>
          <p:nvPr/>
        </p:nvPicPr>
        <p:blipFill>
          <a:blip r:embed="rId8"/>
          <a:stretch>
            <a:fillRect/>
          </a:stretch>
        </p:blipFill>
        <p:spPr>
          <a:xfrm>
            <a:off x="6620359" y="1066800"/>
            <a:ext cx="2066441" cy="2743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15400" cy="1143000"/>
          </a:xfrm>
        </p:spPr>
        <p:txBody>
          <a:bodyPr>
            <a:noAutofit/>
          </a:bodyPr>
          <a:lstStyle/>
          <a:p>
            <a:r>
              <a:rPr lang="en-US" sz="7200" dirty="0" smtClean="0"/>
              <a:t>Research Reality</a:t>
            </a:r>
            <a:endParaRPr lang="en-US" sz="7200" dirty="0"/>
          </a:p>
        </p:txBody>
      </p:sp>
      <p:sp>
        <p:nvSpPr>
          <p:cNvPr id="4" name="Content Placeholder 3"/>
          <p:cNvSpPr>
            <a:spLocks noGrp="1"/>
          </p:cNvSpPr>
          <p:nvPr>
            <p:ph sz="half" idx="1"/>
          </p:nvPr>
        </p:nvSpPr>
        <p:spPr>
          <a:xfrm>
            <a:off x="152400" y="1371601"/>
            <a:ext cx="5943600" cy="5410200"/>
          </a:xfrm>
        </p:spPr>
        <p:txBody>
          <a:bodyPr>
            <a:noAutofit/>
          </a:bodyPr>
          <a:lstStyle/>
          <a:p>
            <a:pPr marL="284163" indent="-284163"/>
            <a:r>
              <a:rPr lang="en-US" altLang="en-US" sz="3200" dirty="0" smtClean="0"/>
              <a:t>Isolated researchers conduct individual studies rarely linked to a robust research agenda or concerned with practice.</a:t>
            </a:r>
          </a:p>
          <a:p>
            <a:pPr marL="284163" indent="-284163"/>
            <a:r>
              <a:rPr lang="en-US" altLang="en-US" sz="3200" dirty="0" smtClean="0"/>
              <a:t>Studies are presented at conferences attended by other researchers and published in journals few practitioners read.</a:t>
            </a:r>
          </a:p>
          <a:p>
            <a:pPr marL="284163" indent="-284163"/>
            <a:r>
              <a:rPr lang="en-US" altLang="en-US" sz="3200" dirty="0" smtClean="0"/>
              <a:t>Occasional literature reviews and meta-analyses are published.</a:t>
            </a:r>
          </a:p>
        </p:txBody>
      </p:sp>
      <p:pic>
        <p:nvPicPr>
          <p:cNvPr id="9" name="Picture 8" descr="conference_presentation.jpg"/>
          <p:cNvPicPr>
            <a:picLocks noChangeAspect="1"/>
          </p:cNvPicPr>
          <p:nvPr/>
        </p:nvPicPr>
        <p:blipFill>
          <a:blip r:embed="rId3"/>
          <a:stretch>
            <a:fillRect/>
          </a:stretch>
        </p:blipFill>
        <p:spPr>
          <a:xfrm>
            <a:off x="6324600" y="2618355"/>
            <a:ext cx="2819400" cy="42396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shaSpencerTomFlyer_Christmas201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1554" name="Picture 25"/>
          <p:cNvPicPr>
            <a:picLocks noChangeAspect="1" noChangeArrowheads="1"/>
          </p:cNvPicPr>
          <p:nvPr/>
        </p:nvPicPr>
        <p:blipFill>
          <a:blip r:embed="rId3"/>
          <a:srcRect/>
          <a:stretch>
            <a:fillRect/>
          </a:stretch>
        </p:blipFill>
        <p:spPr bwMode="auto">
          <a:xfrm>
            <a:off x="4792663" y="4572000"/>
            <a:ext cx="2667000" cy="2286000"/>
          </a:xfrm>
          <a:prstGeom prst="rect">
            <a:avLst/>
          </a:prstGeom>
          <a:noFill/>
          <a:ln w="9525">
            <a:noFill/>
            <a:miter lim="800000"/>
            <a:headEnd/>
            <a:tailEnd/>
          </a:ln>
        </p:spPr>
      </p:pic>
      <p:pic>
        <p:nvPicPr>
          <p:cNvPr id="151555" name="Picture 2"/>
          <p:cNvPicPr>
            <a:picLocks noChangeAspect="1" noChangeArrowheads="1"/>
          </p:cNvPicPr>
          <p:nvPr/>
        </p:nvPicPr>
        <p:blipFill>
          <a:blip r:embed="rId4"/>
          <a:srcRect/>
          <a:stretch>
            <a:fillRect/>
          </a:stretch>
        </p:blipFill>
        <p:spPr bwMode="auto">
          <a:xfrm>
            <a:off x="495300" y="0"/>
            <a:ext cx="1554163" cy="2279650"/>
          </a:xfrm>
          <a:prstGeom prst="rect">
            <a:avLst/>
          </a:prstGeom>
          <a:noFill/>
          <a:ln w="9525">
            <a:solidFill>
              <a:schemeClr val="tx1"/>
            </a:solidFill>
            <a:miter lim="800000"/>
            <a:headEnd/>
            <a:tailEnd/>
          </a:ln>
        </p:spPr>
      </p:pic>
      <p:pic>
        <p:nvPicPr>
          <p:cNvPr id="151556" name="Picture 3"/>
          <p:cNvPicPr>
            <a:picLocks noChangeAspect="1" noChangeArrowheads="1"/>
          </p:cNvPicPr>
          <p:nvPr/>
        </p:nvPicPr>
        <p:blipFill>
          <a:blip r:embed="rId5"/>
          <a:srcRect/>
          <a:stretch>
            <a:fillRect/>
          </a:stretch>
        </p:blipFill>
        <p:spPr bwMode="auto">
          <a:xfrm>
            <a:off x="2049463" y="0"/>
            <a:ext cx="1617662" cy="2286000"/>
          </a:xfrm>
          <a:prstGeom prst="rect">
            <a:avLst/>
          </a:prstGeom>
          <a:noFill/>
          <a:ln w="9525">
            <a:noFill/>
            <a:miter lim="800000"/>
            <a:headEnd/>
            <a:tailEnd/>
          </a:ln>
        </p:spPr>
      </p:pic>
      <p:pic>
        <p:nvPicPr>
          <p:cNvPr id="151557" name="Picture 4"/>
          <p:cNvPicPr>
            <a:picLocks noChangeAspect="1" noChangeArrowheads="1"/>
          </p:cNvPicPr>
          <p:nvPr/>
        </p:nvPicPr>
        <p:blipFill>
          <a:blip r:embed="rId6"/>
          <a:srcRect/>
          <a:stretch>
            <a:fillRect/>
          </a:stretch>
        </p:blipFill>
        <p:spPr bwMode="auto">
          <a:xfrm>
            <a:off x="3649663" y="0"/>
            <a:ext cx="1617662" cy="2286000"/>
          </a:xfrm>
          <a:prstGeom prst="rect">
            <a:avLst/>
          </a:prstGeom>
          <a:noFill/>
          <a:ln w="9525">
            <a:noFill/>
            <a:miter lim="800000"/>
            <a:headEnd/>
            <a:tailEnd/>
          </a:ln>
        </p:spPr>
      </p:pic>
      <p:pic>
        <p:nvPicPr>
          <p:cNvPr id="151558" name="Picture 5"/>
          <p:cNvPicPr>
            <a:picLocks noChangeAspect="1" noChangeArrowheads="1"/>
          </p:cNvPicPr>
          <p:nvPr/>
        </p:nvPicPr>
        <p:blipFill>
          <a:blip r:embed="rId7"/>
          <a:srcRect/>
          <a:stretch>
            <a:fillRect/>
          </a:stretch>
        </p:blipFill>
        <p:spPr bwMode="auto">
          <a:xfrm>
            <a:off x="5249863" y="0"/>
            <a:ext cx="1755775" cy="2281238"/>
          </a:xfrm>
          <a:prstGeom prst="rect">
            <a:avLst/>
          </a:prstGeom>
          <a:noFill/>
          <a:ln w="9525">
            <a:noFill/>
            <a:miter lim="800000"/>
            <a:headEnd/>
            <a:tailEnd/>
          </a:ln>
        </p:spPr>
      </p:pic>
      <p:pic>
        <p:nvPicPr>
          <p:cNvPr id="151559" name="Picture 6"/>
          <p:cNvPicPr>
            <a:picLocks noChangeAspect="1" noChangeArrowheads="1"/>
          </p:cNvPicPr>
          <p:nvPr/>
        </p:nvPicPr>
        <p:blipFill>
          <a:blip r:embed="rId8"/>
          <a:srcRect/>
          <a:stretch>
            <a:fillRect/>
          </a:stretch>
        </p:blipFill>
        <p:spPr bwMode="auto">
          <a:xfrm>
            <a:off x="7002463" y="0"/>
            <a:ext cx="1608137" cy="2284413"/>
          </a:xfrm>
          <a:prstGeom prst="rect">
            <a:avLst/>
          </a:prstGeom>
          <a:noFill/>
          <a:ln w="9525">
            <a:noFill/>
            <a:miter lim="800000"/>
            <a:headEnd/>
            <a:tailEnd/>
          </a:ln>
        </p:spPr>
      </p:pic>
      <p:pic>
        <p:nvPicPr>
          <p:cNvPr id="151560" name="Picture 7"/>
          <p:cNvPicPr>
            <a:picLocks noChangeAspect="1" noChangeArrowheads="1"/>
          </p:cNvPicPr>
          <p:nvPr/>
        </p:nvPicPr>
        <p:blipFill>
          <a:blip r:embed="rId9"/>
          <a:srcRect/>
          <a:stretch>
            <a:fillRect/>
          </a:stretch>
        </p:blipFill>
        <p:spPr bwMode="auto">
          <a:xfrm>
            <a:off x="3649663" y="2286000"/>
            <a:ext cx="1617662" cy="2286000"/>
          </a:xfrm>
          <a:prstGeom prst="rect">
            <a:avLst/>
          </a:prstGeom>
          <a:noFill/>
          <a:ln w="9525">
            <a:solidFill>
              <a:schemeClr val="tx1"/>
            </a:solidFill>
            <a:miter lim="800000"/>
            <a:headEnd/>
            <a:tailEnd/>
          </a:ln>
        </p:spPr>
      </p:pic>
      <p:pic>
        <p:nvPicPr>
          <p:cNvPr id="151561" name="Picture 8"/>
          <p:cNvPicPr>
            <a:picLocks noChangeAspect="1" noChangeArrowheads="1"/>
          </p:cNvPicPr>
          <p:nvPr/>
        </p:nvPicPr>
        <p:blipFill>
          <a:blip r:embed="rId10"/>
          <a:srcRect/>
          <a:stretch>
            <a:fillRect/>
          </a:stretch>
        </p:blipFill>
        <p:spPr bwMode="auto">
          <a:xfrm>
            <a:off x="449263" y="4572000"/>
            <a:ext cx="1617662" cy="2286000"/>
          </a:xfrm>
          <a:prstGeom prst="rect">
            <a:avLst/>
          </a:prstGeom>
          <a:noFill/>
          <a:ln w="9525">
            <a:noFill/>
            <a:miter lim="800000"/>
            <a:headEnd/>
            <a:tailEnd/>
          </a:ln>
        </p:spPr>
      </p:pic>
      <p:pic>
        <p:nvPicPr>
          <p:cNvPr id="151562" name="Picture 9"/>
          <p:cNvPicPr>
            <a:picLocks noChangeAspect="1" noChangeArrowheads="1"/>
          </p:cNvPicPr>
          <p:nvPr/>
        </p:nvPicPr>
        <p:blipFill>
          <a:blip r:embed="rId11"/>
          <a:srcRect/>
          <a:stretch>
            <a:fillRect/>
          </a:stretch>
        </p:blipFill>
        <p:spPr bwMode="auto">
          <a:xfrm>
            <a:off x="449263" y="2286000"/>
            <a:ext cx="1617662" cy="2286000"/>
          </a:xfrm>
          <a:prstGeom prst="rect">
            <a:avLst/>
          </a:prstGeom>
          <a:noFill/>
          <a:ln w="9525">
            <a:noFill/>
            <a:miter lim="800000"/>
            <a:headEnd/>
            <a:tailEnd/>
          </a:ln>
        </p:spPr>
      </p:pic>
      <p:pic>
        <p:nvPicPr>
          <p:cNvPr id="151563" name="Picture 10"/>
          <p:cNvPicPr>
            <a:picLocks noChangeAspect="1" noChangeArrowheads="1"/>
          </p:cNvPicPr>
          <p:nvPr/>
        </p:nvPicPr>
        <p:blipFill>
          <a:blip r:embed="rId12"/>
          <a:srcRect/>
          <a:stretch>
            <a:fillRect/>
          </a:stretch>
        </p:blipFill>
        <p:spPr bwMode="auto">
          <a:xfrm>
            <a:off x="2049463" y="2286000"/>
            <a:ext cx="1617662" cy="2286000"/>
          </a:xfrm>
          <a:prstGeom prst="rect">
            <a:avLst/>
          </a:prstGeom>
          <a:noFill/>
          <a:ln w="9525">
            <a:noFill/>
            <a:miter lim="800000"/>
            <a:headEnd/>
            <a:tailEnd/>
          </a:ln>
        </p:spPr>
      </p:pic>
      <p:pic>
        <p:nvPicPr>
          <p:cNvPr id="151564" name="Picture 18" descr="ETR&amp;D3"/>
          <p:cNvPicPr>
            <a:picLocks noChangeAspect="1" noChangeArrowheads="1"/>
          </p:cNvPicPr>
          <p:nvPr/>
        </p:nvPicPr>
        <p:blipFill>
          <a:blip r:embed="rId13"/>
          <a:srcRect/>
          <a:stretch>
            <a:fillRect/>
          </a:stretch>
        </p:blipFill>
        <p:spPr bwMode="auto">
          <a:xfrm>
            <a:off x="2049463" y="4570413"/>
            <a:ext cx="1571625" cy="2287587"/>
          </a:xfrm>
          <a:prstGeom prst="rect">
            <a:avLst/>
          </a:prstGeom>
          <a:noFill/>
          <a:ln w="9525">
            <a:noFill/>
            <a:miter lim="800000"/>
            <a:headEnd/>
            <a:tailEnd/>
          </a:ln>
        </p:spPr>
      </p:pic>
      <p:pic>
        <p:nvPicPr>
          <p:cNvPr id="151565" name="Picture 19" descr="JLS3"/>
          <p:cNvPicPr>
            <a:picLocks noChangeAspect="1" noChangeArrowheads="1"/>
          </p:cNvPicPr>
          <p:nvPr/>
        </p:nvPicPr>
        <p:blipFill>
          <a:blip r:embed="rId14"/>
          <a:srcRect/>
          <a:stretch>
            <a:fillRect/>
          </a:stretch>
        </p:blipFill>
        <p:spPr bwMode="auto">
          <a:xfrm>
            <a:off x="3630613" y="4572000"/>
            <a:ext cx="1581150" cy="2286000"/>
          </a:xfrm>
          <a:prstGeom prst="rect">
            <a:avLst/>
          </a:prstGeom>
          <a:noFill/>
          <a:ln w="9525">
            <a:solidFill>
              <a:schemeClr val="tx1"/>
            </a:solidFill>
            <a:miter lim="800000"/>
            <a:headEnd/>
            <a:tailEnd/>
          </a:ln>
        </p:spPr>
      </p:pic>
      <p:pic>
        <p:nvPicPr>
          <p:cNvPr id="151566" name="Picture 23"/>
          <p:cNvPicPr>
            <a:picLocks noChangeAspect="1" noChangeArrowheads="1"/>
          </p:cNvPicPr>
          <p:nvPr/>
        </p:nvPicPr>
        <p:blipFill>
          <a:blip r:embed="rId15"/>
          <a:srcRect/>
          <a:stretch>
            <a:fillRect/>
          </a:stretch>
        </p:blipFill>
        <p:spPr bwMode="auto">
          <a:xfrm>
            <a:off x="5249863" y="2286000"/>
            <a:ext cx="1800225" cy="2290763"/>
          </a:xfrm>
          <a:prstGeom prst="rect">
            <a:avLst/>
          </a:prstGeom>
          <a:noFill/>
          <a:ln w="9525">
            <a:noFill/>
            <a:miter lim="800000"/>
            <a:headEnd/>
            <a:tailEnd/>
          </a:ln>
        </p:spPr>
      </p:pic>
      <p:pic>
        <p:nvPicPr>
          <p:cNvPr id="151567" name="Picture 24"/>
          <p:cNvPicPr>
            <a:picLocks noChangeAspect="1" noChangeArrowheads="1"/>
          </p:cNvPicPr>
          <p:nvPr/>
        </p:nvPicPr>
        <p:blipFill>
          <a:blip r:embed="rId16"/>
          <a:srcRect/>
          <a:stretch>
            <a:fillRect/>
          </a:stretch>
        </p:blipFill>
        <p:spPr bwMode="auto">
          <a:xfrm>
            <a:off x="7038975" y="2286000"/>
            <a:ext cx="1563688" cy="2287588"/>
          </a:xfrm>
          <a:prstGeom prst="rect">
            <a:avLst/>
          </a:prstGeom>
          <a:noFill/>
          <a:ln w="9525">
            <a:noFill/>
            <a:miter lim="800000"/>
            <a:headEnd/>
            <a:tailEnd/>
          </a:ln>
        </p:spPr>
      </p:pic>
      <p:pic>
        <p:nvPicPr>
          <p:cNvPr id="151568" name="Picture 26"/>
          <p:cNvPicPr>
            <a:picLocks noChangeAspect="1" noChangeArrowheads="1"/>
          </p:cNvPicPr>
          <p:nvPr/>
        </p:nvPicPr>
        <p:blipFill>
          <a:blip r:embed="rId17"/>
          <a:srcRect/>
          <a:stretch>
            <a:fillRect/>
          </a:stretch>
        </p:blipFill>
        <p:spPr bwMode="auto">
          <a:xfrm>
            <a:off x="7002463" y="4573588"/>
            <a:ext cx="1571625" cy="2284412"/>
          </a:xfrm>
          <a:prstGeom prst="rect">
            <a:avLst/>
          </a:prstGeom>
          <a:noFill/>
          <a:ln w="9525">
            <a:noFill/>
            <a:miter lim="800000"/>
            <a:headEnd/>
            <a:tailEnd/>
          </a:ln>
        </p:spPr>
      </p:pic>
      <p:pic>
        <p:nvPicPr>
          <p:cNvPr id="18" name="Picture 17"/>
          <p:cNvPicPr>
            <a:picLocks noChangeAspect="1"/>
          </p:cNvPicPr>
          <p:nvPr/>
        </p:nvPicPr>
        <p:blipFill>
          <a:blip r:embed="rId18"/>
          <a:stretch>
            <a:fillRect/>
          </a:stretch>
        </p:blipFill>
        <p:spPr>
          <a:xfrm>
            <a:off x="7005638" y="0"/>
            <a:ext cx="1586499" cy="228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images.clipart.com/thb/thb8/PHDC_ABLE_JIU_CLDC/20080404152006-2341/166832/PBJ/65282196.thb.jpg?1001654554"/>
          <p:cNvSpPr>
            <a:spLocks noChangeAspect="1" noChangeArrowheads="1"/>
          </p:cNvSpPr>
          <p:nvPr/>
        </p:nvSpPr>
        <p:spPr bwMode="auto">
          <a:xfrm>
            <a:off x="155575" y="-1066800"/>
            <a:ext cx="3333750" cy="222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images.clipart.com/thb/thb8/PHDC_ABLE_JIU_CLDC/20080404152006-2341/166832/PBJ/65282196.thb.jpg?1001654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17373">
            <a:off x="-338313" y="2498614"/>
            <a:ext cx="9836688" cy="2228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0883352">
            <a:off x="1174719" y="1143000"/>
            <a:ext cx="5013552" cy="830997"/>
          </a:xfrm>
          <a:prstGeom prst="rect">
            <a:avLst/>
          </a:prstGeom>
          <a:noFill/>
        </p:spPr>
        <p:txBody>
          <a:bodyPr wrap="none" rtlCol="0">
            <a:spAutoFit/>
          </a:bodyPr>
          <a:lstStyle/>
          <a:p>
            <a:r>
              <a:rPr lang="en-US" sz="4800" dirty="0" smtClean="0"/>
              <a:t>Academic Research</a:t>
            </a:r>
            <a:endParaRPr lang="en-US" sz="4800" dirty="0"/>
          </a:p>
        </p:txBody>
      </p:sp>
      <p:sp>
        <p:nvSpPr>
          <p:cNvPr id="5" name="TextBox 4"/>
          <p:cNvSpPr txBox="1"/>
          <p:nvPr/>
        </p:nvSpPr>
        <p:spPr>
          <a:xfrm rot="20883352">
            <a:off x="2469561" y="5136201"/>
            <a:ext cx="5223906" cy="830997"/>
          </a:xfrm>
          <a:prstGeom prst="rect">
            <a:avLst/>
          </a:prstGeom>
          <a:noFill/>
        </p:spPr>
        <p:txBody>
          <a:bodyPr wrap="none" rtlCol="0">
            <a:spAutoFit/>
          </a:bodyPr>
          <a:lstStyle/>
          <a:p>
            <a:r>
              <a:rPr lang="en-US" sz="4800" dirty="0" smtClean="0"/>
              <a:t>Educational Practice</a:t>
            </a:r>
            <a:endParaRPr lang="en-US" sz="4800" dirty="0"/>
          </a:p>
        </p:txBody>
      </p:sp>
    </p:spTree>
    <p:extLst>
      <p:ext uri="{BB962C8B-B14F-4D97-AF65-F5344CB8AC3E}">
        <p14:creationId xmlns:p14="http://schemas.microsoft.com/office/powerpoint/2010/main" val="6879997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renology.jpg"/>
          <p:cNvPicPr>
            <a:picLocks noChangeAspect="1"/>
          </p:cNvPicPr>
          <p:nvPr/>
        </p:nvPicPr>
        <p:blipFill>
          <a:blip r:embed="rId3"/>
          <a:stretch>
            <a:fillRect/>
          </a:stretch>
        </p:blipFill>
        <p:spPr>
          <a:xfrm>
            <a:off x="1549400" y="1676400"/>
            <a:ext cx="6045200" cy="5181600"/>
          </a:xfrm>
          <a:prstGeom prst="rect">
            <a:avLst/>
          </a:prstGeom>
        </p:spPr>
      </p:pic>
      <p:sp>
        <p:nvSpPr>
          <p:cNvPr id="44035" name="Rectangle 3"/>
          <p:cNvSpPr>
            <a:spLocks noGrp="1" noChangeArrowheads="1"/>
          </p:cNvSpPr>
          <p:nvPr>
            <p:ph type="title"/>
          </p:nvPr>
        </p:nvSpPr>
        <p:spPr>
          <a:xfrm>
            <a:off x="0" y="533400"/>
            <a:ext cx="9144000" cy="1143000"/>
          </a:xfrm>
        </p:spPr>
        <p:txBody>
          <a:bodyPr>
            <a:normAutofit fontScale="90000"/>
          </a:bodyPr>
          <a:lstStyle/>
          <a:p>
            <a:pPr algn="l" eaLnBrk="1" hangingPunct="1"/>
            <a:r>
              <a:rPr lang="en-US" sz="5400" dirty="0" smtClean="0"/>
              <a:t>Educational technology  “</a:t>
            </a:r>
            <a:r>
              <a:rPr lang="en-US" sz="5400" dirty="0"/>
              <a:t>research” remains primarily pseudoscientific. </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d_Tech_Past.jpg"/>
          <p:cNvPicPr>
            <a:picLocks noChangeAspect="1"/>
          </p:cNvPicPr>
          <p:nvPr/>
        </p:nvPicPr>
        <p:blipFill>
          <a:blip r:embed="rId3"/>
          <a:stretch>
            <a:fillRect/>
          </a:stretch>
        </p:blipFill>
        <p:spPr>
          <a:xfrm>
            <a:off x="4217" y="0"/>
            <a:ext cx="9135565"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surprisedchair.jpg"/>
          <p:cNvPicPr>
            <a:picLocks noChangeAspect="1"/>
          </p:cNvPicPr>
          <p:nvPr/>
        </p:nvPicPr>
        <p:blipFill>
          <a:blip r:embed="rId2"/>
          <a:stretch>
            <a:fillRect/>
          </a:stretch>
        </p:blipFill>
        <p:spPr>
          <a:xfrm>
            <a:off x="-1219200" y="0"/>
            <a:ext cx="10363200" cy="6904825"/>
          </a:xfrm>
          <a:prstGeom prst="rect">
            <a:avLst/>
          </a:prstGeom>
        </p:spPr>
      </p:pic>
      <p:sp>
        <p:nvSpPr>
          <p:cNvPr id="5" name="TextBox 4"/>
          <p:cNvSpPr txBox="1"/>
          <p:nvPr/>
        </p:nvSpPr>
        <p:spPr>
          <a:xfrm rot="21152800">
            <a:off x="4149156" y="3224300"/>
            <a:ext cx="1864892" cy="1384995"/>
          </a:xfrm>
          <a:prstGeom prst="rect">
            <a:avLst/>
          </a:prstGeom>
          <a:noFill/>
          <a:scene3d>
            <a:camera prst="orthographicFront">
              <a:rot lat="0" lon="360000" rev="0"/>
            </a:camera>
            <a:lightRig rig="threePt" dir="t"/>
          </a:scene3d>
        </p:spPr>
        <p:txBody>
          <a:bodyPr wrap="square" rtlCol="0">
            <a:spAutoFit/>
          </a:bodyPr>
          <a:lstStyle/>
          <a:p>
            <a:r>
              <a:rPr lang="en-US" sz="2800" b="1" dirty="0" smtClean="0"/>
              <a:t>No </a:t>
            </a:r>
          </a:p>
          <a:p>
            <a:r>
              <a:rPr lang="en-US" sz="2800" b="1" dirty="0" smtClean="0"/>
              <a:t>Significant</a:t>
            </a:r>
          </a:p>
          <a:p>
            <a:r>
              <a:rPr lang="en-US" sz="2800" b="1" dirty="0" smtClean="0"/>
              <a:t>Difference</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body" sz="half" idx="1"/>
          </p:nvPr>
        </p:nvSpPr>
        <p:spPr>
          <a:xfrm>
            <a:off x="0" y="228599"/>
            <a:ext cx="5405438" cy="6538913"/>
          </a:xfrm>
        </p:spPr>
        <p:txBody>
          <a:bodyPr>
            <a:noAutofit/>
          </a:bodyPr>
          <a:lstStyle/>
          <a:p>
            <a:pPr eaLnBrk="1" hangingPunct="1">
              <a:lnSpc>
                <a:spcPct val="80000"/>
              </a:lnSpc>
            </a:pPr>
            <a:r>
              <a:rPr lang="en-US" sz="3600" dirty="0" smtClean="0"/>
              <a:t>1928</a:t>
            </a:r>
            <a:r>
              <a:rPr lang="en-US" sz="3600" dirty="0"/>
              <a:t>-</a:t>
            </a:r>
            <a:r>
              <a:rPr lang="en-US" sz="3600" dirty="0" smtClean="0"/>
              <a:t>2008</a:t>
            </a:r>
          </a:p>
          <a:p>
            <a:pPr eaLnBrk="1" hangingPunct="1">
              <a:lnSpc>
                <a:spcPct val="80000"/>
              </a:lnSpc>
            </a:pPr>
            <a:r>
              <a:rPr lang="en-US" sz="3600" dirty="0" smtClean="0"/>
              <a:t>distance </a:t>
            </a:r>
            <a:r>
              <a:rPr lang="en-US" sz="3600" dirty="0"/>
              <a:t>delivery modes </a:t>
            </a:r>
            <a:r>
              <a:rPr lang="en-US" sz="3600" dirty="0" smtClean="0"/>
              <a:t>from correspondence </a:t>
            </a:r>
            <a:r>
              <a:rPr lang="en-US" sz="3600" dirty="0"/>
              <a:t>schools, radio, television, video, and now e-</a:t>
            </a:r>
            <a:r>
              <a:rPr lang="en-US" sz="3600" dirty="0" smtClean="0"/>
              <a:t>learning </a:t>
            </a:r>
          </a:p>
          <a:p>
            <a:pPr eaLnBrk="1" hangingPunct="1">
              <a:lnSpc>
                <a:spcPct val="80000"/>
              </a:lnSpc>
            </a:pPr>
            <a:r>
              <a:rPr lang="en-US" sz="3600" dirty="0" smtClean="0"/>
              <a:t>when </a:t>
            </a:r>
            <a:r>
              <a:rPr lang="en-US" sz="3600" dirty="0"/>
              <a:t>the course materials and teaching methodology are held constant, there are </a:t>
            </a:r>
            <a:r>
              <a:rPr lang="en-US" sz="3600" i="1" dirty="0"/>
              <a:t>no significant differences </a:t>
            </a:r>
            <a:r>
              <a:rPr lang="en-US" sz="3600" dirty="0"/>
              <a:t>(NSD) in learner outcomes</a:t>
            </a:r>
          </a:p>
        </p:txBody>
      </p:sp>
      <p:pic>
        <p:nvPicPr>
          <p:cNvPr id="178179" name="Picture 7"/>
          <p:cNvPicPr>
            <a:picLocks noChangeAspect="1" noChangeArrowheads="1"/>
          </p:cNvPicPr>
          <p:nvPr/>
        </p:nvPicPr>
        <p:blipFill>
          <a:blip r:embed="rId3"/>
          <a:srcRect/>
          <a:stretch>
            <a:fillRect/>
          </a:stretch>
        </p:blipFill>
        <p:spPr bwMode="auto">
          <a:xfrm>
            <a:off x="5405438" y="914400"/>
            <a:ext cx="3738562" cy="4625975"/>
          </a:xfrm>
          <a:prstGeom prst="rect">
            <a:avLst/>
          </a:prstGeom>
          <a:noFill/>
          <a:ln w="9525">
            <a:noFill/>
            <a:miter lim="800000"/>
            <a:headEnd/>
            <a:tailEnd/>
          </a:ln>
        </p:spPr>
      </p:pic>
      <p:sp>
        <p:nvSpPr>
          <p:cNvPr id="178180" name="Text Box 8"/>
          <p:cNvSpPr txBox="1">
            <a:spLocks noChangeArrowheads="1"/>
          </p:cNvSpPr>
          <p:nvPr/>
        </p:nvSpPr>
        <p:spPr bwMode="auto">
          <a:xfrm>
            <a:off x="990600" y="6188075"/>
            <a:ext cx="7040563" cy="579438"/>
          </a:xfrm>
          <a:prstGeom prst="rect">
            <a:avLst/>
          </a:prstGeom>
          <a:noFill/>
          <a:ln w="9525">
            <a:noFill/>
            <a:miter lim="800000"/>
            <a:headEnd/>
            <a:tailEnd/>
          </a:ln>
        </p:spPr>
        <p:txBody>
          <a:bodyPr wrap="none">
            <a:prstTxWarp prst="textNoShape">
              <a:avLst/>
            </a:prstTxWarp>
            <a:spAutoFit/>
          </a:bodyPr>
          <a:lstStyle/>
          <a:p>
            <a:r>
              <a:rPr lang="en-US" sz="3200" dirty="0">
                <a:hlinkClick r:id="rId4"/>
              </a:rPr>
              <a:t>http://www.nosignificantdifference.org</a:t>
            </a:r>
            <a:r>
              <a:rPr lang="en-US" sz="3200" dirty="0"/>
              <a:t>/</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706562"/>
          </a:xfrm>
        </p:spPr>
        <p:txBody>
          <a:bodyPr>
            <a:noAutofit/>
          </a:bodyPr>
          <a:lstStyle/>
          <a:p>
            <a:pPr algn="l"/>
            <a:r>
              <a:rPr lang="en-US" dirty="0" smtClean="0"/>
              <a:t>Educational technology researchers often fail to distinguish between research goals and methods.</a:t>
            </a:r>
            <a:endParaRPr lang="en-US" dirty="0"/>
          </a:p>
        </p:txBody>
      </p:sp>
      <p:pic>
        <p:nvPicPr>
          <p:cNvPr id="4" name="Picture 3" descr="confusion.jpg"/>
          <p:cNvPicPr>
            <a:picLocks noChangeAspect="1"/>
          </p:cNvPicPr>
          <p:nvPr/>
        </p:nvPicPr>
        <p:blipFill>
          <a:blip r:embed="rId3"/>
          <a:stretch>
            <a:fillRect/>
          </a:stretch>
        </p:blipFill>
        <p:spPr>
          <a:xfrm>
            <a:off x="1143000" y="2395971"/>
            <a:ext cx="6705600" cy="446202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915400" cy="1143000"/>
          </a:xfrm>
        </p:spPr>
        <p:txBody>
          <a:bodyPr>
            <a:noAutofit/>
          </a:bodyPr>
          <a:lstStyle/>
          <a:p>
            <a:r>
              <a:rPr lang="en-US" sz="7200" dirty="0" smtClean="0"/>
              <a:t>Research Goals</a:t>
            </a:r>
            <a:endParaRPr lang="en-US" sz="7200" dirty="0"/>
          </a:p>
        </p:txBody>
      </p:sp>
      <p:sp>
        <p:nvSpPr>
          <p:cNvPr id="4" name="Content Placeholder 3"/>
          <p:cNvSpPr>
            <a:spLocks noGrp="1"/>
          </p:cNvSpPr>
          <p:nvPr>
            <p:ph sz="half" idx="1"/>
          </p:nvPr>
        </p:nvSpPr>
        <p:spPr>
          <a:xfrm>
            <a:off x="228600" y="1524001"/>
            <a:ext cx="5410200" cy="5105399"/>
          </a:xfrm>
        </p:spPr>
        <p:txBody>
          <a:bodyPr>
            <a:noAutofit/>
          </a:bodyPr>
          <a:lstStyle/>
          <a:p>
            <a:pPr marL="284163" indent="-284163"/>
            <a:r>
              <a:rPr lang="en-US" altLang="en-US" sz="4400" dirty="0" smtClean="0"/>
              <a:t>Theoretical</a:t>
            </a:r>
          </a:p>
          <a:p>
            <a:pPr marL="284163" indent="-284163"/>
            <a:r>
              <a:rPr lang="en-US" altLang="en-US" sz="4400" dirty="0" smtClean="0"/>
              <a:t>Predictive</a:t>
            </a:r>
          </a:p>
          <a:p>
            <a:pPr marL="284163" indent="-284163"/>
            <a:r>
              <a:rPr lang="en-US" altLang="en-US" sz="4400" dirty="0" smtClean="0"/>
              <a:t>Descriptive</a:t>
            </a:r>
          </a:p>
          <a:p>
            <a:pPr marL="284163" indent="-284163"/>
            <a:r>
              <a:rPr lang="en-US" altLang="en-US" sz="4400" dirty="0" smtClean="0"/>
              <a:t>Postmodern</a:t>
            </a:r>
          </a:p>
          <a:p>
            <a:pPr marL="284163" indent="-284163"/>
            <a:r>
              <a:rPr lang="en-US" altLang="en-US" sz="4400" dirty="0" smtClean="0"/>
              <a:t>Design/Development</a:t>
            </a:r>
          </a:p>
          <a:p>
            <a:pPr marL="284163" indent="-284163"/>
            <a:r>
              <a:rPr lang="en-US" altLang="en-US" sz="4400" dirty="0" smtClean="0"/>
              <a:t>Action/Evaluation</a:t>
            </a:r>
            <a:endParaRPr lang="en-US" sz="4400" dirty="0"/>
          </a:p>
        </p:txBody>
      </p:sp>
      <p:pic>
        <p:nvPicPr>
          <p:cNvPr id="7" name="Picture 6" descr="goal_oreiented.jpg"/>
          <p:cNvPicPr>
            <a:picLocks noChangeAspect="1"/>
          </p:cNvPicPr>
          <p:nvPr/>
        </p:nvPicPr>
        <p:blipFill>
          <a:blip r:embed="rId3"/>
          <a:stretch>
            <a:fillRect/>
          </a:stretch>
        </p:blipFill>
        <p:spPr>
          <a:xfrm>
            <a:off x="5562600" y="1542588"/>
            <a:ext cx="3581400" cy="53154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man_hammer.jpg"/>
          <p:cNvPicPr>
            <a:picLocks noChangeAspect="1"/>
          </p:cNvPicPr>
          <p:nvPr/>
        </p:nvPicPr>
        <p:blipFill>
          <a:blip r:embed="rId3"/>
          <a:stretch>
            <a:fillRect/>
          </a:stretch>
        </p:blipFill>
        <p:spPr>
          <a:xfrm>
            <a:off x="5486400" y="1364749"/>
            <a:ext cx="3657600" cy="5493251"/>
          </a:xfrm>
          <a:prstGeom prst="rect">
            <a:avLst/>
          </a:prstGeom>
        </p:spPr>
      </p:pic>
      <p:sp>
        <p:nvSpPr>
          <p:cNvPr id="3" name="Title 2"/>
          <p:cNvSpPr>
            <a:spLocks noGrp="1"/>
          </p:cNvSpPr>
          <p:nvPr>
            <p:ph type="title"/>
          </p:nvPr>
        </p:nvSpPr>
        <p:spPr/>
        <p:txBody>
          <a:bodyPr>
            <a:noAutofit/>
          </a:bodyPr>
          <a:lstStyle/>
          <a:p>
            <a:r>
              <a:rPr lang="en-US" sz="7200" dirty="0" smtClean="0"/>
              <a:t>Research Methods</a:t>
            </a:r>
            <a:endParaRPr lang="en-US" sz="7200" dirty="0"/>
          </a:p>
        </p:txBody>
      </p:sp>
      <p:sp>
        <p:nvSpPr>
          <p:cNvPr id="5" name="Content Placeholder 3"/>
          <p:cNvSpPr>
            <a:spLocks noGrp="1"/>
          </p:cNvSpPr>
          <p:nvPr>
            <p:ph sz="half" idx="4294967295"/>
          </p:nvPr>
        </p:nvSpPr>
        <p:spPr>
          <a:xfrm>
            <a:off x="228600" y="1524000"/>
            <a:ext cx="5867400" cy="5105400"/>
          </a:xfrm>
        </p:spPr>
        <p:txBody>
          <a:bodyPr>
            <a:noAutofit/>
          </a:bodyPr>
          <a:lstStyle/>
          <a:p>
            <a:pPr marL="284163" indent="-284163"/>
            <a:r>
              <a:rPr lang="en-US" altLang="en-US" sz="4400" dirty="0" smtClean="0"/>
              <a:t>Quantitative</a:t>
            </a:r>
          </a:p>
          <a:p>
            <a:pPr marL="284163" indent="-284163"/>
            <a:r>
              <a:rPr lang="en-US" altLang="en-US" sz="4400" dirty="0" smtClean="0"/>
              <a:t>Qualitative</a:t>
            </a:r>
          </a:p>
          <a:p>
            <a:pPr marL="284163" indent="-284163"/>
            <a:r>
              <a:rPr lang="en-US" altLang="en-US" sz="4400" dirty="0" smtClean="0"/>
              <a:t>Mixed</a:t>
            </a:r>
          </a:p>
          <a:p>
            <a:pPr marL="284163" indent="-284163"/>
            <a:r>
              <a:rPr lang="en-US" altLang="en-US" sz="4400" dirty="0" smtClean="0"/>
              <a:t>Historical</a:t>
            </a:r>
          </a:p>
          <a:p>
            <a:pPr marL="284163" indent="-284163"/>
            <a:r>
              <a:rPr lang="en-US" altLang="en-US" sz="4400" dirty="0" smtClean="0"/>
              <a:t>Literature Review</a:t>
            </a:r>
          </a:p>
          <a:p>
            <a:pPr marL="284163" indent="-284163"/>
            <a:r>
              <a:rPr lang="en-US" altLang="en-US" sz="4400" dirty="0" smtClean="0"/>
              <a:t>Critical Deconstruction</a:t>
            </a:r>
          </a:p>
        </p:txBody>
      </p:sp>
    </p:spTree>
    <p:extLst>
      <p:ext uri="{BB962C8B-B14F-4D97-AF65-F5344CB8AC3E}">
        <p14:creationId xmlns:p14="http://schemas.microsoft.com/office/powerpoint/2010/main" val="13995667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normAutofit/>
          </a:bodyPr>
          <a:lstStyle/>
          <a:p>
            <a:r>
              <a:rPr lang="en-US" sz="4100" dirty="0" smtClean="0"/>
              <a:t>Design-Based </a:t>
            </a:r>
            <a:r>
              <a:rPr lang="en-US" sz="4100" dirty="0"/>
              <a:t>R</a:t>
            </a:r>
            <a:r>
              <a:rPr lang="en-US" sz="4100" dirty="0" smtClean="0"/>
              <a:t>esearch Model</a:t>
            </a:r>
            <a:endParaRPr lang="en-US" sz="4100" dirty="0"/>
          </a:p>
        </p:txBody>
      </p:sp>
      <p:sp>
        <p:nvSpPr>
          <p:cNvPr id="29698" name="Rectangle 2"/>
          <p:cNvSpPr>
            <a:spLocks/>
          </p:cNvSpPr>
          <p:nvPr/>
        </p:nvSpPr>
        <p:spPr bwMode="auto">
          <a:xfrm>
            <a:off x="116086" y="1848445"/>
            <a:ext cx="1857375" cy="2107406"/>
          </a:xfrm>
          <a:prstGeom prst="rect">
            <a:avLst/>
          </a:prstGeom>
          <a:gradFill rotWithShape="0">
            <a:gsLst>
              <a:gs pos="0">
                <a:srgbClr val="FFFFFF"/>
              </a:gs>
              <a:gs pos="100000">
                <a:srgbClr val="CCCCCC"/>
              </a:gs>
            </a:gsLst>
            <a:lin ang="5400000" scaled="1"/>
          </a:gradFill>
          <a:ln w="12700" cap="flat">
            <a:solidFill>
              <a:srgbClr val="404040"/>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699" name="Rectangle 3"/>
          <p:cNvSpPr>
            <a:spLocks/>
          </p:cNvSpPr>
          <p:nvPr/>
        </p:nvSpPr>
        <p:spPr bwMode="auto">
          <a:xfrm>
            <a:off x="140642" y="1875234"/>
            <a:ext cx="1785938" cy="177700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r>
              <a:rPr lang="en-US" sz="2000" dirty="0">
                <a:ea typeface="Arial" charset="0"/>
                <a:cs typeface="Arial" charset="0"/>
                <a:sym typeface="Arial" charset="0"/>
              </a:rPr>
              <a:t>Analysis of Practical Problems by Research and Practitioners in Collaboration</a:t>
            </a:r>
          </a:p>
        </p:txBody>
      </p:sp>
      <p:sp>
        <p:nvSpPr>
          <p:cNvPr id="29700" name="Rectangle 4"/>
          <p:cNvSpPr>
            <a:spLocks/>
          </p:cNvSpPr>
          <p:nvPr/>
        </p:nvSpPr>
        <p:spPr bwMode="auto">
          <a:xfrm>
            <a:off x="2419945" y="1848445"/>
            <a:ext cx="1857375" cy="2107406"/>
          </a:xfrm>
          <a:prstGeom prst="rect">
            <a:avLst/>
          </a:prstGeom>
          <a:gradFill rotWithShape="0">
            <a:gsLst>
              <a:gs pos="0">
                <a:srgbClr val="FFFFFF"/>
              </a:gs>
              <a:gs pos="100000">
                <a:srgbClr val="CCCCCC"/>
              </a:gs>
            </a:gsLst>
            <a:lin ang="5400000" scaled="1"/>
          </a:gradFill>
          <a:ln w="12700" cap="flat">
            <a:solidFill>
              <a:srgbClr val="404040"/>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01" name="Rectangle 5"/>
          <p:cNvSpPr>
            <a:spLocks/>
          </p:cNvSpPr>
          <p:nvPr/>
        </p:nvSpPr>
        <p:spPr bwMode="auto">
          <a:xfrm>
            <a:off x="2446734" y="1870769"/>
            <a:ext cx="1794867" cy="206275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r>
              <a:rPr lang="en-US" sz="2000" dirty="0">
                <a:ea typeface="Arial" charset="0"/>
                <a:cs typeface="Arial" charset="0"/>
                <a:sym typeface="Arial" charset="0"/>
              </a:rPr>
              <a:t>Development of Solutions Informed by Existing Design Principles and Technological Innovations</a:t>
            </a:r>
          </a:p>
        </p:txBody>
      </p:sp>
      <p:sp>
        <p:nvSpPr>
          <p:cNvPr id="29702" name="Rectangle 6"/>
          <p:cNvSpPr>
            <a:spLocks/>
          </p:cNvSpPr>
          <p:nvPr/>
        </p:nvSpPr>
        <p:spPr bwMode="auto">
          <a:xfrm>
            <a:off x="4723805" y="1857375"/>
            <a:ext cx="1857375" cy="2107406"/>
          </a:xfrm>
          <a:prstGeom prst="rect">
            <a:avLst/>
          </a:prstGeom>
          <a:gradFill rotWithShape="0">
            <a:gsLst>
              <a:gs pos="0">
                <a:srgbClr val="FFFFFF"/>
              </a:gs>
              <a:gs pos="100000">
                <a:srgbClr val="CCCCCC"/>
              </a:gs>
            </a:gsLst>
            <a:lin ang="5400000" scaled="1"/>
          </a:gradFill>
          <a:ln w="12700" cap="flat">
            <a:solidFill>
              <a:srgbClr val="404040"/>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03" name="Rectangle 7"/>
          <p:cNvSpPr>
            <a:spLocks/>
          </p:cNvSpPr>
          <p:nvPr/>
        </p:nvSpPr>
        <p:spPr bwMode="auto">
          <a:xfrm>
            <a:off x="4759523" y="1884164"/>
            <a:ext cx="1428750" cy="177700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r>
              <a:rPr lang="en-US" sz="2000" dirty="0">
                <a:ea typeface="Arial" charset="0"/>
                <a:cs typeface="Arial" charset="0"/>
                <a:sym typeface="Arial" charset="0"/>
              </a:rPr>
              <a:t>Iterative Cycles of Testing and Refinement of Solutions in Practice</a:t>
            </a:r>
          </a:p>
        </p:txBody>
      </p:sp>
      <p:sp>
        <p:nvSpPr>
          <p:cNvPr id="29704" name="Rectangle 8"/>
          <p:cNvSpPr>
            <a:spLocks/>
          </p:cNvSpPr>
          <p:nvPr/>
        </p:nvSpPr>
        <p:spPr bwMode="auto">
          <a:xfrm>
            <a:off x="7027664" y="1848445"/>
            <a:ext cx="1857375" cy="2107406"/>
          </a:xfrm>
          <a:prstGeom prst="rect">
            <a:avLst/>
          </a:prstGeom>
          <a:gradFill rotWithShape="0">
            <a:gsLst>
              <a:gs pos="0">
                <a:srgbClr val="FFFFFF"/>
              </a:gs>
              <a:gs pos="100000">
                <a:srgbClr val="CCCCCC"/>
              </a:gs>
            </a:gsLst>
            <a:lin ang="5400000" scaled="1"/>
          </a:gradFill>
          <a:ln w="12700" cap="flat">
            <a:solidFill>
              <a:srgbClr val="404040"/>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05" name="Rectangle 9"/>
          <p:cNvSpPr>
            <a:spLocks/>
          </p:cNvSpPr>
          <p:nvPr/>
        </p:nvSpPr>
        <p:spPr bwMode="auto">
          <a:xfrm>
            <a:off x="7054453" y="1875234"/>
            <a:ext cx="1785938" cy="2062758"/>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pPr algn="l"/>
            <a:r>
              <a:rPr lang="en-US" sz="2000" dirty="0">
                <a:ea typeface="Arial" charset="0"/>
                <a:cs typeface="Arial" charset="0"/>
                <a:sym typeface="Arial" charset="0"/>
              </a:rPr>
              <a:t>Reflection to Produce “Design Principles” and Enhance Solution Implementation</a:t>
            </a:r>
          </a:p>
        </p:txBody>
      </p:sp>
      <p:sp>
        <p:nvSpPr>
          <p:cNvPr id="29706" name="AutoShape 10"/>
          <p:cNvSpPr>
            <a:spLocks/>
          </p:cNvSpPr>
          <p:nvPr/>
        </p:nvSpPr>
        <p:spPr bwMode="auto">
          <a:xfrm>
            <a:off x="1982391" y="2303859"/>
            <a:ext cx="330398" cy="401836"/>
          </a:xfrm>
          <a:prstGeom prst="rightArrow">
            <a:avLst>
              <a:gd name="adj1" fmla="val 64444"/>
              <a:gd name="adj2" fmla="val 59463"/>
            </a:avLst>
          </a:prstGeom>
          <a:blipFill dpi="0" rotWithShape="0">
            <a:blip r:embed="rId2"/>
            <a:srcRect/>
            <a:tile tx="0" ty="0" sx="100000" sy="100000" flip="none" algn="tl"/>
          </a:blipFill>
          <a:ln w="25400" cap="flat">
            <a:solidFill>
              <a:srgbClr val="404040"/>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07" name="AutoShape 11"/>
          <p:cNvSpPr>
            <a:spLocks/>
          </p:cNvSpPr>
          <p:nvPr/>
        </p:nvSpPr>
        <p:spPr bwMode="auto">
          <a:xfrm>
            <a:off x="4295180" y="2303859"/>
            <a:ext cx="330398" cy="401836"/>
          </a:xfrm>
          <a:prstGeom prst="rightArrow">
            <a:avLst>
              <a:gd name="adj1" fmla="val 64444"/>
              <a:gd name="adj2" fmla="val 59463"/>
            </a:avLst>
          </a:prstGeom>
          <a:blipFill dpi="0" rotWithShape="0">
            <a:blip r:embed="rId2"/>
            <a:srcRect/>
            <a:tile tx="0" ty="0" sx="100000" sy="100000" flip="none" algn="tl"/>
          </a:blipFill>
          <a:ln w="25400" cap="flat">
            <a:solidFill>
              <a:srgbClr val="404040"/>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08" name="AutoShape 12"/>
          <p:cNvSpPr>
            <a:spLocks/>
          </p:cNvSpPr>
          <p:nvPr/>
        </p:nvSpPr>
        <p:spPr bwMode="auto">
          <a:xfrm>
            <a:off x="6590110" y="2303859"/>
            <a:ext cx="330398" cy="401836"/>
          </a:xfrm>
          <a:prstGeom prst="rightArrow">
            <a:avLst>
              <a:gd name="adj1" fmla="val 64444"/>
              <a:gd name="adj2" fmla="val 59463"/>
            </a:avLst>
          </a:prstGeom>
          <a:blipFill dpi="0" rotWithShape="0">
            <a:blip r:embed="rId2"/>
            <a:srcRect/>
            <a:tile tx="0" ty="0" sx="100000" sy="100000" flip="none" algn="tl"/>
          </a:blipFill>
          <a:ln w="25400" cap="flat">
            <a:solidFill>
              <a:srgbClr val="404040"/>
            </a:solidFill>
            <a:prstDash val="solid"/>
            <a:miter lim="800000"/>
            <a:headEnd type="none" w="med" len="med"/>
            <a:tailEnd type="none" w="med" len="med"/>
          </a:ln>
        </p:spPr>
        <p:txBody>
          <a:bodyPr lIns="0" tIns="0" rIns="0" bIns="0">
            <a:prstTxWarp prst="textNoShape">
              <a:avLst/>
            </a:prstTxWarp>
          </a:bodyPr>
          <a:lstStyle/>
          <a:p>
            <a:endParaRPr lang="en-US" dirty="0"/>
          </a:p>
        </p:txBody>
      </p:sp>
      <p:sp>
        <p:nvSpPr>
          <p:cNvPr id="29709" name="Line 13"/>
          <p:cNvSpPr>
            <a:spLocks noChangeShapeType="1"/>
          </p:cNvSpPr>
          <p:nvPr/>
        </p:nvSpPr>
        <p:spPr bwMode="auto">
          <a:xfrm>
            <a:off x="955476" y="3973711"/>
            <a:ext cx="4465" cy="571500"/>
          </a:xfrm>
          <a:prstGeom prst="line">
            <a:avLst/>
          </a:prstGeom>
          <a:noFill/>
          <a:ln w="25400" cap="flat">
            <a:solidFill>
              <a:srgbClr val="404040"/>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29710" name="Line 14"/>
          <p:cNvSpPr>
            <a:spLocks noChangeShapeType="1"/>
          </p:cNvSpPr>
          <p:nvPr/>
        </p:nvSpPr>
        <p:spPr bwMode="auto">
          <a:xfrm>
            <a:off x="3286125" y="3964781"/>
            <a:ext cx="3349" cy="535781"/>
          </a:xfrm>
          <a:prstGeom prst="line">
            <a:avLst/>
          </a:prstGeom>
          <a:noFill/>
          <a:ln w="25400" cap="flat">
            <a:solidFill>
              <a:srgbClr val="404040"/>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29711" name="Line 15"/>
          <p:cNvSpPr>
            <a:spLocks noChangeShapeType="1"/>
          </p:cNvSpPr>
          <p:nvPr/>
        </p:nvSpPr>
        <p:spPr bwMode="auto">
          <a:xfrm>
            <a:off x="5616773" y="3973711"/>
            <a:ext cx="0" cy="535781"/>
          </a:xfrm>
          <a:prstGeom prst="line">
            <a:avLst/>
          </a:prstGeom>
          <a:noFill/>
          <a:ln w="25400" cap="flat">
            <a:solidFill>
              <a:srgbClr val="404040"/>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29712" name="Line 16"/>
          <p:cNvSpPr>
            <a:spLocks noChangeShapeType="1"/>
          </p:cNvSpPr>
          <p:nvPr/>
        </p:nvSpPr>
        <p:spPr bwMode="auto">
          <a:xfrm rot="10800000" flipH="1">
            <a:off x="7947422" y="3964781"/>
            <a:ext cx="0" cy="527968"/>
          </a:xfrm>
          <a:prstGeom prst="line">
            <a:avLst/>
          </a:prstGeom>
          <a:noFill/>
          <a:ln w="25400" cap="flat">
            <a:solidFill>
              <a:srgbClr val="404040"/>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29713" name="Line 17"/>
          <p:cNvSpPr>
            <a:spLocks noChangeShapeType="1"/>
          </p:cNvSpPr>
          <p:nvPr/>
        </p:nvSpPr>
        <p:spPr bwMode="auto">
          <a:xfrm>
            <a:off x="983382" y="4525119"/>
            <a:ext cx="6964040" cy="0"/>
          </a:xfrm>
          <a:prstGeom prst="line">
            <a:avLst/>
          </a:prstGeom>
          <a:noFill/>
          <a:ln w="25400" cap="flat">
            <a:solidFill>
              <a:srgbClr val="404040"/>
            </a:solidFill>
            <a:prstDash val="solid"/>
            <a:miter lim="800000"/>
            <a:headEnd type="stealth" w="med" len="med"/>
            <a:tailEnd type="none" w="med" len="med"/>
          </a:ln>
        </p:spPr>
        <p:txBody>
          <a:bodyPr lIns="0" tIns="0" rIns="0" bIns="0">
            <a:prstTxWarp prst="textNoShape">
              <a:avLst/>
            </a:prstTxWarp>
          </a:bodyPr>
          <a:lstStyle/>
          <a:p>
            <a:endParaRPr lang="en-US" dirty="0"/>
          </a:p>
        </p:txBody>
      </p:sp>
      <p:sp>
        <p:nvSpPr>
          <p:cNvPr id="29714" name="Rectangle 18"/>
          <p:cNvSpPr>
            <a:spLocks/>
          </p:cNvSpPr>
          <p:nvPr/>
        </p:nvSpPr>
        <p:spPr bwMode="auto">
          <a:xfrm>
            <a:off x="1044774" y="4556715"/>
            <a:ext cx="6928467" cy="47705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en-US" dirty="0">
                <a:ea typeface="Arial" charset="0"/>
                <a:cs typeface="Arial" charset="0"/>
                <a:sym typeface="Arial" charset="0"/>
              </a:rPr>
              <a:t>Refinement of Problems, Solutions, Methods, and Design Principles</a:t>
            </a:r>
          </a:p>
          <a:p>
            <a:pPr algn="l"/>
            <a:r>
              <a:rPr lang="en-US" sz="1300" dirty="0">
                <a:ea typeface="Arial" charset="0"/>
                <a:cs typeface="Arial" charset="0"/>
                <a:sym typeface="Arial" charset="0"/>
              </a:rPr>
              <a:t>(Reeves, 2006, p. 59)</a:t>
            </a:r>
          </a:p>
        </p:txBody>
      </p:sp>
      <p:sp>
        <p:nvSpPr>
          <p:cNvPr id="29715" name="Rectangle 19"/>
          <p:cNvSpPr>
            <a:spLocks/>
          </p:cNvSpPr>
          <p:nvPr/>
        </p:nvSpPr>
        <p:spPr bwMode="auto">
          <a:xfrm>
            <a:off x="15627" y="1634133"/>
            <a:ext cx="830461" cy="27682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300" dirty="0">
                <a:latin typeface="Chalkboard" charset="0"/>
                <a:ea typeface="Chalkboard" charset="0"/>
                <a:cs typeface="Chalkboard" charset="0"/>
                <a:sym typeface="Chalkboard" charset="0"/>
              </a:rPr>
              <a:t>Phase 1</a:t>
            </a:r>
          </a:p>
        </p:txBody>
      </p:sp>
      <p:sp>
        <p:nvSpPr>
          <p:cNvPr id="29716" name="Rectangle 20"/>
          <p:cNvSpPr>
            <a:spLocks/>
          </p:cNvSpPr>
          <p:nvPr/>
        </p:nvSpPr>
        <p:spPr bwMode="auto">
          <a:xfrm>
            <a:off x="2321719" y="1634133"/>
            <a:ext cx="830461" cy="27682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300" dirty="0">
                <a:latin typeface="Chalkboard" charset="0"/>
                <a:ea typeface="Chalkboard" charset="0"/>
                <a:cs typeface="Chalkboard" charset="0"/>
                <a:sym typeface="Chalkboard" charset="0"/>
              </a:rPr>
              <a:t>Phase 2</a:t>
            </a:r>
          </a:p>
        </p:txBody>
      </p:sp>
      <p:sp>
        <p:nvSpPr>
          <p:cNvPr id="29717" name="Rectangle 21"/>
          <p:cNvSpPr>
            <a:spLocks/>
          </p:cNvSpPr>
          <p:nvPr/>
        </p:nvSpPr>
        <p:spPr bwMode="auto">
          <a:xfrm>
            <a:off x="4625578" y="1634133"/>
            <a:ext cx="830461" cy="27682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300" dirty="0">
                <a:latin typeface="Chalkboard" charset="0"/>
                <a:ea typeface="Chalkboard" charset="0"/>
                <a:cs typeface="Chalkboard" charset="0"/>
                <a:sym typeface="Chalkboard" charset="0"/>
              </a:rPr>
              <a:t>Phase 3</a:t>
            </a:r>
          </a:p>
        </p:txBody>
      </p:sp>
      <p:sp>
        <p:nvSpPr>
          <p:cNvPr id="29718" name="Rectangle 22"/>
          <p:cNvSpPr>
            <a:spLocks/>
          </p:cNvSpPr>
          <p:nvPr/>
        </p:nvSpPr>
        <p:spPr bwMode="auto">
          <a:xfrm>
            <a:off x="6929437" y="1634133"/>
            <a:ext cx="830461" cy="276820"/>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sz="1300" dirty="0">
                <a:latin typeface="Chalkboard" charset="0"/>
                <a:ea typeface="Chalkboard" charset="0"/>
                <a:cs typeface="Chalkboard" charset="0"/>
                <a:sym typeface="Chalkboard" charset="0"/>
              </a:rPr>
              <a:t>Phase 4</a:t>
            </a:r>
          </a:p>
        </p:txBody>
      </p:sp>
      <p:sp>
        <p:nvSpPr>
          <p:cNvPr id="24" name="Rectangle 23"/>
          <p:cNvSpPr/>
          <p:nvPr/>
        </p:nvSpPr>
        <p:spPr>
          <a:xfrm>
            <a:off x="609600" y="5842337"/>
            <a:ext cx="7848600" cy="1015663"/>
          </a:xfrm>
          <a:prstGeom prst="rect">
            <a:avLst/>
          </a:prstGeom>
        </p:spPr>
        <p:txBody>
          <a:bodyPr wrap="square">
            <a:spAutoFit/>
          </a:bodyPr>
          <a:lstStyle/>
          <a:p>
            <a:r>
              <a:rPr lang="en-US" sz="2000" dirty="0" smtClean="0"/>
              <a:t>Reeves, T. C. (2006). Design research from the technology perspective. In J. V. Akker, K. Gravemeijer, S. McKenney, &amp; N. Nieveen (Eds.), </a:t>
            </a:r>
            <a:r>
              <a:rPr lang="en-US" sz="2000" i="1" dirty="0" smtClean="0"/>
              <a:t>Educational design research </a:t>
            </a:r>
            <a:r>
              <a:rPr lang="en-US" sz="2000" dirty="0" smtClean="0"/>
              <a:t>(pp. 86-109). London: Routledge.</a:t>
            </a:r>
            <a:endParaRPr lang="en-US" sz="2000" dirty="0"/>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58310" cy="6096000"/>
          </a:xfrm>
          <a:prstGeom prst="rect">
            <a:avLst/>
          </a:prstGeom>
        </p:spPr>
      </p:pic>
      <p:sp>
        <p:nvSpPr>
          <p:cNvPr id="3" name="Rectangle 2"/>
          <p:cNvSpPr/>
          <p:nvPr/>
        </p:nvSpPr>
        <p:spPr>
          <a:xfrm>
            <a:off x="0" y="6248400"/>
            <a:ext cx="9144000" cy="461665"/>
          </a:xfrm>
          <a:prstGeom prst="rect">
            <a:avLst/>
          </a:prstGeom>
        </p:spPr>
        <p:txBody>
          <a:bodyPr wrap="square">
            <a:spAutoFit/>
          </a:bodyPr>
          <a:lstStyle/>
          <a:p>
            <a:r>
              <a:rPr lang="en-US" sz="2400" dirty="0" smtClean="0"/>
              <a:t>U.S. Dept of Education Secretary Duncan &amp; FCC Chairman Genachowski</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43000" y="0"/>
            <a:ext cx="6858000" cy="6858000"/>
          </a:xfrm>
          <a:prstGeom prst="rect">
            <a:avLst/>
          </a:prstGeom>
        </p:spPr>
      </p:pic>
      <p:pic>
        <p:nvPicPr>
          <p:cNvPr id="6" name="Picture 5"/>
          <p:cNvPicPr>
            <a:picLocks noChangeAspect="1"/>
          </p:cNvPicPr>
          <p:nvPr/>
        </p:nvPicPr>
        <p:blipFill>
          <a:blip r:embed="rId3"/>
          <a:stretch>
            <a:fillRect/>
          </a:stretch>
        </p:blipFill>
        <p:spPr>
          <a:xfrm>
            <a:off x="0" y="3429000"/>
            <a:ext cx="2286000" cy="3429000"/>
          </a:xfrm>
          <a:prstGeom prst="rect">
            <a:avLst/>
          </a:prstGeom>
        </p:spPr>
      </p:pic>
      <p:pic>
        <p:nvPicPr>
          <p:cNvPr id="9" name="Picture 8" descr="reeves-thomas.jpg"/>
          <p:cNvPicPr>
            <a:picLocks noChangeAspect="1"/>
          </p:cNvPicPr>
          <p:nvPr/>
        </p:nvPicPr>
        <p:blipFill>
          <a:blip r:embed="rId4"/>
          <a:stretch>
            <a:fillRect/>
          </a:stretch>
        </p:blipFill>
        <p:spPr>
          <a:xfrm>
            <a:off x="6815889" y="3581400"/>
            <a:ext cx="2328111" cy="3276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0" y="762000"/>
            <a:ext cx="9144000" cy="4007735"/>
          </a:xfrm>
          <a:prstGeom prst="rect">
            <a:avLst/>
          </a:prstGeom>
          <a:noFill/>
          <a:ln w="12700">
            <a:noFill/>
            <a:miter lim="800000"/>
            <a:headEnd/>
            <a:tailEnd/>
          </a:ln>
        </p:spPr>
      </p:pic>
      <p:sp>
        <p:nvSpPr>
          <p:cNvPr id="3" name="Rectangle 2"/>
          <p:cNvSpPr/>
          <p:nvPr/>
        </p:nvSpPr>
        <p:spPr>
          <a:xfrm>
            <a:off x="609600" y="5446693"/>
            <a:ext cx="8229600" cy="954107"/>
          </a:xfrm>
          <a:prstGeom prst="rect">
            <a:avLst/>
          </a:prstGeom>
        </p:spPr>
        <p:txBody>
          <a:bodyPr wrap="square">
            <a:spAutoFit/>
          </a:bodyPr>
          <a:lstStyle/>
          <a:p>
            <a:r>
              <a:rPr lang="en-US" sz="2800" dirty="0" smtClean="0"/>
              <a:t>McKenney, S. E., &amp; Reeves, T. C. (in press). </a:t>
            </a:r>
            <a:r>
              <a:rPr lang="en-US" sz="2800" i="1" dirty="0" smtClean="0"/>
              <a:t>Conducting educational design research</a:t>
            </a:r>
            <a:r>
              <a:rPr lang="en-US" sz="2800" dirty="0" smtClean="0"/>
              <a:t>. New York: Routledge.</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n_laptop_wheelchair.jpg"/>
          <p:cNvPicPr>
            <a:picLocks noChangeAspect="1"/>
          </p:cNvPicPr>
          <p:nvPr/>
        </p:nvPicPr>
        <p:blipFill>
          <a:blip r:embed="rId3"/>
          <a:stretch>
            <a:fillRect/>
          </a:stretch>
        </p:blipFill>
        <p:spPr>
          <a:xfrm>
            <a:off x="6629400" y="3100136"/>
            <a:ext cx="2273300" cy="3828715"/>
          </a:xfrm>
          <a:prstGeom prst="rect">
            <a:avLst/>
          </a:prstGeom>
        </p:spPr>
      </p:pic>
      <p:sp>
        <p:nvSpPr>
          <p:cNvPr id="2" name="Title 1"/>
          <p:cNvSpPr>
            <a:spLocks noGrp="1"/>
          </p:cNvSpPr>
          <p:nvPr>
            <p:ph type="title"/>
          </p:nvPr>
        </p:nvSpPr>
        <p:spPr>
          <a:xfrm>
            <a:off x="0" y="0"/>
            <a:ext cx="9144000" cy="792162"/>
          </a:xfrm>
        </p:spPr>
        <p:txBody>
          <a:bodyPr>
            <a:normAutofit/>
          </a:bodyPr>
          <a:lstStyle/>
          <a:p>
            <a:r>
              <a:rPr lang="en-US" sz="4000" b="1" dirty="0" smtClean="0"/>
              <a:t>Educational Design Research Steps</a:t>
            </a:r>
            <a:endParaRPr lang="en-US" sz="4000" b="1" dirty="0"/>
          </a:p>
        </p:txBody>
      </p:sp>
      <p:sp>
        <p:nvSpPr>
          <p:cNvPr id="3" name="Content Placeholder 2"/>
          <p:cNvSpPr>
            <a:spLocks noGrp="1"/>
          </p:cNvSpPr>
          <p:nvPr>
            <p:ph sz="half" idx="1"/>
          </p:nvPr>
        </p:nvSpPr>
        <p:spPr>
          <a:xfrm>
            <a:off x="304800" y="838200"/>
            <a:ext cx="7772400" cy="5715000"/>
          </a:xfrm>
        </p:spPr>
        <p:txBody>
          <a:bodyPr>
            <a:noAutofit/>
          </a:bodyPr>
          <a:lstStyle/>
          <a:p>
            <a:r>
              <a:rPr lang="en-US" sz="3200" dirty="0" smtClean="0"/>
              <a:t>Identify a serious problem. </a:t>
            </a:r>
          </a:p>
          <a:p>
            <a:r>
              <a:rPr lang="en-US" sz="3200" dirty="0" smtClean="0"/>
              <a:t>Work closely with practitioners to define the problem and desirable outcomes.</a:t>
            </a:r>
          </a:p>
          <a:p>
            <a:r>
              <a:rPr lang="en-US" sz="3200" dirty="0" smtClean="0"/>
              <a:t>Create a prototype intervention informed by theory and the research literature.</a:t>
            </a:r>
          </a:p>
          <a:p>
            <a:r>
              <a:rPr lang="en-US" sz="3200" dirty="0" smtClean="0"/>
              <a:t>Evaluate and refine the </a:t>
            </a:r>
            <a:br>
              <a:rPr lang="en-US" sz="3200" dirty="0" smtClean="0"/>
            </a:br>
            <a:r>
              <a:rPr lang="en-US" sz="3200" dirty="0" smtClean="0"/>
              <a:t>intervention in the real world. </a:t>
            </a:r>
          </a:p>
          <a:p>
            <a:r>
              <a:rPr lang="en-US" sz="3200" dirty="0" smtClean="0"/>
              <a:t>Modify intervention until </a:t>
            </a:r>
            <a:br>
              <a:rPr lang="en-US" sz="3200" dirty="0" smtClean="0"/>
            </a:br>
            <a:r>
              <a:rPr lang="en-US" sz="3200" dirty="0" smtClean="0"/>
              <a:t>outcomes are reached.</a:t>
            </a:r>
          </a:p>
          <a:p>
            <a:r>
              <a:rPr lang="en-US" sz="3200" dirty="0" smtClean="0"/>
              <a:t>Share findings with </a:t>
            </a:r>
            <a:br>
              <a:rPr lang="en-US" sz="3200" dirty="0" smtClean="0"/>
            </a:br>
            <a:r>
              <a:rPr lang="en-US" sz="3200" dirty="0" smtClean="0"/>
              <a:t>practitioners and researchers.</a:t>
            </a:r>
          </a:p>
          <a:p>
            <a:endParaRPr lang="en-US" sz="3200" dirty="0" smtClean="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dirty="0" smtClean="0"/>
              <a:t>Susan McKenney &amp; Harini Raval</a:t>
            </a:r>
            <a:br>
              <a:rPr lang="en-US" dirty="0" smtClean="0"/>
            </a:br>
            <a:r>
              <a:rPr lang="en-US" dirty="0" smtClean="0"/>
              <a:t>University of Twente, The Netherlands</a:t>
            </a:r>
            <a:endParaRPr lang="en-US" dirty="0"/>
          </a:p>
        </p:txBody>
      </p:sp>
      <p:pic>
        <p:nvPicPr>
          <p:cNvPr id="3" name="Picture 2" descr="harini.jpg"/>
          <p:cNvPicPr>
            <a:picLocks noChangeAspect="1"/>
          </p:cNvPicPr>
          <p:nvPr/>
        </p:nvPicPr>
        <p:blipFill>
          <a:blip r:embed="rId3"/>
          <a:stretch>
            <a:fillRect/>
          </a:stretch>
        </p:blipFill>
        <p:spPr>
          <a:xfrm>
            <a:off x="2286000" y="533400"/>
            <a:ext cx="4572000" cy="42371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dian_Children.jpg"/>
          <p:cNvPicPr>
            <a:picLocks noChangeAspect="1"/>
          </p:cNvPicPr>
          <p:nvPr/>
        </p:nvPicPr>
        <p:blipFill>
          <a:blip r:embed="rId3"/>
          <a:stretch>
            <a:fillRect/>
          </a:stretch>
        </p:blipFill>
        <p:spPr>
          <a:xfrm>
            <a:off x="-876300" y="0"/>
            <a:ext cx="10325100" cy="6883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001000" cy="1782762"/>
          </a:xfrm>
        </p:spPr>
        <p:txBody>
          <a:bodyPr>
            <a:noAutofit/>
          </a:bodyPr>
          <a:lstStyle/>
          <a:p>
            <a:pPr algn="l"/>
            <a:r>
              <a:rPr lang="en-US" sz="2800" dirty="0" smtClean="0"/>
              <a:t>Raval, H. (2010). </a:t>
            </a:r>
            <a:r>
              <a:rPr lang="en-US" sz="2800" i="1" dirty="0" smtClean="0"/>
              <a:t>Supporting para-teachers in an Indian NGO: The plan–enact–reflect cycle</a:t>
            </a:r>
            <a:r>
              <a:rPr lang="en-US" sz="2800" dirty="0" smtClean="0"/>
              <a:t>. Doctoral dissertation. Enschede, NL: Twente University.</a:t>
            </a:r>
            <a:endParaRPr lang="en-US" sz="2800" dirty="0"/>
          </a:p>
        </p:txBody>
      </p:sp>
      <p:sp>
        <p:nvSpPr>
          <p:cNvPr id="3" name="Text Placeholder 2"/>
          <p:cNvSpPr>
            <a:spLocks noGrp="1"/>
          </p:cNvSpPr>
          <p:nvPr>
            <p:ph type="body" idx="4294967295"/>
          </p:nvPr>
        </p:nvSpPr>
        <p:spPr>
          <a:xfrm>
            <a:off x="457200" y="1981200"/>
            <a:ext cx="8534400" cy="4495800"/>
          </a:xfrm>
        </p:spPr>
        <p:txBody>
          <a:bodyPr>
            <a:noAutofit/>
          </a:bodyPr>
          <a:lstStyle/>
          <a:p>
            <a:r>
              <a:rPr lang="en-US" sz="2800" b="1" dirty="0" smtClean="0"/>
              <a:t>Type of Study: </a:t>
            </a:r>
            <a:r>
              <a:rPr lang="en-US" sz="2800" dirty="0" smtClean="0"/>
              <a:t>Educational design research study led by doctoral student and her supervisor.</a:t>
            </a:r>
            <a:endParaRPr lang="en-US" sz="2800" dirty="0" smtClean="0">
              <a:solidFill>
                <a:schemeClr val="tx1"/>
              </a:solidFill>
            </a:endParaRPr>
          </a:p>
          <a:p>
            <a:r>
              <a:rPr lang="en-US" sz="2800" b="1" dirty="0" smtClean="0">
                <a:solidFill>
                  <a:schemeClr val="tx1"/>
                </a:solidFill>
              </a:rPr>
              <a:t>Main Research Question: </a:t>
            </a:r>
            <a:r>
              <a:rPr lang="en-US" sz="2800" dirty="0" smtClean="0">
                <a:solidFill>
                  <a:schemeClr val="tx1"/>
                </a:solidFill>
              </a:rPr>
              <a:t>What kind of professional support can help para-teachers</a:t>
            </a:r>
            <a:r>
              <a:rPr lang="en-US" sz="2800" dirty="0" smtClean="0"/>
              <a:t> </a:t>
            </a:r>
            <a:r>
              <a:rPr lang="en-US" sz="2800" dirty="0" smtClean="0">
                <a:solidFill>
                  <a:schemeClr val="tx1"/>
                </a:solidFill>
              </a:rPr>
              <a:t>adopt teaching strategies with a learner-centered orientation?</a:t>
            </a:r>
          </a:p>
          <a:p>
            <a:r>
              <a:rPr lang="en-US" sz="2800" b="1" dirty="0" smtClean="0">
                <a:solidFill>
                  <a:schemeClr val="tx1"/>
                </a:solidFill>
              </a:rPr>
              <a:t>Dual Outcomes: </a:t>
            </a:r>
          </a:p>
          <a:p>
            <a:pPr lvl="1"/>
            <a:r>
              <a:rPr lang="en-US" sz="2600" dirty="0" smtClean="0">
                <a:solidFill>
                  <a:schemeClr val="tx1"/>
                </a:solidFill>
              </a:rPr>
              <a:t>Robust para-teacher professional development program</a:t>
            </a:r>
          </a:p>
          <a:p>
            <a:pPr lvl="1"/>
            <a:r>
              <a:rPr lang="en-US" sz="2600" dirty="0" smtClean="0"/>
              <a:t>Design heuristics for creating similar programs in other contexts</a:t>
            </a:r>
            <a:endParaRPr lang="en-US" sz="26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475581"/>
            <a:ext cx="9144000" cy="834926"/>
          </a:xfrm>
        </p:spPr>
        <p:txBody>
          <a:bodyPr/>
          <a:lstStyle/>
          <a:p>
            <a:pPr eaLnBrk="1" hangingPunct="1"/>
            <a:r>
              <a:rPr lang="en-US" sz="3800" dirty="0"/>
              <a:t>Para-teacher learning in an Indian NGO</a:t>
            </a:r>
            <a:endParaRPr lang="nl-NL" sz="3800" dirty="0"/>
          </a:p>
        </p:txBody>
      </p:sp>
      <p:sp>
        <p:nvSpPr>
          <p:cNvPr id="21507" name="Rectangle 9"/>
          <p:cNvSpPr>
            <a:spLocks noGrp="1" noChangeArrowheads="1"/>
          </p:cNvSpPr>
          <p:nvPr>
            <p:ph type="body" sz="half" idx="1"/>
          </p:nvPr>
        </p:nvSpPr>
        <p:spPr>
          <a:xfrm>
            <a:off x="553640" y="2654300"/>
            <a:ext cx="3482975" cy="3560763"/>
          </a:xfrm>
          <a:noFill/>
        </p:spPr>
        <p:txBody>
          <a:bodyPr>
            <a:normAutofit fontScale="92500" lnSpcReduction="10000"/>
          </a:bodyPr>
          <a:lstStyle/>
          <a:p>
            <a:pPr eaLnBrk="1" hangingPunct="1"/>
            <a:r>
              <a:rPr lang="en-US" sz="2600" b="1" dirty="0"/>
              <a:t>Analysis</a:t>
            </a:r>
          </a:p>
          <a:p>
            <a:pPr lvl="1" eaLnBrk="1" hangingPunct="1"/>
            <a:r>
              <a:rPr lang="en-US" sz="2600" dirty="0"/>
              <a:t>Literature review</a:t>
            </a:r>
          </a:p>
          <a:p>
            <a:pPr lvl="1" eaLnBrk="1" hangingPunct="1"/>
            <a:r>
              <a:rPr lang="en-US" sz="2600" dirty="0"/>
              <a:t>Field portrait</a:t>
            </a:r>
          </a:p>
          <a:p>
            <a:pPr lvl="2" eaLnBrk="1" hangingPunct="1"/>
            <a:r>
              <a:rPr lang="en-US" sz="2600" dirty="0"/>
              <a:t>Classroom observations</a:t>
            </a:r>
          </a:p>
          <a:p>
            <a:pPr lvl="2" eaLnBrk="1" hangingPunct="1"/>
            <a:r>
              <a:rPr lang="en-US" sz="2600" dirty="0"/>
              <a:t>Teacher interviews</a:t>
            </a:r>
          </a:p>
          <a:p>
            <a:pPr lvl="2" eaLnBrk="1" hangingPunct="1"/>
            <a:r>
              <a:rPr lang="en-US" sz="2600" dirty="0"/>
              <a:t>Management interviews</a:t>
            </a:r>
          </a:p>
          <a:p>
            <a:pPr eaLnBrk="1" hangingPunct="1"/>
            <a:endParaRPr lang="en-US" sz="2300" b="1" dirty="0"/>
          </a:p>
        </p:txBody>
      </p:sp>
      <p:sp>
        <p:nvSpPr>
          <p:cNvPr id="21508" name="Rectangle 21"/>
          <p:cNvSpPr>
            <a:spLocks noGrp="1" noChangeArrowheads="1"/>
          </p:cNvSpPr>
          <p:nvPr>
            <p:ph type="body" sz="half" idx="2"/>
          </p:nvPr>
        </p:nvSpPr>
        <p:spPr>
          <a:xfrm>
            <a:off x="4495801" y="2761456"/>
            <a:ext cx="4114800" cy="3867944"/>
          </a:xfrm>
        </p:spPr>
        <p:txBody>
          <a:bodyPr>
            <a:normAutofit fontScale="85000" lnSpcReduction="20000"/>
          </a:bodyPr>
          <a:lstStyle/>
          <a:p>
            <a:pPr eaLnBrk="1" hangingPunct="1"/>
            <a:r>
              <a:rPr lang="en-US" sz="2600" b="1" dirty="0"/>
              <a:t>Exploration</a:t>
            </a:r>
          </a:p>
          <a:p>
            <a:pPr lvl="1" eaLnBrk="1" hangingPunct="1"/>
            <a:r>
              <a:rPr lang="en-US" sz="2600" dirty="0"/>
              <a:t>Program </a:t>
            </a:r>
            <a:r>
              <a:rPr lang="en-US" sz="2600" dirty="0" smtClean="0"/>
              <a:t>inspiration</a:t>
            </a:r>
          </a:p>
          <a:p>
            <a:pPr lvl="2" eaLnBrk="1" hangingPunct="1"/>
            <a:r>
              <a:rPr lang="en-US" sz="2600" dirty="0"/>
              <a:t>India</a:t>
            </a:r>
            <a:endParaRPr lang="en-US" sz="2600" dirty="0" smtClean="0"/>
          </a:p>
          <a:p>
            <a:pPr lvl="2" eaLnBrk="1" hangingPunct="1"/>
            <a:r>
              <a:rPr lang="en-US" sz="2600" dirty="0" smtClean="0"/>
              <a:t>Long term interest in </a:t>
            </a:r>
            <a:r>
              <a:rPr lang="en-US" sz="2600" dirty="0"/>
              <a:t>developing </a:t>
            </a:r>
            <a:r>
              <a:rPr lang="en-US" sz="2600" dirty="0" smtClean="0"/>
              <a:t>countries</a:t>
            </a:r>
          </a:p>
          <a:p>
            <a:pPr lvl="1"/>
            <a:r>
              <a:rPr lang="en-US" sz="2600" dirty="0" smtClean="0"/>
              <a:t>SWOT (Strengths, Weaknesses, Opportunities, and Threats ) analysis to establish options and boundaries for a sustainable professional development program</a:t>
            </a:r>
            <a:endParaRPr lang="en-US" sz="2600" dirty="0"/>
          </a:p>
          <a:p>
            <a:pPr eaLnBrk="1" hangingPunct="1"/>
            <a:endParaRPr lang="nl-NL" sz="1400" dirty="0"/>
          </a:p>
        </p:txBody>
      </p:sp>
      <p:pic>
        <p:nvPicPr>
          <p:cNvPr id="11" name="Picture 5"/>
          <p:cNvPicPr>
            <a:picLocks noChangeAspect="1" noChangeArrowheads="1"/>
          </p:cNvPicPr>
          <p:nvPr/>
        </p:nvPicPr>
        <p:blipFill>
          <a:blip r:embed="rId3"/>
          <a:srcRect/>
          <a:stretch>
            <a:fillRect/>
          </a:stretch>
        </p:blipFill>
        <p:spPr bwMode="auto">
          <a:xfrm>
            <a:off x="5911453" y="214313"/>
            <a:ext cx="2839641" cy="1263768"/>
          </a:xfrm>
          <a:prstGeom prst="rect">
            <a:avLst/>
          </a:prstGeom>
          <a:noFill/>
          <a:ln w="9525">
            <a:noFill/>
            <a:miter lim="800000"/>
            <a:headEnd/>
            <a:tailEnd/>
          </a:ln>
        </p:spPr>
      </p:pic>
      <p:sp>
        <p:nvSpPr>
          <p:cNvPr id="12" name="Oval 4"/>
          <p:cNvSpPr>
            <a:spLocks noChangeArrowheads="1"/>
          </p:cNvSpPr>
          <p:nvPr/>
        </p:nvSpPr>
        <p:spPr bwMode="auto">
          <a:xfrm>
            <a:off x="5589985" y="482204"/>
            <a:ext cx="1295400" cy="1066800"/>
          </a:xfrm>
          <a:prstGeom prst="ellipse">
            <a:avLst/>
          </a:prstGeom>
          <a:noFill/>
          <a:ln w="38100">
            <a:solidFill>
              <a:srgbClr val="FF0000"/>
            </a:solidFill>
            <a:round/>
            <a:headEnd/>
            <a:tailEnd/>
          </a:ln>
        </p:spPr>
        <p:txBody>
          <a:bodyPr wrap="none" lIns="91435" tIns="45718" rIns="91435" bIns="45718" anchor="ctr">
            <a:prstTxWarp prst="textNoShape">
              <a:avLst/>
            </a:prstTxWarp>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475581"/>
            <a:ext cx="9144000" cy="834926"/>
          </a:xfrm>
        </p:spPr>
        <p:txBody>
          <a:bodyPr/>
          <a:lstStyle/>
          <a:p>
            <a:pPr eaLnBrk="1" hangingPunct="1"/>
            <a:r>
              <a:rPr lang="en-US" sz="3800" dirty="0"/>
              <a:t>Para-teacher learning in an Indian NGO</a:t>
            </a:r>
            <a:endParaRPr lang="nl-NL" sz="3800" dirty="0"/>
          </a:p>
        </p:txBody>
      </p:sp>
      <p:sp>
        <p:nvSpPr>
          <p:cNvPr id="21507" name="Rectangle 9"/>
          <p:cNvSpPr>
            <a:spLocks noGrp="1" noChangeArrowheads="1"/>
          </p:cNvSpPr>
          <p:nvPr>
            <p:ph type="body" sz="half" idx="1"/>
          </p:nvPr>
        </p:nvSpPr>
        <p:spPr>
          <a:xfrm>
            <a:off x="553640" y="2654300"/>
            <a:ext cx="4018360" cy="3975100"/>
          </a:xfrm>
          <a:noFill/>
        </p:spPr>
        <p:txBody>
          <a:bodyPr>
            <a:normAutofit fontScale="92500" lnSpcReduction="20000"/>
          </a:bodyPr>
          <a:lstStyle/>
          <a:p>
            <a:pPr eaLnBrk="1" hangingPunct="1"/>
            <a:r>
              <a:rPr lang="en-US" sz="2600" b="1" dirty="0" smtClean="0"/>
              <a:t>Design</a:t>
            </a:r>
            <a:endParaRPr lang="en-US" sz="2600" b="1" dirty="0"/>
          </a:p>
          <a:p>
            <a:pPr lvl="1" eaLnBrk="1" hangingPunct="1"/>
            <a:r>
              <a:rPr lang="en-US" sz="2600" dirty="0" smtClean="0"/>
              <a:t>Four major factors</a:t>
            </a:r>
          </a:p>
          <a:p>
            <a:pPr marL="914400" lvl="2">
              <a:buFont typeface="+mj-lt"/>
              <a:buAutoNum type="arabicPeriod"/>
            </a:pPr>
            <a:r>
              <a:rPr lang="en-US" sz="2200" dirty="0" smtClean="0"/>
              <a:t>the para-teacher</a:t>
            </a:r>
          </a:p>
          <a:p>
            <a:pPr marL="914400" lvl="2">
              <a:buFont typeface="+mj-lt"/>
              <a:buAutoNum type="arabicPeriod"/>
            </a:pPr>
            <a:r>
              <a:rPr lang="en-US" sz="2200" dirty="0" smtClean="0"/>
              <a:t>the instructional setting </a:t>
            </a:r>
          </a:p>
          <a:p>
            <a:pPr marL="914400" lvl="2">
              <a:buFont typeface="+mj-lt"/>
              <a:buAutoNum type="arabicPeriod"/>
            </a:pPr>
            <a:r>
              <a:rPr lang="en-US" sz="2200" dirty="0" smtClean="0"/>
              <a:t>the organizational setting</a:t>
            </a:r>
          </a:p>
          <a:p>
            <a:pPr marL="914400" lvl="2">
              <a:buFont typeface="+mj-lt"/>
              <a:buAutoNum type="arabicPeriod"/>
            </a:pPr>
            <a:r>
              <a:rPr lang="en-US" sz="2200" dirty="0" smtClean="0"/>
              <a:t>policy</a:t>
            </a:r>
            <a:endParaRPr lang="en-US" sz="2200" dirty="0"/>
          </a:p>
          <a:p>
            <a:pPr lvl="1" eaLnBrk="1" hangingPunct="1"/>
            <a:r>
              <a:rPr lang="en-US" sz="2600" dirty="0" smtClean="0"/>
              <a:t>Conceptual model</a:t>
            </a:r>
            <a:endParaRPr lang="en-US" sz="2600" dirty="0"/>
          </a:p>
          <a:p>
            <a:pPr lvl="2"/>
            <a:r>
              <a:rPr lang="en-US" sz="2600" dirty="0" smtClean="0"/>
              <a:t>lesson planning</a:t>
            </a:r>
          </a:p>
          <a:p>
            <a:pPr lvl="2"/>
            <a:r>
              <a:rPr lang="en-US" sz="2600" dirty="0" smtClean="0"/>
              <a:t>lesson enactment</a:t>
            </a:r>
          </a:p>
          <a:p>
            <a:pPr lvl="2"/>
            <a:r>
              <a:rPr lang="en-US" sz="2600" dirty="0" smtClean="0"/>
              <a:t>reflection on the lessons</a:t>
            </a:r>
            <a:endParaRPr lang="en-US" sz="2300" b="1" dirty="0"/>
          </a:p>
        </p:txBody>
      </p:sp>
      <p:sp>
        <p:nvSpPr>
          <p:cNvPr id="21508" name="Rectangle 21"/>
          <p:cNvSpPr>
            <a:spLocks noGrp="1" noChangeArrowheads="1"/>
          </p:cNvSpPr>
          <p:nvPr>
            <p:ph type="body" sz="half" idx="2"/>
          </p:nvPr>
        </p:nvSpPr>
        <p:spPr>
          <a:xfrm>
            <a:off x="4876801" y="2761456"/>
            <a:ext cx="4038600" cy="3944144"/>
          </a:xfrm>
        </p:spPr>
        <p:txBody>
          <a:bodyPr>
            <a:normAutofit fontScale="92500" lnSpcReduction="20000"/>
          </a:bodyPr>
          <a:lstStyle/>
          <a:p>
            <a:pPr eaLnBrk="1" hangingPunct="1"/>
            <a:r>
              <a:rPr lang="en-US" sz="2600" b="1" dirty="0" smtClean="0"/>
              <a:t>Construction</a:t>
            </a:r>
            <a:endParaRPr lang="en-US" sz="2600" b="1" dirty="0"/>
          </a:p>
          <a:p>
            <a:pPr lvl="1" eaLnBrk="1" hangingPunct="1"/>
            <a:r>
              <a:rPr lang="en-US" sz="2600" dirty="0" smtClean="0"/>
              <a:t>Workshop components</a:t>
            </a:r>
          </a:p>
          <a:p>
            <a:pPr lvl="2"/>
            <a:r>
              <a:rPr lang="en-US" sz="2600" dirty="0" smtClean="0"/>
              <a:t>tailor-made templates for lesson planning and reflection</a:t>
            </a:r>
          </a:p>
          <a:p>
            <a:pPr lvl="2"/>
            <a:r>
              <a:rPr lang="en-US" sz="2600" dirty="0" smtClean="0"/>
              <a:t>Opportunities to increase content knowledge</a:t>
            </a:r>
          </a:p>
          <a:p>
            <a:pPr lvl="2"/>
            <a:r>
              <a:rPr lang="en-US" sz="2600" dirty="0" smtClean="0"/>
              <a:t>Pedagogical guidelines</a:t>
            </a:r>
            <a:endParaRPr lang="en-US" sz="2600" dirty="0"/>
          </a:p>
          <a:p>
            <a:pPr eaLnBrk="1" hangingPunct="1"/>
            <a:endParaRPr lang="nl-NL" sz="1400" dirty="0"/>
          </a:p>
        </p:txBody>
      </p:sp>
      <p:pic>
        <p:nvPicPr>
          <p:cNvPr id="11" name="Picture 5"/>
          <p:cNvPicPr>
            <a:picLocks noChangeAspect="1" noChangeArrowheads="1"/>
          </p:cNvPicPr>
          <p:nvPr/>
        </p:nvPicPr>
        <p:blipFill>
          <a:blip r:embed="rId3"/>
          <a:srcRect/>
          <a:stretch>
            <a:fillRect/>
          </a:stretch>
        </p:blipFill>
        <p:spPr bwMode="auto">
          <a:xfrm>
            <a:off x="5911453" y="214313"/>
            <a:ext cx="2839641" cy="1263768"/>
          </a:xfrm>
          <a:prstGeom prst="rect">
            <a:avLst/>
          </a:prstGeom>
          <a:noFill/>
          <a:ln w="9525">
            <a:noFill/>
            <a:miter lim="800000"/>
            <a:headEnd/>
            <a:tailEnd/>
          </a:ln>
        </p:spPr>
      </p:pic>
      <p:sp>
        <p:nvSpPr>
          <p:cNvPr id="12" name="Oval 4"/>
          <p:cNvSpPr>
            <a:spLocks noChangeArrowheads="1"/>
          </p:cNvSpPr>
          <p:nvPr/>
        </p:nvSpPr>
        <p:spPr bwMode="auto">
          <a:xfrm>
            <a:off x="6324600" y="482204"/>
            <a:ext cx="1295400" cy="1066800"/>
          </a:xfrm>
          <a:prstGeom prst="ellipse">
            <a:avLst/>
          </a:prstGeom>
          <a:noFill/>
          <a:ln w="38100">
            <a:solidFill>
              <a:srgbClr val="FF0000"/>
            </a:solidFill>
            <a:round/>
            <a:headEnd/>
            <a:tailEnd/>
          </a:ln>
        </p:spPr>
        <p:txBody>
          <a:bodyPr wrap="none" lIns="91435" tIns="45718" rIns="91435" bIns="45718" anchor="ctr">
            <a:prstTxWarp prst="textNoShape">
              <a:avLst/>
            </a:prstTxWarp>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475581"/>
            <a:ext cx="9144000" cy="834926"/>
          </a:xfrm>
        </p:spPr>
        <p:txBody>
          <a:bodyPr/>
          <a:lstStyle/>
          <a:p>
            <a:pPr eaLnBrk="1" hangingPunct="1"/>
            <a:r>
              <a:rPr lang="en-US" sz="3800" dirty="0"/>
              <a:t>Para-teacher learning in an Indian NGO</a:t>
            </a:r>
            <a:endParaRPr lang="nl-NL" sz="3800" dirty="0"/>
          </a:p>
        </p:txBody>
      </p:sp>
      <p:sp>
        <p:nvSpPr>
          <p:cNvPr id="21507" name="Rectangle 9"/>
          <p:cNvSpPr>
            <a:spLocks noGrp="1" noChangeArrowheads="1"/>
          </p:cNvSpPr>
          <p:nvPr>
            <p:ph type="body" sz="half" idx="1"/>
          </p:nvPr>
        </p:nvSpPr>
        <p:spPr>
          <a:xfrm>
            <a:off x="553640" y="2654300"/>
            <a:ext cx="4018360" cy="4051300"/>
          </a:xfrm>
          <a:noFill/>
        </p:spPr>
        <p:txBody>
          <a:bodyPr>
            <a:normAutofit/>
          </a:bodyPr>
          <a:lstStyle/>
          <a:p>
            <a:pPr eaLnBrk="1" hangingPunct="1"/>
            <a:r>
              <a:rPr lang="en-US" sz="2600" b="1" dirty="0" smtClean="0"/>
              <a:t>Evaluation</a:t>
            </a:r>
            <a:endParaRPr lang="en-US" sz="2600" b="1" dirty="0"/>
          </a:p>
          <a:p>
            <a:pPr lvl="1" eaLnBrk="1" hangingPunct="1"/>
            <a:r>
              <a:rPr lang="en-US" sz="2600" dirty="0" smtClean="0"/>
              <a:t>Three rounds of testing of professional development workshop</a:t>
            </a:r>
          </a:p>
          <a:p>
            <a:pPr marL="1371600" lvl="2" indent="-457200">
              <a:buFont typeface="+mj-lt"/>
              <a:buAutoNum type="arabicPeriod"/>
            </a:pPr>
            <a:r>
              <a:rPr lang="en-US" sz="2200" dirty="0" smtClean="0"/>
              <a:t>Researcher alone</a:t>
            </a:r>
          </a:p>
          <a:p>
            <a:pPr marL="1371600" lvl="2" indent="-457200">
              <a:buFont typeface="+mj-lt"/>
              <a:buAutoNum type="arabicPeriod"/>
            </a:pPr>
            <a:r>
              <a:rPr lang="en-US" sz="2200" dirty="0" smtClean="0"/>
              <a:t>Local managers with researcher present</a:t>
            </a:r>
          </a:p>
          <a:p>
            <a:pPr marL="1371600" lvl="2" indent="-457200">
              <a:buFont typeface="+mj-lt"/>
              <a:buAutoNum type="arabicPeriod"/>
            </a:pPr>
            <a:r>
              <a:rPr lang="en-US" sz="2200" dirty="0" smtClean="0"/>
              <a:t>Local managers alone</a:t>
            </a:r>
            <a:endParaRPr lang="en-US" sz="2200" dirty="0"/>
          </a:p>
          <a:p>
            <a:pPr eaLnBrk="1" hangingPunct="1"/>
            <a:endParaRPr lang="en-US" sz="2300" b="1" dirty="0"/>
          </a:p>
        </p:txBody>
      </p:sp>
      <p:sp>
        <p:nvSpPr>
          <p:cNvPr id="21508" name="Rectangle 21"/>
          <p:cNvSpPr>
            <a:spLocks noGrp="1" noChangeArrowheads="1"/>
          </p:cNvSpPr>
          <p:nvPr>
            <p:ph type="body" sz="half" idx="2"/>
          </p:nvPr>
        </p:nvSpPr>
        <p:spPr>
          <a:xfrm>
            <a:off x="5054203" y="2667000"/>
            <a:ext cx="3556397" cy="3867944"/>
          </a:xfrm>
        </p:spPr>
        <p:txBody>
          <a:bodyPr>
            <a:normAutofit/>
          </a:bodyPr>
          <a:lstStyle/>
          <a:p>
            <a:pPr eaLnBrk="1" hangingPunct="1"/>
            <a:r>
              <a:rPr lang="en-US" sz="2600" b="1" dirty="0" smtClean="0"/>
              <a:t>Reflection</a:t>
            </a:r>
            <a:endParaRPr lang="en-US" sz="2600" b="1" dirty="0"/>
          </a:p>
          <a:p>
            <a:pPr lvl="1" eaLnBrk="1" hangingPunct="1"/>
            <a:r>
              <a:rPr lang="en-US" sz="2600" dirty="0" smtClean="0"/>
              <a:t>Enhance PD program</a:t>
            </a:r>
          </a:p>
          <a:p>
            <a:pPr lvl="1"/>
            <a:r>
              <a:rPr lang="en-US" sz="2600" dirty="0" smtClean="0"/>
              <a:t>Identify reusable design heuristics </a:t>
            </a:r>
          </a:p>
          <a:p>
            <a:pPr lvl="2">
              <a:buNone/>
            </a:pPr>
            <a:endParaRPr lang="en-US" sz="2200" dirty="0"/>
          </a:p>
          <a:p>
            <a:pPr eaLnBrk="1" hangingPunct="1"/>
            <a:endParaRPr lang="nl-NL" sz="1400" dirty="0"/>
          </a:p>
        </p:txBody>
      </p:sp>
      <p:pic>
        <p:nvPicPr>
          <p:cNvPr id="11" name="Picture 5"/>
          <p:cNvPicPr>
            <a:picLocks noChangeAspect="1" noChangeArrowheads="1"/>
          </p:cNvPicPr>
          <p:nvPr/>
        </p:nvPicPr>
        <p:blipFill>
          <a:blip r:embed="rId3"/>
          <a:srcRect/>
          <a:stretch>
            <a:fillRect/>
          </a:stretch>
        </p:blipFill>
        <p:spPr bwMode="auto">
          <a:xfrm>
            <a:off x="5911453" y="214313"/>
            <a:ext cx="2839641" cy="1263768"/>
          </a:xfrm>
          <a:prstGeom prst="rect">
            <a:avLst/>
          </a:prstGeom>
          <a:noFill/>
          <a:ln w="9525">
            <a:noFill/>
            <a:miter lim="800000"/>
            <a:headEnd/>
            <a:tailEnd/>
          </a:ln>
        </p:spPr>
      </p:pic>
      <p:sp>
        <p:nvSpPr>
          <p:cNvPr id="12" name="Oval 4"/>
          <p:cNvSpPr>
            <a:spLocks noChangeArrowheads="1"/>
          </p:cNvSpPr>
          <p:nvPr/>
        </p:nvSpPr>
        <p:spPr bwMode="auto">
          <a:xfrm>
            <a:off x="7086600" y="457200"/>
            <a:ext cx="1295400" cy="1066800"/>
          </a:xfrm>
          <a:prstGeom prst="ellipse">
            <a:avLst/>
          </a:prstGeom>
          <a:noFill/>
          <a:ln w="38100">
            <a:solidFill>
              <a:srgbClr val="FF0000"/>
            </a:solidFill>
            <a:round/>
            <a:headEnd/>
            <a:tailEnd/>
          </a:ln>
        </p:spPr>
        <p:txBody>
          <a:bodyPr wrap="none" lIns="91435" tIns="45718" rIns="91435" bIns="45718" anchor="ctr">
            <a:prstTxWarp prst="textNoShape">
              <a:avLst/>
            </a:prstTxWarp>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201043"/>
            <a:ext cx="9144000" cy="1209973"/>
          </a:xfrm>
        </p:spPr>
        <p:txBody>
          <a:bodyPr/>
          <a:lstStyle/>
          <a:p>
            <a:pPr eaLnBrk="1" hangingPunct="1"/>
            <a:r>
              <a:rPr lang="en-US" sz="3800" dirty="0"/>
              <a:t>Para-teacher learning in an Indian NGO</a:t>
            </a:r>
            <a:endParaRPr lang="nl-NL" sz="3800" dirty="0"/>
          </a:p>
        </p:txBody>
      </p:sp>
      <p:sp>
        <p:nvSpPr>
          <p:cNvPr id="23555" name="Rectangle 6"/>
          <p:cNvSpPr>
            <a:spLocks noGrp="1" noChangeArrowheads="1"/>
          </p:cNvSpPr>
          <p:nvPr>
            <p:ph type="body" sz="half" idx="1"/>
          </p:nvPr>
        </p:nvSpPr>
        <p:spPr>
          <a:xfrm>
            <a:off x="714375" y="2357437"/>
            <a:ext cx="3482975" cy="3560763"/>
          </a:xfrm>
          <a:noFill/>
        </p:spPr>
        <p:txBody>
          <a:bodyPr>
            <a:normAutofit fontScale="92500"/>
          </a:bodyPr>
          <a:lstStyle/>
          <a:p>
            <a:pPr eaLnBrk="1" hangingPunct="1">
              <a:buFont typeface="Wingdings" charset="2"/>
              <a:buNone/>
            </a:pPr>
            <a:r>
              <a:rPr lang="en-US" sz="2300" b="1" dirty="0"/>
              <a:t>Implementation</a:t>
            </a:r>
          </a:p>
          <a:p>
            <a:pPr lvl="1" eaLnBrk="1" hangingPunct="1"/>
            <a:r>
              <a:rPr lang="en-US" sz="2300" dirty="0"/>
              <a:t>First:</a:t>
            </a:r>
            <a:br>
              <a:rPr lang="en-US" sz="2300" dirty="0"/>
            </a:br>
            <a:r>
              <a:rPr lang="en-US" sz="2300" dirty="0"/>
              <a:t>Organizational conditions</a:t>
            </a:r>
          </a:p>
          <a:p>
            <a:pPr lvl="1" eaLnBrk="1" hangingPunct="1"/>
            <a:r>
              <a:rPr lang="en-US" sz="2300" dirty="0"/>
              <a:t>Second:</a:t>
            </a:r>
            <a:br>
              <a:rPr lang="en-US" sz="2300" dirty="0"/>
            </a:br>
            <a:r>
              <a:rPr lang="en-US" sz="2300" dirty="0"/>
              <a:t>Basic teaching and classroom management skills</a:t>
            </a:r>
          </a:p>
          <a:p>
            <a:pPr lvl="1" eaLnBrk="1" hangingPunct="1"/>
            <a:r>
              <a:rPr lang="en-US" sz="2300" dirty="0"/>
              <a:t>Third:</a:t>
            </a:r>
            <a:br>
              <a:rPr lang="en-US" sz="2300" dirty="0"/>
            </a:br>
            <a:r>
              <a:rPr lang="en-US" sz="2300" dirty="0"/>
              <a:t>Learner-centeredness</a:t>
            </a:r>
            <a:endParaRPr lang="en-US" sz="2300" b="1" dirty="0"/>
          </a:p>
        </p:txBody>
      </p:sp>
      <p:sp>
        <p:nvSpPr>
          <p:cNvPr id="23560" name="Rectangle 14"/>
          <p:cNvSpPr>
            <a:spLocks noGrp="1" noChangeArrowheads="1"/>
          </p:cNvSpPr>
          <p:nvPr>
            <p:ph type="body" sz="half" idx="2"/>
          </p:nvPr>
        </p:nvSpPr>
        <p:spPr>
          <a:xfrm>
            <a:off x="5054203" y="2357437"/>
            <a:ext cx="3482975" cy="4554141"/>
          </a:xfrm>
        </p:spPr>
        <p:txBody>
          <a:bodyPr/>
          <a:lstStyle/>
          <a:p>
            <a:pPr eaLnBrk="1" hangingPunct="1"/>
            <a:r>
              <a:rPr lang="en-US" sz="2600" b="1" dirty="0"/>
              <a:t>Diffusion </a:t>
            </a:r>
          </a:p>
          <a:p>
            <a:pPr lvl="1" eaLnBrk="1" hangingPunct="1"/>
            <a:r>
              <a:rPr lang="en-US" sz="2600" dirty="0"/>
              <a:t>From start: </a:t>
            </a:r>
            <a:br>
              <a:rPr lang="en-US" sz="2600" dirty="0"/>
            </a:br>
            <a:r>
              <a:rPr lang="en-US" sz="2600" dirty="0"/>
              <a:t>Eye toward scale and sustainability</a:t>
            </a:r>
          </a:p>
          <a:p>
            <a:pPr lvl="1" eaLnBrk="1" hangingPunct="1"/>
            <a:r>
              <a:rPr lang="en-US" sz="2600" dirty="0"/>
              <a:t>Program institutionalized </a:t>
            </a:r>
            <a:r>
              <a:rPr lang="en-US" sz="2200" dirty="0"/>
              <a:t>(endures and grows without researchers)</a:t>
            </a:r>
          </a:p>
          <a:p>
            <a:pPr lvl="1" eaLnBrk="1" hangingPunct="1"/>
            <a:r>
              <a:rPr lang="en-US" sz="2600" dirty="0" smtClean="0"/>
              <a:t>Multiple publications </a:t>
            </a:r>
            <a:endParaRPr lang="en-US" sz="2600" dirty="0"/>
          </a:p>
          <a:p>
            <a:pPr eaLnBrk="1" hangingPunct="1">
              <a:buFont typeface="Wingdings" charset="2"/>
              <a:buNone/>
            </a:pPr>
            <a:endParaRPr lang="nl-NL" sz="1400" dirty="0"/>
          </a:p>
        </p:txBody>
      </p:sp>
      <p:pic>
        <p:nvPicPr>
          <p:cNvPr id="9" name="Picture 5"/>
          <p:cNvPicPr>
            <a:picLocks noChangeAspect="1" noChangeArrowheads="1"/>
          </p:cNvPicPr>
          <p:nvPr/>
        </p:nvPicPr>
        <p:blipFill>
          <a:blip r:embed="rId3"/>
          <a:srcRect/>
          <a:stretch>
            <a:fillRect/>
          </a:stretch>
        </p:blipFill>
        <p:spPr bwMode="auto">
          <a:xfrm>
            <a:off x="5911453" y="214313"/>
            <a:ext cx="2839641" cy="1263768"/>
          </a:xfrm>
          <a:prstGeom prst="rect">
            <a:avLst/>
          </a:prstGeom>
          <a:noFill/>
          <a:ln w="9525">
            <a:noFill/>
            <a:miter lim="800000"/>
            <a:headEnd/>
            <a:tailEnd/>
          </a:ln>
        </p:spPr>
      </p:pic>
      <p:sp>
        <p:nvSpPr>
          <p:cNvPr id="10" name="Oval 4"/>
          <p:cNvSpPr>
            <a:spLocks noChangeArrowheads="1"/>
          </p:cNvSpPr>
          <p:nvPr/>
        </p:nvSpPr>
        <p:spPr bwMode="auto">
          <a:xfrm>
            <a:off x="5867400" y="76200"/>
            <a:ext cx="3124200" cy="1066800"/>
          </a:xfrm>
          <a:prstGeom prst="ellipse">
            <a:avLst/>
          </a:prstGeom>
          <a:noFill/>
          <a:ln w="38100">
            <a:solidFill>
              <a:srgbClr val="FF0000"/>
            </a:solidFill>
            <a:round/>
            <a:headEnd/>
            <a:tailEnd/>
          </a:ln>
        </p:spPr>
        <p:txBody>
          <a:bodyPr wrap="none" lIns="91435" tIns="45718" rIns="91435" bIns="45718" anchor="ctr">
            <a:prstTxWarp prst="textNoShape">
              <a:avLst/>
            </a:prstTxWarp>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981200"/>
          </a:xfrm>
        </p:spPr>
        <p:txBody>
          <a:bodyPr>
            <a:noAutofit/>
          </a:bodyPr>
          <a:lstStyle/>
          <a:p>
            <a:pPr algn="l"/>
            <a:r>
              <a:rPr lang="en-US" sz="2800" dirty="0" smtClean="0"/>
              <a:t>"Today, I want to challenge everyone in the space-companies, government officials, schools and teachers-to do their part to make sure that every student in America has a digital textbook in the next five years.” - Julius Genachowski</a:t>
            </a:r>
            <a:endParaRPr lang="en-US" sz="2800" dirty="0"/>
          </a:p>
        </p:txBody>
      </p:sp>
      <p:pic>
        <p:nvPicPr>
          <p:cNvPr id="4" name="Picture 3" descr="digital_learning_playbook.jpg"/>
          <p:cNvPicPr>
            <a:picLocks noChangeAspect="1"/>
          </p:cNvPicPr>
          <p:nvPr/>
        </p:nvPicPr>
        <p:blipFill>
          <a:blip r:embed="rId2"/>
          <a:stretch>
            <a:fillRect/>
          </a:stretch>
        </p:blipFill>
        <p:spPr>
          <a:xfrm>
            <a:off x="0" y="2058033"/>
            <a:ext cx="9144000" cy="479996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Article-Based Dissertation </a:t>
            </a:r>
            <a:endParaRPr lang="en-US" dirty="0"/>
          </a:p>
        </p:txBody>
      </p:sp>
      <p:sp>
        <p:nvSpPr>
          <p:cNvPr id="3" name="Content Placeholder 2"/>
          <p:cNvSpPr>
            <a:spLocks noGrp="1"/>
          </p:cNvSpPr>
          <p:nvPr>
            <p:ph sz="half" idx="1"/>
          </p:nvPr>
        </p:nvSpPr>
        <p:spPr>
          <a:xfrm>
            <a:off x="457200" y="914400"/>
            <a:ext cx="8001000" cy="5791200"/>
          </a:xfrm>
        </p:spPr>
        <p:txBody>
          <a:bodyPr>
            <a:normAutofit fontScale="85000" lnSpcReduction="10000"/>
          </a:bodyPr>
          <a:lstStyle/>
          <a:p>
            <a:r>
              <a:rPr lang="en-US" dirty="0" smtClean="0"/>
              <a:t>Raval, H., McKenney, S., &amp; Pieters, J. (2010). A conceptual model for supporting para-teacher learning in an Indian NGO. </a:t>
            </a:r>
            <a:r>
              <a:rPr lang="en-US" i="1" dirty="0" smtClean="0"/>
              <a:t>Studies in Continuing Education</a:t>
            </a:r>
            <a:r>
              <a:rPr lang="en-US" dirty="0" smtClean="0"/>
              <a:t>, </a:t>
            </a:r>
            <a:r>
              <a:rPr lang="en-US" i="1" dirty="0" smtClean="0"/>
              <a:t>32</a:t>
            </a:r>
            <a:r>
              <a:rPr lang="en-US" dirty="0" smtClean="0"/>
              <a:t>(3), 217–234.</a:t>
            </a:r>
          </a:p>
          <a:p>
            <a:r>
              <a:rPr lang="en-US" dirty="0" smtClean="0"/>
              <a:t>Raval, H., McKenney, S., &amp; Pieters, J. (2011). Institutionalizing planning, enactment and reflection of daily lessons through appropriate organizational restructuring. </a:t>
            </a:r>
            <a:r>
              <a:rPr lang="en-US" i="1" dirty="0" smtClean="0"/>
              <a:t>The Asia-Pacific Educational Researcher,</a:t>
            </a:r>
            <a:r>
              <a:rPr lang="en-US" dirty="0" smtClean="0"/>
              <a:t> </a:t>
            </a:r>
            <a:r>
              <a:rPr lang="en-US" i="1" dirty="0" smtClean="0"/>
              <a:t>20</a:t>
            </a:r>
            <a:r>
              <a:rPr lang="en-US" dirty="0" smtClean="0"/>
              <a:t>(3), 438=455.</a:t>
            </a:r>
          </a:p>
          <a:p>
            <a:r>
              <a:rPr lang="en-US" dirty="0" smtClean="0"/>
              <a:t>Raval, H., McKenney, S., &amp; Pieters, J. (In press). A needs and context analysis for teacher learning in an Indian NGO. </a:t>
            </a:r>
            <a:r>
              <a:rPr lang="en-US" i="1" dirty="0" smtClean="0"/>
              <a:t>International Journal of Training and Development</a:t>
            </a:r>
            <a:r>
              <a:rPr lang="en-US" dirty="0" smtClean="0"/>
              <a:t>.</a:t>
            </a:r>
          </a:p>
          <a:p>
            <a:r>
              <a:rPr lang="en-US" dirty="0" smtClean="0"/>
              <a:t>Raval, H., McKenney, S., &amp; Pieters, J. (under review). Supporting para-teachers by regularizing and strengthening planning, enactment and reflection of daily lessons. </a:t>
            </a:r>
          </a:p>
          <a:p>
            <a:r>
              <a:rPr lang="en-US" dirty="0" smtClean="0"/>
              <a:t>Raval, H., McKenney, S., &amp; Pieters, J. (under review). Summative evaluation of para-teacher support for remedial teaching in Indian slums.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152400"/>
            <a:ext cx="8686800" cy="685800"/>
          </a:xfrm>
        </p:spPr>
        <p:txBody>
          <a:bodyPr>
            <a:normAutofit fontScale="90000"/>
          </a:bodyPr>
          <a:lstStyle/>
          <a:p>
            <a:pPr algn="l"/>
            <a:r>
              <a:rPr lang="en-US" sz="4000" dirty="0" smtClean="0"/>
              <a:t>Educational Design </a:t>
            </a:r>
            <a:r>
              <a:rPr lang="en-US" sz="4000" dirty="0"/>
              <a:t>Research Characteristics:</a:t>
            </a:r>
          </a:p>
        </p:txBody>
      </p:sp>
      <p:sp>
        <p:nvSpPr>
          <p:cNvPr id="43011" name="Rectangle 3"/>
          <p:cNvSpPr>
            <a:spLocks noGrp="1" noChangeArrowheads="1"/>
          </p:cNvSpPr>
          <p:nvPr>
            <p:ph type="body" idx="1"/>
          </p:nvPr>
        </p:nvSpPr>
        <p:spPr>
          <a:xfrm>
            <a:off x="0" y="1219200"/>
            <a:ext cx="8001000" cy="5715000"/>
          </a:xfrm>
        </p:spPr>
        <p:txBody>
          <a:bodyPr>
            <a:normAutofit lnSpcReduction="10000"/>
          </a:bodyPr>
          <a:lstStyle/>
          <a:p>
            <a:pPr>
              <a:lnSpc>
                <a:spcPct val="90000"/>
              </a:lnSpc>
            </a:pPr>
            <a:r>
              <a:rPr lang="en-US" dirty="0"/>
              <a:t>Focused on broad-based, complex problems critical to</a:t>
            </a:r>
            <a:r>
              <a:rPr lang="en-US" dirty="0" smtClean="0"/>
              <a:t> education practice.</a:t>
            </a:r>
            <a:endParaRPr lang="en-US" dirty="0"/>
          </a:p>
          <a:p>
            <a:pPr>
              <a:lnSpc>
                <a:spcPct val="90000"/>
              </a:lnSpc>
            </a:pPr>
            <a:r>
              <a:rPr lang="en-US" dirty="0"/>
              <a:t>Intensive collaboration among researchers and practitioners.</a:t>
            </a:r>
          </a:p>
          <a:p>
            <a:pPr>
              <a:lnSpc>
                <a:spcPct val="90000"/>
              </a:lnSpc>
            </a:pPr>
            <a:r>
              <a:rPr lang="en-US" dirty="0"/>
              <a:t>Long-term engagement</a:t>
            </a:r>
            <a:r>
              <a:rPr lang="en-US" dirty="0" smtClean="0"/>
              <a:t> involving </a:t>
            </a:r>
            <a:r>
              <a:rPr lang="en-US" dirty="0"/>
              <a:t>continual </a:t>
            </a:r>
            <a:br>
              <a:rPr lang="en-US" dirty="0"/>
            </a:br>
            <a:r>
              <a:rPr lang="en-US" dirty="0"/>
              <a:t>refinement of protocols</a:t>
            </a:r>
            <a:r>
              <a:rPr lang="en-US" dirty="0" smtClean="0"/>
              <a:t> and </a:t>
            </a:r>
            <a:r>
              <a:rPr lang="en-US" dirty="0"/>
              <a:t>questions.</a:t>
            </a:r>
          </a:p>
          <a:p>
            <a:pPr>
              <a:lnSpc>
                <a:spcPct val="90000"/>
              </a:lnSpc>
            </a:pPr>
            <a:r>
              <a:rPr lang="en-US" dirty="0"/>
              <a:t>Commitment to </a:t>
            </a:r>
            <a:br>
              <a:rPr lang="en-US" dirty="0"/>
            </a:br>
            <a:r>
              <a:rPr lang="en-US" dirty="0"/>
              <a:t>innovative solutions </a:t>
            </a:r>
            <a:br>
              <a:rPr lang="en-US" dirty="0"/>
            </a:br>
            <a:r>
              <a:rPr lang="en-US" dirty="0"/>
              <a:t>and design principles</a:t>
            </a:r>
            <a:r>
              <a:rPr lang="en-US" dirty="0" smtClean="0"/>
              <a:t>.</a:t>
            </a:r>
          </a:p>
          <a:p>
            <a:pPr>
              <a:lnSpc>
                <a:spcPct val="90000"/>
              </a:lnSpc>
            </a:pPr>
            <a:r>
              <a:rPr lang="en-US" dirty="0" smtClean="0"/>
              <a:t>Supervising faculty must</a:t>
            </a:r>
            <a:br>
              <a:rPr lang="en-US" dirty="0" smtClean="0"/>
            </a:br>
            <a:r>
              <a:rPr lang="en-US" dirty="0" smtClean="0"/>
              <a:t>have a robust research</a:t>
            </a:r>
            <a:br>
              <a:rPr lang="en-US" dirty="0" smtClean="0"/>
            </a:br>
            <a:r>
              <a:rPr lang="en-US" dirty="0" smtClean="0"/>
              <a:t>agenda.</a:t>
            </a:r>
            <a:endParaRPr lang="en-US" dirty="0"/>
          </a:p>
        </p:txBody>
      </p:sp>
      <p:pic>
        <p:nvPicPr>
          <p:cNvPr id="5" name="Picture 4"/>
          <p:cNvPicPr>
            <a:picLocks noChangeAspect="1"/>
          </p:cNvPicPr>
          <p:nvPr/>
        </p:nvPicPr>
        <p:blipFill>
          <a:blip r:embed="rId3"/>
          <a:stretch>
            <a:fillRect/>
          </a:stretch>
        </p:blipFill>
        <p:spPr>
          <a:xfrm>
            <a:off x="4721412" y="4204447"/>
            <a:ext cx="4422588" cy="265355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t>Key Criteria for Design-Based Research</a:t>
            </a:r>
            <a:endParaRPr lang="en-US" sz="4000" b="1" dirty="0"/>
          </a:p>
        </p:txBody>
      </p:sp>
      <p:sp>
        <p:nvSpPr>
          <p:cNvPr id="3" name="Content Placeholder 2"/>
          <p:cNvSpPr>
            <a:spLocks noGrp="1"/>
          </p:cNvSpPr>
          <p:nvPr>
            <p:ph sz="half" idx="1"/>
          </p:nvPr>
        </p:nvSpPr>
        <p:spPr/>
        <p:txBody>
          <a:bodyPr>
            <a:noAutofit/>
          </a:bodyPr>
          <a:lstStyle/>
          <a:p>
            <a:r>
              <a:rPr lang="en-US" sz="3600" dirty="0" smtClean="0"/>
              <a:t>Collaborative</a:t>
            </a:r>
          </a:p>
          <a:p>
            <a:r>
              <a:rPr lang="en-US" sz="3600" dirty="0" smtClean="0">
                <a:solidFill>
                  <a:schemeClr val="bg1">
                    <a:lumMod val="65000"/>
                  </a:schemeClr>
                </a:solidFill>
              </a:rPr>
              <a:t>Utility-oriented</a:t>
            </a:r>
          </a:p>
          <a:p>
            <a:r>
              <a:rPr lang="en-US" sz="3600" dirty="0" smtClean="0">
                <a:solidFill>
                  <a:schemeClr val="bg1">
                    <a:lumMod val="65000"/>
                  </a:schemeClr>
                </a:solidFill>
              </a:rPr>
              <a:t>Theory-informed</a:t>
            </a:r>
          </a:p>
          <a:p>
            <a:r>
              <a:rPr lang="en-US" sz="3600" dirty="0" smtClean="0">
                <a:solidFill>
                  <a:schemeClr val="bg1">
                    <a:lumMod val="65000"/>
                  </a:schemeClr>
                </a:solidFill>
              </a:rPr>
              <a:t>Interventionist</a:t>
            </a:r>
          </a:p>
          <a:p>
            <a:r>
              <a:rPr lang="en-US" sz="3600" dirty="0" smtClean="0">
                <a:solidFill>
                  <a:schemeClr val="bg1">
                    <a:lumMod val="65000"/>
                  </a:schemeClr>
                </a:solidFill>
              </a:rPr>
              <a:t>Iterative</a:t>
            </a:r>
          </a:p>
          <a:p>
            <a:r>
              <a:rPr lang="en-US" sz="3600" dirty="0" smtClean="0">
                <a:solidFill>
                  <a:schemeClr val="bg1">
                    <a:lumMod val="65000"/>
                  </a:schemeClr>
                </a:solidFill>
              </a:rPr>
              <a:t>Rigorous</a:t>
            </a:r>
          </a:p>
          <a:p>
            <a:r>
              <a:rPr lang="en-US" sz="3600" dirty="0" smtClean="0">
                <a:solidFill>
                  <a:schemeClr val="bg1">
                    <a:lumMod val="65000"/>
                  </a:schemeClr>
                </a:solidFill>
              </a:rPr>
              <a:t>Relevant</a:t>
            </a:r>
          </a:p>
          <a:p>
            <a:endParaRPr lang="en-US" sz="3600" dirty="0" smtClean="0"/>
          </a:p>
        </p:txBody>
      </p:sp>
      <p:pic>
        <p:nvPicPr>
          <p:cNvPr id="6" name="Picture 5" descr="collaboration.jpg"/>
          <p:cNvPicPr>
            <a:picLocks noChangeAspect="1"/>
          </p:cNvPicPr>
          <p:nvPr/>
        </p:nvPicPr>
        <p:blipFill>
          <a:blip r:embed="rId3"/>
          <a:stretch>
            <a:fillRect/>
          </a:stretch>
        </p:blipFill>
        <p:spPr>
          <a:xfrm>
            <a:off x="4800600" y="1371600"/>
            <a:ext cx="3659880" cy="548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t>Key Criteria for Design-Based Research</a:t>
            </a:r>
            <a:endParaRPr lang="en-US" sz="4000" b="1" dirty="0"/>
          </a:p>
        </p:txBody>
      </p:sp>
      <p:sp>
        <p:nvSpPr>
          <p:cNvPr id="3" name="Content Placeholder 2"/>
          <p:cNvSpPr>
            <a:spLocks noGrp="1"/>
          </p:cNvSpPr>
          <p:nvPr>
            <p:ph sz="half" idx="1"/>
          </p:nvPr>
        </p:nvSpPr>
        <p:spPr/>
        <p:txBody>
          <a:bodyPr>
            <a:noAutofit/>
          </a:bodyPr>
          <a:lstStyle/>
          <a:p>
            <a:r>
              <a:rPr lang="en-US" sz="3600" dirty="0" smtClean="0"/>
              <a:t>Collaborative</a:t>
            </a:r>
          </a:p>
          <a:p>
            <a:r>
              <a:rPr lang="en-US" sz="3600" dirty="0" smtClean="0"/>
              <a:t>Utility-oriented</a:t>
            </a:r>
          </a:p>
          <a:p>
            <a:r>
              <a:rPr lang="en-US" sz="3600" dirty="0" smtClean="0">
                <a:solidFill>
                  <a:schemeClr val="bg1">
                    <a:lumMod val="65000"/>
                  </a:schemeClr>
                </a:solidFill>
              </a:rPr>
              <a:t>Theory-informed</a:t>
            </a:r>
          </a:p>
          <a:p>
            <a:r>
              <a:rPr lang="en-US" sz="3600" dirty="0" smtClean="0">
                <a:solidFill>
                  <a:schemeClr val="bg1">
                    <a:lumMod val="65000"/>
                  </a:schemeClr>
                </a:solidFill>
              </a:rPr>
              <a:t>Interventionist</a:t>
            </a:r>
          </a:p>
          <a:p>
            <a:r>
              <a:rPr lang="en-US" sz="3600" dirty="0" smtClean="0">
                <a:solidFill>
                  <a:schemeClr val="bg1">
                    <a:lumMod val="65000"/>
                  </a:schemeClr>
                </a:solidFill>
              </a:rPr>
              <a:t>Iterative</a:t>
            </a:r>
          </a:p>
          <a:p>
            <a:r>
              <a:rPr lang="en-US" sz="3600" dirty="0" smtClean="0">
                <a:solidFill>
                  <a:schemeClr val="bg1">
                    <a:lumMod val="65000"/>
                  </a:schemeClr>
                </a:solidFill>
              </a:rPr>
              <a:t>Rigorous</a:t>
            </a:r>
          </a:p>
          <a:p>
            <a:r>
              <a:rPr lang="en-US" sz="3600" dirty="0" smtClean="0">
                <a:solidFill>
                  <a:schemeClr val="bg1">
                    <a:lumMod val="65000"/>
                  </a:schemeClr>
                </a:solidFill>
              </a:rPr>
              <a:t>Relevant</a:t>
            </a:r>
          </a:p>
          <a:p>
            <a:endParaRPr lang="en-US" sz="3600" dirty="0" smtClean="0"/>
          </a:p>
        </p:txBody>
      </p:sp>
      <p:pic>
        <p:nvPicPr>
          <p:cNvPr id="6" name="Picture 5" descr="Child_with_teacher.jpg"/>
          <p:cNvPicPr>
            <a:picLocks noChangeAspect="1"/>
          </p:cNvPicPr>
          <p:nvPr/>
        </p:nvPicPr>
        <p:blipFill>
          <a:blip r:embed="rId3"/>
          <a:stretch>
            <a:fillRect/>
          </a:stretch>
        </p:blipFill>
        <p:spPr>
          <a:xfrm>
            <a:off x="5638801" y="1567132"/>
            <a:ext cx="3505200" cy="52908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t>Key Criteria for Design-Based Research</a:t>
            </a:r>
            <a:endParaRPr lang="en-US" sz="4000" b="1" dirty="0"/>
          </a:p>
        </p:txBody>
      </p:sp>
      <p:sp>
        <p:nvSpPr>
          <p:cNvPr id="3" name="Content Placeholder 2"/>
          <p:cNvSpPr>
            <a:spLocks noGrp="1"/>
          </p:cNvSpPr>
          <p:nvPr>
            <p:ph sz="half" idx="1"/>
          </p:nvPr>
        </p:nvSpPr>
        <p:spPr/>
        <p:txBody>
          <a:bodyPr>
            <a:noAutofit/>
          </a:bodyPr>
          <a:lstStyle/>
          <a:p>
            <a:r>
              <a:rPr lang="en-US" sz="3600" dirty="0" smtClean="0"/>
              <a:t>Collaborative</a:t>
            </a:r>
          </a:p>
          <a:p>
            <a:r>
              <a:rPr lang="en-US" sz="3600" dirty="0" smtClean="0"/>
              <a:t>Utility-oriented</a:t>
            </a:r>
          </a:p>
          <a:p>
            <a:r>
              <a:rPr lang="en-US" sz="3600" dirty="0" smtClean="0"/>
              <a:t>Theory-informed</a:t>
            </a:r>
          </a:p>
          <a:p>
            <a:r>
              <a:rPr lang="en-US" sz="3600" dirty="0" smtClean="0">
                <a:solidFill>
                  <a:schemeClr val="bg1">
                    <a:lumMod val="65000"/>
                  </a:schemeClr>
                </a:solidFill>
              </a:rPr>
              <a:t>Interventionist</a:t>
            </a:r>
          </a:p>
          <a:p>
            <a:r>
              <a:rPr lang="en-US" sz="3600" dirty="0" smtClean="0">
                <a:solidFill>
                  <a:schemeClr val="bg1">
                    <a:lumMod val="65000"/>
                  </a:schemeClr>
                </a:solidFill>
              </a:rPr>
              <a:t>Iterative</a:t>
            </a:r>
          </a:p>
          <a:p>
            <a:r>
              <a:rPr lang="en-US" sz="3600" dirty="0" smtClean="0">
                <a:solidFill>
                  <a:schemeClr val="bg1">
                    <a:lumMod val="65000"/>
                  </a:schemeClr>
                </a:solidFill>
              </a:rPr>
              <a:t>Rigorous</a:t>
            </a:r>
          </a:p>
          <a:p>
            <a:r>
              <a:rPr lang="en-US" sz="3600" dirty="0" smtClean="0">
                <a:solidFill>
                  <a:schemeClr val="bg1">
                    <a:lumMod val="65000"/>
                  </a:schemeClr>
                </a:solidFill>
              </a:rPr>
              <a:t>Relevant</a:t>
            </a:r>
          </a:p>
          <a:p>
            <a:endParaRPr lang="en-US" sz="3600" dirty="0" smtClean="0"/>
          </a:p>
        </p:txBody>
      </p:sp>
      <p:pic>
        <p:nvPicPr>
          <p:cNvPr id="5" name="Picture 4" descr="black_male_books.jpg"/>
          <p:cNvPicPr>
            <a:picLocks noChangeAspect="1"/>
          </p:cNvPicPr>
          <p:nvPr/>
        </p:nvPicPr>
        <p:blipFill>
          <a:blip r:embed="rId3"/>
          <a:stretch>
            <a:fillRect/>
          </a:stretch>
        </p:blipFill>
        <p:spPr>
          <a:xfrm>
            <a:off x="4648200" y="1371600"/>
            <a:ext cx="3659880" cy="548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t>Key Criteria for Design-Based Research</a:t>
            </a:r>
            <a:endParaRPr lang="en-US" sz="4000" b="1" dirty="0"/>
          </a:p>
        </p:txBody>
      </p:sp>
      <p:sp>
        <p:nvSpPr>
          <p:cNvPr id="3" name="Content Placeholder 2"/>
          <p:cNvSpPr>
            <a:spLocks noGrp="1"/>
          </p:cNvSpPr>
          <p:nvPr>
            <p:ph sz="half" idx="1"/>
          </p:nvPr>
        </p:nvSpPr>
        <p:spPr/>
        <p:txBody>
          <a:bodyPr>
            <a:noAutofit/>
          </a:bodyPr>
          <a:lstStyle/>
          <a:p>
            <a:r>
              <a:rPr lang="en-US" sz="3600" dirty="0" smtClean="0"/>
              <a:t>Collaborative</a:t>
            </a:r>
          </a:p>
          <a:p>
            <a:r>
              <a:rPr lang="en-US" sz="3600" dirty="0" smtClean="0"/>
              <a:t>Utility-oriented</a:t>
            </a:r>
          </a:p>
          <a:p>
            <a:r>
              <a:rPr lang="en-US" sz="3600" dirty="0" smtClean="0"/>
              <a:t>Theory-informed</a:t>
            </a:r>
          </a:p>
          <a:p>
            <a:r>
              <a:rPr lang="en-US" sz="3600" dirty="0" smtClean="0"/>
              <a:t>Interventionist</a:t>
            </a:r>
          </a:p>
          <a:p>
            <a:r>
              <a:rPr lang="en-US" sz="3600" dirty="0" smtClean="0">
                <a:solidFill>
                  <a:schemeClr val="bg1">
                    <a:lumMod val="65000"/>
                  </a:schemeClr>
                </a:solidFill>
              </a:rPr>
              <a:t>Iterative</a:t>
            </a:r>
          </a:p>
          <a:p>
            <a:r>
              <a:rPr lang="en-US" sz="3600" dirty="0" smtClean="0">
                <a:solidFill>
                  <a:schemeClr val="bg1">
                    <a:lumMod val="65000"/>
                  </a:schemeClr>
                </a:solidFill>
              </a:rPr>
              <a:t>Rigorous</a:t>
            </a:r>
          </a:p>
          <a:p>
            <a:r>
              <a:rPr lang="en-US" sz="3600" dirty="0" smtClean="0">
                <a:solidFill>
                  <a:schemeClr val="bg1">
                    <a:lumMod val="65000"/>
                  </a:schemeClr>
                </a:solidFill>
              </a:rPr>
              <a:t>Relevant</a:t>
            </a:r>
          </a:p>
          <a:p>
            <a:endParaRPr lang="en-US" sz="3600" dirty="0" smtClean="0"/>
          </a:p>
        </p:txBody>
      </p:sp>
      <p:pic>
        <p:nvPicPr>
          <p:cNvPr id="6" name="Picture 5" descr="Woman_laptop.jpg"/>
          <p:cNvPicPr>
            <a:picLocks noChangeAspect="1"/>
          </p:cNvPicPr>
          <p:nvPr/>
        </p:nvPicPr>
        <p:blipFill>
          <a:blip r:embed="rId3"/>
          <a:stretch>
            <a:fillRect/>
          </a:stretch>
        </p:blipFill>
        <p:spPr>
          <a:xfrm>
            <a:off x="5410200" y="1578884"/>
            <a:ext cx="2984500" cy="52791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t>Key Criteria for Design-Based Research</a:t>
            </a:r>
            <a:endParaRPr lang="en-US" sz="4000" b="1" dirty="0"/>
          </a:p>
        </p:txBody>
      </p:sp>
      <p:sp>
        <p:nvSpPr>
          <p:cNvPr id="3" name="Content Placeholder 2"/>
          <p:cNvSpPr>
            <a:spLocks noGrp="1"/>
          </p:cNvSpPr>
          <p:nvPr>
            <p:ph sz="half" idx="1"/>
          </p:nvPr>
        </p:nvSpPr>
        <p:spPr/>
        <p:txBody>
          <a:bodyPr>
            <a:noAutofit/>
          </a:bodyPr>
          <a:lstStyle/>
          <a:p>
            <a:r>
              <a:rPr lang="en-US" sz="3600" dirty="0" smtClean="0"/>
              <a:t>Collaborative</a:t>
            </a:r>
          </a:p>
          <a:p>
            <a:r>
              <a:rPr lang="en-US" sz="3600" dirty="0" smtClean="0"/>
              <a:t>Utility-oriented</a:t>
            </a:r>
          </a:p>
          <a:p>
            <a:r>
              <a:rPr lang="en-US" sz="3600" dirty="0" smtClean="0"/>
              <a:t>Theory-informed</a:t>
            </a:r>
          </a:p>
          <a:p>
            <a:r>
              <a:rPr lang="en-US" sz="3600" dirty="0" smtClean="0"/>
              <a:t>Interventionist</a:t>
            </a:r>
          </a:p>
          <a:p>
            <a:r>
              <a:rPr lang="en-US" sz="3600" dirty="0" smtClean="0"/>
              <a:t>Iterative</a:t>
            </a:r>
          </a:p>
          <a:p>
            <a:r>
              <a:rPr lang="en-US" sz="3600" dirty="0" smtClean="0">
                <a:solidFill>
                  <a:schemeClr val="bg1">
                    <a:lumMod val="65000"/>
                  </a:schemeClr>
                </a:solidFill>
              </a:rPr>
              <a:t>Rigorous</a:t>
            </a:r>
          </a:p>
          <a:p>
            <a:r>
              <a:rPr lang="en-US" sz="3600" dirty="0" smtClean="0">
                <a:solidFill>
                  <a:schemeClr val="bg1">
                    <a:lumMod val="65000"/>
                  </a:schemeClr>
                </a:solidFill>
              </a:rPr>
              <a:t>Relevant</a:t>
            </a:r>
          </a:p>
          <a:p>
            <a:endParaRPr lang="en-US" sz="3600" dirty="0" smtClean="0"/>
          </a:p>
        </p:txBody>
      </p:sp>
      <p:pic>
        <p:nvPicPr>
          <p:cNvPr id="7" name="Picture 6" descr="seashell.jpg"/>
          <p:cNvPicPr>
            <a:picLocks noChangeAspect="1"/>
          </p:cNvPicPr>
          <p:nvPr/>
        </p:nvPicPr>
        <p:blipFill>
          <a:blip r:embed="rId3"/>
          <a:stretch>
            <a:fillRect/>
          </a:stretch>
        </p:blipFill>
        <p:spPr>
          <a:xfrm>
            <a:off x="4267200" y="2286000"/>
            <a:ext cx="3810000" cy="4572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t>Key Criteria for Design-Based Research</a:t>
            </a:r>
            <a:endParaRPr lang="en-US" sz="4000" b="1" dirty="0"/>
          </a:p>
        </p:txBody>
      </p:sp>
      <p:sp>
        <p:nvSpPr>
          <p:cNvPr id="3" name="Content Placeholder 2"/>
          <p:cNvSpPr>
            <a:spLocks noGrp="1"/>
          </p:cNvSpPr>
          <p:nvPr>
            <p:ph sz="half" idx="1"/>
          </p:nvPr>
        </p:nvSpPr>
        <p:spPr/>
        <p:txBody>
          <a:bodyPr>
            <a:noAutofit/>
          </a:bodyPr>
          <a:lstStyle/>
          <a:p>
            <a:r>
              <a:rPr lang="en-US" sz="3600" dirty="0" smtClean="0"/>
              <a:t>Collaborative</a:t>
            </a:r>
          </a:p>
          <a:p>
            <a:r>
              <a:rPr lang="en-US" sz="3600" dirty="0" smtClean="0"/>
              <a:t>Utility-oriented</a:t>
            </a:r>
          </a:p>
          <a:p>
            <a:r>
              <a:rPr lang="en-US" sz="3600" dirty="0" smtClean="0"/>
              <a:t>Theory-informed</a:t>
            </a:r>
          </a:p>
          <a:p>
            <a:r>
              <a:rPr lang="en-US" sz="3600" dirty="0" smtClean="0"/>
              <a:t>Interventionist</a:t>
            </a:r>
          </a:p>
          <a:p>
            <a:r>
              <a:rPr lang="en-US" sz="3600" dirty="0" smtClean="0"/>
              <a:t>Iterative</a:t>
            </a:r>
          </a:p>
          <a:p>
            <a:r>
              <a:rPr lang="en-US" sz="3600" dirty="0" smtClean="0"/>
              <a:t>Rigorous</a:t>
            </a:r>
          </a:p>
          <a:p>
            <a:r>
              <a:rPr lang="en-US" sz="3600" dirty="0" smtClean="0">
                <a:solidFill>
                  <a:schemeClr val="bg1">
                    <a:lumMod val="65000"/>
                  </a:schemeClr>
                </a:solidFill>
              </a:rPr>
              <a:t>Relevant</a:t>
            </a:r>
          </a:p>
          <a:p>
            <a:endParaRPr lang="en-US" sz="3600" dirty="0" smtClean="0"/>
          </a:p>
        </p:txBody>
      </p:sp>
      <p:pic>
        <p:nvPicPr>
          <p:cNvPr id="4" name="Picture 3" descr="effort.jpg"/>
          <p:cNvPicPr>
            <a:picLocks noChangeAspect="1"/>
          </p:cNvPicPr>
          <p:nvPr/>
        </p:nvPicPr>
        <p:blipFill>
          <a:blip r:embed="rId3"/>
          <a:stretch>
            <a:fillRect/>
          </a:stretch>
        </p:blipFill>
        <p:spPr>
          <a:xfrm>
            <a:off x="4493520" y="1371600"/>
            <a:ext cx="3659880" cy="548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t>Key Criteria for Design-Based Research</a:t>
            </a:r>
            <a:endParaRPr lang="en-US" sz="4000" b="1" dirty="0"/>
          </a:p>
        </p:txBody>
      </p:sp>
      <p:sp>
        <p:nvSpPr>
          <p:cNvPr id="3" name="Content Placeholder 2"/>
          <p:cNvSpPr>
            <a:spLocks noGrp="1"/>
          </p:cNvSpPr>
          <p:nvPr>
            <p:ph sz="half" idx="1"/>
          </p:nvPr>
        </p:nvSpPr>
        <p:spPr/>
        <p:txBody>
          <a:bodyPr>
            <a:noAutofit/>
          </a:bodyPr>
          <a:lstStyle/>
          <a:p>
            <a:r>
              <a:rPr lang="en-US" sz="3600" dirty="0" smtClean="0"/>
              <a:t>Collaborative</a:t>
            </a:r>
          </a:p>
          <a:p>
            <a:r>
              <a:rPr lang="en-US" sz="3600" dirty="0" smtClean="0"/>
              <a:t>Utility-oriented</a:t>
            </a:r>
          </a:p>
          <a:p>
            <a:r>
              <a:rPr lang="en-US" sz="3600" dirty="0" smtClean="0"/>
              <a:t>Theory-informed</a:t>
            </a:r>
          </a:p>
          <a:p>
            <a:r>
              <a:rPr lang="en-US" sz="3600" dirty="0" smtClean="0"/>
              <a:t>Interventionist</a:t>
            </a:r>
          </a:p>
          <a:p>
            <a:r>
              <a:rPr lang="en-US" sz="3600" dirty="0" smtClean="0"/>
              <a:t>Iterative</a:t>
            </a:r>
          </a:p>
          <a:p>
            <a:r>
              <a:rPr lang="en-US" sz="3600" dirty="0" smtClean="0"/>
              <a:t>Rigorous</a:t>
            </a:r>
          </a:p>
          <a:p>
            <a:r>
              <a:rPr lang="en-US" sz="3600" dirty="0" smtClean="0"/>
              <a:t>Relevant</a:t>
            </a:r>
          </a:p>
          <a:p>
            <a:endParaRPr lang="en-US" sz="3600" dirty="0" smtClean="0"/>
          </a:p>
        </p:txBody>
      </p:sp>
      <p:pic>
        <p:nvPicPr>
          <p:cNvPr id="7" name="Picture 6" descr="teacher_students.jpg"/>
          <p:cNvPicPr>
            <a:picLocks noChangeAspect="1"/>
          </p:cNvPicPr>
          <p:nvPr/>
        </p:nvPicPr>
        <p:blipFill>
          <a:blip r:embed="rId3"/>
          <a:stretch>
            <a:fillRect/>
          </a:stretch>
        </p:blipFill>
        <p:spPr>
          <a:xfrm>
            <a:off x="4007971" y="3048000"/>
            <a:ext cx="5136029" cy="381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ndering.jpg"/>
          <p:cNvPicPr>
            <a:picLocks noChangeAspect="1"/>
          </p:cNvPicPr>
          <p:nvPr/>
        </p:nvPicPr>
        <p:blipFill>
          <a:blip r:embed="rId3"/>
          <a:stretch>
            <a:fillRect/>
          </a:stretch>
        </p:blipFill>
        <p:spPr>
          <a:xfrm>
            <a:off x="0" y="0"/>
            <a:ext cx="4867732" cy="6858000"/>
          </a:xfrm>
          <a:prstGeom prst="rect">
            <a:avLst/>
          </a:prstGeom>
        </p:spPr>
      </p:pic>
      <p:sp>
        <p:nvSpPr>
          <p:cNvPr id="8" name="Cloud Callout 7"/>
          <p:cNvSpPr/>
          <p:nvPr/>
        </p:nvSpPr>
        <p:spPr bwMode="auto">
          <a:xfrm>
            <a:off x="5268516" y="589359"/>
            <a:ext cx="3875484" cy="3321844"/>
          </a:xfrm>
          <a:prstGeom prst="cloudCallout">
            <a:avLst>
              <a:gd name="adj1" fmla="val -95499"/>
              <a:gd name="adj2" fmla="val -11170"/>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r>
              <a:rPr lang="en-US" sz="3100" b="1" dirty="0" smtClean="0">
                <a:latin typeface="Helvetica"/>
              </a:rPr>
              <a:t>Should I engage in educational design research?</a:t>
            </a:r>
            <a:endParaRPr lang="en-US" sz="3100" b="1" dirty="0">
              <a:latin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4300"/>
            <a:ext cx="6159500" cy="952500"/>
          </a:xfrm>
          <a:prstGeom prst="rect">
            <a:avLst/>
          </a:prstGeom>
        </p:spPr>
      </p:pic>
      <p:pic>
        <p:nvPicPr>
          <p:cNvPr id="5" name="Picture 4" descr="who_really_benefits.jpg"/>
          <p:cNvPicPr>
            <a:picLocks noChangeAspect="1"/>
          </p:cNvPicPr>
          <p:nvPr/>
        </p:nvPicPr>
        <p:blipFill>
          <a:blip r:embed="rId3"/>
          <a:stretch>
            <a:fillRect/>
          </a:stretch>
        </p:blipFill>
        <p:spPr>
          <a:xfrm>
            <a:off x="0" y="1371600"/>
            <a:ext cx="11530922" cy="5791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 y="152400"/>
            <a:ext cx="6286500" cy="1143000"/>
          </a:xfrm>
        </p:spPr>
        <p:txBody>
          <a:bodyPr>
            <a:normAutofit/>
          </a:bodyPr>
          <a:lstStyle/>
          <a:p>
            <a:pPr algn="l" eaLnBrk="1" hangingPunct="1"/>
            <a:r>
              <a:rPr lang="en-US" sz="5400" dirty="0" smtClean="0"/>
              <a:t>Resources</a:t>
            </a:r>
          </a:p>
        </p:txBody>
      </p:sp>
      <p:sp>
        <p:nvSpPr>
          <p:cNvPr id="68611" name="Rectangle 4"/>
          <p:cNvSpPr>
            <a:spLocks noGrp="1" noChangeArrowheads="1"/>
          </p:cNvSpPr>
          <p:nvPr>
            <p:ph type="body" sz="half" idx="2"/>
          </p:nvPr>
        </p:nvSpPr>
        <p:spPr>
          <a:xfrm>
            <a:off x="22622" y="1607344"/>
            <a:ext cx="7924800" cy="457200"/>
          </a:xfrm>
        </p:spPr>
        <p:txBody>
          <a:bodyPr>
            <a:normAutofit fontScale="92500" lnSpcReduction="10000"/>
          </a:bodyPr>
          <a:lstStyle/>
          <a:p>
            <a:pPr eaLnBrk="1" hangingPunct="1">
              <a:buFontTx/>
              <a:buNone/>
            </a:pPr>
            <a:r>
              <a:rPr lang="en-US" sz="2800" dirty="0" smtClean="0">
                <a:hlinkClick r:id="rId3"/>
              </a:rPr>
              <a:t>http://web.me.com/janherrington/EDR/</a:t>
            </a:r>
            <a:endParaRPr lang="en-US" sz="2800" dirty="0" smtClean="0"/>
          </a:p>
        </p:txBody>
      </p:sp>
      <p:pic>
        <p:nvPicPr>
          <p:cNvPr id="68612" name="Content Placeholder 7" descr="Picture 3.png"/>
          <p:cNvPicPr>
            <a:picLocks noGrp="1" noChangeAspect="1"/>
          </p:cNvPicPr>
          <p:nvPr>
            <p:ph sz="half" idx="1"/>
          </p:nvPr>
        </p:nvPicPr>
        <p:blipFill>
          <a:blip r:embed="rId4"/>
          <a:srcRect t="-12061" b="-12061"/>
          <a:stretch>
            <a:fillRect/>
          </a:stretch>
        </p:blipFill>
        <p:spPr>
          <a:xfrm>
            <a:off x="0" y="1714500"/>
            <a:ext cx="4298950" cy="5562600"/>
          </a:xfrm>
        </p:spPr>
      </p:pic>
      <p:pic>
        <p:nvPicPr>
          <p:cNvPr id="5" name="Picture 4" descr="BookCover"/>
          <p:cNvPicPr preferRelativeResize="0">
            <a:picLocks noChangeArrowheads="1"/>
          </p:cNvPicPr>
          <p:nvPr/>
        </p:nvPicPr>
        <p:blipFill>
          <a:blip r:embed="rId5" cstate="print"/>
          <a:srcRect/>
          <a:stretch>
            <a:fillRect/>
          </a:stretch>
        </p:blipFill>
        <p:spPr bwMode="auto">
          <a:xfrm>
            <a:off x="7465219" y="2357438"/>
            <a:ext cx="1678781" cy="2303859"/>
          </a:xfrm>
          <a:prstGeom prst="rect">
            <a:avLst/>
          </a:prstGeom>
          <a:noFill/>
          <a:ln w="9525">
            <a:noFill/>
            <a:miter lim="800000"/>
            <a:headEnd/>
            <a:tailEnd/>
          </a:ln>
          <a:effectLst/>
        </p:spPr>
      </p:pic>
      <p:pic>
        <p:nvPicPr>
          <p:cNvPr id="6" name="Picture 5" descr="9780805860597.jpg"/>
          <p:cNvPicPr>
            <a:picLocks noChangeAspect="1"/>
          </p:cNvPicPr>
          <p:nvPr/>
        </p:nvPicPr>
        <p:blipFill>
          <a:blip r:embed="rId6" cstate="print"/>
          <a:stretch>
            <a:fillRect/>
          </a:stretch>
        </p:blipFill>
        <p:spPr>
          <a:xfrm>
            <a:off x="7446645" y="0"/>
            <a:ext cx="1697355" cy="2357438"/>
          </a:xfrm>
          <a:prstGeom prst="rect">
            <a:avLst/>
          </a:prstGeom>
        </p:spPr>
      </p:pic>
      <p:pic>
        <p:nvPicPr>
          <p:cNvPr id="7" name="Picture 6" descr="on-formative-design-experiments-approaches-language-literacy-research-barbara-a-bradley-hardcover-cover-art.jpg"/>
          <p:cNvPicPr>
            <a:picLocks/>
          </p:cNvPicPr>
          <p:nvPr/>
        </p:nvPicPr>
        <p:blipFill>
          <a:blip r:embed="rId7" cstate="print"/>
          <a:stretch>
            <a:fillRect/>
          </a:stretch>
        </p:blipFill>
        <p:spPr>
          <a:xfrm>
            <a:off x="7518797" y="4607719"/>
            <a:ext cx="1625203" cy="225028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sforges.jpg"/>
          <p:cNvPicPr>
            <a:picLocks noChangeAspect="1"/>
          </p:cNvPicPr>
          <p:nvPr/>
        </p:nvPicPr>
        <p:blipFill>
          <a:blip r:embed="rId3"/>
          <a:stretch>
            <a:fillRect/>
          </a:stretch>
        </p:blipFill>
        <p:spPr>
          <a:xfrm>
            <a:off x="0" y="-75910"/>
            <a:ext cx="4724400" cy="6933910"/>
          </a:xfrm>
          <a:prstGeom prst="rect">
            <a:avLst/>
          </a:prstGeom>
        </p:spPr>
      </p:pic>
      <p:sp>
        <p:nvSpPr>
          <p:cNvPr id="58370" name="Rectangle 2"/>
          <p:cNvSpPr>
            <a:spLocks noChangeArrowheads="1"/>
          </p:cNvSpPr>
          <p:nvPr/>
        </p:nvSpPr>
        <p:spPr bwMode="auto">
          <a:xfrm>
            <a:off x="4267200" y="0"/>
            <a:ext cx="4876800" cy="6858000"/>
          </a:xfrm>
          <a:prstGeom prst="rect">
            <a:avLst/>
          </a:prstGeom>
          <a:solidFill>
            <a:schemeClr val="bg1"/>
          </a:solidFill>
          <a:ln w="9525">
            <a:noFill/>
            <a:miter lim="800000"/>
            <a:headEnd/>
            <a:tailEnd/>
          </a:ln>
          <a:effectLst/>
        </p:spPr>
        <p:txBody>
          <a:bodyPr lIns="90488" tIns="44450" rIns="90488" bIns="44450">
            <a:prstTxWarp prst="textNoShape">
              <a:avLst/>
            </a:prstTxWarp>
          </a:bodyPr>
          <a:lstStyle/>
          <a:p>
            <a:pPr marL="3175" indent="-3175" eaLnBrk="0" hangingPunct="0">
              <a:lnSpc>
                <a:spcPts val="3600"/>
              </a:lnSpc>
              <a:spcBef>
                <a:spcPct val="50000"/>
              </a:spcBef>
            </a:pPr>
            <a:r>
              <a:rPr lang="en-GB" sz="4400" dirty="0"/>
              <a:t>“The status of research deemed educational would have to be judged, first in terms of its disciplined quality and secondly in terms of its impact.  Poor discipline is no discipline.  And excellent research without impact is not educational.”</a:t>
            </a:r>
          </a:p>
          <a:p>
            <a:pPr marL="3175" indent="-3175" eaLnBrk="0" hangingPunct="0">
              <a:lnSpc>
                <a:spcPts val="3600"/>
              </a:lnSpc>
              <a:spcBef>
                <a:spcPct val="50000"/>
              </a:spcBef>
            </a:pPr>
            <a:r>
              <a:rPr lang="en-GB" sz="4400" dirty="0"/>
              <a:t>   - </a:t>
            </a:r>
            <a:r>
              <a:rPr lang="en-GB" sz="3200" dirty="0"/>
              <a:t>Charles W. Desforges (2000)</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81000"/>
            <a:ext cx="7772400" cy="1143000"/>
          </a:xfrm>
        </p:spPr>
        <p:txBody>
          <a:bodyPr>
            <a:normAutofit fontScale="90000"/>
          </a:bodyPr>
          <a:lstStyle/>
          <a:p>
            <a:r>
              <a:rPr lang="en-US" sz="8000" dirty="0"/>
              <a:t>Thank You!</a:t>
            </a:r>
          </a:p>
        </p:txBody>
      </p:sp>
      <p:sp>
        <p:nvSpPr>
          <p:cNvPr id="46083" name="Rectangle 3"/>
          <p:cNvSpPr>
            <a:spLocks noGrp="1" noChangeArrowheads="1"/>
          </p:cNvSpPr>
          <p:nvPr>
            <p:ph type="body" sz="half" idx="1"/>
          </p:nvPr>
        </p:nvSpPr>
        <p:spPr>
          <a:xfrm>
            <a:off x="0" y="1905000"/>
            <a:ext cx="5715000" cy="4953000"/>
          </a:xfrm>
          <a:noFill/>
        </p:spPr>
        <p:txBody>
          <a:bodyPr lIns="92075" tIns="46038" rIns="92075" bIns="46038"/>
          <a:lstStyle/>
          <a:p>
            <a:pPr marL="4763" indent="-4763">
              <a:lnSpc>
                <a:spcPct val="90000"/>
              </a:lnSpc>
              <a:buFontTx/>
              <a:buNone/>
            </a:pPr>
            <a:r>
              <a:rPr lang="en-US" dirty="0"/>
              <a:t>Professor</a:t>
            </a:r>
            <a:r>
              <a:rPr lang="en-US" dirty="0" smtClean="0"/>
              <a:t> Emeritus Tom </a:t>
            </a:r>
            <a:r>
              <a:rPr lang="en-US" dirty="0"/>
              <a:t>Reeves</a:t>
            </a:r>
          </a:p>
          <a:p>
            <a:pPr marL="4763" indent="-4763">
              <a:lnSpc>
                <a:spcPct val="90000"/>
              </a:lnSpc>
              <a:buFontTx/>
              <a:buNone/>
            </a:pPr>
            <a:r>
              <a:rPr lang="en-US" dirty="0"/>
              <a:t>The University of Georgia</a:t>
            </a:r>
          </a:p>
          <a:p>
            <a:pPr marL="4763" indent="-4763">
              <a:lnSpc>
                <a:spcPct val="90000"/>
              </a:lnSpc>
              <a:buFontTx/>
              <a:buNone/>
            </a:pPr>
            <a:r>
              <a:rPr lang="en-US" dirty="0"/>
              <a:t>Instructional Technology</a:t>
            </a:r>
          </a:p>
          <a:p>
            <a:pPr marL="4763" indent="-4763">
              <a:lnSpc>
                <a:spcPct val="90000"/>
              </a:lnSpc>
              <a:buFontTx/>
              <a:buNone/>
            </a:pPr>
            <a:r>
              <a:rPr lang="en-US" dirty="0"/>
              <a:t>604 Aderhold Hall</a:t>
            </a:r>
          </a:p>
          <a:p>
            <a:pPr marL="4763" indent="-4763">
              <a:lnSpc>
                <a:spcPct val="90000"/>
              </a:lnSpc>
              <a:buFontTx/>
              <a:buNone/>
            </a:pPr>
            <a:r>
              <a:rPr lang="en-US" dirty="0"/>
              <a:t>Athens, GA </a:t>
            </a:r>
          </a:p>
          <a:p>
            <a:pPr marL="4763" indent="-4763">
              <a:lnSpc>
                <a:spcPct val="90000"/>
              </a:lnSpc>
              <a:buFontTx/>
              <a:buNone/>
            </a:pPr>
            <a:r>
              <a:rPr lang="en-US" dirty="0"/>
              <a:t>30602-7144 USA</a:t>
            </a:r>
          </a:p>
          <a:p>
            <a:pPr marL="4763" indent="-4763">
              <a:lnSpc>
                <a:spcPct val="90000"/>
              </a:lnSpc>
              <a:buFontTx/>
              <a:buNone/>
            </a:pPr>
            <a:r>
              <a:rPr lang="en-US" dirty="0"/>
              <a:t>treeves@uga.edu</a:t>
            </a:r>
          </a:p>
          <a:p>
            <a:pPr marL="4763" indent="-4763">
              <a:lnSpc>
                <a:spcPct val="90000"/>
              </a:lnSpc>
              <a:buFontTx/>
              <a:buNone/>
            </a:pPr>
            <a:r>
              <a:rPr lang="en-US" dirty="0"/>
              <a:t>http://it.coe.uga.edu/~treeves</a:t>
            </a:r>
          </a:p>
        </p:txBody>
      </p:sp>
      <p:pic>
        <p:nvPicPr>
          <p:cNvPr id="46084" name="Picture 4" descr="treeves_2006"/>
          <p:cNvPicPr>
            <a:picLocks noGrp="1" noChangeAspect="1" noChangeArrowheads="1"/>
          </p:cNvPicPr>
          <p:nvPr>
            <p:ph sz="half" idx="2"/>
          </p:nvPr>
        </p:nvPicPr>
        <p:blipFill>
          <a:blip r:embed="rId3"/>
          <a:srcRect/>
          <a:stretch>
            <a:fillRect/>
          </a:stretch>
        </p:blipFill>
        <p:spPr>
          <a:xfrm>
            <a:off x="5548313" y="2332038"/>
            <a:ext cx="3595687" cy="4525962"/>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man_laptop_frustration.jpg"/>
          <p:cNvPicPr>
            <a:picLocks noChangeAspect="1"/>
          </p:cNvPicPr>
          <p:nvPr/>
        </p:nvPicPr>
        <p:blipFill>
          <a:blip r:embed="rId2"/>
          <a:stretch>
            <a:fillRect/>
          </a:stretch>
        </p:blipFill>
        <p:spPr>
          <a:xfrm>
            <a:off x="-76200" y="-71915"/>
            <a:ext cx="10515600" cy="70061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by_teddy_bear.jpg"/>
          <p:cNvPicPr>
            <a:picLocks noChangeAspect="1"/>
          </p:cNvPicPr>
          <p:nvPr/>
        </p:nvPicPr>
        <p:blipFill>
          <a:blip r:embed="rId3"/>
          <a:stretch>
            <a:fillRect/>
          </a:stretch>
        </p:blipFill>
        <p:spPr>
          <a:xfrm>
            <a:off x="4611905" y="0"/>
            <a:ext cx="4532095" cy="6858000"/>
          </a:xfrm>
          <a:prstGeom prst="rect">
            <a:avLst/>
          </a:prstGeom>
        </p:spPr>
      </p:pic>
      <p:sp>
        <p:nvSpPr>
          <p:cNvPr id="2" name="Title 1"/>
          <p:cNvSpPr>
            <a:spLocks noGrp="1"/>
          </p:cNvSpPr>
          <p:nvPr>
            <p:ph type="title"/>
          </p:nvPr>
        </p:nvSpPr>
        <p:spPr>
          <a:xfrm>
            <a:off x="457200" y="76200"/>
            <a:ext cx="3886200" cy="1143000"/>
          </a:xfrm>
        </p:spPr>
        <p:txBody>
          <a:bodyPr/>
          <a:lstStyle/>
          <a:p>
            <a:pPr algn="l"/>
            <a:r>
              <a:rPr lang="en-US" dirty="0" smtClean="0"/>
              <a:t>Goals</a:t>
            </a:r>
            <a:endParaRPr lang="en-US" dirty="0"/>
          </a:p>
        </p:txBody>
      </p:sp>
      <p:sp>
        <p:nvSpPr>
          <p:cNvPr id="3" name="Content Placeholder 2"/>
          <p:cNvSpPr>
            <a:spLocks noGrp="1"/>
          </p:cNvSpPr>
          <p:nvPr>
            <p:ph sz="half" idx="1"/>
          </p:nvPr>
        </p:nvSpPr>
        <p:spPr>
          <a:xfrm>
            <a:off x="152400" y="1066800"/>
            <a:ext cx="5029200" cy="5410200"/>
          </a:xfrm>
        </p:spPr>
        <p:txBody>
          <a:bodyPr>
            <a:noAutofit/>
          </a:bodyPr>
          <a:lstStyle/>
          <a:p>
            <a:r>
              <a:rPr lang="en-US" sz="3600" dirty="0" smtClean="0"/>
              <a:t>Clarify the rationale for educational design research (EDR). </a:t>
            </a:r>
          </a:p>
          <a:p>
            <a:r>
              <a:rPr lang="en-US" sz="3600" dirty="0" smtClean="0"/>
              <a:t>Illustrate how even (especially) PhD students can pursue EDR.</a:t>
            </a:r>
          </a:p>
          <a:p>
            <a:r>
              <a:rPr lang="en-US" sz="3600" dirty="0" smtClean="0"/>
              <a:t>Describe the important criteria of an EDR project. </a:t>
            </a:r>
          </a:p>
          <a:p>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Paradigm Arguments Persist</a:t>
            </a:r>
            <a:endParaRPr lang="en-US" dirty="0"/>
          </a:p>
        </p:txBody>
      </p:sp>
      <p:pic>
        <p:nvPicPr>
          <p:cNvPr id="6" name="Picture 5" descr="Disagreement.jpg"/>
          <p:cNvPicPr>
            <a:picLocks noChangeAspect="1"/>
          </p:cNvPicPr>
          <p:nvPr/>
        </p:nvPicPr>
        <p:blipFill>
          <a:blip r:embed="rId3"/>
          <a:stretch>
            <a:fillRect/>
          </a:stretch>
        </p:blipFill>
        <p:spPr>
          <a:xfrm>
            <a:off x="1730181" y="1371600"/>
            <a:ext cx="5356419" cy="548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radigm.jpg"/>
          <p:cNvPicPr>
            <a:picLocks noChangeAspect="1"/>
          </p:cNvPicPr>
          <p:nvPr/>
        </p:nvPicPr>
        <p:blipFill>
          <a:blip r:embed="rId3"/>
          <a:stretch>
            <a:fillRect/>
          </a:stretch>
        </p:blipFill>
        <p:spPr>
          <a:xfrm>
            <a:off x="-916949" y="-155824"/>
            <a:ext cx="10289549" cy="7013824"/>
          </a:xfrm>
          <a:prstGeom prst="rect">
            <a:avLst/>
          </a:prstGeom>
        </p:spPr>
      </p:pic>
      <p:sp>
        <p:nvSpPr>
          <p:cNvPr id="3" name="Title 2"/>
          <p:cNvSpPr>
            <a:spLocks noGrp="1"/>
          </p:cNvSpPr>
          <p:nvPr>
            <p:ph type="title"/>
          </p:nvPr>
        </p:nvSpPr>
        <p:spPr/>
        <p:txBody>
          <a:bodyPr>
            <a:noAutofit/>
          </a:bodyPr>
          <a:lstStyle/>
          <a:p>
            <a:r>
              <a:rPr lang="en-US" sz="7200" b="1" dirty="0" smtClean="0">
                <a:solidFill>
                  <a:srgbClr val="FFFF00"/>
                </a:solidFill>
              </a:rPr>
              <a:t>Paradigm</a:t>
            </a:r>
            <a:endParaRPr lang="en-US" sz="7200" b="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1523</Words>
  <Application>Microsoft Macintosh PowerPoint</Application>
  <PresentationFormat>On-screen Show (4:3)</PresentationFormat>
  <Paragraphs>268</Paragraphs>
  <Slides>52</Slides>
  <Notes>45</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Educational Technology that Matters to Practitioners: The Promise of Educational Design Research</vt:lpstr>
      <vt:lpstr>PowerPoint Presentation</vt:lpstr>
      <vt:lpstr>PowerPoint Presentation</vt:lpstr>
      <vt:lpstr>"Today, I want to challenge everyone in the space-companies, government officials, schools and teachers-to do their part to make sure that every student in America has a digital textbook in the next five years.” - Julius Genachowski</vt:lpstr>
      <vt:lpstr>PowerPoint Presentation</vt:lpstr>
      <vt:lpstr>PowerPoint Presentation</vt:lpstr>
      <vt:lpstr>Goals</vt:lpstr>
      <vt:lpstr>Research Paradigm Arguments Persist</vt:lpstr>
      <vt:lpstr>Paradigm</vt:lpstr>
      <vt:lpstr>Positivist Paradigm</vt:lpstr>
      <vt:lpstr>Interpretivist Paradigm</vt:lpstr>
      <vt:lpstr>Critical Paradigm</vt:lpstr>
      <vt:lpstr>Heuristic Paradigm</vt:lpstr>
      <vt:lpstr>PowerPoint Presentation</vt:lpstr>
      <vt:lpstr>Design Paradigm</vt:lpstr>
      <vt:lpstr>Educational design research is driven by a desire for impact.</vt:lpstr>
      <vt:lpstr>The Impact of educational  technology research?</vt:lpstr>
      <vt:lpstr>Where is the impact of our research?</vt:lpstr>
      <vt:lpstr>Research Reality</vt:lpstr>
      <vt:lpstr>PowerPoint Presentation</vt:lpstr>
      <vt:lpstr>PowerPoint Presentation</vt:lpstr>
      <vt:lpstr>Educational technology  “research” remains primarily pseudoscientific. </vt:lpstr>
      <vt:lpstr>PowerPoint Presentation</vt:lpstr>
      <vt:lpstr>PowerPoint Presentation</vt:lpstr>
      <vt:lpstr>PowerPoint Presentation</vt:lpstr>
      <vt:lpstr>Educational technology researchers often fail to distinguish between research goals and methods.</vt:lpstr>
      <vt:lpstr>Research Goals</vt:lpstr>
      <vt:lpstr>Research Methods</vt:lpstr>
      <vt:lpstr>Design-Based Research Model</vt:lpstr>
      <vt:lpstr>PowerPoint Presentation</vt:lpstr>
      <vt:lpstr>PowerPoint Presentation</vt:lpstr>
      <vt:lpstr>Educational Design Research Steps</vt:lpstr>
      <vt:lpstr>Susan McKenney &amp; Harini Raval University of Twente, The Netherlands</vt:lpstr>
      <vt:lpstr>PowerPoint Presentation</vt:lpstr>
      <vt:lpstr>Raval, H. (2010). Supporting para-teachers in an Indian NGO: The plan–enact–reflect cycle. Doctoral dissertation. Enschede, NL: Twente University.</vt:lpstr>
      <vt:lpstr>Para-teacher learning in an Indian NGO</vt:lpstr>
      <vt:lpstr>Para-teacher learning in an Indian NGO</vt:lpstr>
      <vt:lpstr>Para-teacher learning in an Indian NGO</vt:lpstr>
      <vt:lpstr>Para-teacher learning in an Indian NGO</vt:lpstr>
      <vt:lpstr>Article-Based Dissertation </vt:lpstr>
      <vt:lpstr>Educational Design Research Characteristics:</vt:lpstr>
      <vt:lpstr>Key Criteria for Design-Based Research</vt:lpstr>
      <vt:lpstr>Key Criteria for Design-Based Research</vt:lpstr>
      <vt:lpstr>Key Criteria for Design-Based Research</vt:lpstr>
      <vt:lpstr>Key Criteria for Design-Based Research</vt:lpstr>
      <vt:lpstr>Key Criteria for Design-Based Research</vt:lpstr>
      <vt:lpstr>Key Criteria for Design-Based Research</vt:lpstr>
      <vt:lpstr>Key Criteria for Design-Based Research</vt:lpstr>
      <vt:lpstr>PowerPoint Presentation</vt:lpstr>
      <vt:lpstr>Resources</vt:lpstr>
      <vt:lpstr>PowerPoint Presentation</vt:lpstr>
      <vt:lpstr>Thank You!</vt:lpstr>
    </vt:vector>
  </TitlesOfParts>
  <Company>UGA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adopting the perspectives of evidence-based practice, we will make better progress toward fulfilling the view held by social workers for over a century that we can and should be a science-based field. (p. 345)</dc:title>
  <dc:creator>Trisha</dc:creator>
  <cp:lastModifiedBy>George Siemens</cp:lastModifiedBy>
  <cp:revision>119</cp:revision>
  <dcterms:created xsi:type="dcterms:W3CDTF">2012-02-14T23:35:00Z</dcterms:created>
  <dcterms:modified xsi:type="dcterms:W3CDTF">2012-02-15T17:42:25Z</dcterms:modified>
</cp:coreProperties>
</file>