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77" r:id="rId10"/>
    <p:sldId id="265" r:id="rId11"/>
    <p:sldId id="266" r:id="rId12"/>
    <p:sldId id="268" r:id="rId13"/>
    <p:sldId id="269" r:id="rId14"/>
    <p:sldId id="270" r:id="rId15"/>
    <p:sldId id="271" r:id="rId16"/>
    <p:sldId id="272" r:id="rId17"/>
    <p:sldId id="273" r:id="rId18"/>
    <p:sldId id="274" r:id="rId19"/>
    <p:sldId id="275" r:id="rId20"/>
    <p:sldId id="276" r:id="rId21"/>
  </p:sldIdLst>
  <p:sldSz cx="13004800" cy="9753600"/>
  <p:notesSz cx="6858000" cy="9144000"/>
  <p:defaultTextStyle>
    <a:lvl1pPr algn="ctr" defTabSz="584200">
      <a:defRPr sz="3600">
        <a:latin typeface="+mn-lt"/>
        <a:ea typeface="+mn-ea"/>
        <a:cs typeface="+mn-cs"/>
        <a:sym typeface="Helvetica Neue Light"/>
      </a:defRPr>
    </a:lvl1pPr>
    <a:lvl2pPr indent="228600" algn="ctr" defTabSz="584200">
      <a:defRPr sz="3600">
        <a:latin typeface="+mn-lt"/>
        <a:ea typeface="+mn-ea"/>
        <a:cs typeface="+mn-cs"/>
        <a:sym typeface="Helvetica Neue Light"/>
      </a:defRPr>
    </a:lvl2pPr>
    <a:lvl3pPr indent="457200" algn="ctr" defTabSz="584200">
      <a:defRPr sz="3600">
        <a:latin typeface="+mn-lt"/>
        <a:ea typeface="+mn-ea"/>
        <a:cs typeface="+mn-cs"/>
        <a:sym typeface="Helvetica Neue Light"/>
      </a:defRPr>
    </a:lvl3pPr>
    <a:lvl4pPr indent="685800" algn="ctr" defTabSz="584200">
      <a:defRPr sz="3600">
        <a:latin typeface="+mn-lt"/>
        <a:ea typeface="+mn-ea"/>
        <a:cs typeface="+mn-cs"/>
        <a:sym typeface="Helvetica Neue Light"/>
      </a:defRPr>
    </a:lvl4pPr>
    <a:lvl5pPr indent="914400" algn="ctr" defTabSz="584200">
      <a:defRPr sz="3600">
        <a:latin typeface="+mn-lt"/>
        <a:ea typeface="+mn-ea"/>
        <a:cs typeface="+mn-cs"/>
        <a:sym typeface="Helvetica Neue Light"/>
      </a:defRPr>
    </a:lvl5pPr>
    <a:lvl6pPr indent="1143000" algn="ctr" defTabSz="584200">
      <a:defRPr sz="3600">
        <a:latin typeface="+mn-lt"/>
        <a:ea typeface="+mn-ea"/>
        <a:cs typeface="+mn-cs"/>
        <a:sym typeface="Helvetica Neue Light"/>
      </a:defRPr>
    </a:lvl6pPr>
    <a:lvl7pPr indent="1371600" algn="ctr" defTabSz="584200">
      <a:defRPr sz="3600">
        <a:latin typeface="+mn-lt"/>
        <a:ea typeface="+mn-ea"/>
        <a:cs typeface="+mn-cs"/>
        <a:sym typeface="Helvetica Neue Light"/>
      </a:defRPr>
    </a:lvl7pPr>
    <a:lvl8pPr indent="1600200" algn="ctr" defTabSz="584200">
      <a:defRPr sz="3600">
        <a:latin typeface="+mn-lt"/>
        <a:ea typeface="+mn-ea"/>
        <a:cs typeface="+mn-cs"/>
        <a:sym typeface="Helvetica Neue Light"/>
      </a:defRPr>
    </a:lvl8pPr>
    <a:lvl9pPr indent="1828800" algn="ctr" defTabSz="584200">
      <a:defRPr sz="3600">
        <a:latin typeface="+mn-lt"/>
        <a:ea typeface="+mn-ea"/>
        <a:cs typeface="+mn-cs"/>
        <a:sym typeface="Helvetica Neue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325D6B"/>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rgbClr val="A9A584"/>
              </a:solidFill>
              <a:prstDash val="solid"/>
              <a:miter lim="400000"/>
            </a:ln>
          </a:right>
          <a:top>
            <a:ln w="12700" cap="flat">
              <a:solidFill>
                <a:srgbClr val="A9A584"/>
              </a:solidFill>
              <a:prstDash val="solid"/>
              <a:miter lim="400000"/>
            </a:ln>
          </a:top>
          <a:bottom>
            <a:ln w="12700" cap="flat">
              <a:solidFill>
                <a:srgbClr val="A9A584"/>
              </a:solidFill>
              <a:prstDash val="solid"/>
              <a:miter lim="400000"/>
            </a:ln>
          </a:bottom>
          <a:insideH>
            <a:ln w="12700" cap="flat">
              <a:solidFill>
                <a:srgbClr val="A9A584"/>
              </a:solidFill>
              <a:prstDash val="solid"/>
              <a:miter lim="400000"/>
            </a:ln>
          </a:insideH>
          <a:insideV>
            <a:ln w="12700" cap="flat">
              <a:solidFill>
                <a:srgbClr val="A9A584"/>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rgbClr val="A9A584"/>
              </a:solidFill>
              <a:prstDash val="solid"/>
              <a:miter lim="400000"/>
            </a:ln>
          </a:left>
          <a:right>
            <a:ln w="12700" cap="flat">
              <a:solidFill>
                <a:srgbClr val="A9A584"/>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rgbClr val="A9A584"/>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1270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rgbClr val="A9A584"/>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8" d="100"/>
          <a:sy n="48" d="100"/>
        </p:scale>
        <p:origin x="-1434" y="-108"/>
      </p:cViewPr>
      <p:guideLst>
        <p:guide orient="horz" pos="3072"/>
        <p:guide pos="4096"/>
      </p:guideLst>
    </p:cSldViewPr>
  </p:slideViewPr>
  <p:notesTextViewPr>
    <p:cViewPr>
      <p:scale>
        <a:sx n="100" d="100"/>
        <a:sy n="100" d="100"/>
      </p:scale>
      <p:origin x="0" y="0"/>
    </p:cViewPr>
  </p:notesTextViewPr>
  <p:sorterViewPr>
    <p:cViewPr>
      <p:scale>
        <a:sx n="100" d="100"/>
        <a:sy n="100" d="100"/>
      </p:scale>
      <p:origin x="0" y="341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Shape 3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8" name="Shape 3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2452829129"/>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noRot="1" noChangeAspect="1"/>
          </p:cNvSpPr>
          <p:nvPr>
            <p:ph type="sldImg"/>
          </p:nvPr>
        </p:nvSpPr>
        <p:spPr>
          <a:prstGeom prst="rect">
            <a:avLst/>
          </a:prstGeom>
        </p:spPr>
        <p:txBody>
          <a:bodyPr/>
          <a:lstStyle/>
          <a:p>
            <a:pPr lvl="0"/>
            <a:endParaRPr/>
          </a:p>
        </p:txBody>
      </p:sp>
      <p:sp>
        <p:nvSpPr>
          <p:cNvPr id="88" name="Shape 88"/>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 maps and defines educational presence. A community of inquiry is more than a social community and more than the magnitude of interaction among participants. A community of inquiry is the integration of cognitive, social and teaching presence. Considered together, the three presences address the qualitative nature of interactive inquiry consistent with the ideals of higher education. To appreciate interaction and the quality of learning outcomes, one must understand how cognitive, social and teaching presence come together to create a purposeful community of inquiry.  Garrison, Anderson &amp; Archer (2000)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6" name="Shape 6"/>
          <p:cNvSpPr/>
          <p:nvPr/>
        </p:nvSpPr>
        <p:spPr>
          <a:xfrm>
            <a:off x="571500" y="4749800"/>
            <a:ext cx="11868094"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7" name="Shape 7"/>
          <p:cNvSpPr>
            <a:spLocks noGrp="1"/>
          </p:cNvSpPr>
          <p:nvPr>
            <p:ph type="title"/>
          </p:nvPr>
        </p:nvSpPr>
        <p:spPr>
          <a:xfrm>
            <a:off x="571500" y="1320800"/>
            <a:ext cx="11861800" cy="3175000"/>
          </a:xfrm>
          <a:prstGeom prst="rect">
            <a:avLst/>
          </a:prstGeom>
        </p:spPr>
        <p:txBody>
          <a:bodyPr/>
          <a:lstStyle/>
          <a:p>
            <a:pPr lvl="0">
              <a:defRPr sz="1800"/>
            </a:pPr>
            <a:r>
              <a:rPr sz="4200"/>
              <a:t>Title Text</a:t>
            </a:r>
          </a:p>
        </p:txBody>
      </p:sp>
      <p:sp>
        <p:nvSpPr>
          <p:cNvPr id="8" name="Shape 8"/>
          <p:cNvSpPr>
            <a:spLocks noGrp="1"/>
          </p:cNvSpPr>
          <p:nvPr>
            <p:ph type="body" idx="1"/>
          </p:nvPr>
        </p:nvSpPr>
        <p:spPr>
          <a:xfrm>
            <a:off x="571500" y="5016500"/>
            <a:ext cx="11861800" cy="1016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10" name="Shape 10"/>
          <p:cNvSpPr/>
          <p:nvPr/>
        </p:nvSpPr>
        <p:spPr>
          <a:xfrm rot="5400000">
            <a:off x="6832536" y="8686863"/>
            <a:ext cx="142252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1" name="Shape 11"/>
          <p:cNvSpPr>
            <a:spLocks noGrp="1"/>
          </p:cNvSpPr>
          <p:nvPr>
            <p:ph type="title"/>
          </p:nvPr>
        </p:nvSpPr>
        <p:spPr>
          <a:xfrm>
            <a:off x="1409700" y="7785100"/>
            <a:ext cx="5791200" cy="1701800"/>
          </a:xfrm>
          <a:prstGeom prst="rect">
            <a:avLst/>
          </a:prstGeom>
        </p:spPr>
        <p:txBody>
          <a:bodyPr anchor="ctr"/>
          <a:lstStyle>
            <a:lvl1pPr algn="r"/>
          </a:lstStyle>
          <a:p>
            <a:pPr lvl="0">
              <a:defRPr sz="1800"/>
            </a:pPr>
            <a:r>
              <a:rPr sz="4200"/>
              <a:t>Title Text</a:t>
            </a:r>
          </a:p>
        </p:txBody>
      </p:sp>
      <p:sp>
        <p:nvSpPr>
          <p:cNvPr id="12" name="Shape 12"/>
          <p:cNvSpPr>
            <a:spLocks noGrp="1"/>
          </p:cNvSpPr>
          <p:nvPr>
            <p:ph type="body" idx="1"/>
          </p:nvPr>
        </p:nvSpPr>
        <p:spPr>
          <a:xfrm>
            <a:off x="7848600" y="8470900"/>
            <a:ext cx="4953000" cy="508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14" name="Shape 14"/>
          <p:cNvSpPr>
            <a:spLocks noGrp="1"/>
          </p:cNvSpPr>
          <p:nvPr>
            <p:ph type="title"/>
          </p:nvPr>
        </p:nvSpPr>
        <p:spPr>
          <a:xfrm>
            <a:off x="571500" y="3289300"/>
            <a:ext cx="11861800" cy="3175000"/>
          </a:xfrm>
          <a:prstGeom prst="rect">
            <a:avLst/>
          </a:prstGeom>
        </p:spPr>
        <p:txBody>
          <a:bodyPr anchor="ctr"/>
          <a:lstStyle/>
          <a:p>
            <a:pPr lvl="0">
              <a:defRPr sz="1800"/>
            </a:pPr>
            <a:r>
              <a:rPr sz="420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6" name="Shape 16"/>
          <p:cNvSpPr/>
          <p:nvPr/>
        </p:nvSpPr>
        <p:spPr>
          <a:xfrm>
            <a:off x="571500" y="4864100"/>
            <a:ext cx="5334476" cy="5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17" name="Shape 17"/>
          <p:cNvSpPr>
            <a:spLocks noGrp="1"/>
          </p:cNvSpPr>
          <p:nvPr>
            <p:ph type="title"/>
          </p:nvPr>
        </p:nvSpPr>
        <p:spPr>
          <a:xfrm>
            <a:off x="571500" y="1435100"/>
            <a:ext cx="5334000" cy="3175000"/>
          </a:xfrm>
          <a:prstGeom prst="rect">
            <a:avLst/>
          </a:prstGeom>
        </p:spPr>
        <p:txBody>
          <a:bodyPr/>
          <a:lstStyle/>
          <a:p>
            <a:pPr lvl="0">
              <a:defRPr sz="1800"/>
            </a:pPr>
            <a:r>
              <a:rPr sz="4200"/>
              <a:t>Title Text</a:t>
            </a:r>
          </a:p>
        </p:txBody>
      </p:sp>
      <p:sp>
        <p:nvSpPr>
          <p:cNvPr id="18" name="Shape 18"/>
          <p:cNvSpPr>
            <a:spLocks noGrp="1"/>
          </p:cNvSpPr>
          <p:nvPr>
            <p:ph type="body" idx="1"/>
          </p:nvPr>
        </p:nvSpPr>
        <p:spPr>
          <a:xfrm>
            <a:off x="571500" y="5130800"/>
            <a:ext cx="5334000" cy="31750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a:pPr>
            <a:r>
              <a:rPr sz="4200"/>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2" name="Shape 22"/>
          <p:cNvSpPr>
            <a:spLocks noGrp="1"/>
          </p:cNvSpPr>
          <p:nvPr>
            <p:ph type="title"/>
          </p:nvPr>
        </p:nvSpPr>
        <p:spPr>
          <a:prstGeom prst="rect">
            <a:avLst/>
          </a:prstGeom>
        </p:spPr>
        <p:txBody>
          <a:bodyPr/>
          <a:lstStyle/>
          <a:p>
            <a:pPr lvl="0">
              <a:defRPr sz="1800"/>
            </a:pPr>
            <a:r>
              <a:rPr sz="4200"/>
              <a:t>Title Text</a:t>
            </a:r>
          </a:p>
        </p:txBody>
      </p:sp>
      <p:sp>
        <p:nvSpPr>
          <p:cNvPr id="23" name="Shape 23"/>
          <p:cNvSpPr>
            <a:spLocks noGrp="1"/>
          </p:cNvSpPr>
          <p:nvPr>
            <p:ph type="body" idx="1"/>
          </p:nvPr>
        </p:nvSpPr>
        <p:spPr>
          <a:prstGeom prst="rect">
            <a:avLst/>
          </a:prstGeom>
        </p:spPr>
        <p:txBody>
          <a:bodyPr/>
          <a:lstStyle/>
          <a:p>
            <a:pPr lvl="0">
              <a:defRPr sz="1800">
                <a:solidFill>
                  <a:srgbClr val="000000"/>
                </a:solidFill>
              </a:defRPr>
            </a:pPr>
            <a:r>
              <a:rPr sz="3600">
                <a:solidFill>
                  <a:srgbClr val="747474"/>
                </a:solidFill>
              </a:rPr>
              <a:t>Body Level One</a:t>
            </a:r>
          </a:p>
          <a:p>
            <a:pPr lvl="1">
              <a:defRPr sz="1800">
                <a:solidFill>
                  <a:srgbClr val="000000"/>
                </a:solidFill>
              </a:defRPr>
            </a:pPr>
            <a:r>
              <a:rPr sz="3600">
                <a:solidFill>
                  <a:srgbClr val="747474"/>
                </a:solidFill>
              </a:rPr>
              <a:t>Body Level Two</a:t>
            </a:r>
          </a:p>
          <a:p>
            <a:pPr lvl="2">
              <a:defRPr sz="1800">
                <a:solidFill>
                  <a:srgbClr val="000000"/>
                </a:solidFill>
              </a:defRPr>
            </a:pPr>
            <a:r>
              <a:rPr sz="3600">
                <a:solidFill>
                  <a:srgbClr val="747474"/>
                </a:solidFill>
              </a:rPr>
              <a:t>Body Level Three</a:t>
            </a:r>
          </a:p>
          <a:p>
            <a:pPr lvl="3">
              <a:defRPr sz="1800">
                <a:solidFill>
                  <a:srgbClr val="000000"/>
                </a:solidFill>
              </a:defRPr>
            </a:pPr>
            <a:r>
              <a:rPr sz="3600">
                <a:solidFill>
                  <a:srgbClr val="747474"/>
                </a:solidFill>
              </a:rPr>
              <a:t>Body Level Four</a:t>
            </a:r>
          </a:p>
          <a:p>
            <a:pPr lvl="4">
              <a:defRPr sz="1800">
                <a:solidFill>
                  <a:srgbClr val="000000"/>
                </a:solidFill>
              </a:defRPr>
            </a:pPr>
            <a:r>
              <a:rPr sz="3600">
                <a:solidFill>
                  <a:srgbClr val="747474"/>
                </a:solidFill>
              </a:rPr>
              <a:t>Body Level Five</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25" name="Shape 25"/>
          <p:cNvSpPr/>
          <p:nvPr/>
        </p:nvSpPr>
        <p:spPr>
          <a:xfrm>
            <a:off x="571500" y="1968500"/>
            <a:ext cx="5073394" cy="133"/>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26" name="Shape 26"/>
          <p:cNvSpPr>
            <a:spLocks noGrp="1"/>
          </p:cNvSpPr>
          <p:nvPr>
            <p:ph type="title"/>
          </p:nvPr>
        </p:nvSpPr>
        <p:spPr>
          <a:xfrm>
            <a:off x="571500" y="330200"/>
            <a:ext cx="5080000" cy="1397000"/>
          </a:xfrm>
          <a:prstGeom prst="rect">
            <a:avLst/>
          </a:prstGeom>
        </p:spPr>
        <p:txBody>
          <a:bodyPr/>
          <a:lstStyle/>
          <a:p>
            <a:pPr lvl="0">
              <a:defRPr sz="1800"/>
            </a:pPr>
            <a:r>
              <a:rPr sz="4200"/>
              <a:t>Title Text</a:t>
            </a:r>
          </a:p>
        </p:txBody>
      </p:sp>
      <p:sp>
        <p:nvSpPr>
          <p:cNvPr id="27" name="Shape 27"/>
          <p:cNvSpPr>
            <a:spLocks noGrp="1"/>
          </p:cNvSpPr>
          <p:nvPr>
            <p:ph type="body" idx="1"/>
          </p:nvPr>
        </p:nvSpPr>
        <p:spPr>
          <a:xfrm>
            <a:off x="571500" y="2222500"/>
            <a:ext cx="5080000" cy="6667500"/>
          </a:xfrm>
          <a:prstGeom prst="rect">
            <a:avLst/>
          </a:prstGeom>
        </p:spPr>
        <p:txBody>
          <a:bodyPr/>
          <a:lstStyle>
            <a:lvl1pPr marL="330200" indent="-330200">
              <a:spcBef>
                <a:spcPts val="3000"/>
              </a:spcBef>
              <a:buFontTx/>
              <a:defRPr sz="2600">
                <a:latin typeface="Helvetica Neue"/>
                <a:ea typeface="Helvetica Neue"/>
                <a:cs typeface="Helvetica Neue"/>
                <a:sym typeface="Helvetica Neue"/>
              </a:defRPr>
            </a:lvl1pPr>
            <a:lvl2pPr marL="660400" indent="-330200">
              <a:spcBef>
                <a:spcPts val="3000"/>
              </a:spcBef>
              <a:buFontTx/>
              <a:defRPr sz="2600">
                <a:latin typeface="Helvetica Neue"/>
                <a:ea typeface="Helvetica Neue"/>
                <a:cs typeface="Helvetica Neue"/>
                <a:sym typeface="Helvetica Neue"/>
              </a:defRPr>
            </a:lvl2pPr>
            <a:lvl3pPr marL="990600" indent="-330200">
              <a:spcBef>
                <a:spcPts val="3000"/>
              </a:spcBef>
              <a:buFontTx/>
              <a:defRPr sz="2600">
                <a:latin typeface="Helvetica Neue"/>
                <a:ea typeface="Helvetica Neue"/>
                <a:cs typeface="Helvetica Neue"/>
                <a:sym typeface="Helvetica Neue"/>
              </a:defRPr>
            </a:lvl3pPr>
            <a:lvl4pPr marL="1320800" indent="-330200">
              <a:spcBef>
                <a:spcPts val="3000"/>
              </a:spcBef>
              <a:buFontTx/>
              <a:defRPr sz="2600">
                <a:latin typeface="Helvetica Neue"/>
                <a:ea typeface="Helvetica Neue"/>
                <a:cs typeface="Helvetica Neue"/>
                <a:sym typeface="Helvetica Neue"/>
              </a:defRPr>
            </a:lvl4pPr>
            <a:lvl5pPr marL="1651000" indent="-330200">
              <a:spcBef>
                <a:spcPts val="3000"/>
              </a:spcBef>
              <a:buFontTx/>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29" name="Shape 29"/>
          <p:cNvSpPr>
            <a:spLocks noGrp="1"/>
          </p:cNvSpPr>
          <p:nvPr>
            <p:ph type="body" idx="1"/>
          </p:nvPr>
        </p:nvSpPr>
        <p:spPr>
          <a:xfrm>
            <a:off x="889000" y="889000"/>
            <a:ext cx="11214100" cy="7962900"/>
          </a:xfrm>
          <a:prstGeom prst="rect">
            <a:avLst/>
          </a:prstGeom>
        </p:spPr>
        <p:txBody>
          <a:bodyPr/>
          <a:lstStyle/>
          <a:p>
            <a:pPr lvl="0">
              <a:defRPr sz="1800">
                <a:solidFill>
                  <a:srgbClr val="000000"/>
                </a:solidFill>
              </a:defRPr>
            </a:pPr>
            <a:r>
              <a:rPr sz="3600">
                <a:solidFill>
                  <a:srgbClr val="747474"/>
                </a:solidFill>
              </a:rPr>
              <a:t>Body Level One</a:t>
            </a:r>
          </a:p>
          <a:p>
            <a:pPr lvl="1">
              <a:defRPr sz="1800">
                <a:solidFill>
                  <a:srgbClr val="000000"/>
                </a:solidFill>
              </a:defRPr>
            </a:pPr>
            <a:r>
              <a:rPr sz="3600">
                <a:solidFill>
                  <a:srgbClr val="747474"/>
                </a:solidFill>
              </a:rPr>
              <a:t>Body Level Two</a:t>
            </a:r>
          </a:p>
          <a:p>
            <a:pPr lvl="2">
              <a:defRPr sz="1800">
                <a:solidFill>
                  <a:srgbClr val="000000"/>
                </a:solidFill>
              </a:defRPr>
            </a:pPr>
            <a:r>
              <a:rPr sz="3600">
                <a:solidFill>
                  <a:srgbClr val="747474"/>
                </a:solidFill>
              </a:rPr>
              <a:t>Body Level Three</a:t>
            </a:r>
          </a:p>
          <a:p>
            <a:pPr lvl="3">
              <a:defRPr sz="1800">
                <a:solidFill>
                  <a:srgbClr val="000000"/>
                </a:solidFill>
              </a:defRPr>
            </a:pPr>
            <a:r>
              <a:rPr sz="3600">
                <a:solidFill>
                  <a:srgbClr val="747474"/>
                </a:solidFill>
              </a:rPr>
              <a:t>Body Level Four</a:t>
            </a:r>
          </a:p>
          <a:p>
            <a:pPr lvl="4">
              <a:defRPr sz="1800">
                <a:solidFill>
                  <a:srgbClr val="000000"/>
                </a:solidFill>
              </a:defRPr>
            </a:pPr>
            <a:r>
              <a:rPr sz="3600">
                <a:solidFill>
                  <a:srgbClr val="747474"/>
                </a:solidFill>
              </a:rPr>
              <a:t>Body Level Five</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31" name="Shape 31"/>
          <p:cNvSpPr/>
          <p:nvPr/>
        </p:nvSpPr>
        <p:spPr>
          <a:xfrm>
            <a:off x="9055098" y="508000"/>
            <a:ext cx="128" cy="7975631"/>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2" name="Shape 32"/>
          <p:cNvSpPr/>
          <p:nvPr/>
        </p:nvSpPr>
        <p:spPr>
          <a:xfrm>
            <a:off x="9055096" y="4464050"/>
            <a:ext cx="3448503" cy="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path>
            </a:pathLst>
          </a:cu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3" name="Shape 33"/>
          <p:cNvSpPr>
            <a:spLocks noGrp="1"/>
          </p:cNvSpPr>
          <p:nvPr>
            <p:ph type="body" idx="1"/>
          </p:nvPr>
        </p:nvSpPr>
        <p:spPr>
          <a:xfrm>
            <a:off x="520700" y="8661400"/>
            <a:ext cx="8369300" cy="939800"/>
          </a:xfrm>
          <a:prstGeom prst="rect">
            <a:avLst/>
          </a:prstGeom>
        </p:spPr>
        <p:txBody>
          <a:bodyPr/>
          <a:lstStyle>
            <a:lvl1pPr marL="0" indent="0">
              <a:spcBef>
                <a:spcPts val="0"/>
              </a:spcBef>
              <a:buSzTx/>
              <a:buFontTx/>
              <a:buNone/>
              <a:defRPr sz="2600">
                <a:latin typeface="Helvetica Neue"/>
                <a:ea typeface="Helvetica Neue"/>
                <a:cs typeface="Helvetica Neue"/>
                <a:sym typeface="Helvetica Neue"/>
              </a:defRPr>
            </a:lvl1pPr>
            <a:lvl2pPr marL="0" indent="228600">
              <a:spcBef>
                <a:spcPts val="0"/>
              </a:spcBef>
              <a:buSzTx/>
              <a:buFontTx/>
              <a:buNone/>
              <a:defRPr sz="2600">
                <a:latin typeface="Helvetica Neue"/>
                <a:ea typeface="Helvetica Neue"/>
                <a:cs typeface="Helvetica Neue"/>
                <a:sym typeface="Helvetica Neue"/>
              </a:defRPr>
            </a:lvl2pPr>
            <a:lvl3pPr marL="0" indent="457200">
              <a:spcBef>
                <a:spcPts val="0"/>
              </a:spcBef>
              <a:buSzTx/>
              <a:buFontTx/>
              <a:buNone/>
              <a:defRPr sz="2600">
                <a:latin typeface="Helvetica Neue"/>
                <a:ea typeface="Helvetica Neue"/>
                <a:cs typeface="Helvetica Neue"/>
                <a:sym typeface="Helvetica Neue"/>
              </a:defRPr>
            </a:lvl3pPr>
            <a:lvl4pPr marL="0" indent="685800">
              <a:spcBef>
                <a:spcPts val="0"/>
              </a:spcBef>
              <a:buSzTx/>
              <a:buFontTx/>
              <a:buNone/>
              <a:defRPr sz="2600">
                <a:latin typeface="Helvetica Neue"/>
                <a:ea typeface="Helvetica Neue"/>
                <a:cs typeface="Helvetica Neue"/>
                <a:sym typeface="Helvetica Neue"/>
              </a:defRPr>
            </a:lvl4pPr>
            <a:lvl5pPr marL="0" indent="914400">
              <a:spcBef>
                <a:spcPts val="0"/>
              </a:spcBef>
              <a:buSzTx/>
              <a:buFontTx/>
              <a:buNone/>
              <a:defRPr sz="2600">
                <a:latin typeface="Helvetica Neue"/>
                <a:ea typeface="Helvetica Neue"/>
                <a:cs typeface="Helvetica Neue"/>
                <a:sym typeface="Helvetica Neue"/>
              </a:defRPr>
            </a:lvl5pPr>
          </a:lstStyle>
          <a:p>
            <a:pPr lvl="0">
              <a:defRPr sz="1800">
                <a:solidFill>
                  <a:srgbClr val="000000"/>
                </a:solidFill>
              </a:defRPr>
            </a:pPr>
            <a:r>
              <a:rPr sz="2600">
                <a:solidFill>
                  <a:srgbClr val="747474"/>
                </a:solidFill>
              </a:rPr>
              <a:t>Body Level One</a:t>
            </a:r>
          </a:p>
          <a:p>
            <a:pPr lvl="1">
              <a:defRPr sz="1800">
                <a:solidFill>
                  <a:srgbClr val="000000"/>
                </a:solidFill>
              </a:defRPr>
            </a:pPr>
            <a:r>
              <a:rPr sz="2600">
                <a:solidFill>
                  <a:srgbClr val="747474"/>
                </a:solidFill>
              </a:rPr>
              <a:t>Body Level Two</a:t>
            </a:r>
          </a:p>
          <a:p>
            <a:pPr lvl="2">
              <a:defRPr sz="1800">
                <a:solidFill>
                  <a:srgbClr val="000000"/>
                </a:solidFill>
              </a:defRPr>
            </a:pPr>
            <a:r>
              <a:rPr sz="2600">
                <a:solidFill>
                  <a:srgbClr val="747474"/>
                </a:solidFill>
              </a:rPr>
              <a:t>Body Level Three</a:t>
            </a:r>
          </a:p>
          <a:p>
            <a:pPr lvl="3">
              <a:defRPr sz="1800">
                <a:solidFill>
                  <a:srgbClr val="000000"/>
                </a:solidFill>
              </a:defRPr>
            </a:pPr>
            <a:r>
              <a:rPr sz="2600">
                <a:solidFill>
                  <a:srgbClr val="747474"/>
                </a:solidFill>
              </a:rPr>
              <a:t>Body Level Four</a:t>
            </a:r>
          </a:p>
          <a:p>
            <a:pPr lvl="4">
              <a:defRPr sz="1800">
                <a:solidFill>
                  <a:srgbClr val="000000"/>
                </a:solidFill>
              </a:defRPr>
            </a:pPr>
            <a:r>
              <a:rPr sz="2600">
                <a:solidFill>
                  <a:srgbClr val="747474"/>
                </a:solidFill>
              </a:rPr>
              <a:t>Body Level Five</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p:nvPr/>
        </p:nvSpPr>
        <p:spPr>
          <a:xfrm>
            <a:off x="571500" y="1968500"/>
            <a:ext cx="11868106" cy="129"/>
          </a:xfrm>
          <a:prstGeom prst="rect">
            <a:avLst/>
          </a:prstGeom>
          <a:ln w="12700">
            <a:solidFill>
              <a:srgbClr val="9A9A9A"/>
            </a:solidFill>
            <a:miter lim="400000"/>
          </a:ln>
        </p:spPr>
        <p:txBody>
          <a:bodyPr lIns="0" tIns="0" rIns="0" bIns="0" anchor="ctr"/>
          <a:lstStyle/>
          <a:p>
            <a:pPr lvl="0" algn="l" defTabSz="457200">
              <a:defRPr sz="1200">
                <a:latin typeface="Helvetica"/>
                <a:ea typeface="Helvetica"/>
                <a:cs typeface="Helvetica"/>
                <a:sym typeface="Helvetica"/>
              </a:defRPr>
            </a:pPr>
            <a:endParaRPr/>
          </a:p>
        </p:txBody>
      </p:sp>
      <p:sp>
        <p:nvSpPr>
          <p:cNvPr id="3" name="Shape 3"/>
          <p:cNvSpPr>
            <a:spLocks noGrp="1"/>
          </p:cNvSpPr>
          <p:nvPr>
            <p:ph type="title"/>
          </p:nvPr>
        </p:nvSpPr>
        <p:spPr>
          <a:xfrm>
            <a:off x="571500" y="330200"/>
            <a:ext cx="11861800" cy="13970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normAutofit/>
          </a:bodyPr>
          <a:lstStyle/>
          <a:p>
            <a:pPr lvl="0">
              <a:defRPr sz="1800"/>
            </a:pPr>
            <a:r>
              <a:rPr sz="4200"/>
              <a:t>Title Text</a:t>
            </a:r>
          </a:p>
        </p:txBody>
      </p:sp>
      <p:sp>
        <p:nvSpPr>
          <p:cNvPr id="4" name="Shape 4"/>
          <p:cNvSpPr>
            <a:spLocks noGrp="1"/>
          </p:cNvSpPr>
          <p:nvPr>
            <p:ph type="body" idx="1"/>
          </p:nvPr>
        </p:nvSpPr>
        <p:spPr>
          <a:xfrm>
            <a:off x="571500" y="2222500"/>
            <a:ext cx="11861800" cy="66675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p>
            <a:pPr lvl="0">
              <a:defRPr sz="1800">
                <a:solidFill>
                  <a:srgbClr val="000000"/>
                </a:solidFill>
              </a:defRPr>
            </a:pPr>
            <a:r>
              <a:rPr sz="3600">
                <a:solidFill>
                  <a:srgbClr val="747474"/>
                </a:solidFill>
              </a:rPr>
              <a:t>Body Level One</a:t>
            </a:r>
          </a:p>
          <a:p>
            <a:pPr lvl="1">
              <a:defRPr sz="1800">
                <a:solidFill>
                  <a:srgbClr val="000000"/>
                </a:solidFill>
              </a:defRPr>
            </a:pPr>
            <a:r>
              <a:rPr sz="3600">
                <a:solidFill>
                  <a:srgbClr val="747474"/>
                </a:solidFill>
              </a:rPr>
              <a:t>Body Level Two</a:t>
            </a:r>
          </a:p>
          <a:p>
            <a:pPr lvl="2">
              <a:defRPr sz="1800">
                <a:solidFill>
                  <a:srgbClr val="000000"/>
                </a:solidFill>
              </a:defRPr>
            </a:pPr>
            <a:r>
              <a:rPr sz="3600">
                <a:solidFill>
                  <a:srgbClr val="747474"/>
                </a:solidFill>
              </a:rPr>
              <a:t>Body Level Three</a:t>
            </a:r>
          </a:p>
          <a:p>
            <a:pPr lvl="3">
              <a:defRPr sz="1800">
                <a:solidFill>
                  <a:srgbClr val="000000"/>
                </a:solidFill>
              </a:defRPr>
            </a:pPr>
            <a:r>
              <a:rPr sz="3600">
                <a:solidFill>
                  <a:srgbClr val="747474"/>
                </a:solidFill>
              </a:rPr>
              <a:t>Body Level Four</a:t>
            </a:r>
          </a:p>
          <a:p>
            <a:pPr lvl="4">
              <a:defRPr sz="1800">
                <a:solidFill>
                  <a:srgbClr val="000000"/>
                </a:solidFill>
              </a:defRPr>
            </a:pPr>
            <a:r>
              <a:rPr sz="3600">
                <a:solidFill>
                  <a:srgbClr val="747474"/>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defTabSz="584200">
        <a:defRPr sz="4200">
          <a:latin typeface="+mn-lt"/>
          <a:ea typeface="+mn-ea"/>
          <a:cs typeface="+mn-cs"/>
          <a:sym typeface="Helvetica Neue Light"/>
        </a:defRPr>
      </a:lvl1pPr>
      <a:lvl2pPr indent="228600" defTabSz="584200">
        <a:defRPr sz="4200">
          <a:latin typeface="+mn-lt"/>
          <a:ea typeface="+mn-ea"/>
          <a:cs typeface="+mn-cs"/>
          <a:sym typeface="Helvetica Neue Light"/>
        </a:defRPr>
      </a:lvl2pPr>
      <a:lvl3pPr indent="457200" defTabSz="584200">
        <a:defRPr sz="4200">
          <a:latin typeface="+mn-lt"/>
          <a:ea typeface="+mn-ea"/>
          <a:cs typeface="+mn-cs"/>
          <a:sym typeface="Helvetica Neue Light"/>
        </a:defRPr>
      </a:lvl3pPr>
      <a:lvl4pPr indent="685800" defTabSz="584200">
        <a:defRPr sz="4200">
          <a:latin typeface="+mn-lt"/>
          <a:ea typeface="+mn-ea"/>
          <a:cs typeface="+mn-cs"/>
          <a:sym typeface="Helvetica Neue Light"/>
        </a:defRPr>
      </a:lvl4pPr>
      <a:lvl5pPr indent="914400" defTabSz="584200">
        <a:defRPr sz="4200">
          <a:latin typeface="+mn-lt"/>
          <a:ea typeface="+mn-ea"/>
          <a:cs typeface="+mn-cs"/>
          <a:sym typeface="Helvetica Neue Light"/>
        </a:defRPr>
      </a:lvl5pPr>
      <a:lvl6pPr indent="1143000" defTabSz="584200">
        <a:defRPr sz="4200">
          <a:latin typeface="+mn-lt"/>
          <a:ea typeface="+mn-ea"/>
          <a:cs typeface="+mn-cs"/>
          <a:sym typeface="Helvetica Neue Light"/>
        </a:defRPr>
      </a:lvl6pPr>
      <a:lvl7pPr indent="1371600" defTabSz="584200">
        <a:defRPr sz="4200">
          <a:latin typeface="+mn-lt"/>
          <a:ea typeface="+mn-ea"/>
          <a:cs typeface="+mn-cs"/>
          <a:sym typeface="Helvetica Neue Light"/>
        </a:defRPr>
      </a:lvl7pPr>
      <a:lvl8pPr indent="1600200" defTabSz="584200">
        <a:defRPr sz="4200">
          <a:latin typeface="+mn-lt"/>
          <a:ea typeface="+mn-ea"/>
          <a:cs typeface="+mn-cs"/>
          <a:sym typeface="Helvetica Neue Light"/>
        </a:defRPr>
      </a:lvl8pPr>
      <a:lvl9pPr indent="1828800" defTabSz="584200">
        <a:defRPr sz="4200">
          <a:latin typeface="+mn-lt"/>
          <a:ea typeface="+mn-ea"/>
          <a:cs typeface="+mn-cs"/>
          <a:sym typeface="Helvetica Neue Light"/>
        </a:defRPr>
      </a:lvl9pPr>
    </p:titleStyle>
    <p:bodyStyle>
      <a:lvl1pPr marL="4572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1pPr>
      <a:lvl2pPr marL="9144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2pPr>
      <a:lvl3pPr marL="13716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3pPr>
      <a:lvl4pPr marL="18288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4pPr>
      <a:lvl5pPr marL="22860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5pPr>
      <a:lvl6pPr marL="27432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6pPr>
      <a:lvl7pPr marL="32004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7pPr>
      <a:lvl8pPr marL="36576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8pPr>
      <a:lvl9pPr marL="4114800" indent="-457200" defTabSz="584200">
        <a:spcBef>
          <a:spcPts val="4200"/>
        </a:spcBef>
        <a:buSzPct val="75000"/>
        <a:buFont typeface="Helvetica Neue"/>
        <a:buChar char="•"/>
        <a:defRPr sz="3600">
          <a:solidFill>
            <a:srgbClr val="747474"/>
          </a:solidFill>
          <a:latin typeface="+mn-lt"/>
          <a:ea typeface="+mn-ea"/>
          <a:cs typeface="+mn-cs"/>
          <a:sym typeface="Helvetica Neue Light"/>
        </a:defRPr>
      </a:lvl9pPr>
    </p:bodyStyle>
    <p:otherStyle>
      <a:lvl1pPr algn="r" defTabSz="584200">
        <a:defRPr sz="1400">
          <a:solidFill>
            <a:schemeClr val="tx1"/>
          </a:solidFill>
          <a:latin typeface="+mn-lt"/>
          <a:ea typeface="+mn-ea"/>
          <a:cs typeface="+mn-cs"/>
          <a:sym typeface="Helvetica Neue"/>
        </a:defRPr>
      </a:lvl1pPr>
      <a:lvl2pPr indent="228600" algn="r" defTabSz="584200">
        <a:defRPr sz="1400">
          <a:solidFill>
            <a:schemeClr val="tx1"/>
          </a:solidFill>
          <a:latin typeface="+mn-lt"/>
          <a:ea typeface="+mn-ea"/>
          <a:cs typeface="+mn-cs"/>
          <a:sym typeface="Helvetica Neue"/>
        </a:defRPr>
      </a:lvl2pPr>
      <a:lvl3pPr indent="457200" algn="r" defTabSz="584200">
        <a:defRPr sz="1400">
          <a:solidFill>
            <a:schemeClr val="tx1"/>
          </a:solidFill>
          <a:latin typeface="+mn-lt"/>
          <a:ea typeface="+mn-ea"/>
          <a:cs typeface="+mn-cs"/>
          <a:sym typeface="Helvetica Neue"/>
        </a:defRPr>
      </a:lvl3pPr>
      <a:lvl4pPr indent="685800" algn="r" defTabSz="584200">
        <a:defRPr sz="1400">
          <a:solidFill>
            <a:schemeClr val="tx1"/>
          </a:solidFill>
          <a:latin typeface="+mn-lt"/>
          <a:ea typeface="+mn-ea"/>
          <a:cs typeface="+mn-cs"/>
          <a:sym typeface="Helvetica Neue"/>
        </a:defRPr>
      </a:lvl4pPr>
      <a:lvl5pPr indent="914400" algn="r" defTabSz="584200">
        <a:defRPr sz="1400">
          <a:solidFill>
            <a:schemeClr val="tx1"/>
          </a:solidFill>
          <a:latin typeface="+mn-lt"/>
          <a:ea typeface="+mn-ea"/>
          <a:cs typeface="+mn-cs"/>
          <a:sym typeface="Helvetica Neue"/>
        </a:defRPr>
      </a:lvl5pPr>
      <a:lvl6pPr indent="1143000" algn="r" defTabSz="584200">
        <a:defRPr sz="1400">
          <a:solidFill>
            <a:schemeClr val="tx1"/>
          </a:solidFill>
          <a:latin typeface="+mn-lt"/>
          <a:ea typeface="+mn-ea"/>
          <a:cs typeface="+mn-cs"/>
          <a:sym typeface="Helvetica Neue"/>
        </a:defRPr>
      </a:lvl6pPr>
      <a:lvl7pPr indent="1371600" algn="r" defTabSz="584200">
        <a:defRPr sz="1400">
          <a:solidFill>
            <a:schemeClr val="tx1"/>
          </a:solidFill>
          <a:latin typeface="+mn-lt"/>
          <a:ea typeface="+mn-ea"/>
          <a:cs typeface="+mn-cs"/>
          <a:sym typeface="Helvetica Neue"/>
        </a:defRPr>
      </a:lvl7pPr>
      <a:lvl8pPr indent="1600200" algn="r" defTabSz="584200">
        <a:defRPr sz="1400">
          <a:solidFill>
            <a:schemeClr val="tx1"/>
          </a:solidFill>
          <a:latin typeface="+mn-lt"/>
          <a:ea typeface="+mn-ea"/>
          <a:cs typeface="+mn-cs"/>
          <a:sym typeface="Helvetica Neue"/>
        </a:defRPr>
      </a:lvl8pPr>
      <a:lvl9pPr indent="1828800" algn="r" defTabSz="584200">
        <a:defRPr sz="1400">
          <a:solidFill>
            <a:schemeClr val="tx1"/>
          </a:solidFill>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t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4.t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technology-news-4.jpg"/>
          <p:cNvPicPr/>
          <p:nvPr/>
        </p:nvPicPr>
        <p:blipFill>
          <a:blip r:embed="rId2">
            <a:extLst/>
          </a:blip>
          <a:stretch>
            <a:fillRect/>
          </a:stretch>
        </p:blipFill>
        <p:spPr>
          <a:xfrm>
            <a:off x="-1" y="0"/>
            <a:ext cx="14402936" cy="9937954"/>
          </a:xfrm>
          <a:prstGeom prst="rect">
            <a:avLst/>
          </a:prstGeom>
          <a:ln w="12700">
            <a:miter lim="400000"/>
          </a:ln>
        </p:spPr>
      </p:pic>
      <p:sp>
        <p:nvSpPr>
          <p:cNvPr id="41" name="Shape 41"/>
          <p:cNvSpPr>
            <a:spLocks noGrp="1"/>
          </p:cNvSpPr>
          <p:nvPr>
            <p:ph type="title"/>
          </p:nvPr>
        </p:nvSpPr>
        <p:spPr>
          <a:prstGeom prst="rect">
            <a:avLst/>
          </a:prstGeom>
        </p:spPr>
        <p:txBody>
          <a:bodyPr/>
          <a:lstStyle/>
          <a:p>
            <a:pPr lvl="0">
              <a:defRPr sz="1800"/>
            </a:pPr>
            <a:r>
              <a:rPr sz="4200">
                <a:solidFill>
                  <a:srgbClr val="FFFFFF"/>
                </a:solidFill>
              </a:rPr>
              <a:t>Mobile Learning </a:t>
            </a:r>
          </a:p>
          <a:p>
            <a:pPr lvl="0">
              <a:defRPr sz="1800"/>
            </a:pPr>
            <a:r>
              <a:rPr sz="3400">
                <a:solidFill>
                  <a:srgbClr val="FFFFFF"/>
                </a:solidFill>
              </a:rPr>
              <a:t>and the </a:t>
            </a:r>
          </a:p>
          <a:p>
            <a:pPr lvl="0">
              <a:defRPr sz="1800"/>
            </a:pPr>
            <a:r>
              <a:rPr sz="4200">
                <a:solidFill>
                  <a:srgbClr val="FFFFFF"/>
                </a:solidFill>
              </a:rPr>
              <a:t>Online Community </a:t>
            </a:r>
          </a:p>
          <a:p>
            <a:pPr lvl="0">
              <a:defRPr sz="1800"/>
            </a:pPr>
            <a:r>
              <a:rPr sz="4200">
                <a:solidFill>
                  <a:srgbClr val="FFFFFF"/>
                </a:solidFill>
              </a:rPr>
              <a:t>of Inquiry</a:t>
            </a:r>
          </a:p>
        </p:txBody>
      </p:sp>
      <p:sp>
        <p:nvSpPr>
          <p:cNvPr id="42" name="Shape 42"/>
          <p:cNvSpPr>
            <a:spLocks noGrp="1"/>
          </p:cNvSpPr>
          <p:nvPr>
            <p:ph type="body" idx="1"/>
          </p:nvPr>
        </p:nvSpPr>
        <p:spPr>
          <a:prstGeom prst="rect">
            <a:avLst/>
          </a:prstGeom>
        </p:spPr>
        <p:txBody>
          <a:bodyPr/>
          <a:lstStyle/>
          <a:p>
            <a:pPr lvl="0" defTabSz="515134">
              <a:spcBef>
                <a:spcPts val="400"/>
              </a:spcBef>
              <a:defRPr sz="1800">
                <a:solidFill>
                  <a:srgbClr val="000000"/>
                </a:solidFill>
              </a:defRPr>
            </a:pPr>
            <a:r>
              <a:rPr sz="2400">
                <a:solidFill>
                  <a:srgbClr val="FFFFFF"/>
                </a:solidFill>
              </a:rPr>
              <a:t>M. Cleveland-Innes</a:t>
            </a:r>
          </a:p>
          <a:p>
            <a:pPr lvl="0" defTabSz="515134">
              <a:spcBef>
                <a:spcPts val="400"/>
              </a:spcBef>
              <a:defRPr sz="1800">
                <a:solidFill>
                  <a:srgbClr val="000000"/>
                </a:solidFill>
              </a:defRPr>
            </a:pPr>
            <a:r>
              <a:rPr sz="2400">
                <a:solidFill>
                  <a:srgbClr val="FFFFFF"/>
                </a:solidFill>
              </a:rPr>
              <a:t>M. Ally</a:t>
            </a:r>
          </a:p>
        </p:txBody>
      </p:sp>
      <p:sp>
        <p:nvSpPr>
          <p:cNvPr id="43" name="Shape 43"/>
          <p:cNvSpPr/>
          <p:nvPr/>
        </p:nvSpPr>
        <p:spPr>
          <a:xfrm>
            <a:off x="565481" y="4749799"/>
            <a:ext cx="4250384" cy="1"/>
          </a:xfrm>
          <a:prstGeom prst="line">
            <a:avLst/>
          </a:prstGeom>
          <a:ln w="12700">
            <a:solidFill>
              <a:srgbClr val="ABABAB"/>
            </a:solidFill>
            <a:miter lim="400000"/>
          </a:ln>
        </p:spPr>
        <p:txBody>
          <a:bodyPr lIns="50800" tIns="50800" rIns="50800" bIns="50800" anchor="ctr"/>
          <a:lstStyle/>
          <a:p>
            <a:pPr lvl="0"/>
            <a:endParaRPr/>
          </a:p>
        </p:txBody>
      </p:sp>
      <p:sp>
        <p:nvSpPr>
          <p:cNvPr id="44" name="Shape 44"/>
          <p:cNvSpPr/>
          <p:nvPr/>
        </p:nvSpPr>
        <p:spPr>
          <a:xfrm>
            <a:off x="8707266" y="9261466"/>
            <a:ext cx="3738678" cy="22565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800">
                <a:solidFill>
                  <a:srgbClr val="FFFFFF"/>
                </a:solidFill>
              </a:defRPr>
            </a:lvl1pPr>
          </a:lstStyle>
          <a:p>
            <a:pPr lvl="0">
              <a:defRPr sz="1800">
                <a:solidFill>
                  <a:srgbClr val="000000"/>
                </a:solidFill>
              </a:defRPr>
            </a:pPr>
            <a:r>
              <a:rPr sz="800">
                <a:solidFill>
                  <a:srgbClr val="FFFFFF"/>
                </a:solidFill>
              </a:rPr>
              <a:t>source: http://thefreemall.net/wp-content/uploads/2015/02/technology-news-4.jpg</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5-tips-to-organization.jpg"/>
          <p:cNvPicPr/>
          <p:nvPr/>
        </p:nvPicPr>
        <p:blipFill>
          <a:blip r:embed="rId2">
            <a:extLst/>
          </a:blip>
          <a:stretch>
            <a:fillRect/>
          </a:stretch>
        </p:blipFill>
        <p:spPr>
          <a:xfrm>
            <a:off x="6948487" y="0"/>
            <a:ext cx="6056314" cy="9338072"/>
          </a:xfrm>
          <a:prstGeom prst="rect">
            <a:avLst/>
          </a:prstGeom>
          <a:ln w="12700">
            <a:miter lim="400000"/>
          </a:ln>
        </p:spPr>
      </p:pic>
      <p:sp>
        <p:nvSpPr>
          <p:cNvPr id="94" name="Shape 94"/>
          <p:cNvSpPr>
            <a:spLocks noGrp="1"/>
          </p:cNvSpPr>
          <p:nvPr>
            <p:ph type="title"/>
          </p:nvPr>
        </p:nvSpPr>
        <p:spPr>
          <a:prstGeom prst="rect">
            <a:avLst/>
          </a:prstGeom>
        </p:spPr>
        <p:txBody>
          <a:bodyPr/>
          <a:lstStyle/>
          <a:p>
            <a:pPr lvl="0">
              <a:defRPr sz="1800"/>
            </a:pPr>
            <a:r>
              <a:rPr sz="4200"/>
              <a:t>Methods</a:t>
            </a:r>
          </a:p>
        </p:txBody>
      </p:sp>
      <p:sp>
        <p:nvSpPr>
          <p:cNvPr id="95" name="Shape 95"/>
          <p:cNvSpPr>
            <a:spLocks noGrp="1"/>
          </p:cNvSpPr>
          <p:nvPr>
            <p:ph type="body" idx="1"/>
          </p:nvPr>
        </p:nvSpPr>
        <p:spPr>
          <a:prstGeom prst="rect">
            <a:avLst/>
          </a:prstGeom>
        </p:spPr>
        <p:txBody>
          <a:bodyPr/>
          <a:lstStyle/>
          <a:p>
            <a:pPr marL="259079" lvl="0" indent="-259079" defTabSz="297941">
              <a:spcBef>
                <a:spcPts val="300"/>
              </a:spcBef>
              <a:defRPr sz="1800">
                <a:solidFill>
                  <a:srgbClr val="000000"/>
                </a:solidFill>
              </a:defRPr>
            </a:pPr>
            <a:r>
              <a:rPr sz="2040" dirty="0">
                <a:solidFill>
                  <a:srgbClr val="747474"/>
                </a:solidFill>
                <a:latin typeface="Helvetica Neue Medium"/>
                <a:ea typeface="Helvetica Neue Medium"/>
                <a:cs typeface="Helvetica Neue Medium"/>
                <a:sym typeface="Helvetica Neue Medium"/>
              </a:rPr>
              <a:t>Initial statistical analysis using SPSS version 20</a:t>
            </a:r>
          </a:p>
          <a:p>
            <a:pPr marL="427481" lvl="1" indent="-259079" defTabSz="297941">
              <a:spcBef>
                <a:spcPts val="300"/>
              </a:spcBef>
              <a:defRPr sz="1800">
                <a:solidFill>
                  <a:srgbClr val="000000"/>
                </a:solidFill>
              </a:defRPr>
            </a:pPr>
            <a:r>
              <a:rPr sz="2040" dirty="0">
                <a:solidFill>
                  <a:srgbClr val="747474"/>
                </a:solidFill>
              </a:rPr>
              <a:t>Provided frequency and descriptive data to allow for data overview and cleaning.  </a:t>
            </a:r>
          </a:p>
          <a:p>
            <a:pPr marL="259079" lvl="0" indent="-259079" defTabSz="297941">
              <a:spcBef>
                <a:spcPts val="1500"/>
              </a:spcBef>
              <a:defRPr sz="1800">
                <a:solidFill>
                  <a:srgbClr val="000000"/>
                </a:solidFill>
              </a:defRPr>
            </a:pPr>
            <a:r>
              <a:rPr sz="2040" dirty="0">
                <a:solidFill>
                  <a:srgbClr val="747474"/>
                </a:solidFill>
                <a:latin typeface="Helvetica Neue Medium"/>
                <a:ea typeface="Helvetica Neue Medium"/>
                <a:cs typeface="Helvetica Neue Medium"/>
                <a:sym typeface="Helvetica Neue Medium"/>
              </a:rPr>
              <a:t>Principal components analysis</a:t>
            </a:r>
          </a:p>
          <a:p>
            <a:pPr marL="427481" lvl="1" indent="-259079" defTabSz="297941">
              <a:spcBef>
                <a:spcPts val="300"/>
              </a:spcBef>
              <a:defRPr sz="1800">
                <a:solidFill>
                  <a:srgbClr val="000000"/>
                </a:solidFill>
              </a:defRPr>
            </a:pPr>
            <a:r>
              <a:rPr sz="2040" dirty="0">
                <a:solidFill>
                  <a:srgbClr val="747474"/>
                </a:solidFill>
              </a:rPr>
              <a:t>Performed on survey responses received from 540 students.  </a:t>
            </a:r>
          </a:p>
          <a:p>
            <a:pPr marL="427481" lvl="1" indent="-259079" defTabSz="297941">
              <a:spcBef>
                <a:spcPts val="300"/>
              </a:spcBef>
              <a:defRPr sz="1800">
                <a:solidFill>
                  <a:srgbClr val="000000"/>
                </a:solidFill>
              </a:defRPr>
            </a:pPr>
            <a:r>
              <a:rPr sz="2040" dirty="0">
                <a:solidFill>
                  <a:srgbClr val="747474"/>
                </a:solidFill>
              </a:rPr>
              <a:t>Items not loading according to theoretical premises were deleted from the data set before further analysis was completed.  </a:t>
            </a:r>
          </a:p>
          <a:p>
            <a:pPr marL="259079" lvl="0" indent="-259079" defTabSz="297941">
              <a:spcBef>
                <a:spcPts val="1500"/>
              </a:spcBef>
              <a:defRPr sz="1800">
                <a:solidFill>
                  <a:srgbClr val="000000"/>
                </a:solidFill>
              </a:defRPr>
            </a:pPr>
            <a:r>
              <a:rPr sz="2040" dirty="0">
                <a:solidFill>
                  <a:srgbClr val="747474"/>
                </a:solidFill>
                <a:latin typeface="Helvetica Neue Medium"/>
                <a:ea typeface="Helvetica Neue Medium"/>
                <a:cs typeface="Helvetica Neue Medium"/>
                <a:sym typeface="Helvetica Neue Medium"/>
              </a:rPr>
              <a:t>T-tests for differences between means </a:t>
            </a:r>
            <a:r>
              <a:rPr sz="2040" dirty="0">
                <a:solidFill>
                  <a:srgbClr val="747474"/>
                </a:solidFill>
                <a:latin typeface="+mn-lt"/>
                <a:ea typeface="+mn-ea"/>
                <a:cs typeface="+mn-cs"/>
                <a:sym typeface="Helvetica Neue Light"/>
              </a:rPr>
              <a:t>and</a:t>
            </a:r>
            <a:r>
              <a:rPr sz="2040" dirty="0">
                <a:solidFill>
                  <a:srgbClr val="747474"/>
                </a:solidFill>
                <a:latin typeface="Helvetica Neue Medium"/>
                <a:ea typeface="Helvetica Neue Medium"/>
                <a:cs typeface="Helvetica Neue Medium"/>
                <a:sym typeface="Helvetica Neue Medium"/>
              </a:rPr>
              <a:t> regression analysis of the dependent variables of all four presences</a:t>
            </a:r>
          </a:p>
          <a:p>
            <a:pPr marL="427481" lvl="1" indent="-259079" defTabSz="297941">
              <a:spcBef>
                <a:spcPts val="300"/>
              </a:spcBef>
              <a:defRPr sz="1800">
                <a:solidFill>
                  <a:srgbClr val="000000"/>
                </a:solidFill>
              </a:defRPr>
            </a:pPr>
            <a:r>
              <a:rPr sz="2040" dirty="0">
                <a:solidFill>
                  <a:srgbClr val="747474"/>
                </a:solidFill>
              </a:rPr>
              <a:t>Employed for independent variables of mobile device use, age and gender.</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p:cNvSpPr>
          <p:nvPr>
            <p:ph type="title"/>
          </p:nvPr>
        </p:nvSpPr>
        <p:spPr>
          <a:prstGeom prst="rect">
            <a:avLst/>
          </a:prstGeom>
        </p:spPr>
        <p:txBody>
          <a:bodyPr/>
          <a:lstStyle/>
          <a:p>
            <a:pPr lvl="0">
              <a:defRPr sz="1800"/>
            </a:pPr>
            <a:r>
              <a:rPr sz="4200"/>
              <a:t>Users</a:t>
            </a:r>
          </a:p>
        </p:txBody>
      </p:sp>
      <p:graphicFrame>
        <p:nvGraphicFramePr>
          <p:cNvPr id="98" name="Table 98"/>
          <p:cNvGraphicFramePr/>
          <p:nvPr/>
        </p:nvGraphicFramePr>
        <p:xfrm>
          <a:off x="565150" y="2505578"/>
          <a:ext cx="11874498" cy="4742439"/>
        </p:xfrm>
        <a:graphic>
          <a:graphicData uri="http://schemas.openxmlformats.org/drawingml/2006/table">
            <a:tbl>
              <a:tblPr firstRow="1" firstCol="1" lastRow="1">
                <a:tableStyleId>{4C3C2611-4C71-4FC5-86AE-919BDF0F9419}</a:tableStyleId>
              </a:tblPr>
              <a:tblGrid>
                <a:gridCol w="3957020"/>
                <a:gridCol w="3958739"/>
                <a:gridCol w="3958739"/>
              </a:tblGrid>
              <a:tr h="1354984">
                <a:tc>
                  <a:txBody>
                    <a:bodyPr/>
                    <a:lstStyle/>
                    <a:p>
                      <a:pPr lvl="0" algn="l" defTabSz="457200">
                        <a:defRPr sz="1800">
                          <a:solidFill>
                            <a:srgbClr val="000000"/>
                          </a:solidFill>
                        </a:defRPr>
                      </a:pPr>
                      <a:r>
                        <a:rPr sz="2000">
                          <a:solidFill>
                            <a:srgbClr val="FFFFFF"/>
                          </a:solidFill>
                        </a:rPr>
                        <a:t> </a:t>
                      </a:r>
                    </a:p>
                  </a:txBody>
                  <a:tcPr marL="50800" marR="50800" marT="50800" marB="50800" anchor="ctr" horzOverflow="overflow">
                    <a:lnL w="12700">
                      <a:solidFill>
                        <a:srgbClr val="000000"/>
                      </a:solidFill>
                      <a:miter lim="400000"/>
                    </a:lnL>
                    <a:lnB w="38100">
                      <a:solidFill>
                        <a:srgbClr val="FFFFFF"/>
                      </a:solidFill>
                    </a:lnB>
                  </a:tcPr>
                </a:tc>
                <a:tc>
                  <a:txBody>
                    <a:bodyPr/>
                    <a:lstStyle/>
                    <a:p>
                      <a:pPr lvl="0" algn="ctr" defTabSz="457200">
                        <a:defRPr sz="1800">
                          <a:solidFill>
                            <a:srgbClr val="000000"/>
                          </a:solidFill>
                        </a:defRPr>
                      </a:pPr>
                      <a:r>
                        <a:rPr sz="2000">
                          <a:solidFill>
                            <a:srgbClr val="FFFFFF"/>
                          </a:solidFill>
                        </a:rPr>
                        <a:t>Uses mobile device</a:t>
                      </a:r>
                    </a:p>
                  </a:txBody>
                  <a:tcPr marL="50800" marR="50800" marT="50800" marB="50800" anchor="ctr" horzOverflow="overflow">
                    <a:lnB w="38100">
                      <a:solidFill>
                        <a:srgbClr val="FFFFFF"/>
                      </a:solidFill>
                    </a:lnB>
                  </a:tcPr>
                </a:tc>
                <a:tc>
                  <a:txBody>
                    <a:bodyPr/>
                    <a:lstStyle/>
                    <a:p>
                      <a:pPr lvl="0" algn="ctr" defTabSz="457200">
                        <a:defRPr sz="1800">
                          <a:solidFill>
                            <a:srgbClr val="000000"/>
                          </a:solidFill>
                        </a:defRPr>
                      </a:pPr>
                      <a:r>
                        <a:rPr sz="2000">
                          <a:solidFill>
                            <a:srgbClr val="FFFFFF"/>
                          </a:solidFill>
                        </a:rPr>
                        <a:t>Use mobile device  for learning</a:t>
                      </a:r>
                    </a:p>
                  </a:txBody>
                  <a:tcPr marL="50800" marR="50800" marT="50800" marB="50800" anchor="ctr" horzOverflow="overflow">
                    <a:lnR w="12700">
                      <a:solidFill>
                        <a:srgbClr val="000000"/>
                      </a:solidFill>
                      <a:miter lim="400000"/>
                    </a:lnR>
                    <a:lnB w="38100">
                      <a:solidFill>
                        <a:srgbClr val="FFFFFF"/>
                      </a:solidFill>
                    </a:lnB>
                  </a:tcPr>
                </a:tc>
              </a:tr>
              <a:tr h="677491">
                <a:tc>
                  <a:txBody>
                    <a:bodyPr/>
                    <a:lstStyle/>
                    <a:p>
                      <a:pPr lvl="0" indent="127000" algn="l" defTabSz="457200">
                        <a:defRPr sz="1800">
                          <a:solidFill>
                            <a:srgbClr val="000000"/>
                          </a:solidFill>
                        </a:defRPr>
                      </a:pPr>
                      <a:r>
                        <a:rPr sz="2000">
                          <a:solidFill>
                            <a:srgbClr val="444444"/>
                          </a:solidFill>
                        </a:rPr>
                        <a:t>User</a:t>
                      </a:r>
                    </a:p>
                  </a:txBody>
                  <a:tcPr marL="50800" marR="50800" marT="50800" marB="50800" anchor="ctr" horzOverflow="overflow">
                    <a:lnT w="38100">
                      <a:solidFill>
                        <a:srgbClr val="FFFFFF"/>
                      </a:solidFill>
                    </a:lnT>
                  </a:tcPr>
                </a:tc>
                <a:tc>
                  <a:txBody>
                    <a:bodyPr/>
                    <a:lstStyle/>
                    <a:p>
                      <a:pPr marR="279400" lvl="0" defTabSz="457200">
                        <a:defRPr sz="1800">
                          <a:solidFill>
                            <a:srgbClr val="000000"/>
                          </a:solidFill>
                        </a:defRPr>
                      </a:pPr>
                      <a:r>
                        <a:rPr sz="2000">
                          <a:solidFill>
                            <a:srgbClr val="5C5C5C"/>
                          </a:solidFill>
                        </a:rPr>
                        <a:t>309 (76.1%)</a:t>
                      </a:r>
                    </a:p>
                  </a:txBody>
                  <a:tcPr marL="114300" marR="114300" marT="114300" marB="114300" anchor="ctr" horzOverflow="overflow">
                    <a:lnT w="38100">
                      <a:solidFill>
                        <a:srgbClr val="FFFFFF"/>
                      </a:solidFill>
                    </a:lnT>
                  </a:tcPr>
                </a:tc>
                <a:tc>
                  <a:txBody>
                    <a:bodyPr/>
                    <a:lstStyle/>
                    <a:p>
                      <a:pPr marR="279400" lvl="0" defTabSz="457200">
                        <a:defRPr sz="1800">
                          <a:solidFill>
                            <a:srgbClr val="000000"/>
                          </a:solidFill>
                        </a:defRPr>
                      </a:pPr>
                      <a:r>
                        <a:rPr sz="2000">
                          <a:solidFill>
                            <a:srgbClr val="5C5C5C"/>
                          </a:solidFill>
                        </a:rPr>
                        <a:t>206  (50.7%)</a:t>
                      </a:r>
                    </a:p>
                  </a:txBody>
                  <a:tcPr marL="114300" marR="114300" marT="114300" marB="114300" anchor="ctr" horzOverflow="overflow">
                    <a:lnR w="12700">
                      <a:solidFill>
                        <a:srgbClr val="000000"/>
                      </a:solidFill>
                      <a:miter lim="400000"/>
                    </a:lnR>
                    <a:lnT w="38100">
                      <a:solidFill>
                        <a:srgbClr val="FFFFFF"/>
                      </a:solidFill>
                    </a:lnT>
                    <a:solidFill>
                      <a:srgbClr val="FFFFFF"/>
                    </a:solidFill>
                  </a:tcPr>
                </a:tc>
              </a:tr>
              <a:tr h="677491">
                <a:tc>
                  <a:txBody>
                    <a:bodyPr/>
                    <a:lstStyle/>
                    <a:p>
                      <a:pPr lvl="0" indent="127000" algn="l" defTabSz="457200">
                        <a:defRPr sz="1800">
                          <a:solidFill>
                            <a:srgbClr val="000000"/>
                          </a:solidFill>
                        </a:defRPr>
                      </a:pPr>
                      <a:r>
                        <a:rPr sz="2000">
                          <a:solidFill>
                            <a:srgbClr val="444444"/>
                          </a:solidFill>
                        </a:rPr>
                        <a:t>Non-user</a:t>
                      </a:r>
                    </a:p>
                  </a:txBody>
                  <a:tcPr marL="50800" marR="50800" marT="50800" marB="50800" anchor="ctr" horzOverflow="overflow"/>
                </a:tc>
                <a:tc>
                  <a:txBody>
                    <a:bodyPr/>
                    <a:lstStyle/>
                    <a:p>
                      <a:pPr marR="279400" lvl="0" defTabSz="457200">
                        <a:defRPr sz="1800">
                          <a:solidFill>
                            <a:srgbClr val="000000"/>
                          </a:solidFill>
                        </a:defRPr>
                      </a:pPr>
                      <a:r>
                        <a:rPr sz="2000">
                          <a:solidFill>
                            <a:srgbClr val="5C5C5C"/>
                          </a:solidFill>
                        </a:rPr>
                        <a:t>  96 (23.6%)</a:t>
                      </a:r>
                    </a:p>
                  </a:txBody>
                  <a:tcPr marL="114300" marR="114300" marT="114300" marB="114300" anchor="ctr" horzOverflow="overflow"/>
                </a:tc>
                <a:tc>
                  <a:txBody>
                    <a:bodyPr/>
                    <a:lstStyle/>
                    <a:p>
                      <a:pPr marR="279400" lvl="0" defTabSz="457200">
                        <a:defRPr sz="1800">
                          <a:solidFill>
                            <a:srgbClr val="000000"/>
                          </a:solidFill>
                        </a:defRPr>
                      </a:pPr>
                      <a:r>
                        <a:rPr sz="2000">
                          <a:solidFill>
                            <a:srgbClr val="5C5C5C"/>
                          </a:solidFill>
                        </a:rPr>
                        <a:t>  95  (23.4%)</a:t>
                      </a:r>
                    </a:p>
                  </a:txBody>
                  <a:tcPr marL="114300" marR="114300" marT="114300" marB="114300" anchor="ctr" horzOverflow="overflow">
                    <a:lnR w="12700">
                      <a:solidFill>
                        <a:srgbClr val="000000"/>
                      </a:solidFill>
                      <a:miter lim="400000"/>
                    </a:lnR>
                    <a:solidFill>
                      <a:srgbClr val="FFFFFF"/>
                    </a:solidFill>
                  </a:tcPr>
                </a:tc>
              </a:tr>
              <a:tr h="677491">
                <a:tc>
                  <a:txBody>
                    <a:bodyPr/>
                    <a:lstStyle/>
                    <a:p>
                      <a:pPr lvl="0" indent="127000" algn="l" defTabSz="457200">
                        <a:defRPr sz="1800">
                          <a:solidFill>
                            <a:srgbClr val="000000"/>
                          </a:solidFill>
                        </a:defRPr>
                      </a:pPr>
                      <a:r>
                        <a:rPr sz="2000">
                          <a:solidFill>
                            <a:srgbClr val="444444"/>
                          </a:solidFill>
                        </a:rPr>
                        <a:t>Not applicable</a:t>
                      </a:r>
                    </a:p>
                  </a:txBody>
                  <a:tcPr marL="50800" marR="50800" marT="50800" marB="50800" anchor="ctr" horzOverflow="overflow"/>
                </a:tc>
                <a:tc>
                  <a:txBody>
                    <a:bodyPr/>
                    <a:lstStyle/>
                    <a:p>
                      <a:pPr marR="279400" lvl="0" defTabSz="457200">
                        <a:defRPr sz="1800">
                          <a:solidFill>
                            <a:srgbClr val="000000"/>
                          </a:solidFill>
                        </a:defRPr>
                      </a:pPr>
                      <a:r>
                        <a:rPr sz="2000">
                          <a:solidFill>
                            <a:srgbClr val="5C5C5C"/>
                          </a:solidFill>
                        </a:rPr>
                        <a:t> </a:t>
                      </a:r>
                    </a:p>
                  </a:txBody>
                  <a:tcPr marL="114300" marR="114300" marT="114300" marB="114300" anchor="ctr" horzOverflow="overflow"/>
                </a:tc>
                <a:tc>
                  <a:txBody>
                    <a:bodyPr/>
                    <a:lstStyle/>
                    <a:p>
                      <a:pPr marR="279400" lvl="0" defTabSz="457200">
                        <a:defRPr sz="1800">
                          <a:solidFill>
                            <a:srgbClr val="000000"/>
                          </a:solidFill>
                        </a:defRPr>
                      </a:pPr>
                      <a:r>
                        <a:rPr sz="2000">
                          <a:solidFill>
                            <a:srgbClr val="5C5C5C"/>
                          </a:solidFill>
                        </a:rPr>
                        <a:t>  96  (23.6%)</a:t>
                      </a:r>
                    </a:p>
                  </a:txBody>
                  <a:tcPr marL="114300" marR="114300" marT="114300" marB="114300" anchor="ctr" horzOverflow="overflow">
                    <a:lnR w="12700">
                      <a:solidFill>
                        <a:srgbClr val="000000"/>
                      </a:solidFill>
                      <a:miter lim="400000"/>
                    </a:lnR>
                    <a:solidFill>
                      <a:srgbClr val="FFFFFF"/>
                    </a:solidFill>
                  </a:tcPr>
                </a:tc>
              </a:tr>
              <a:tr h="677491">
                <a:tc>
                  <a:txBody>
                    <a:bodyPr/>
                    <a:lstStyle/>
                    <a:p>
                      <a:pPr lvl="0" indent="127000" algn="l" defTabSz="457200">
                        <a:defRPr sz="1800">
                          <a:solidFill>
                            <a:srgbClr val="000000"/>
                          </a:solidFill>
                        </a:defRPr>
                      </a:pPr>
                      <a:r>
                        <a:rPr sz="2000">
                          <a:solidFill>
                            <a:srgbClr val="444444"/>
                          </a:solidFill>
                        </a:rPr>
                        <a:t>Missing</a:t>
                      </a:r>
                    </a:p>
                  </a:txBody>
                  <a:tcPr marL="50800" marR="50800" marT="50800" marB="50800" anchor="ctr" horzOverflow="overflow">
                    <a:lnB w="38100">
                      <a:solidFill>
                        <a:srgbClr val="C4C6C6"/>
                      </a:solidFill>
                    </a:lnB>
                  </a:tcPr>
                </a:tc>
                <a:tc>
                  <a:txBody>
                    <a:bodyPr/>
                    <a:lstStyle/>
                    <a:p>
                      <a:pPr marR="279400" lvl="0" defTabSz="457200">
                        <a:defRPr sz="1800">
                          <a:solidFill>
                            <a:srgbClr val="000000"/>
                          </a:solidFill>
                        </a:defRPr>
                      </a:pPr>
                      <a:r>
                        <a:rPr sz="2000">
                          <a:solidFill>
                            <a:srgbClr val="5C5C5C"/>
                          </a:solidFill>
                        </a:rPr>
                        <a:t>    1 (  .2%)</a:t>
                      </a:r>
                    </a:p>
                  </a:txBody>
                  <a:tcPr marL="114300" marR="114300" marT="114300" marB="114300" anchor="ctr" horzOverflow="overflow">
                    <a:lnB w="38100">
                      <a:solidFill>
                        <a:srgbClr val="C4C6C6"/>
                      </a:solidFill>
                    </a:lnB>
                  </a:tcPr>
                </a:tc>
                <a:tc>
                  <a:txBody>
                    <a:bodyPr/>
                    <a:lstStyle/>
                    <a:p>
                      <a:pPr marR="279400" lvl="0" defTabSz="457200">
                        <a:defRPr sz="1800">
                          <a:solidFill>
                            <a:srgbClr val="000000"/>
                          </a:solidFill>
                        </a:defRPr>
                      </a:pPr>
                      <a:r>
                        <a:rPr sz="2000">
                          <a:solidFill>
                            <a:srgbClr val="5C5C5C"/>
                          </a:solidFill>
                        </a:rPr>
                        <a:t>    9  ( 2.2%)</a:t>
                      </a:r>
                    </a:p>
                  </a:txBody>
                  <a:tcPr marL="114300" marR="114300" marT="114300" marB="114300" anchor="ctr" horzOverflow="overflow">
                    <a:lnR w="12700">
                      <a:solidFill>
                        <a:srgbClr val="000000"/>
                      </a:solidFill>
                      <a:miter lim="400000"/>
                    </a:lnR>
                    <a:lnB w="38100">
                      <a:solidFill>
                        <a:srgbClr val="C4C6C6"/>
                      </a:solidFill>
                    </a:lnB>
                    <a:solidFill>
                      <a:srgbClr val="FFFFFF"/>
                    </a:solidFill>
                  </a:tcPr>
                </a:tc>
              </a:tr>
              <a:tr h="677491">
                <a:tc>
                  <a:txBody>
                    <a:bodyPr/>
                    <a:lstStyle/>
                    <a:p>
                      <a:pPr lvl="0" indent="127000" algn="l" defTabSz="457200">
                        <a:defRPr sz="1800">
                          <a:solidFill>
                            <a:srgbClr val="000000"/>
                          </a:solidFill>
                        </a:defRPr>
                      </a:pPr>
                      <a:r>
                        <a:rPr sz="2000">
                          <a:solidFill>
                            <a:srgbClr val="444444"/>
                          </a:solidFill>
                        </a:rPr>
                        <a:t>Total</a:t>
                      </a:r>
                    </a:p>
                  </a:txBody>
                  <a:tcPr marL="50800" marR="50800" marT="50800" marB="50800" anchor="ctr" horzOverflow="overflow">
                    <a:lnL w="12700">
                      <a:solidFill>
                        <a:srgbClr val="000000"/>
                      </a:solidFill>
                      <a:miter lim="400000"/>
                    </a:lnL>
                    <a:lnT w="38100">
                      <a:solidFill>
                        <a:srgbClr val="C4C6C6"/>
                      </a:solidFill>
                    </a:lnT>
                  </a:tcPr>
                </a:tc>
                <a:tc>
                  <a:txBody>
                    <a:bodyPr/>
                    <a:lstStyle/>
                    <a:p>
                      <a:pPr marR="279400" lvl="0" defTabSz="457200">
                        <a:defRPr sz="1800">
                          <a:solidFill>
                            <a:srgbClr val="000000"/>
                          </a:solidFill>
                        </a:defRPr>
                      </a:pPr>
                      <a:r>
                        <a:rPr sz="2000">
                          <a:solidFill>
                            <a:srgbClr val="5C5C5C"/>
                          </a:solidFill>
                        </a:rPr>
                        <a:t>406  (100%)</a:t>
                      </a:r>
                    </a:p>
                  </a:txBody>
                  <a:tcPr marL="114300" marR="114300" marT="114300" marB="114300" anchor="ctr" horzOverflow="overflow">
                    <a:lnT w="38100">
                      <a:solidFill>
                        <a:srgbClr val="C4C6C6"/>
                      </a:solidFill>
                    </a:lnT>
                  </a:tcPr>
                </a:tc>
                <a:tc>
                  <a:txBody>
                    <a:bodyPr/>
                    <a:lstStyle/>
                    <a:p>
                      <a:pPr marR="279400" lvl="0" defTabSz="457200">
                        <a:defRPr sz="1800">
                          <a:solidFill>
                            <a:srgbClr val="000000"/>
                          </a:solidFill>
                        </a:defRPr>
                      </a:pPr>
                      <a:r>
                        <a:rPr sz="2000">
                          <a:solidFill>
                            <a:srgbClr val="5C5C5C"/>
                          </a:solidFill>
                        </a:rPr>
                        <a:t>406 (100%)</a:t>
                      </a:r>
                    </a:p>
                  </a:txBody>
                  <a:tcPr marL="114300" marR="114300" marT="114300" marB="114300" anchor="ctr" horzOverflow="overflow">
                    <a:lnR w="12700">
                      <a:solidFill>
                        <a:srgbClr val="000000"/>
                      </a:solidFill>
                      <a:miter lim="400000"/>
                    </a:lnR>
                    <a:lnT w="38100">
                      <a:solidFill>
                        <a:srgbClr val="C4C6C6"/>
                      </a:solidFill>
                    </a:lnT>
                  </a:tcPr>
                </a:tc>
              </a:tr>
            </a:tbl>
          </a:graphicData>
        </a:graphic>
      </p:graphicFrame>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lvl1pPr>
              <a:defRPr sz="4400"/>
            </a:lvl1pPr>
          </a:lstStyle>
          <a:p>
            <a:pPr lvl="0">
              <a:defRPr sz="1800"/>
            </a:pPr>
            <a:r>
              <a:rPr sz="4400"/>
              <a:t>Principle Components Analysis</a:t>
            </a:r>
          </a:p>
        </p:txBody>
      </p:sp>
      <p:graphicFrame>
        <p:nvGraphicFramePr>
          <p:cNvPr id="104" name="Table 104"/>
          <p:cNvGraphicFramePr/>
          <p:nvPr/>
        </p:nvGraphicFramePr>
        <p:xfrm>
          <a:off x="598907" y="2209928"/>
          <a:ext cx="11847044" cy="6705330"/>
        </p:xfrm>
        <a:graphic>
          <a:graphicData uri="http://schemas.openxmlformats.org/drawingml/2006/table">
            <a:tbl>
              <a:tblPr firstRow="1">
                <a:tableStyleId>{4C3C2611-4C71-4FC5-86AE-919BDF0F9419}</a:tableStyleId>
              </a:tblPr>
              <a:tblGrid>
                <a:gridCol w="8882416"/>
                <a:gridCol w="741157"/>
                <a:gridCol w="741157"/>
                <a:gridCol w="741157"/>
                <a:gridCol w="741157"/>
              </a:tblGrid>
              <a:tr h="447022">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 </a:t>
                      </a:r>
                    </a:p>
                  </a:txBody>
                  <a:tcPr marL="50800" marR="50800" marT="50800" marB="50800" anchor="ctr" horzOverflow="overflow">
                    <a:lnL w="12700">
                      <a:solidFill>
                        <a:srgbClr val="000000"/>
                      </a:solidFill>
                      <a:miter lim="400000"/>
                    </a:lnL>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1</a:t>
                      </a:r>
                    </a:p>
                  </a:txBody>
                  <a:tcPr marL="50800" marR="50800" marT="50800" marB="50800" anchor="ctr" horzOverflow="overflow">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2</a:t>
                      </a:r>
                    </a:p>
                  </a:txBody>
                  <a:tcPr marL="50800" marR="50800" marT="50800" marB="50800" anchor="ctr" horzOverflow="overflow">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3</a:t>
                      </a:r>
                    </a:p>
                  </a:txBody>
                  <a:tcPr marL="50800" marR="50800" marT="50800" marB="50800" anchor="ctr" horzOverflow="overflow">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4</a:t>
                      </a:r>
                    </a:p>
                  </a:txBody>
                  <a:tcPr marL="50800" marR="50800" marT="50800" marB="50800" anchor="ctr" horzOverflow="overflow">
                    <a:lnR w="12700">
                      <a:solidFill>
                        <a:srgbClr val="000000"/>
                      </a:solidFill>
                      <a:miter lim="400000"/>
                    </a:lnR>
                    <a:lnB w="38100">
                      <a:solidFill>
                        <a:srgbClr val="FFFFFF"/>
                      </a:solidFill>
                    </a:lnB>
                  </a:tcPr>
                </a:tc>
              </a:tr>
              <a:tr h="447022">
                <a:tc>
                  <a:txBody>
                    <a:bodyPr/>
                    <a:lstStyle/>
                    <a:p>
                      <a:pPr marL="127000" lvl="0" algn="l" defTabSz="457200">
                        <a:defRPr sz="1800">
                          <a:solidFill>
                            <a:srgbClr val="000000"/>
                          </a:solidFill>
                        </a:defRPr>
                      </a:pPr>
                      <a:r>
                        <a:rPr sz="1100">
                          <a:solidFill>
                            <a:srgbClr val="444444"/>
                          </a:solidFill>
                        </a:rPr>
                        <a:t>The instructor helped to focus discussion on relevant issues in a way that helped me to learn.</a:t>
                      </a:r>
                    </a:p>
                  </a:txBody>
                  <a:tcPr marL="50800" marR="50800" marT="50800" marB="50800" anchor="ctr" horzOverflow="overflow">
                    <a:lnL w="12700">
                      <a:solidFill>
                        <a:srgbClr val="000000"/>
                      </a:solidFill>
                      <a:miter lim="400000"/>
                    </a:lnL>
                    <a:lnT w="38100">
                      <a:solidFill>
                        <a:srgbClr val="FFFFFF"/>
                      </a:solidFill>
                    </a:lnT>
                  </a:tcPr>
                </a:tc>
                <a:tc>
                  <a:txBody>
                    <a:bodyPr/>
                    <a:lstStyle/>
                    <a:p>
                      <a:pPr marL="127000" lvl="0" algn="l" defTabSz="457200">
                        <a:defRPr sz="1800">
                          <a:solidFill>
                            <a:srgbClr val="000000"/>
                          </a:solidFill>
                        </a:defRPr>
                      </a:pPr>
                      <a:r>
                        <a:rPr sz="1100">
                          <a:solidFill>
                            <a:srgbClr val="444444"/>
                          </a:solidFill>
                        </a:rPr>
                        <a:t>.752</a:t>
                      </a:r>
                    </a:p>
                  </a:txBody>
                  <a:tcPr marL="50800" marR="50800" marT="50800" marB="50800" anchor="ctr" horzOverflow="overflow">
                    <a:lnT w="38100">
                      <a:solidFill>
                        <a:srgbClr val="FFFFFF"/>
                      </a:solidFill>
                    </a:lnT>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T w="38100">
                      <a:solidFill>
                        <a:srgbClr val="FFFFFF"/>
                      </a:solidFill>
                    </a:lnT>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T w="38100">
                      <a:solidFill>
                        <a:srgbClr val="FFFFFF"/>
                      </a:solidFill>
                    </a:lnT>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lnT w="38100">
                      <a:solidFill>
                        <a:srgbClr val="FFFFFF"/>
                      </a:solidFill>
                    </a:lnT>
                  </a:tcPr>
                </a:tc>
              </a:tr>
              <a:tr h="447022">
                <a:tc>
                  <a:txBody>
                    <a:bodyPr/>
                    <a:lstStyle/>
                    <a:p>
                      <a:pPr marL="127000" lvl="0" algn="l" defTabSz="457200">
                        <a:defRPr sz="1800">
                          <a:solidFill>
                            <a:srgbClr val="000000"/>
                          </a:solidFill>
                        </a:defRPr>
                      </a:pPr>
                      <a:r>
                        <a:rPr sz="1100">
                          <a:solidFill>
                            <a:srgbClr val="444444"/>
                          </a:solidFill>
                        </a:rPr>
                        <a:t>Instructor actions reinforced the development of a sense of community among course participants.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.749</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447022">
                <a:tc>
                  <a:txBody>
                    <a:bodyPr/>
                    <a:lstStyle/>
                    <a:p>
                      <a:pPr marL="127000" lvl="0" algn="l" defTabSz="457200">
                        <a:defRPr sz="1800">
                          <a:solidFill>
                            <a:srgbClr val="000000"/>
                          </a:solidFill>
                        </a:defRPr>
                      </a:pPr>
                      <a:r>
                        <a:rPr sz="1100">
                          <a:solidFill>
                            <a:srgbClr val="444444"/>
                          </a:solidFill>
                        </a:rPr>
                        <a:t>The instructor helped to keep course participants engaged and participating in productive dialogue</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.747</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447022">
                <a:tc>
                  <a:txBody>
                    <a:bodyPr/>
                    <a:lstStyle/>
                    <a:p>
                      <a:pPr marL="127000" lvl="0" algn="l" defTabSz="457200">
                        <a:defRPr sz="1800">
                          <a:solidFill>
                            <a:srgbClr val="000000"/>
                          </a:solidFill>
                        </a:defRPr>
                      </a:pPr>
                      <a:r>
                        <a:rPr sz="1100">
                          <a:solidFill>
                            <a:srgbClr val="444444"/>
                          </a:solidFill>
                        </a:rPr>
                        <a:t>The instructor helped keep the course participants on task in a way that helped me to learn.</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.746</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447022">
                <a:tc>
                  <a:txBody>
                    <a:bodyPr/>
                    <a:lstStyle/>
                    <a:p>
                      <a:pPr marL="127000" lvl="0" algn="l" defTabSz="457200">
                        <a:defRPr sz="1800">
                          <a:solidFill>
                            <a:srgbClr val="000000"/>
                          </a:solidFill>
                        </a:defRPr>
                      </a:pPr>
                      <a:r>
                        <a:rPr sz="1100">
                          <a:solidFill>
                            <a:srgbClr val="444444"/>
                          </a:solidFill>
                        </a:rPr>
                        <a:t>The instructor clearly communicated important course topics.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.741</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447022">
                <a:tc>
                  <a:txBody>
                    <a:bodyPr/>
                    <a:lstStyle/>
                    <a:p>
                      <a:pPr marL="127000" lvl="0" algn="l" defTabSz="457200">
                        <a:defRPr sz="1800">
                          <a:solidFill>
                            <a:srgbClr val="000000"/>
                          </a:solidFill>
                        </a:defRPr>
                      </a:pPr>
                      <a:r>
                        <a:rPr sz="1100">
                          <a:solidFill>
                            <a:srgbClr val="444444"/>
                          </a:solidFill>
                        </a:rPr>
                        <a:t>The instructor provided feedback in a timely fashion</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.728</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447022">
                <a:tc>
                  <a:txBody>
                    <a:bodyPr/>
                    <a:lstStyle/>
                    <a:p>
                      <a:pPr marL="127000" lvl="0" algn="l" defTabSz="457200">
                        <a:defRPr sz="1800">
                          <a:solidFill>
                            <a:srgbClr val="000000"/>
                          </a:solidFill>
                        </a:defRPr>
                      </a:pPr>
                      <a:r>
                        <a:rPr sz="1100">
                          <a:solidFill>
                            <a:srgbClr val="444444"/>
                          </a:solidFill>
                        </a:rPr>
                        <a:t>The instructor helped to focus discussion on relevant issues in a way that helped me to learn.</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.718</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447022">
                <a:tc>
                  <a:txBody>
                    <a:bodyPr/>
                    <a:lstStyle/>
                    <a:p>
                      <a:pPr marL="127000" lvl="0" algn="l" defTabSz="457200">
                        <a:defRPr sz="1800">
                          <a:solidFill>
                            <a:srgbClr val="000000"/>
                          </a:solidFill>
                        </a:defRPr>
                      </a:pPr>
                      <a:r>
                        <a:rPr sz="1100">
                          <a:solidFill>
                            <a:srgbClr val="444444"/>
                          </a:solidFill>
                        </a:rPr>
                        <a:t>The instructor clearly communicated important course goals.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.699</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447022">
                <a:tc>
                  <a:txBody>
                    <a:bodyPr/>
                    <a:lstStyle/>
                    <a:p>
                      <a:pPr marL="127000" lvl="0" algn="l" defTabSz="457200">
                        <a:defRPr sz="1800">
                          <a:solidFill>
                            <a:srgbClr val="000000"/>
                          </a:solidFill>
                        </a:defRPr>
                      </a:pPr>
                      <a:r>
                        <a:rPr sz="1100">
                          <a:solidFill>
                            <a:srgbClr val="444444"/>
                          </a:solidFill>
                        </a:rPr>
                        <a:t>The instructor provided feedback that helped me understand my strengths &amp; weaknesses relative to the course's goals and objectives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.679</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447022">
                <a:tc>
                  <a:txBody>
                    <a:bodyPr/>
                    <a:lstStyle/>
                    <a:p>
                      <a:pPr marL="127000" lvl="0" algn="l" defTabSz="457200">
                        <a:defRPr sz="1800">
                          <a:solidFill>
                            <a:srgbClr val="000000"/>
                          </a:solidFill>
                        </a:defRPr>
                      </a:pPr>
                      <a:r>
                        <a:rPr sz="1100">
                          <a:solidFill>
                            <a:srgbClr val="444444"/>
                          </a:solidFill>
                        </a:rPr>
                        <a:t>The instructor was helpful in identifying areas of agreement and disagreement on course topics that helped me to learn.</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.677</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447022">
                <a:tc>
                  <a:txBody>
                    <a:bodyPr/>
                    <a:lstStyle/>
                    <a:p>
                      <a:pPr marL="127000" lvl="0" algn="l" defTabSz="457200">
                        <a:defRPr sz="1800">
                          <a:solidFill>
                            <a:srgbClr val="000000"/>
                          </a:solidFill>
                        </a:defRPr>
                      </a:pPr>
                      <a:r>
                        <a:rPr sz="1100">
                          <a:solidFill>
                            <a:srgbClr val="444444"/>
                          </a:solidFill>
                        </a:rPr>
                        <a:t>The instructor provided clear instructions on how to participate in course learning activities.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.673</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447022">
                <a:tc>
                  <a:txBody>
                    <a:bodyPr/>
                    <a:lstStyle/>
                    <a:p>
                      <a:pPr marL="127000" lvl="0" algn="l" defTabSz="457200">
                        <a:defRPr sz="1800">
                          <a:solidFill>
                            <a:srgbClr val="000000"/>
                          </a:solidFill>
                        </a:defRPr>
                      </a:pPr>
                      <a:r>
                        <a:rPr sz="1100">
                          <a:solidFill>
                            <a:srgbClr val="444444"/>
                          </a:solidFill>
                        </a:rPr>
                        <a:t>The instructor clearly communicated important due dates/time frames for learning activities.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.587</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447022">
                <a:tc>
                  <a:txBody>
                    <a:bodyPr/>
                    <a:lstStyle/>
                    <a:p>
                      <a:pPr marL="127000" lvl="0" algn="l" defTabSz="457200">
                        <a:defRPr sz="1800">
                          <a:solidFill>
                            <a:srgbClr val="000000"/>
                          </a:solidFill>
                        </a:defRPr>
                      </a:pPr>
                      <a:r>
                        <a:rPr sz="1100">
                          <a:solidFill>
                            <a:srgbClr val="444444"/>
                          </a:solidFill>
                        </a:rPr>
                        <a:t> The instructor encouraged course participants to explore new concepts in this course.</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.581</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447022">
                <a:tc>
                  <a:txBody>
                    <a:bodyPr/>
                    <a:lstStyle/>
                    <a:p>
                      <a:pPr marL="127000" lvl="0" algn="l" defTabSz="457200">
                        <a:defRPr sz="1800">
                          <a:solidFill>
                            <a:srgbClr val="000000"/>
                          </a:solidFill>
                        </a:defRPr>
                      </a:pPr>
                      <a:r>
                        <a:rPr sz="1100">
                          <a:solidFill>
                            <a:srgbClr val="444444"/>
                          </a:solidFill>
                        </a:rPr>
                        <a:t>The instructor helped to keep course participants engaged and participating in productive dialogue</a:t>
                      </a:r>
                    </a:p>
                  </a:txBody>
                  <a:tcPr marL="50800" marR="50800" marT="50800" marB="50800" anchor="ctr" horzOverflow="overflow">
                    <a:lnL w="12700">
                      <a:solidFill>
                        <a:srgbClr val="000000"/>
                      </a:solidFill>
                      <a:miter lim="400000"/>
                    </a:lnL>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.747</a:t>
                      </a:r>
                    </a:p>
                  </a:txBody>
                  <a:tcPr marL="50800" marR="50800" marT="50800" marB="50800" anchor="ctr" horzOverflow="overflow">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lnB w="12700">
                      <a:solidFill>
                        <a:srgbClr val="000000"/>
                      </a:solidFill>
                      <a:miter lim="400000"/>
                    </a:lnB>
                  </a:tcPr>
                </a:tc>
              </a:tr>
            </a:tbl>
          </a:graphicData>
        </a:graphic>
      </p:graphicFrame>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a:spLocks noGrp="1"/>
          </p:cNvSpPr>
          <p:nvPr>
            <p:ph type="title"/>
          </p:nvPr>
        </p:nvSpPr>
        <p:spPr>
          <a:prstGeom prst="rect">
            <a:avLst/>
          </a:prstGeom>
        </p:spPr>
        <p:txBody>
          <a:bodyPr/>
          <a:lstStyle>
            <a:lvl1pPr>
              <a:defRPr sz="4400"/>
            </a:lvl1pPr>
          </a:lstStyle>
          <a:p>
            <a:pPr lvl="0">
              <a:defRPr sz="1800"/>
            </a:pPr>
            <a:r>
              <a:rPr sz="4400"/>
              <a:t>Principle Components Analysis</a:t>
            </a:r>
          </a:p>
        </p:txBody>
      </p:sp>
      <p:graphicFrame>
        <p:nvGraphicFramePr>
          <p:cNvPr id="107" name="Table 107"/>
          <p:cNvGraphicFramePr/>
          <p:nvPr/>
        </p:nvGraphicFramePr>
        <p:xfrm>
          <a:off x="598907" y="2209928"/>
          <a:ext cx="11847044" cy="6705336"/>
        </p:xfrm>
        <a:graphic>
          <a:graphicData uri="http://schemas.openxmlformats.org/drawingml/2006/table">
            <a:tbl>
              <a:tblPr firstRow="1">
                <a:tableStyleId>{4C3C2611-4C71-4FC5-86AE-919BDF0F9419}</a:tableStyleId>
              </a:tblPr>
              <a:tblGrid>
                <a:gridCol w="8882416"/>
                <a:gridCol w="741157"/>
                <a:gridCol w="741157"/>
                <a:gridCol w="741157"/>
                <a:gridCol w="741157"/>
              </a:tblGrid>
              <a:tr h="558778">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 </a:t>
                      </a:r>
                    </a:p>
                  </a:txBody>
                  <a:tcPr marL="50800" marR="50800" marT="50800" marB="50800" anchor="ctr" horzOverflow="overflow">
                    <a:lnL w="12700">
                      <a:solidFill>
                        <a:srgbClr val="000000"/>
                      </a:solidFill>
                      <a:miter lim="400000"/>
                    </a:lnL>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1</a:t>
                      </a:r>
                    </a:p>
                  </a:txBody>
                  <a:tcPr marL="50800" marR="50800" marT="50800" marB="50800" anchor="ctr" horzOverflow="overflow">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2</a:t>
                      </a:r>
                    </a:p>
                  </a:txBody>
                  <a:tcPr marL="50800" marR="50800" marT="50800" marB="50800" anchor="ctr" horzOverflow="overflow">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3</a:t>
                      </a:r>
                    </a:p>
                  </a:txBody>
                  <a:tcPr marL="50800" marR="50800" marT="50800" marB="50800" anchor="ctr" horzOverflow="overflow">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4</a:t>
                      </a:r>
                    </a:p>
                  </a:txBody>
                  <a:tcPr marL="50800" marR="50800" marT="50800" marB="50800" anchor="ctr" horzOverflow="overflow">
                    <a:lnR w="12700">
                      <a:solidFill>
                        <a:srgbClr val="000000"/>
                      </a:solidFill>
                      <a:miter lim="400000"/>
                    </a:lnR>
                    <a:lnB w="38100">
                      <a:solidFill>
                        <a:srgbClr val="FFFFFF"/>
                      </a:solidFill>
                    </a:lnB>
                  </a:tcPr>
                </a:tc>
              </a:tr>
              <a:tr h="558778">
                <a:tc>
                  <a:txBody>
                    <a:bodyPr/>
                    <a:lstStyle/>
                    <a:p>
                      <a:pPr marL="127000" lvl="0" algn="l" defTabSz="457200">
                        <a:defRPr sz="1800">
                          <a:solidFill>
                            <a:srgbClr val="000000"/>
                          </a:solidFill>
                        </a:defRPr>
                      </a:pPr>
                      <a:r>
                        <a:rPr sz="1100">
                          <a:solidFill>
                            <a:srgbClr val="444444"/>
                          </a:solidFill>
                        </a:rPr>
                        <a:t>Learning activities helped me construct explanations/solutions.</a:t>
                      </a:r>
                    </a:p>
                  </a:txBody>
                  <a:tcPr marL="50800" marR="50800" marT="50800" marB="50800" anchor="ctr" horzOverflow="overflow">
                    <a:lnL w="12700">
                      <a:solidFill>
                        <a:srgbClr val="000000"/>
                      </a:solidFill>
                      <a:miter lim="400000"/>
                    </a:lnL>
                    <a:lnT w="38100">
                      <a:solidFill>
                        <a:srgbClr val="FFFFFF"/>
                      </a:solidFill>
                    </a:lnT>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T w="38100">
                      <a:solidFill>
                        <a:srgbClr val="FFFFFF"/>
                      </a:solidFill>
                    </a:lnT>
                  </a:tcPr>
                </a:tc>
                <a:tc>
                  <a:txBody>
                    <a:bodyPr/>
                    <a:lstStyle/>
                    <a:p>
                      <a:pPr marL="127000" lvl="0" algn="l" defTabSz="457200">
                        <a:defRPr sz="1800">
                          <a:solidFill>
                            <a:srgbClr val="000000"/>
                          </a:solidFill>
                        </a:defRPr>
                      </a:pPr>
                      <a:r>
                        <a:rPr sz="1100">
                          <a:solidFill>
                            <a:srgbClr val="444444"/>
                          </a:solidFill>
                        </a:rPr>
                        <a:t>.629</a:t>
                      </a:r>
                    </a:p>
                  </a:txBody>
                  <a:tcPr marL="50800" marR="50800" marT="50800" marB="50800" anchor="ctr" horzOverflow="overflow">
                    <a:lnT w="38100">
                      <a:solidFill>
                        <a:srgbClr val="FFFFFF"/>
                      </a:solidFill>
                    </a:lnT>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T w="38100">
                      <a:solidFill>
                        <a:srgbClr val="FFFFFF"/>
                      </a:solidFill>
                    </a:lnT>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lnT w="38100">
                      <a:solidFill>
                        <a:srgbClr val="FFFFFF"/>
                      </a:solidFill>
                    </a:lnT>
                  </a:tcPr>
                </a:tc>
              </a:tr>
              <a:tr h="558778">
                <a:tc>
                  <a:txBody>
                    <a:bodyPr/>
                    <a:lstStyle/>
                    <a:p>
                      <a:pPr marL="127000" lvl="0" algn="l" defTabSz="457200">
                        <a:defRPr sz="1800">
                          <a:solidFill>
                            <a:srgbClr val="000000"/>
                          </a:solidFill>
                        </a:defRPr>
                      </a:pPr>
                      <a:r>
                        <a:rPr sz="1100">
                          <a:solidFill>
                            <a:srgbClr val="444444"/>
                          </a:solidFill>
                        </a:rPr>
                        <a:t> I felt motivated to explore content related questions.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.606</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558778">
                <a:tc>
                  <a:txBody>
                    <a:bodyPr/>
                    <a:lstStyle/>
                    <a:p>
                      <a:pPr marL="127000" lvl="0" algn="l" defTabSz="457200">
                        <a:defRPr sz="1800">
                          <a:solidFill>
                            <a:srgbClr val="000000"/>
                          </a:solidFill>
                        </a:defRPr>
                      </a:pPr>
                      <a:r>
                        <a:rPr sz="1100">
                          <a:solidFill>
                            <a:srgbClr val="444444"/>
                          </a:solidFill>
                        </a:rPr>
                        <a:t>I have developed solutions to course problems that can be applied in practice.</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.569</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558778">
                <a:tc>
                  <a:txBody>
                    <a:bodyPr/>
                    <a:lstStyle/>
                    <a:p>
                      <a:pPr marL="127000" lvl="0" algn="l" defTabSz="457200">
                        <a:defRPr sz="1800">
                          <a:solidFill>
                            <a:srgbClr val="000000"/>
                          </a:solidFill>
                        </a:defRPr>
                      </a:pPr>
                      <a:r>
                        <a:rPr sz="1100">
                          <a:solidFill>
                            <a:srgbClr val="444444"/>
                          </a:solidFill>
                        </a:rPr>
                        <a:t>I can describe ways to test and apply the knowledge created in this course.</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.547</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558778">
                <a:tc>
                  <a:txBody>
                    <a:bodyPr/>
                    <a:lstStyle/>
                    <a:p>
                      <a:pPr marL="127000" lvl="0" algn="l" defTabSz="457200">
                        <a:defRPr sz="1800">
                          <a:solidFill>
                            <a:srgbClr val="000000"/>
                          </a:solidFill>
                        </a:defRPr>
                      </a:pPr>
                      <a:r>
                        <a:rPr sz="1100">
                          <a:solidFill>
                            <a:srgbClr val="444444"/>
                          </a:solidFill>
                        </a:rPr>
                        <a:t> I can apply the knowledge created in this course to my work or other non-class related activities.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.541</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558778">
                <a:tc>
                  <a:txBody>
                    <a:bodyPr/>
                    <a:lstStyle/>
                    <a:p>
                      <a:pPr marL="127000" lvl="0" algn="l" defTabSz="457200">
                        <a:defRPr sz="1800">
                          <a:solidFill>
                            <a:srgbClr val="000000"/>
                          </a:solidFill>
                        </a:defRPr>
                      </a:pPr>
                      <a:r>
                        <a:rPr sz="1100">
                          <a:solidFill>
                            <a:srgbClr val="444444"/>
                          </a:solidFill>
                        </a:rPr>
                        <a:t>Combining new information helped me answer questions raised in course activities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.629</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558778">
                <a:tc>
                  <a:txBody>
                    <a:bodyPr/>
                    <a:lstStyle/>
                    <a:p>
                      <a:pPr marL="127000" lvl="0" algn="l" defTabSz="457200">
                        <a:defRPr sz="1800">
                          <a:solidFill>
                            <a:srgbClr val="000000"/>
                          </a:solidFill>
                        </a:defRPr>
                      </a:pPr>
                      <a:r>
                        <a:rPr sz="1100">
                          <a:solidFill>
                            <a:srgbClr val="444444"/>
                          </a:solidFill>
                        </a:rPr>
                        <a:t>Course activities piqued my curiosity.</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.606</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558778">
                <a:tc>
                  <a:txBody>
                    <a:bodyPr/>
                    <a:lstStyle/>
                    <a:p>
                      <a:pPr marL="127000" lvl="0" algn="l" defTabSz="457200">
                        <a:defRPr sz="1800">
                          <a:solidFill>
                            <a:srgbClr val="000000"/>
                          </a:solidFill>
                        </a:defRPr>
                      </a:pPr>
                      <a:r>
                        <a:rPr sz="1100">
                          <a:solidFill>
                            <a:srgbClr val="444444"/>
                          </a:solidFill>
                        </a:rPr>
                        <a:t>Problems posed increased my interest in course issues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.569</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558778">
                <a:tc>
                  <a:txBody>
                    <a:bodyPr/>
                    <a:lstStyle/>
                    <a:p>
                      <a:pPr marL="127000" lvl="0" algn="l" defTabSz="457200">
                        <a:defRPr sz="1800">
                          <a:solidFill>
                            <a:srgbClr val="000000"/>
                          </a:solidFill>
                        </a:defRPr>
                      </a:pPr>
                      <a:r>
                        <a:rPr sz="1100">
                          <a:solidFill>
                            <a:srgbClr val="444444"/>
                          </a:solidFill>
                        </a:rPr>
                        <a:t>Reflection on course content and discussions helped me understand fundamental concepts in this class.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.547</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558778">
                <a:tc>
                  <a:txBody>
                    <a:bodyPr/>
                    <a:lstStyle/>
                    <a:p>
                      <a:pPr marL="127000" lvl="0" algn="l" defTabSz="457200">
                        <a:defRPr sz="1800">
                          <a:solidFill>
                            <a:srgbClr val="000000"/>
                          </a:solidFill>
                        </a:defRPr>
                      </a:pPr>
                      <a:r>
                        <a:rPr sz="1100">
                          <a:solidFill>
                            <a:srgbClr val="444444"/>
                          </a:solidFill>
                        </a:rPr>
                        <a:t>Brainstorming and finding relevant information helped me resolve content related questions.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.541</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558778">
                <a:tc>
                  <a:txBody>
                    <a:bodyPr/>
                    <a:lstStyle/>
                    <a:p>
                      <a:pPr marL="127000" lvl="0" algn="l" defTabSz="457200">
                        <a:defRPr sz="1800">
                          <a:solidFill>
                            <a:srgbClr val="000000"/>
                          </a:solidFill>
                        </a:defRPr>
                      </a:pPr>
                      <a:r>
                        <a:rPr sz="1100">
                          <a:solidFill>
                            <a:srgbClr val="444444"/>
                          </a:solidFill>
                        </a:rPr>
                        <a:t>I utilized a variety of information sources to explore problems posed in this course.</a:t>
                      </a:r>
                    </a:p>
                  </a:txBody>
                  <a:tcPr marL="50800" marR="50800" marT="50800" marB="50800" anchor="ctr" horzOverflow="overflow">
                    <a:lnL w="12700">
                      <a:solidFill>
                        <a:srgbClr val="000000"/>
                      </a:solidFill>
                      <a:miter lim="400000"/>
                    </a:lnL>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.483</a:t>
                      </a:r>
                    </a:p>
                  </a:txBody>
                  <a:tcPr marL="50800" marR="50800" marT="50800" marB="50800" anchor="ctr" horzOverflow="overflow">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lnB w="12700">
                      <a:solidFill>
                        <a:srgbClr val="000000"/>
                      </a:solidFill>
                      <a:miter lim="400000"/>
                    </a:lnB>
                  </a:tcPr>
                </a:tc>
              </a:tr>
            </a:tbl>
          </a:graphicData>
        </a:graphic>
      </p:graphicFrame>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title"/>
          </p:nvPr>
        </p:nvSpPr>
        <p:spPr>
          <a:prstGeom prst="rect">
            <a:avLst/>
          </a:prstGeom>
        </p:spPr>
        <p:txBody>
          <a:bodyPr/>
          <a:lstStyle>
            <a:lvl1pPr>
              <a:defRPr sz="4400"/>
            </a:lvl1pPr>
          </a:lstStyle>
          <a:p>
            <a:pPr lvl="0">
              <a:defRPr sz="1800"/>
            </a:pPr>
            <a:r>
              <a:rPr sz="4400"/>
              <a:t>Principle Components Analysis</a:t>
            </a:r>
          </a:p>
        </p:txBody>
      </p:sp>
      <p:graphicFrame>
        <p:nvGraphicFramePr>
          <p:cNvPr id="110" name="Table 110"/>
          <p:cNvGraphicFramePr/>
          <p:nvPr/>
        </p:nvGraphicFramePr>
        <p:xfrm>
          <a:off x="598907" y="2209928"/>
          <a:ext cx="11847044" cy="6705342"/>
        </p:xfrm>
        <a:graphic>
          <a:graphicData uri="http://schemas.openxmlformats.org/drawingml/2006/table">
            <a:tbl>
              <a:tblPr firstRow="1">
                <a:tableStyleId>{4C3C2611-4C71-4FC5-86AE-919BDF0F9419}</a:tableStyleId>
              </a:tblPr>
              <a:tblGrid>
                <a:gridCol w="8882416"/>
                <a:gridCol w="741157"/>
                <a:gridCol w="741157"/>
                <a:gridCol w="741157"/>
                <a:gridCol w="741157"/>
              </a:tblGrid>
              <a:tr h="745038">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 </a:t>
                      </a:r>
                    </a:p>
                  </a:txBody>
                  <a:tcPr marL="50800" marR="50800" marT="50800" marB="50800" anchor="ctr" horzOverflow="overflow">
                    <a:lnL w="12700">
                      <a:solidFill>
                        <a:srgbClr val="000000"/>
                      </a:solidFill>
                      <a:miter lim="400000"/>
                    </a:lnL>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1</a:t>
                      </a:r>
                    </a:p>
                  </a:txBody>
                  <a:tcPr marL="50800" marR="50800" marT="50800" marB="50800" anchor="ctr" horzOverflow="overflow">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2</a:t>
                      </a:r>
                    </a:p>
                  </a:txBody>
                  <a:tcPr marL="50800" marR="50800" marT="50800" marB="50800" anchor="ctr" horzOverflow="overflow">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3</a:t>
                      </a:r>
                    </a:p>
                  </a:txBody>
                  <a:tcPr marL="50800" marR="50800" marT="50800" marB="50800" anchor="ctr" horzOverflow="overflow">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4</a:t>
                      </a:r>
                    </a:p>
                  </a:txBody>
                  <a:tcPr marL="50800" marR="50800" marT="50800" marB="50800" anchor="ctr" horzOverflow="overflow">
                    <a:lnR w="12700">
                      <a:solidFill>
                        <a:srgbClr val="000000"/>
                      </a:solidFill>
                      <a:miter lim="400000"/>
                    </a:lnR>
                    <a:lnB w="38100">
                      <a:solidFill>
                        <a:srgbClr val="FFFFFF"/>
                      </a:solidFill>
                    </a:lnB>
                  </a:tcPr>
                </a:tc>
              </a:tr>
              <a:tr h="745038">
                <a:tc>
                  <a:txBody>
                    <a:bodyPr/>
                    <a:lstStyle/>
                    <a:p>
                      <a:pPr marL="127000" lvl="0" algn="l" defTabSz="457200">
                        <a:defRPr sz="1800">
                          <a:solidFill>
                            <a:srgbClr val="000000"/>
                          </a:solidFill>
                        </a:defRPr>
                      </a:pPr>
                      <a:r>
                        <a:rPr sz="1100">
                          <a:solidFill>
                            <a:srgbClr val="444444"/>
                          </a:solidFill>
                        </a:rPr>
                        <a:t> I felt comfortable interacting with other course participants.</a:t>
                      </a:r>
                    </a:p>
                  </a:txBody>
                  <a:tcPr marL="50800" marR="50800" marT="50800" marB="50800" anchor="ctr" horzOverflow="overflow">
                    <a:lnL w="12700">
                      <a:solidFill>
                        <a:srgbClr val="000000"/>
                      </a:solidFill>
                      <a:miter lim="400000"/>
                    </a:lnL>
                    <a:lnT w="38100">
                      <a:solidFill>
                        <a:srgbClr val="FFFFFF"/>
                      </a:solidFill>
                    </a:lnT>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T w="38100">
                      <a:solidFill>
                        <a:srgbClr val="FFFFFF"/>
                      </a:solidFill>
                    </a:lnT>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T w="38100">
                      <a:solidFill>
                        <a:srgbClr val="FFFFFF"/>
                      </a:solidFill>
                    </a:lnT>
                  </a:tcPr>
                </a:tc>
                <a:tc>
                  <a:txBody>
                    <a:bodyPr/>
                    <a:lstStyle/>
                    <a:p>
                      <a:pPr marL="127000" lvl="0" algn="l" defTabSz="457200">
                        <a:defRPr sz="1800">
                          <a:solidFill>
                            <a:srgbClr val="000000"/>
                          </a:solidFill>
                        </a:defRPr>
                      </a:pPr>
                      <a:r>
                        <a:rPr sz="1100">
                          <a:solidFill>
                            <a:srgbClr val="444444"/>
                          </a:solidFill>
                        </a:rPr>
                        <a:t>.794</a:t>
                      </a:r>
                    </a:p>
                  </a:txBody>
                  <a:tcPr marL="50800" marR="50800" marT="50800" marB="50800" anchor="ctr" horzOverflow="overflow">
                    <a:lnT w="38100">
                      <a:solidFill>
                        <a:srgbClr val="FFFFFF"/>
                      </a:solidFill>
                    </a:lnT>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lnT w="38100">
                      <a:solidFill>
                        <a:srgbClr val="FFFFFF"/>
                      </a:solidFill>
                    </a:lnT>
                  </a:tcPr>
                </a:tc>
              </a:tr>
              <a:tr h="745038">
                <a:tc>
                  <a:txBody>
                    <a:bodyPr/>
                    <a:lstStyle/>
                    <a:p>
                      <a:pPr marL="127000" lvl="0" algn="l" defTabSz="457200">
                        <a:defRPr sz="1800">
                          <a:solidFill>
                            <a:srgbClr val="000000"/>
                          </a:solidFill>
                        </a:defRPr>
                      </a:pPr>
                      <a:r>
                        <a:rPr sz="1100">
                          <a:solidFill>
                            <a:srgbClr val="444444"/>
                          </a:solidFill>
                        </a:rPr>
                        <a:t>I felt comfortable conversing through the online medium.</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.775</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745038">
                <a:tc>
                  <a:txBody>
                    <a:bodyPr/>
                    <a:lstStyle/>
                    <a:p>
                      <a:pPr marL="127000" lvl="0" algn="l" defTabSz="457200">
                        <a:defRPr sz="1800">
                          <a:solidFill>
                            <a:srgbClr val="000000"/>
                          </a:solidFill>
                        </a:defRPr>
                      </a:pPr>
                      <a:r>
                        <a:rPr sz="1100">
                          <a:solidFill>
                            <a:srgbClr val="444444"/>
                          </a:solidFill>
                        </a:rPr>
                        <a:t>I felt comfortable participating in the course discussions.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.766</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745038">
                <a:tc>
                  <a:txBody>
                    <a:bodyPr/>
                    <a:lstStyle/>
                    <a:p>
                      <a:pPr marL="127000" lvl="0" algn="l" defTabSz="457200">
                        <a:defRPr sz="1800">
                          <a:solidFill>
                            <a:srgbClr val="000000"/>
                          </a:solidFill>
                        </a:defRPr>
                      </a:pPr>
                      <a:r>
                        <a:rPr sz="1100">
                          <a:solidFill>
                            <a:srgbClr val="444444"/>
                          </a:solidFill>
                        </a:rPr>
                        <a:t>I felt comfortable disagreeing with other course participants while still maintaining a sense of trust.</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.728</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745038">
                <a:tc>
                  <a:txBody>
                    <a:bodyPr/>
                    <a:lstStyle/>
                    <a:p>
                      <a:pPr marL="127000" lvl="0" algn="l" defTabSz="457200">
                        <a:defRPr sz="1800">
                          <a:solidFill>
                            <a:srgbClr val="000000"/>
                          </a:solidFill>
                        </a:defRPr>
                      </a:pPr>
                      <a:r>
                        <a:rPr sz="1100">
                          <a:solidFill>
                            <a:srgbClr val="444444"/>
                          </a:solidFill>
                        </a:rPr>
                        <a:t>Online discussions help me to develop a sense of collaboration.</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.535</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745038">
                <a:tc>
                  <a:txBody>
                    <a:bodyPr/>
                    <a:lstStyle/>
                    <a:p>
                      <a:pPr marL="127000" lvl="0" algn="l" defTabSz="457200">
                        <a:defRPr sz="1800">
                          <a:solidFill>
                            <a:srgbClr val="000000"/>
                          </a:solidFill>
                        </a:defRPr>
                      </a:pPr>
                      <a:r>
                        <a:rPr sz="1100">
                          <a:solidFill>
                            <a:srgbClr val="444444"/>
                          </a:solidFill>
                        </a:rPr>
                        <a:t>I felt that my point of view was acknowledged by other course participants.</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.531</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745038">
                <a:tc>
                  <a:txBody>
                    <a:bodyPr/>
                    <a:lstStyle/>
                    <a:p>
                      <a:pPr marL="127000" lvl="0" algn="l" defTabSz="457200">
                        <a:defRPr sz="1800">
                          <a:solidFill>
                            <a:srgbClr val="000000"/>
                          </a:solidFill>
                        </a:defRPr>
                      </a:pPr>
                      <a:r>
                        <a:rPr sz="1100">
                          <a:solidFill>
                            <a:srgbClr val="444444"/>
                          </a:solidFill>
                        </a:rPr>
                        <a:t>Getting to know other course participants gave me a sense of belonging in the course.</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.477</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tcPr>
                </a:tc>
              </a:tr>
              <a:tr h="745038">
                <a:tc>
                  <a:txBody>
                    <a:bodyPr/>
                    <a:lstStyle/>
                    <a:p>
                      <a:pPr marL="127000" lvl="0" algn="l" defTabSz="457200">
                        <a:defRPr sz="1800">
                          <a:solidFill>
                            <a:srgbClr val="000000"/>
                          </a:solidFill>
                        </a:defRPr>
                      </a:pPr>
                      <a:r>
                        <a:rPr sz="1100">
                          <a:solidFill>
                            <a:srgbClr val="444444"/>
                          </a:solidFill>
                        </a:rPr>
                        <a:t>I was able to form distinct impressions of some course participants.</a:t>
                      </a:r>
                    </a:p>
                  </a:txBody>
                  <a:tcPr marL="50800" marR="50800" marT="50800" marB="50800" anchor="ctr" horzOverflow="overflow">
                    <a:lnL w="12700">
                      <a:solidFill>
                        <a:srgbClr val="000000"/>
                      </a:solidFill>
                      <a:miter lim="400000"/>
                    </a:lnL>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.396</a:t>
                      </a:r>
                    </a:p>
                  </a:txBody>
                  <a:tcPr marL="50800" marR="50800" marT="50800" marB="50800" anchor="ctr" horzOverflow="overflow">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R w="12700">
                      <a:solidFill>
                        <a:srgbClr val="000000"/>
                      </a:solidFill>
                      <a:miter lim="400000"/>
                    </a:lnR>
                    <a:lnB w="12700">
                      <a:solidFill>
                        <a:srgbClr val="000000"/>
                      </a:solidFill>
                      <a:miter lim="400000"/>
                    </a:lnB>
                  </a:tcPr>
                </a:tc>
              </a:tr>
            </a:tbl>
          </a:graphicData>
        </a:graphic>
      </p:graphicFrame>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title"/>
          </p:nvPr>
        </p:nvSpPr>
        <p:spPr>
          <a:prstGeom prst="rect">
            <a:avLst/>
          </a:prstGeom>
        </p:spPr>
        <p:txBody>
          <a:bodyPr/>
          <a:lstStyle>
            <a:lvl1pPr>
              <a:defRPr sz="4400"/>
            </a:lvl1pPr>
          </a:lstStyle>
          <a:p>
            <a:pPr lvl="0">
              <a:defRPr sz="1800"/>
            </a:pPr>
            <a:r>
              <a:rPr sz="4400"/>
              <a:t>Principle Components Analysis</a:t>
            </a:r>
          </a:p>
        </p:txBody>
      </p:sp>
      <p:graphicFrame>
        <p:nvGraphicFramePr>
          <p:cNvPr id="113" name="Table 113"/>
          <p:cNvGraphicFramePr/>
          <p:nvPr/>
        </p:nvGraphicFramePr>
        <p:xfrm>
          <a:off x="598907" y="2209928"/>
          <a:ext cx="11847044" cy="3741010"/>
        </p:xfrm>
        <a:graphic>
          <a:graphicData uri="http://schemas.openxmlformats.org/drawingml/2006/table">
            <a:tbl>
              <a:tblPr firstRow="1">
                <a:tableStyleId>{4C3C2611-4C71-4FC5-86AE-919BDF0F9419}</a:tableStyleId>
              </a:tblPr>
              <a:tblGrid>
                <a:gridCol w="8882416"/>
                <a:gridCol w="741157"/>
                <a:gridCol w="741157"/>
                <a:gridCol w="741157"/>
                <a:gridCol w="741157"/>
              </a:tblGrid>
              <a:tr h="748202">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 </a:t>
                      </a:r>
                    </a:p>
                  </a:txBody>
                  <a:tcPr marL="50800" marR="50800" marT="50800" marB="50800" anchor="ctr" horzOverflow="overflow">
                    <a:lnL w="12700">
                      <a:solidFill>
                        <a:srgbClr val="000000"/>
                      </a:solidFill>
                      <a:miter lim="400000"/>
                    </a:lnL>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1</a:t>
                      </a:r>
                    </a:p>
                  </a:txBody>
                  <a:tcPr marL="50800" marR="50800" marT="50800" marB="50800" anchor="ctr" horzOverflow="overflow">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2</a:t>
                      </a:r>
                    </a:p>
                  </a:txBody>
                  <a:tcPr marL="50800" marR="50800" marT="50800" marB="50800" anchor="ctr" horzOverflow="overflow">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3</a:t>
                      </a:r>
                    </a:p>
                  </a:txBody>
                  <a:tcPr marL="50800" marR="50800" marT="50800" marB="50800" anchor="ctr" horzOverflow="overflow">
                    <a:lnB w="38100">
                      <a:solidFill>
                        <a:srgbClr val="FFFFFF"/>
                      </a:solidFill>
                    </a:lnB>
                  </a:tcPr>
                </a:tc>
                <a:tc>
                  <a:txBody>
                    <a:bodyPr/>
                    <a:lstStyle/>
                    <a:p>
                      <a:pPr marL="127000" lvl="0" algn="l" defTabSz="457200">
                        <a:defRPr sz="1800">
                          <a:solidFill>
                            <a:srgbClr val="000000"/>
                          </a:solidFill>
                        </a:defRPr>
                      </a:pPr>
                      <a:r>
                        <a:rPr sz="1100">
                          <a:solidFill>
                            <a:srgbClr val="FFFFFF"/>
                          </a:solidFill>
                          <a:latin typeface="Calibri"/>
                          <a:ea typeface="Calibri"/>
                          <a:cs typeface="Calibri"/>
                          <a:sym typeface="Calibri"/>
                        </a:rPr>
                        <a:t>4</a:t>
                      </a:r>
                    </a:p>
                  </a:txBody>
                  <a:tcPr marL="50800" marR="50800" marT="50800" marB="50800" anchor="ctr" horzOverflow="overflow">
                    <a:lnR w="12700">
                      <a:solidFill>
                        <a:srgbClr val="000000"/>
                      </a:solidFill>
                      <a:miter lim="400000"/>
                    </a:lnR>
                    <a:lnB w="38100">
                      <a:solidFill>
                        <a:srgbClr val="FFFFFF"/>
                      </a:solidFill>
                    </a:lnB>
                  </a:tcPr>
                </a:tc>
              </a:tr>
              <a:tr h="748202">
                <a:tc>
                  <a:txBody>
                    <a:bodyPr/>
                    <a:lstStyle/>
                    <a:p>
                      <a:pPr marL="127000" lvl="0" algn="l" defTabSz="457200">
                        <a:defRPr sz="1800">
                          <a:solidFill>
                            <a:srgbClr val="000000"/>
                          </a:solidFill>
                        </a:defRPr>
                      </a:pPr>
                      <a:r>
                        <a:rPr sz="1100">
                          <a:solidFill>
                            <a:srgbClr val="444444"/>
                          </a:solidFill>
                        </a:rPr>
                        <a:t> Emotion was expressed when connecting with other students.</a:t>
                      </a:r>
                    </a:p>
                  </a:txBody>
                  <a:tcPr marL="50800" marR="50800" marT="50800" marB="50800" anchor="ctr" horzOverflow="overflow">
                    <a:lnL w="12700">
                      <a:solidFill>
                        <a:srgbClr val="000000"/>
                      </a:solidFill>
                      <a:miter lim="400000"/>
                    </a:lnL>
                    <a:lnT w="38100">
                      <a:solidFill>
                        <a:srgbClr val="FFFFFF"/>
                      </a:solidFill>
                    </a:lnT>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T w="38100">
                      <a:solidFill>
                        <a:srgbClr val="FFFFFF"/>
                      </a:solidFill>
                    </a:lnT>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T w="38100">
                      <a:solidFill>
                        <a:srgbClr val="FFFFFF"/>
                      </a:solidFill>
                    </a:lnT>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T w="38100">
                      <a:solidFill>
                        <a:srgbClr val="FFFFFF"/>
                      </a:solidFill>
                    </a:lnT>
                  </a:tcPr>
                </a:tc>
                <a:tc>
                  <a:txBody>
                    <a:bodyPr/>
                    <a:lstStyle/>
                    <a:p>
                      <a:pPr marL="127000" lvl="0" algn="l" defTabSz="457200">
                        <a:defRPr sz="1800">
                          <a:solidFill>
                            <a:srgbClr val="000000"/>
                          </a:solidFill>
                        </a:defRPr>
                      </a:pPr>
                      <a:r>
                        <a:rPr sz="1100">
                          <a:solidFill>
                            <a:srgbClr val="444444"/>
                          </a:solidFill>
                        </a:rPr>
                        <a:t>.776</a:t>
                      </a:r>
                    </a:p>
                  </a:txBody>
                  <a:tcPr marL="50800" marR="50800" marT="50800" marB="50800" anchor="ctr" horzOverflow="overflow">
                    <a:lnR w="12700">
                      <a:solidFill>
                        <a:srgbClr val="000000"/>
                      </a:solidFill>
                      <a:miter lim="400000"/>
                    </a:lnR>
                    <a:lnT w="38100">
                      <a:solidFill>
                        <a:srgbClr val="FFFFFF"/>
                      </a:solidFill>
                    </a:lnT>
                  </a:tcPr>
                </a:tc>
              </a:tr>
              <a:tr h="748202">
                <a:tc>
                  <a:txBody>
                    <a:bodyPr/>
                    <a:lstStyle/>
                    <a:p>
                      <a:pPr marL="127000" lvl="0" algn="l" defTabSz="457200">
                        <a:defRPr sz="1800">
                          <a:solidFill>
                            <a:srgbClr val="000000"/>
                          </a:solidFill>
                        </a:defRPr>
                      </a:pPr>
                      <a:r>
                        <a:rPr sz="1100">
                          <a:solidFill>
                            <a:srgbClr val="444444"/>
                          </a:solidFill>
                        </a:rPr>
                        <a:t>I found myself responding emotionally about ideas or learning activities in this course.</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.626</a:t>
                      </a:r>
                    </a:p>
                  </a:txBody>
                  <a:tcPr marL="50800" marR="50800" marT="50800" marB="50800" anchor="ctr" horzOverflow="overflow">
                    <a:lnR w="12700">
                      <a:solidFill>
                        <a:srgbClr val="000000"/>
                      </a:solidFill>
                      <a:miter lim="400000"/>
                    </a:lnR>
                  </a:tcPr>
                </a:tc>
              </a:tr>
              <a:tr h="748202">
                <a:tc>
                  <a:txBody>
                    <a:bodyPr/>
                    <a:lstStyle/>
                    <a:p>
                      <a:pPr marL="127000" lvl="0" algn="l" defTabSz="457200">
                        <a:defRPr sz="1800">
                          <a:solidFill>
                            <a:srgbClr val="000000"/>
                          </a:solidFill>
                        </a:defRPr>
                      </a:pPr>
                      <a:r>
                        <a:rPr sz="1100">
                          <a:solidFill>
                            <a:srgbClr val="444444"/>
                          </a:solidFill>
                        </a:rPr>
                        <a:t>Expressing emotion in relation to expressing ideas was acceptable in this course.</a:t>
                      </a:r>
                    </a:p>
                  </a:txBody>
                  <a:tcPr marL="50800" marR="50800" marT="50800" marB="50800" anchor="ctr" horzOverflow="overflow">
                    <a:lnL w="12700">
                      <a:solidFill>
                        <a:srgbClr val="000000"/>
                      </a:solidFill>
                      <a:miter lim="400000"/>
                    </a:lnL>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tc>
                <a:tc>
                  <a:txBody>
                    <a:bodyPr/>
                    <a:lstStyle/>
                    <a:p>
                      <a:pPr marL="127000" lvl="0" algn="l" defTabSz="457200">
                        <a:defRPr sz="1800">
                          <a:solidFill>
                            <a:srgbClr val="000000"/>
                          </a:solidFill>
                        </a:defRPr>
                      </a:pPr>
                      <a:r>
                        <a:rPr sz="1100">
                          <a:solidFill>
                            <a:srgbClr val="444444"/>
                          </a:solidFill>
                        </a:rPr>
                        <a:t>.594</a:t>
                      </a:r>
                    </a:p>
                  </a:txBody>
                  <a:tcPr marL="50800" marR="50800" marT="50800" marB="50800" anchor="ctr" horzOverflow="overflow">
                    <a:lnR w="12700">
                      <a:solidFill>
                        <a:srgbClr val="000000"/>
                      </a:solidFill>
                      <a:miter lim="400000"/>
                    </a:lnR>
                  </a:tcPr>
                </a:tc>
              </a:tr>
              <a:tr h="748202">
                <a:tc>
                  <a:txBody>
                    <a:bodyPr/>
                    <a:lstStyle/>
                    <a:p>
                      <a:pPr marL="127000" lvl="0" algn="l" defTabSz="457200">
                        <a:defRPr sz="1800">
                          <a:solidFill>
                            <a:srgbClr val="000000"/>
                          </a:solidFill>
                        </a:defRPr>
                      </a:pPr>
                      <a:r>
                        <a:rPr sz="1100">
                          <a:solidFill>
                            <a:srgbClr val="444444"/>
                          </a:solidFill>
                        </a:rPr>
                        <a:t>The instructor demonstrated emotion in online presentations and/or discussions.</a:t>
                      </a:r>
                    </a:p>
                  </a:txBody>
                  <a:tcPr marL="50800" marR="50800" marT="50800" marB="50800" anchor="ctr" horzOverflow="overflow">
                    <a:lnL w="12700">
                      <a:solidFill>
                        <a:srgbClr val="000000"/>
                      </a:solidFill>
                      <a:miter lim="400000"/>
                    </a:lnL>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 </a:t>
                      </a:r>
                    </a:p>
                  </a:txBody>
                  <a:tcPr marL="50800" marR="50800" marT="50800" marB="50800" anchor="ctr" horzOverflow="overflow">
                    <a:lnB w="12700">
                      <a:solidFill>
                        <a:srgbClr val="000000"/>
                      </a:solidFill>
                      <a:miter lim="400000"/>
                    </a:lnB>
                  </a:tcPr>
                </a:tc>
                <a:tc>
                  <a:txBody>
                    <a:bodyPr/>
                    <a:lstStyle/>
                    <a:p>
                      <a:pPr marL="127000" lvl="0" algn="l" defTabSz="457200">
                        <a:defRPr sz="1800">
                          <a:solidFill>
                            <a:srgbClr val="000000"/>
                          </a:solidFill>
                        </a:defRPr>
                      </a:pPr>
                      <a:r>
                        <a:rPr sz="1100">
                          <a:solidFill>
                            <a:srgbClr val="444444"/>
                          </a:solidFill>
                        </a:rPr>
                        <a:t>.559</a:t>
                      </a:r>
                    </a:p>
                  </a:txBody>
                  <a:tcPr marL="50800" marR="50800" marT="50800" marB="50800" anchor="ctr" horzOverflow="overflow">
                    <a:lnR w="12700">
                      <a:solidFill>
                        <a:srgbClr val="000000"/>
                      </a:solidFill>
                      <a:miter lim="400000"/>
                    </a:lnR>
                    <a:lnB w="12700">
                      <a:solidFill>
                        <a:srgbClr val="000000"/>
                      </a:solidFill>
                      <a:miter lim="400000"/>
                    </a:lnB>
                  </a:tcPr>
                </a:tc>
              </a:tr>
            </a:tbl>
          </a:graphicData>
        </a:graphic>
      </p:graphicFrame>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asted-image.tif"/>
          <p:cNvPicPr/>
          <p:nvPr/>
        </p:nvPicPr>
        <p:blipFill>
          <a:blip r:embed="rId2">
            <a:extLst/>
          </a:blip>
          <a:stretch>
            <a:fillRect/>
          </a:stretch>
        </p:blipFill>
        <p:spPr>
          <a:xfrm>
            <a:off x="6502399" y="6287081"/>
            <a:ext cx="7292725" cy="3466420"/>
          </a:xfrm>
          <a:prstGeom prst="rect">
            <a:avLst/>
          </a:prstGeom>
          <a:ln w="12700">
            <a:miter lim="400000"/>
          </a:ln>
        </p:spPr>
      </p:pic>
      <p:sp>
        <p:nvSpPr>
          <p:cNvPr id="116" name="Shape 116"/>
          <p:cNvSpPr>
            <a:spLocks noGrp="1"/>
          </p:cNvSpPr>
          <p:nvPr>
            <p:ph type="title"/>
          </p:nvPr>
        </p:nvSpPr>
        <p:spPr>
          <a:prstGeom prst="rect">
            <a:avLst/>
          </a:prstGeom>
        </p:spPr>
        <p:txBody>
          <a:bodyPr/>
          <a:lstStyle/>
          <a:p>
            <a:pPr lvl="0">
              <a:defRPr sz="1800"/>
            </a:pPr>
            <a:r>
              <a:rPr sz="4200"/>
              <a:t>Social Presence</a:t>
            </a:r>
          </a:p>
        </p:txBody>
      </p:sp>
      <p:sp>
        <p:nvSpPr>
          <p:cNvPr id="117" name="Shape 117"/>
          <p:cNvSpPr>
            <a:spLocks noGrp="1"/>
          </p:cNvSpPr>
          <p:nvPr>
            <p:ph type="body" idx="1"/>
          </p:nvPr>
        </p:nvSpPr>
        <p:spPr>
          <a:xfrm>
            <a:off x="571500" y="2222500"/>
            <a:ext cx="5232952" cy="7280312"/>
          </a:xfrm>
          <a:prstGeom prst="rect">
            <a:avLst/>
          </a:prstGeom>
        </p:spPr>
        <p:txBody>
          <a:bodyPr/>
          <a:lstStyle/>
          <a:p>
            <a:pPr marL="0" indent="0">
              <a:buNone/>
            </a:pPr>
            <a:endParaRPr lang="en-US" dirty="0" smtClean="0"/>
          </a:p>
          <a:p>
            <a:pPr marL="0" indent="0">
              <a:buNone/>
            </a:pPr>
            <a:endParaRPr lang="en-US" dirty="0"/>
          </a:p>
          <a:p>
            <a:pPr marL="0" indent="0">
              <a:buNone/>
            </a:pPr>
            <a:r>
              <a:rPr lang="en-US" dirty="0" smtClean="0"/>
              <a:t>Mobile device use </a:t>
            </a:r>
            <a:r>
              <a:rPr lang="en-US" dirty="0"/>
              <a:t>for learning has a positive and significant effect on Social Presence. This effect remains when controlling for age and gender. </a:t>
            </a:r>
          </a:p>
          <a:p>
            <a:pPr lvl="0"/>
            <a:endParaRPr dirty="0"/>
          </a:p>
        </p:txBody>
      </p:sp>
      <p:pic>
        <p:nvPicPr>
          <p:cNvPr id="118" name="pasted-image.tif"/>
          <p:cNvPicPr/>
          <p:nvPr/>
        </p:nvPicPr>
        <p:blipFill>
          <a:blip r:embed="rId3">
            <a:extLst/>
          </a:blip>
          <a:stretch>
            <a:fillRect/>
          </a:stretch>
        </p:blipFill>
        <p:spPr>
          <a:xfrm rot="10800000">
            <a:off x="6411792" y="-6010"/>
            <a:ext cx="7216808" cy="3623867"/>
          </a:xfrm>
          <a:prstGeom prst="rect">
            <a:avLst/>
          </a:prstGeom>
          <a:ln w="12700">
            <a:miter lim="400000"/>
          </a:ln>
        </p:spPr>
      </p:pic>
      <p:sp>
        <p:nvSpPr>
          <p:cNvPr id="119" name="Shape 119"/>
          <p:cNvSpPr/>
          <p:nvPr/>
        </p:nvSpPr>
        <p:spPr>
          <a:xfrm>
            <a:off x="8821098" y="9150158"/>
            <a:ext cx="3837534" cy="3526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a:defRPr sz="800">
                <a:solidFill>
                  <a:srgbClr val="5C5C5C"/>
                </a:solidFill>
              </a:defRPr>
            </a:lvl1pPr>
          </a:lstStyle>
          <a:p>
            <a:pPr lvl="0">
              <a:defRPr sz="1800">
                <a:solidFill>
                  <a:srgbClr val="000000"/>
                </a:solidFill>
              </a:defRPr>
            </a:pPr>
            <a:r>
              <a:rPr sz="800">
                <a:solidFill>
                  <a:srgbClr val="5C5C5C"/>
                </a:solidFill>
              </a:rPr>
              <a:t>Source: Source: http://usabilitygeek.com/wp-content/uploads/2012/07/USEFul–A-Framework-To-Automate-Website-Usability-Evaluation-Conclusion.jpg</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 name="pasted-image.tif"/>
          <p:cNvPicPr/>
          <p:nvPr/>
        </p:nvPicPr>
        <p:blipFill>
          <a:blip r:embed="rId2">
            <a:extLst/>
          </a:blip>
          <a:srcRect l="22936" r="22936"/>
          <a:stretch>
            <a:fillRect/>
          </a:stretch>
        </p:blipFill>
        <p:spPr>
          <a:xfrm>
            <a:off x="6502400" y="0"/>
            <a:ext cx="6502400" cy="9753601"/>
          </a:xfrm>
          <a:prstGeom prst="rect">
            <a:avLst/>
          </a:prstGeom>
          <a:ln w="12700">
            <a:miter lim="400000"/>
          </a:ln>
        </p:spPr>
      </p:pic>
      <p:sp>
        <p:nvSpPr>
          <p:cNvPr id="122" name="Shape 122"/>
          <p:cNvSpPr>
            <a:spLocks noGrp="1"/>
          </p:cNvSpPr>
          <p:nvPr>
            <p:ph type="title"/>
          </p:nvPr>
        </p:nvSpPr>
        <p:spPr>
          <a:prstGeom prst="rect">
            <a:avLst/>
          </a:prstGeom>
        </p:spPr>
        <p:txBody>
          <a:bodyPr/>
          <a:lstStyle/>
          <a:p>
            <a:pPr lvl="0">
              <a:defRPr sz="1800"/>
            </a:pPr>
            <a:r>
              <a:rPr sz="4200"/>
              <a:t>Teaching Presence</a:t>
            </a:r>
          </a:p>
        </p:txBody>
      </p:sp>
      <p:sp>
        <p:nvSpPr>
          <p:cNvPr id="123" name="Shape 123"/>
          <p:cNvSpPr>
            <a:spLocks noGrp="1"/>
          </p:cNvSpPr>
          <p:nvPr>
            <p:ph type="body" idx="1"/>
          </p:nvPr>
        </p:nvSpPr>
        <p:spPr>
          <a:prstGeom prst="rect">
            <a:avLst/>
          </a:prstGeom>
        </p:spPr>
        <p:txBody>
          <a:bodyPr/>
          <a:lstStyle/>
          <a:p>
            <a:pPr lvl="0"/>
            <a:endParaRPr lang="en-US" dirty="0" smtClean="0"/>
          </a:p>
          <a:p>
            <a:pPr lvl="0"/>
            <a:endParaRPr lang="en-US" dirty="0" smtClean="0"/>
          </a:p>
          <a:p>
            <a:r>
              <a:rPr lang="en-US" dirty="0"/>
              <a:t>Use of mobile device has an impact on Teaching Presence when controlling for gender and age. However gender has no impact on use of mobile device and TP.</a:t>
            </a:r>
          </a:p>
          <a:p>
            <a:pPr lvl="0"/>
            <a:endParaRPr dirty="0"/>
          </a:p>
        </p:txBody>
      </p:sp>
      <p:sp>
        <p:nvSpPr>
          <p:cNvPr id="124" name="Shape 124"/>
          <p:cNvSpPr/>
          <p:nvPr/>
        </p:nvSpPr>
        <p:spPr>
          <a:xfrm>
            <a:off x="8821098" y="9150158"/>
            <a:ext cx="3837534" cy="3526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a:defRPr sz="800">
                <a:solidFill>
                  <a:srgbClr val="FFFFFF"/>
                </a:solidFill>
              </a:defRPr>
            </a:lvl1pPr>
          </a:lstStyle>
          <a:p>
            <a:pPr lvl="0">
              <a:defRPr sz="1800">
                <a:solidFill>
                  <a:srgbClr val="000000"/>
                </a:solidFill>
              </a:defRPr>
            </a:pPr>
            <a:r>
              <a:rPr sz="800">
                <a:solidFill>
                  <a:srgbClr val="FFFFFF"/>
                </a:solidFill>
              </a:rPr>
              <a:t>Source: http://www.hopefulwoman.com/wp-content/uploads/2013/04/6a00d8341bf67c53ef017616bef34e970c-800wi.jpg</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asted-image.tif"/>
          <p:cNvPicPr/>
          <p:nvPr/>
        </p:nvPicPr>
        <p:blipFill>
          <a:blip r:embed="rId2">
            <a:extLst/>
          </a:blip>
          <a:srcRect l="7095" t="296" r="7095" b="1549"/>
          <a:stretch>
            <a:fillRect/>
          </a:stretch>
        </p:blipFill>
        <p:spPr>
          <a:xfrm>
            <a:off x="6502400" y="0"/>
            <a:ext cx="6502400" cy="9753600"/>
          </a:xfrm>
          <a:prstGeom prst="rect">
            <a:avLst/>
          </a:prstGeom>
          <a:ln w="12700">
            <a:miter lim="400000"/>
          </a:ln>
        </p:spPr>
      </p:pic>
      <p:sp>
        <p:nvSpPr>
          <p:cNvPr id="127" name="Shape 127"/>
          <p:cNvSpPr>
            <a:spLocks noGrp="1"/>
          </p:cNvSpPr>
          <p:nvPr>
            <p:ph type="title"/>
          </p:nvPr>
        </p:nvSpPr>
        <p:spPr>
          <a:prstGeom prst="rect">
            <a:avLst/>
          </a:prstGeom>
        </p:spPr>
        <p:txBody>
          <a:bodyPr/>
          <a:lstStyle/>
          <a:p>
            <a:pPr lvl="0">
              <a:defRPr sz="1800"/>
            </a:pPr>
            <a:r>
              <a:rPr sz="4200"/>
              <a:t>Cognitive Presence</a:t>
            </a:r>
          </a:p>
        </p:txBody>
      </p:sp>
      <p:sp>
        <p:nvSpPr>
          <p:cNvPr id="128" name="Shape 128"/>
          <p:cNvSpPr>
            <a:spLocks noGrp="1"/>
          </p:cNvSpPr>
          <p:nvPr>
            <p:ph type="body" idx="1"/>
          </p:nvPr>
        </p:nvSpPr>
        <p:spPr>
          <a:prstGeom prst="rect">
            <a:avLst/>
          </a:prstGeom>
        </p:spPr>
        <p:txBody>
          <a:bodyPr/>
          <a:lstStyle/>
          <a:p>
            <a:pPr marL="0" lvl="0" indent="0">
              <a:buNone/>
            </a:pPr>
            <a:endParaRPr lang="en-US" dirty="0" smtClean="0"/>
          </a:p>
          <a:p>
            <a:pPr marL="0" lvl="0" indent="0">
              <a:buNone/>
            </a:pPr>
            <a:endParaRPr lang="en-US" dirty="0"/>
          </a:p>
          <a:p>
            <a:pPr marL="0" indent="0">
              <a:buNone/>
            </a:pPr>
            <a:r>
              <a:rPr lang="en-US" sz="2800" dirty="0"/>
              <a:t>Mobile device for learning has a positive and significant effect on Cognitive Presence. This effect remains when controlling for age and gender. </a:t>
            </a:r>
          </a:p>
          <a:p>
            <a:pPr marL="0" lvl="0" indent="0">
              <a:buNone/>
            </a:pPr>
            <a:endParaRPr lang="en-US" dirty="0" smtClean="0"/>
          </a:p>
        </p:txBody>
      </p:sp>
      <p:sp>
        <p:nvSpPr>
          <p:cNvPr id="129" name="Shape 129"/>
          <p:cNvSpPr/>
          <p:nvPr/>
        </p:nvSpPr>
        <p:spPr>
          <a:xfrm>
            <a:off x="7821543" y="9213658"/>
            <a:ext cx="4837089" cy="2256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a:defRPr sz="800">
                <a:solidFill>
                  <a:srgbClr val="FFFFFF"/>
                </a:solidFill>
              </a:defRPr>
            </a:lvl1pPr>
          </a:lstStyle>
          <a:p>
            <a:pPr lvl="0">
              <a:defRPr sz="1800">
                <a:solidFill>
                  <a:srgbClr val="000000"/>
                </a:solidFill>
              </a:defRPr>
            </a:pPr>
            <a:r>
              <a:rPr sz="800">
                <a:solidFill>
                  <a:srgbClr val="FFFFFF"/>
                </a:solidFill>
              </a:rPr>
              <a:t>Source: http://cdn2.hubspot.net/hub/335033/file-1189217334-jpg/LC_Images_/cognitive_brainarrows.jpg</a:t>
            </a:r>
          </a:p>
        </p:txBody>
      </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asted-image.tif"/>
          <p:cNvPicPr/>
          <p:nvPr/>
        </p:nvPicPr>
        <p:blipFill>
          <a:blip r:embed="rId2">
            <a:extLst/>
          </a:blip>
          <a:srcRect l="12889" r="16746"/>
          <a:stretch>
            <a:fillRect/>
          </a:stretch>
        </p:blipFill>
        <p:spPr>
          <a:xfrm>
            <a:off x="6502400" y="0"/>
            <a:ext cx="6502400" cy="9753600"/>
          </a:xfrm>
          <a:prstGeom prst="rect">
            <a:avLst/>
          </a:prstGeom>
          <a:ln w="12700">
            <a:miter lim="400000"/>
          </a:ln>
        </p:spPr>
      </p:pic>
      <p:sp>
        <p:nvSpPr>
          <p:cNvPr id="132" name="Shape 132"/>
          <p:cNvSpPr>
            <a:spLocks noGrp="1"/>
          </p:cNvSpPr>
          <p:nvPr>
            <p:ph type="title"/>
          </p:nvPr>
        </p:nvSpPr>
        <p:spPr>
          <a:prstGeom prst="rect">
            <a:avLst/>
          </a:prstGeom>
        </p:spPr>
        <p:txBody>
          <a:bodyPr/>
          <a:lstStyle/>
          <a:p>
            <a:pPr lvl="0">
              <a:defRPr sz="1800"/>
            </a:pPr>
            <a:r>
              <a:rPr sz="4200"/>
              <a:t>Emotional Presence</a:t>
            </a:r>
          </a:p>
        </p:txBody>
      </p:sp>
      <p:sp>
        <p:nvSpPr>
          <p:cNvPr id="133" name="Shape 133"/>
          <p:cNvSpPr>
            <a:spLocks noGrp="1"/>
          </p:cNvSpPr>
          <p:nvPr>
            <p:ph type="body" idx="1"/>
          </p:nvPr>
        </p:nvSpPr>
        <p:spPr>
          <a:prstGeom prst="rect">
            <a:avLst/>
          </a:prstGeom>
        </p:spPr>
        <p:txBody>
          <a:bodyPr/>
          <a:lstStyle/>
          <a:p>
            <a:pPr marL="0" indent="0">
              <a:buNone/>
            </a:pPr>
            <a:endParaRPr lang="en-US" dirty="0" smtClean="0"/>
          </a:p>
          <a:p>
            <a:pPr marL="0" indent="0">
              <a:buNone/>
            </a:pPr>
            <a:r>
              <a:rPr lang="en-US" dirty="0" smtClean="0"/>
              <a:t>Gender </a:t>
            </a:r>
            <a:r>
              <a:rPr lang="en-US" dirty="0"/>
              <a:t>is a significant predictor of Emotional Presence scores, but age and mobile device use is not.</a:t>
            </a:r>
          </a:p>
          <a:p>
            <a:pPr marL="0" indent="0">
              <a:buNone/>
            </a:pPr>
            <a:r>
              <a:rPr lang="en-US" dirty="0"/>
              <a:t>EP scores for women higher than men, and the effect in regression analysis is moderate but statistically significant.</a:t>
            </a:r>
          </a:p>
          <a:p>
            <a:pPr marL="0" indent="0">
              <a:buNone/>
            </a:pPr>
            <a:r>
              <a:rPr lang="en-US" dirty="0"/>
              <a:t>Mobile device use has no impact on EP scores.</a:t>
            </a:r>
          </a:p>
          <a:p>
            <a:pPr marL="0" lvl="0" indent="0">
              <a:buNone/>
            </a:pPr>
            <a:endParaRPr dirty="0"/>
          </a:p>
        </p:txBody>
      </p:sp>
      <p:sp>
        <p:nvSpPr>
          <p:cNvPr id="134" name="Shape 134"/>
          <p:cNvSpPr/>
          <p:nvPr/>
        </p:nvSpPr>
        <p:spPr>
          <a:xfrm>
            <a:off x="7821543" y="9213658"/>
            <a:ext cx="4837089" cy="2256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a:defRPr sz="800">
                <a:solidFill>
                  <a:srgbClr val="FFFFFF"/>
                </a:solidFill>
              </a:defRPr>
            </a:lvl1pPr>
          </a:lstStyle>
          <a:p>
            <a:pPr lvl="0">
              <a:defRPr sz="1800">
                <a:solidFill>
                  <a:srgbClr val="000000"/>
                </a:solidFill>
              </a:defRPr>
            </a:pPr>
            <a:r>
              <a:rPr sz="800">
                <a:solidFill>
                  <a:srgbClr val="FFFFFF"/>
                </a:solidFill>
              </a:rPr>
              <a:t>Source: https://iamsimplyblessed.files.wordpress.com/2013/12/original.jpg</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research-2.jpg"/>
          <p:cNvPicPr/>
          <p:nvPr/>
        </p:nvPicPr>
        <p:blipFill>
          <a:blip r:embed="rId2">
            <a:extLst/>
          </a:blip>
          <a:srcRect l="16666" r="16666"/>
          <a:stretch>
            <a:fillRect/>
          </a:stretch>
        </p:blipFill>
        <p:spPr>
          <a:xfrm>
            <a:off x="6502400" y="0"/>
            <a:ext cx="6502400" cy="9753600"/>
          </a:xfrm>
          <a:prstGeom prst="rect">
            <a:avLst/>
          </a:prstGeom>
          <a:ln w="12700">
            <a:miter lim="400000"/>
          </a:ln>
        </p:spPr>
      </p:pic>
      <p:sp>
        <p:nvSpPr>
          <p:cNvPr id="47" name="Shape 47"/>
          <p:cNvSpPr>
            <a:spLocks noGrp="1"/>
          </p:cNvSpPr>
          <p:nvPr>
            <p:ph type="title"/>
          </p:nvPr>
        </p:nvSpPr>
        <p:spPr>
          <a:prstGeom prst="rect">
            <a:avLst/>
          </a:prstGeom>
        </p:spPr>
        <p:txBody>
          <a:bodyPr/>
          <a:lstStyle/>
          <a:p>
            <a:pPr lvl="0">
              <a:defRPr sz="1800"/>
            </a:pPr>
            <a:r>
              <a:rPr sz="4200"/>
              <a:t>SSHRC funded research to examine:</a:t>
            </a:r>
          </a:p>
        </p:txBody>
      </p:sp>
      <p:sp>
        <p:nvSpPr>
          <p:cNvPr id="48" name="Shape 48"/>
          <p:cNvSpPr>
            <a:spLocks noGrp="1"/>
          </p:cNvSpPr>
          <p:nvPr>
            <p:ph type="body" idx="1"/>
          </p:nvPr>
        </p:nvSpPr>
        <p:spPr>
          <a:prstGeom prst="rect">
            <a:avLst/>
          </a:prstGeom>
        </p:spPr>
        <p:txBody>
          <a:bodyPr/>
          <a:lstStyle/>
          <a:p>
            <a:pPr marL="257555" lvl="0" indent="-257555" defTabSz="455675">
              <a:buSzPct val="75000"/>
              <a:buFont typeface="Helvetica Neue"/>
              <a:buChar char="•"/>
              <a:defRPr sz="1800">
                <a:solidFill>
                  <a:srgbClr val="000000"/>
                </a:solidFill>
              </a:defRPr>
            </a:pPr>
            <a:r>
              <a:rPr sz="2027">
                <a:solidFill>
                  <a:srgbClr val="747474"/>
                </a:solidFill>
              </a:rPr>
              <a:t>extent of mobile device use to support learning in sample of online graduate students</a:t>
            </a:r>
          </a:p>
          <a:p>
            <a:pPr marL="257555" lvl="0" indent="-257555" defTabSz="455675">
              <a:buSzPct val="75000"/>
              <a:buFont typeface="Helvetica Neue"/>
              <a:buChar char="•"/>
              <a:defRPr sz="1800">
                <a:solidFill>
                  <a:srgbClr val="000000"/>
                </a:solidFill>
              </a:defRPr>
            </a:pPr>
            <a:r>
              <a:rPr sz="2027">
                <a:solidFill>
                  <a:srgbClr val="747474"/>
                </a:solidFill>
              </a:rPr>
              <a:t>relationship (if any) of mobile device use on emergence of four types of online presence for learning: </a:t>
            </a:r>
          </a:p>
          <a:p>
            <a:pPr marL="614171" lvl="1" indent="-257555" defTabSz="455675">
              <a:buSzPct val="75000"/>
              <a:buFont typeface="Helvetica Neue"/>
              <a:buChar char="•"/>
              <a:defRPr sz="1800">
                <a:solidFill>
                  <a:srgbClr val="000000"/>
                </a:solidFill>
              </a:defRPr>
            </a:pPr>
            <a:r>
              <a:rPr sz="2027">
                <a:solidFill>
                  <a:srgbClr val="747474"/>
                </a:solidFill>
              </a:rPr>
              <a:t>social,</a:t>
            </a:r>
          </a:p>
          <a:p>
            <a:pPr marL="614171" lvl="1" indent="-257555" defTabSz="455675">
              <a:buSzPct val="75000"/>
              <a:buFont typeface="Helvetica Neue"/>
              <a:buChar char="•"/>
              <a:defRPr sz="1800">
                <a:solidFill>
                  <a:srgbClr val="000000"/>
                </a:solidFill>
              </a:defRPr>
            </a:pPr>
            <a:r>
              <a:rPr sz="2027">
                <a:solidFill>
                  <a:srgbClr val="747474"/>
                </a:solidFill>
              </a:rPr>
              <a:t>cognitive, </a:t>
            </a:r>
          </a:p>
          <a:p>
            <a:pPr marL="614171" lvl="1" indent="-257555" defTabSz="455675">
              <a:buSzPct val="75000"/>
              <a:buFont typeface="Helvetica Neue"/>
              <a:buChar char="•"/>
              <a:defRPr sz="1800">
                <a:solidFill>
                  <a:srgbClr val="000000"/>
                </a:solidFill>
              </a:defRPr>
            </a:pPr>
            <a:r>
              <a:rPr sz="2027">
                <a:solidFill>
                  <a:srgbClr val="747474"/>
                </a:solidFill>
              </a:rPr>
              <a:t>teaching, and </a:t>
            </a:r>
          </a:p>
          <a:p>
            <a:pPr marL="614171" lvl="1" indent="-257555" defTabSz="455675">
              <a:buSzPct val="75000"/>
              <a:buFont typeface="Helvetica Neue"/>
              <a:buChar char="•"/>
              <a:defRPr sz="1800">
                <a:solidFill>
                  <a:srgbClr val="000000"/>
                </a:solidFill>
              </a:defRPr>
            </a:pPr>
            <a:r>
              <a:rPr sz="2027">
                <a:solidFill>
                  <a:srgbClr val="747474"/>
                </a:solidFill>
              </a:rPr>
              <a:t>emotional presence</a:t>
            </a:r>
          </a:p>
        </p:txBody>
      </p:sp>
      <p:sp>
        <p:nvSpPr>
          <p:cNvPr id="49" name="Shape 49"/>
          <p:cNvSpPr/>
          <p:nvPr/>
        </p:nvSpPr>
        <p:spPr>
          <a:xfrm>
            <a:off x="565149" y="9369840"/>
            <a:ext cx="1770889" cy="22565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800"/>
            </a:lvl1pPr>
          </a:lstStyle>
          <a:p>
            <a:pPr lvl="0">
              <a:defRPr sz="1800"/>
            </a:pPr>
            <a:r>
              <a:rPr sz="800"/>
              <a:t>Image courtesy Maastericht University</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asted-image.tif"/>
          <p:cNvPicPr/>
          <p:nvPr/>
        </p:nvPicPr>
        <p:blipFill>
          <a:blip r:embed="rId2">
            <a:extLst/>
          </a:blip>
          <a:srcRect l="33050" r="33050"/>
          <a:stretch>
            <a:fillRect/>
          </a:stretch>
        </p:blipFill>
        <p:spPr>
          <a:xfrm flipH="1">
            <a:off x="6502400" y="0"/>
            <a:ext cx="6502400" cy="9753600"/>
          </a:xfrm>
          <a:prstGeom prst="rect">
            <a:avLst/>
          </a:prstGeom>
          <a:ln w="12700">
            <a:miter lim="400000"/>
          </a:ln>
        </p:spPr>
      </p:pic>
      <p:sp>
        <p:nvSpPr>
          <p:cNvPr id="137" name="Shape 137"/>
          <p:cNvSpPr>
            <a:spLocks noGrp="1"/>
          </p:cNvSpPr>
          <p:nvPr>
            <p:ph type="title"/>
          </p:nvPr>
        </p:nvSpPr>
        <p:spPr>
          <a:prstGeom prst="rect">
            <a:avLst/>
          </a:prstGeom>
        </p:spPr>
        <p:txBody>
          <a:bodyPr/>
          <a:lstStyle/>
          <a:p>
            <a:pPr lvl="0">
              <a:defRPr sz="1800"/>
            </a:pPr>
            <a:r>
              <a:rPr sz="4200"/>
              <a:t>Conclusions</a:t>
            </a:r>
          </a:p>
        </p:txBody>
      </p:sp>
      <p:sp>
        <p:nvSpPr>
          <p:cNvPr id="138" name="Shape 138"/>
          <p:cNvSpPr>
            <a:spLocks noGrp="1"/>
          </p:cNvSpPr>
          <p:nvPr>
            <p:ph type="body" idx="1"/>
          </p:nvPr>
        </p:nvSpPr>
        <p:spPr>
          <a:prstGeom prst="rect">
            <a:avLst/>
          </a:prstGeom>
        </p:spPr>
        <p:txBody>
          <a:bodyPr>
            <a:normAutofit fontScale="62500" lnSpcReduction="20000"/>
          </a:bodyPr>
          <a:lstStyle/>
          <a:p>
            <a:pPr marL="0" lvl="0" indent="0" defTabSz="519937">
              <a:lnSpc>
                <a:spcPct val="110000"/>
              </a:lnSpc>
              <a:spcBef>
                <a:spcPts val="600"/>
              </a:spcBef>
              <a:buNone/>
              <a:defRPr sz="1800">
                <a:solidFill>
                  <a:srgbClr val="000000"/>
                </a:solidFill>
              </a:defRPr>
            </a:pPr>
            <a:r>
              <a:rPr lang="en-US" sz="3559" dirty="0"/>
              <a:t>Results from the other three presences show a change in scores</a:t>
            </a:r>
          </a:p>
          <a:p>
            <a:pPr marL="859027" lvl="1" indent="-452119" defTabSz="519937">
              <a:lnSpc>
                <a:spcPct val="110000"/>
              </a:lnSpc>
              <a:spcBef>
                <a:spcPts val="600"/>
              </a:spcBef>
              <a:defRPr sz="1800">
                <a:solidFill>
                  <a:srgbClr val="000000"/>
                </a:solidFill>
              </a:defRPr>
            </a:pPr>
            <a:r>
              <a:rPr lang="en-US" sz="3559" dirty="0"/>
              <a:t>based on the use of mobile devices for learning,</a:t>
            </a:r>
          </a:p>
          <a:p>
            <a:pPr marL="859027" lvl="1" indent="-452119" defTabSz="519937">
              <a:lnSpc>
                <a:spcPct val="110000"/>
              </a:lnSpc>
              <a:spcBef>
                <a:spcPts val="600"/>
              </a:spcBef>
              <a:defRPr sz="1800">
                <a:solidFill>
                  <a:srgbClr val="000000"/>
                </a:solidFill>
              </a:defRPr>
            </a:pPr>
            <a:r>
              <a:rPr lang="en-US" sz="3559" dirty="0"/>
              <a:t>but not for general mobile device use. </a:t>
            </a:r>
          </a:p>
          <a:p>
            <a:pPr marL="0" lvl="0" indent="0" defTabSz="519937">
              <a:lnSpc>
                <a:spcPct val="110000"/>
              </a:lnSpc>
              <a:buNone/>
              <a:defRPr sz="1800">
                <a:solidFill>
                  <a:srgbClr val="000000"/>
                </a:solidFill>
              </a:defRPr>
            </a:pPr>
            <a:r>
              <a:rPr lang="en-US" sz="3559" dirty="0"/>
              <a:t>Evidence from this study of presence and use of mobile devices confirms:</a:t>
            </a:r>
          </a:p>
          <a:p>
            <a:pPr marL="859027" lvl="1" indent="-452119" defTabSz="519937">
              <a:lnSpc>
                <a:spcPct val="110000"/>
              </a:lnSpc>
              <a:spcBef>
                <a:spcPts val="600"/>
              </a:spcBef>
              <a:defRPr sz="1800">
                <a:solidFill>
                  <a:srgbClr val="000000"/>
                </a:solidFill>
              </a:defRPr>
            </a:pPr>
            <a:r>
              <a:rPr lang="en-US" sz="3559" dirty="0"/>
              <a:t>the impact of mobile device </a:t>
            </a:r>
            <a:r>
              <a:rPr lang="en-US" sz="3559" dirty="0" smtClean="0"/>
              <a:t>use </a:t>
            </a:r>
            <a:r>
              <a:rPr lang="en-US" sz="3559" smtClean="0"/>
              <a:t>for learning  </a:t>
            </a:r>
            <a:r>
              <a:rPr lang="en-US" sz="3559" dirty="0"/>
              <a:t>on social and cognitive presence </a:t>
            </a:r>
          </a:p>
          <a:p>
            <a:pPr marL="859027" lvl="1" indent="-452119" defTabSz="519937">
              <a:lnSpc>
                <a:spcPct val="110000"/>
              </a:lnSpc>
              <a:spcBef>
                <a:spcPts val="600"/>
              </a:spcBef>
              <a:defRPr sz="1800">
                <a:solidFill>
                  <a:srgbClr val="000000"/>
                </a:solidFill>
              </a:defRPr>
            </a:pPr>
            <a:r>
              <a:rPr lang="en-US" sz="3559" dirty="0"/>
              <a:t>the existence of emotional presence as a separate element in the online and mobile experience</a:t>
            </a:r>
          </a:p>
          <a:p>
            <a:pPr marL="859027" lvl="1" indent="-452119" defTabSz="519937">
              <a:lnSpc>
                <a:spcPct val="110000"/>
              </a:lnSpc>
              <a:spcBef>
                <a:spcPts val="600"/>
              </a:spcBef>
              <a:defRPr sz="1800">
                <a:solidFill>
                  <a:srgbClr val="000000"/>
                </a:solidFill>
              </a:defRPr>
            </a:pPr>
            <a:r>
              <a:rPr lang="en-US" sz="3559" dirty="0"/>
              <a:t>a significant gender effect on emotional presence.</a:t>
            </a:r>
            <a:endParaRPr lang="en-US" sz="3559" dirty="0"/>
          </a:p>
        </p:txBody>
      </p:sp>
      <p:sp>
        <p:nvSpPr>
          <p:cNvPr id="139" name="Shape 139"/>
          <p:cNvSpPr/>
          <p:nvPr/>
        </p:nvSpPr>
        <p:spPr>
          <a:xfrm>
            <a:off x="9260141" y="9150158"/>
            <a:ext cx="3398491" cy="3526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a:defRPr sz="800">
                <a:solidFill>
                  <a:srgbClr val="FFFFFF"/>
                </a:solidFill>
              </a:defRPr>
            </a:lvl1pPr>
          </a:lstStyle>
          <a:p>
            <a:pPr lvl="0">
              <a:defRPr sz="1800">
                <a:solidFill>
                  <a:srgbClr val="000000"/>
                </a:solidFill>
              </a:defRPr>
            </a:pPr>
            <a:r>
              <a:rPr sz="800">
                <a:solidFill>
                  <a:srgbClr val="FFFFFF"/>
                </a:solidFill>
              </a:rPr>
              <a:t>Source: http://usabilitygeek.com/wp-content/uploads/2012/07/USEFul–A-Framework-To-Automate-Website-Usability-Evaluation-Conclusion.jpg</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asted-image.png"/>
          <p:cNvPicPr/>
          <p:nvPr/>
        </p:nvPicPr>
        <p:blipFill>
          <a:blip r:embed="rId2">
            <a:extLst/>
          </a:blip>
          <a:srcRect l="50000" r="5533"/>
          <a:stretch>
            <a:fillRect/>
          </a:stretch>
        </p:blipFill>
        <p:spPr>
          <a:xfrm>
            <a:off x="6502400" y="0"/>
            <a:ext cx="6502400" cy="9753600"/>
          </a:xfrm>
          <a:prstGeom prst="rect">
            <a:avLst/>
          </a:prstGeom>
          <a:ln w="12700">
            <a:miter lim="400000"/>
          </a:ln>
        </p:spPr>
      </p:pic>
      <p:sp>
        <p:nvSpPr>
          <p:cNvPr id="52" name="Shape 52"/>
          <p:cNvSpPr>
            <a:spLocks noGrp="1"/>
          </p:cNvSpPr>
          <p:nvPr>
            <p:ph type="title"/>
          </p:nvPr>
        </p:nvSpPr>
        <p:spPr>
          <a:prstGeom prst="rect">
            <a:avLst/>
          </a:prstGeom>
        </p:spPr>
        <p:txBody>
          <a:bodyPr/>
          <a:lstStyle/>
          <a:p>
            <a:pPr lvl="0">
              <a:defRPr sz="1800"/>
            </a:pPr>
            <a:r>
              <a:rPr sz="4200"/>
              <a:t>Context</a:t>
            </a:r>
          </a:p>
        </p:txBody>
      </p:sp>
      <p:sp>
        <p:nvSpPr>
          <p:cNvPr id="53" name="Shape 53"/>
          <p:cNvSpPr>
            <a:spLocks noGrp="1"/>
          </p:cNvSpPr>
          <p:nvPr>
            <p:ph type="body" idx="1"/>
          </p:nvPr>
        </p:nvSpPr>
        <p:spPr>
          <a:prstGeom prst="rect">
            <a:avLst/>
          </a:prstGeom>
        </p:spPr>
        <p:txBody>
          <a:bodyPr/>
          <a:lstStyle/>
          <a:p>
            <a:pPr lvl="0" defTabSz="280415">
              <a:spcBef>
                <a:spcPts val="200"/>
              </a:spcBef>
              <a:defRPr sz="1800">
                <a:solidFill>
                  <a:srgbClr val="000000"/>
                </a:solidFill>
              </a:defRPr>
            </a:pPr>
            <a:r>
              <a:rPr sz="1440">
                <a:solidFill>
                  <a:srgbClr val="747474"/>
                </a:solidFill>
              </a:rPr>
              <a:t>Number of mobile subscriptions topped the seven billion mark in 2013; now projected to be higher that the human population.</a:t>
            </a:r>
          </a:p>
          <a:p>
            <a:pPr lvl="0" algn="r" defTabSz="280415">
              <a:spcBef>
                <a:spcPts val="200"/>
              </a:spcBef>
              <a:defRPr sz="1800">
                <a:solidFill>
                  <a:srgbClr val="000000"/>
                </a:solidFill>
              </a:defRPr>
            </a:pPr>
            <a:r>
              <a:rPr sz="959" i="1">
                <a:solidFill>
                  <a:srgbClr val="747474"/>
                </a:solidFill>
              </a:rPr>
              <a:t>Faille, M. &amp; Morrison, K. (2013). Rise of the cellphone. National Post, April 9, 2013.</a:t>
            </a:r>
          </a:p>
          <a:p>
            <a:pPr lvl="0" defTabSz="280415">
              <a:spcBef>
                <a:spcPts val="200"/>
              </a:spcBef>
              <a:defRPr sz="1800">
                <a:solidFill>
                  <a:srgbClr val="000000"/>
                </a:solidFill>
              </a:defRPr>
            </a:pPr>
            <a:endParaRPr sz="1440">
              <a:solidFill>
                <a:srgbClr val="747474"/>
              </a:solidFill>
            </a:endParaRPr>
          </a:p>
          <a:p>
            <a:pPr lvl="0" defTabSz="280415">
              <a:spcBef>
                <a:spcPts val="200"/>
              </a:spcBef>
              <a:defRPr sz="1800">
                <a:solidFill>
                  <a:srgbClr val="000000"/>
                </a:solidFill>
              </a:defRPr>
            </a:pPr>
            <a:r>
              <a:rPr sz="1440">
                <a:solidFill>
                  <a:srgbClr val="747474"/>
                </a:solidFill>
              </a:rPr>
              <a:t>Mobile communication devices are used by students in higher education and particularly graduate students studying online.</a:t>
            </a:r>
          </a:p>
          <a:p>
            <a:pPr lvl="0" algn="r" defTabSz="280415">
              <a:spcBef>
                <a:spcPts val="200"/>
              </a:spcBef>
              <a:defRPr sz="1800">
                <a:solidFill>
                  <a:srgbClr val="000000"/>
                </a:solidFill>
              </a:defRPr>
            </a:pPr>
            <a:r>
              <a:rPr sz="959" i="1">
                <a:solidFill>
                  <a:srgbClr val="747474"/>
                </a:solidFill>
              </a:rPr>
              <a:t>Kim, S.H., Mims, C., and Holmes, K.P. (2006). An introduction to current trends and benefits of mobile wireless technology use in higher education. AACE Journal, 14(1): 77-100.</a:t>
            </a:r>
          </a:p>
          <a:p>
            <a:pPr lvl="0" defTabSz="280415">
              <a:spcBef>
                <a:spcPts val="200"/>
              </a:spcBef>
              <a:defRPr sz="1800">
                <a:solidFill>
                  <a:srgbClr val="000000"/>
                </a:solidFill>
              </a:defRPr>
            </a:pPr>
            <a:endParaRPr sz="1440">
              <a:solidFill>
                <a:srgbClr val="747474"/>
              </a:solidFill>
            </a:endParaRPr>
          </a:p>
          <a:p>
            <a:pPr lvl="0" defTabSz="280415">
              <a:spcBef>
                <a:spcPts val="200"/>
              </a:spcBef>
              <a:defRPr sz="1800">
                <a:solidFill>
                  <a:srgbClr val="000000"/>
                </a:solidFill>
              </a:defRPr>
            </a:pPr>
            <a:r>
              <a:rPr sz="1440">
                <a:solidFill>
                  <a:srgbClr val="747474"/>
                </a:solidFill>
              </a:rPr>
              <a:t>This research one step toward understanding how to design learning materials for delivery on mobile communication devices and consider key practice implications.</a:t>
            </a:r>
          </a:p>
          <a:p>
            <a:pPr lvl="0" algn="r" defTabSz="280415">
              <a:spcBef>
                <a:spcPts val="200"/>
              </a:spcBef>
              <a:defRPr sz="1800">
                <a:solidFill>
                  <a:srgbClr val="000000"/>
                </a:solidFill>
              </a:defRPr>
            </a:pPr>
            <a:r>
              <a:rPr sz="959" i="1">
                <a:solidFill>
                  <a:srgbClr val="747474"/>
                </a:solidFill>
              </a:rPr>
              <a:t>Ally, M. (Ed.). (2009). Mobile learning: Transforming the delivery of education and training. Athabasca University Press.</a:t>
            </a:r>
          </a:p>
        </p:txBody>
      </p:sp>
      <p:sp>
        <p:nvSpPr>
          <p:cNvPr id="54" name="Shape 54"/>
          <p:cNvSpPr/>
          <p:nvPr/>
        </p:nvSpPr>
        <p:spPr>
          <a:xfrm>
            <a:off x="8577364" y="9228423"/>
            <a:ext cx="4231483" cy="3526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r">
              <a:defRPr sz="800">
                <a:solidFill>
                  <a:srgbClr val="FFFFFF"/>
                </a:solidFill>
              </a:defRPr>
            </a:lvl1pPr>
          </a:lstStyle>
          <a:p>
            <a:pPr lvl="0">
              <a:defRPr sz="1800">
                <a:solidFill>
                  <a:srgbClr val="000000"/>
                </a:solidFill>
              </a:defRPr>
            </a:pPr>
            <a:r>
              <a:rPr sz="800">
                <a:solidFill>
                  <a:srgbClr val="FFFFFF"/>
                </a:solidFill>
              </a:rPr>
              <a:t>Source: https://maxwellphotographyblog.files.wordpress.com/2012/09/wriggle_digital_schoolbag_delivery_mx_-1-scaled10001.jpg </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thumb_dictionary_1024.jpg"/>
          <p:cNvPicPr/>
          <p:nvPr/>
        </p:nvPicPr>
        <p:blipFill>
          <a:blip r:embed="rId2">
            <a:extLst/>
          </a:blip>
          <a:srcRect l="4898" r="4898"/>
          <a:stretch>
            <a:fillRect/>
          </a:stretch>
        </p:blipFill>
        <p:spPr>
          <a:xfrm>
            <a:off x="6502400" y="1272454"/>
            <a:ext cx="6502400" cy="7208692"/>
          </a:xfrm>
          <a:prstGeom prst="rect">
            <a:avLst/>
          </a:prstGeom>
          <a:ln w="12700">
            <a:miter lim="400000"/>
          </a:ln>
        </p:spPr>
      </p:pic>
      <p:sp>
        <p:nvSpPr>
          <p:cNvPr id="57" name="Shape 57"/>
          <p:cNvSpPr>
            <a:spLocks noGrp="1"/>
          </p:cNvSpPr>
          <p:nvPr>
            <p:ph type="title"/>
          </p:nvPr>
        </p:nvSpPr>
        <p:spPr>
          <a:prstGeom prst="rect">
            <a:avLst/>
          </a:prstGeom>
        </p:spPr>
        <p:txBody>
          <a:bodyPr/>
          <a:lstStyle/>
          <a:p>
            <a:pPr lvl="0">
              <a:defRPr sz="1800"/>
            </a:pPr>
            <a:r>
              <a:rPr sz="4200"/>
              <a:t>“Nomadicity"</a:t>
            </a:r>
          </a:p>
        </p:txBody>
      </p:sp>
      <p:sp>
        <p:nvSpPr>
          <p:cNvPr id="58" name="Shape 58"/>
          <p:cNvSpPr>
            <a:spLocks noGrp="1"/>
          </p:cNvSpPr>
          <p:nvPr>
            <p:ph type="body" idx="1"/>
          </p:nvPr>
        </p:nvSpPr>
        <p:spPr>
          <a:prstGeom prst="rect">
            <a:avLst/>
          </a:prstGeom>
        </p:spPr>
        <p:txBody>
          <a:bodyPr/>
          <a:lstStyle/>
          <a:p>
            <a:pPr lvl="0" defTabSz="426466">
              <a:defRPr sz="1800">
                <a:solidFill>
                  <a:srgbClr val="000000"/>
                </a:solidFill>
              </a:defRPr>
            </a:pPr>
            <a:r>
              <a:rPr sz="1898">
                <a:solidFill>
                  <a:srgbClr val="747474"/>
                </a:solidFill>
              </a:rPr>
              <a:t>The tendency of a person, or group of people, to move with relative frequency. </a:t>
            </a:r>
          </a:p>
          <a:p>
            <a:pPr lvl="0" defTabSz="426466">
              <a:defRPr sz="1800">
                <a:solidFill>
                  <a:srgbClr val="000000"/>
                </a:solidFill>
              </a:defRPr>
            </a:pPr>
            <a:endParaRPr sz="1898">
              <a:solidFill>
                <a:srgbClr val="747474"/>
              </a:solidFill>
            </a:endParaRPr>
          </a:p>
          <a:p>
            <a:pPr lvl="0" defTabSz="426466">
              <a:defRPr sz="1800">
                <a:solidFill>
                  <a:srgbClr val="000000"/>
                </a:solidFill>
              </a:defRPr>
            </a:pPr>
            <a:r>
              <a:rPr sz="1898">
                <a:solidFill>
                  <a:srgbClr val="747474"/>
                </a:solidFill>
              </a:rPr>
              <a:t>Also means that learner can easily access electronic services, other learners/teachers/coaches/mentors, and various learning materials with their mobile devices while they are on the move. </a:t>
            </a:r>
          </a:p>
          <a:p>
            <a:pPr lvl="0" defTabSz="426466">
              <a:defRPr sz="1800">
                <a:solidFill>
                  <a:srgbClr val="000000"/>
                </a:solidFill>
              </a:defRPr>
            </a:pPr>
            <a:endParaRPr sz="1168">
              <a:solidFill>
                <a:srgbClr val="747474"/>
              </a:solidFill>
            </a:endParaRPr>
          </a:p>
          <a:p>
            <a:pPr lvl="0" algn="r" defTabSz="426466">
              <a:spcBef>
                <a:spcPts val="200"/>
              </a:spcBef>
              <a:defRPr sz="1800">
                <a:solidFill>
                  <a:srgbClr val="000000"/>
                </a:solidFill>
              </a:defRPr>
            </a:pPr>
            <a:r>
              <a:rPr sz="1314" i="1">
                <a:solidFill>
                  <a:srgbClr val="747474"/>
                </a:solidFill>
              </a:rPr>
              <a:t>Kleinrock, L. (1996) Nomadicity: Anytime, Anywhere in a Disconnected World. Mobile Networks and Applications, 1, 4, 351–357.</a:t>
            </a: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pPr lvl="0">
              <a:defRPr sz="1800"/>
            </a:pPr>
            <a:r>
              <a:rPr sz="4200" dirty="0"/>
              <a:t>“</a:t>
            </a:r>
            <a:r>
              <a:rPr sz="4200" dirty="0" smtClean="0"/>
              <a:t>Nomadic</a:t>
            </a:r>
            <a:r>
              <a:rPr lang="en-CA" sz="4200" smtClean="0"/>
              <a:t> Learning</a:t>
            </a:r>
            <a:r>
              <a:rPr sz="4200" smtClean="0"/>
              <a:t>"</a:t>
            </a:r>
            <a:endParaRPr sz="4200"/>
          </a:p>
        </p:txBody>
      </p:sp>
      <p:sp>
        <p:nvSpPr>
          <p:cNvPr id="61" name="Shape 61"/>
          <p:cNvSpPr>
            <a:spLocks noGrp="1"/>
          </p:cNvSpPr>
          <p:nvPr>
            <p:ph type="body" idx="1"/>
          </p:nvPr>
        </p:nvSpPr>
        <p:spPr>
          <a:prstGeom prst="rect">
            <a:avLst/>
          </a:prstGeom>
        </p:spPr>
        <p:txBody>
          <a:bodyPr/>
          <a:lstStyle/>
          <a:p>
            <a:pPr lvl="0" defTabSz="257047">
              <a:lnSpc>
                <a:spcPct val="90000"/>
              </a:lnSpc>
              <a:spcBef>
                <a:spcPts val="300"/>
              </a:spcBef>
              <a:defRPr sz="1800">
                <a:solidFill>
                  <a:srgbClr val="000000"/>
                </a:solidFill>
              </a:defRPr>
            </a:pPr>
            <a:r>
              <a:rPr sz="1760">
                <a:solidFill>
                  <a:srgbClr val="747474"/>
                </a:solidFill>
              </a:rPr>
              <a:t>A form of learning in which a learner has continuity of service across different sessions, and possibly, different locations. </a:t>
            </a:r>
          </a:p>
          <a:p>
            <a:pPr lvl="0" defTabSz="257047">
              <a:lnSpc>
                <a:spcPct val="90000"/>
              </a:lnSpc>
              <a:spcBef>
                <a:spcPts val="300"/>
              </a:spcBef>
              <a:defRPr sz="1800">
                <a:solidFill>
                  <a:srgbClr val="000000"/>
                </a:solidFill>
              </a:defRPr>
            </a:pPr>
            <a:endParaRPr sz="1760">
              <a:solidFill>
                <a:srgbClr val="747474"/>
              </a:solidFill>
            </a:endParaRPr>
          </a:p>
          <a:p>
            <a:pPr lvl="0" defTabSz="257047">
              <a:lnSpc>
                <a:spcPct val="90000"/>
              </a:lnSpc>
              <a:spcBef>
                <a:spcPts val="300"/>
              </a:spcBef>
              <a:defRPr sz="1800">
                <a:solidFill>
                  <a:srgbClr val="000000"/>
                </a:solidFill>
              </a:defRPr>
            </a:pPr>
            <a:r>
              <a:rPr sz="1760">
                <a:solidFill>
                  <a:srgbClr val="747474"/>
                </a:solidFill>
              </a:rPr>
              <a:t>For example: a learner may have a different teacher every year; different colleagues every course, and a learner may change institutions from time to time. </a:t>
            </a:r>
          </a:p>
          <a:p>
            <a:pPr lvl="0" defTabSz="257047">
              <a:lnSpc>
                <a:spcPct val="90000"/>
              </a:lnSpc>
              <a:spcBef>
                <a:spcPts val="300"/>
              </a:spcBef>
              <a:defRPr sz="1800">
                <a:solidFill>
                  <a:srgbClr val="000000"/>
                </a:solidFill>
              </a:defRPr>
            </a:pPr>
            <a:endParaRPr sz="1760">
              <a:solidFill>
                <a:srgbClr val="747474"/>
              </a:solidFill>
            </a:endParaRPr>
          </a:p>
          <a:p>
            <a:pPr lvl="0" defTabSz="257047">
              <a:lnSpc>
                <a:spcPct val="90000"/>
              </a:lnSpc>
              <a:spcBef>
                <a:spcPts val="300"/>
              </a:spcBef>
              <a:defRPr sz="1800">
                <a:solidFill>
                  <a:srgbClr val="000000"/>
                </a:solidFill>
              </a:defRPr>
            </a:pPr>
            <a:r>
              <a:rPr sz="1760">
                <a:solidFill>
                  <a:srgbClr val="747474"/>
                </a:solidFill>
              </a:rPr>
              <a:t>Learning using mobile devices is now added to this definition – location is no longer fixed.</a:t>
            </a:r>
          </a:p>
          <a:p>
            <a:pPr lvl="0" defTabSz="257047">
              <a:lnSpc>
                <a:spcPct val="90000"/>
              </a:lnSpc>
              <a:spcBef>
                <a:spcPts val="300"/>
              </a:spcBef>
              <a:defRPr sz="1800">
                <a:solidFill>
                  <a:srgbClr val="000000"/>
                </a:solidFill>
              </a:defRPr>
            </a:pPr>
            <a:endParaRPr sz="1144">
              <a:solidFill>
                <a:srgbClr val="747474"/>
              </a:solidFill>
            </a:endParaRPr>
          </a:p>
          <a:p>
            <a:pPr lvl="0" algn="r" defTabSz="257047">
              <a:lnSpc>
                <a:spcPct val="90000"/>
              </a:lnSpc>
              <a:spcBef>
                <a:spcPts val="100"/>
              </a:spcBef>
              <a:defRPr sz="1800">
                <a:solidFill>
                  <a:srgbClr val="000000"/>
                </a:solidFill>
              </a:defRPr>
            </a:pPr>
            <a:r>
              <a:rPr sz="1012" i="1">
                <a:solidFill>
                  <a:srgbClr val="747474"/>
                </a:solidFill>
              </a:rPr>
              <a:t>Sarrab, M., Elgamel, L., &amp; Aldabbas, H. (2012). Mobile learning (m-learning) and educational environments. International journal of distributed and parallel systems, 3(4), 31-38.</a:t>
            </a:r>
          </a:p>
        </p:txBody>
      </p:sp>
      <p:pic>
        <p:nvPicPr>
          <p:cNvPr id="62" name="thumb_dictionary_1024.jpg"/>
          <p:cNvPicPr/>
          <p:nvPr/>
        </p:nvPicPr>
        <p:blipFill>
          <a:blip r:embed="rId2">
            <a:extLst/>
          </a:blip>
          <a:srcRect l="4898" r="4898"/>
          <a:stretch>
            <a:fillRect/>
          </a:stretch>
        </p:blipFill>
        <p:spPr>
          <a:xfrm>
            <a:off x="6502400" y="1272454"/>
            <a:ext cx="6502400" cy="720869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hape 64"/>
          <p:cNvSpPr>
            <a:spLocks noGrp="1"/>
          </p:cNvSpPr>
          <p:nvPr>
            <p:ph type="title"/>
          </p:nvPr>
        </p:nvSpPr>
        <p:spPr>
          <a:prstGeom prst="rect">
            <a:avLst/>
          </a:prstGeom>
        </p:spPr>
        <p:txBody>
          <a:bodyPr/>
          <a:lstStyle>
            <a:lvl1pPr>
              <a:defRPr sz="3700"/>
            </a:lvl1pPr>
          </a:lstStyle>
          <a:p>
            <a:pPr lvl="0">
              <a:defRPr sz="1800"/>
            </a:pPr>
            <a:r>
              <a:rPr sz="3700"/>
              <a:t>How does what we know of CoI apply to mobile learning?</a:t>
            </a:r>
          </a:p>
        </p:txBody>
      </p:sp>
      <p:sp>
        <p:nvSpPr>
          <p:cNvPr id="65" name="Shape 65"/>
          <p:cNvSpPr>
            <a:spLocks noGrp="1"/>
          </p:cNvSpPr>
          <p:nvPr>
            <p:ph type="body" idx="1"/>
          </p:nvPr>
        </p:nvSpPr>
        <p:spPr>
          <a:xfrm>
            <a:off x="972249" y="2222500"/>
            <a:ext cx="10928663" cy="3519745"/>
          </a:xfrm>
          <a:prstGeom prst="rect">
            <a:avLst/>
          </a:prstGeom>
        </p:spPr>
        <p:txBody>
          <a:bodyPr/>
          <a:lstStyle/>
          <a:p>
            <a:pPr marL="0" lvl="0" indent="0" defTabSz="391414">
              <a:spcBef>
                <a:spcPts val="2800"/>
              </a:spcBef>
              <a:buSzTx/>
              <a:buFontTx/>
              <a:buNone/>
              <a:defRPr sz="1800">
                <a:solidFill>
                  <a:srgbClr val="000000"/>
                </a:solidFill>
              </a:defRPr>
            </a:pPr>
            <a:r>
              <a:rPr sz="2412">
                <a:solidFill>
                  <a:srgbClr val="747474"/>
                </a:solidFill>
              </a:rPr>
              <a:t>Mobile technology allows unprecedented permutations and concatenation of innovations in communication at the levels of place and space, individual, group and mass, and creative new services offered from a range of entities from amateur creators to gigantic corporations,… </a:t>
            </a:r>
            <a:br>
              <a:rPr sz="2412">
                <a:solidFill>
                  <a:srgbClr val="747474"/>
                </a:solidFill>
              </a:rPr>
            </a:br>
            <a:r>
              <a:rPr sz="2412" b="1">
                <a:solidFill>
                  <a:srgbClr val="747474"/>
                </a:solidFill>
                <a:latin typeface="Helvetica Neue"/>
                <a:ea typeface="Helvetica Neue"/>
                <a:cs typeface="Helvetica Neue"/>
                <a:sym typeface="Helvetica Neue"/>
              </a:rPr>
              <a:t>In contrast to computer and internet technology, social science research on mobile communication technology has not caught on quickly among the scholarly community.</a:t>
            </a:r>
          </a:p>
          <a:p>
            <a:pPr marL="0" lvl="0" indent="0" algn="r" defTabSz="391414">
              <a:spcBef>
                <a:spcPts val="2800"/>
              </a:spcBef>
              <a:buSzTx/>
              <a:buFontTx/>
              <a:buNone/>
              <a:defRPr sz="1800">
                <a:solidFill>
                  <a:srgbClr val="000000"/>
                </a:solidFill>
              </a:defRPr>
            </a:pPr>
            <a:r>
              <a:rPr sz="1340" i="1">
                <a:solidFill>
                  <a:srgbClr val="747474"/>
                </a:solidFill>
              </a:rPr>
              <a:t>Katz, J. E. (2006). Mobile communication and the transformation of daily life: </a:t>
            </a:r>
            <a:br>
              <a:rPr sz="1340" i="1">
                <a:solidFill>
                  <a:srgbClr val="747474"/>
                </a:solidFill>
              </a:rPr>
            </a:br>
            <a:r>
              <a:rPr sz="1340" i="1">
                <a:solidFill>
                  <a:srgbClr val="747474"/>
                </a:solidFill>
              </a:rPr>
              <a:t>The next phase of research on mobiles. Knowledge, Technology &amp; Policy, 19(1), 62-71.</a:t>
            </a:r>
          </a:p>
        </p:txBody>
      </p:sp>
      <p:grpSp>
        <p:nvGrpSpPr>
          <p:cNvPr id="69" name="Group 69"/>
          <p:cNvGrpSpPr/>
          <p:nvPr/>
        </p:nvGrpSpPr>
        <p:grpSpPr>
          <a:xfrm>
            <a:off x="2049994" y="6556471"/>
            <a:ext cx="8904812" cy="1830764"/>
            <a:chOff x="0" y="0"/>
            <a:chExt cx="8904811" cy="1830763"/>
          </a:xfrm>
        </p:grpSpPr>
        <p:sp>
          <p:nvSpPr>
            <p:cNvPr id="66" name="Shape 66"/>
            <p:cNvSpPr/>
            <p:nvPr/>
          </p:nvSpPr>
          <p:spPr>
            <a:xfrm>
              <a:off x="0" y="0"/>
              <a:ext cx="3169290" cy="1830764"/>
            </a:xfrm>
            <a:prstGeom prst="roundRect">
              <a:avLst>
                <a:gd name="adj" fmla="val 15000"/>
              </a:avLst>
            </a:prstGeom>
            <a:gradFill flip="none" rotWithShape="1">
              <a:gsLst>
                <a:gs pos="0">
                  <a:srgbClr val="AD584F"/>
                </a:gs>
                <a:gs pos="100000">
                  <a:srgbClr val="763A34"/>
                </a:gs>
              </a:gsLst>
              <a:lin ang="5400000" scaled="0"/>
            </a:gra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p>
              <a:pPr lvl="0">
                <a:defRPr sz="1800"/>
              </a:pPr>
              <a:r>
                <a:rPr sz="3600">
                  <a:solidFill>
                    <a:srgbClr val="FFFFFF"/>
                  </a:solidFill>
                </a:rPr>
                <a:t>Online Community </a:t>
              </a:r>
              <a:br>
                <a:rPr sz="3600">
                  <a:solidFill>
                    <a:srgbClr val="FFFFFF"/>
                  </a:solidFill>
                </a:rPr>
              </a:br>
              <a:r>
                <a:rPr sz="3600">
                  <a:solidFill>
                    <a:srgbClr val="FFFFFF"/>
                  </a:solidFill>
                </a:rPr>
                <a:t>of Inquiry</a:t>
              </a:r>
            </a:p>
          </p:txBody>
        </p:sp>
        <p:sp>
          <p:nvSpPr>
            <p:cNvPr id="67" name="Shape 67"/>
            <p:cNvSpPr/>
            <p:nvPr/>
          </p:nvSpPr>
          <p:spPr>
            <a:xfrm>
              <a:off x="5735522" y="0"/>
              <a:ext cx="3169290" cy="1830764"/>
            </a:xfrm>
            <a:prstGeom prst="roundRect">
              <a:avLst>
                <a:gd name="adj" fmla="val 15000"/>
              </a:avLst>
            </a:prstGeom>
            <a:gradFill flip="none" rotWithShape="1">
              <a:gsLst>
                <a:gs pos="0">
                  <a:srgbClr val="AD584F"/>
                </a:gs>
                <a:gs pos="100000">
                  <a:srgbClr val="763A34"/>
                </a:gs>
              </a:gsLst>
              <a:lin ang="5400000" scaled="0"/>
            </a:grad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a:solidFill>
                    <a:srgbClr val="FFFFFF"/>
                  </a:solidFill>
                </a:defRPr>
              </a:lvl1pPr>
            </a:lstStyle>
            <a:p>
              <a:pPr lvl="0">
                <a:defRPr sz="1800">
                  <a:solidFill>
                    <a:srgbClr val="000000"/>
                  </a:solidFill>
                </a:defRPr>
              </a:pPr>
              <a:r>
                <a:rPr sz="3600">
                  <a:solidFill>
                    <a:srgbClr val="FFFFFF"/>
                  </a:solidFill>
                </a:rPr>
                <a:t>Mobile Learning</a:t>
              </a:r>
            </a:p>
          </p:txBody>
        </p:sp>
        <p:sp>
          <p:nvSpPr>
            <p:cNvPr id="68" name="Shape 68"/>
            <p:cNvSpPr/>
            <p:nvPr/>
          </p:nvSpPr>
          <p:spPr>
            <a:xfrm>
              <a:off x="3169289" y="535987"/>
              <a:ext cx="2566234" cy="758789"/>
            </a:xfrm>
            <a:prstGeom prst="leftRightArrow">
              <a:avLst>
                <a:gd name="adj1" fmla="val 32000"/>
                <a:gd name="adj2" fmla="val 73644"/>
              </a:avLst>
            </a:prstGeom>
            <a:gradFill flip="none" rotWithShape="1">
              <a:gsLst>
                <a:gs pos="0">
                  <a:srgbClr val="AD584F"/>
                </a:gs>
                <a:gs pos="100000">
                  <a:srgbClr val="763A34"/>
                </a:gs>
              </a:gsLst>
              <a:lin ang="5400000" scaled="0"/>
            </a:gradFill>
            <a:ln w="12700" cap="flat">
              <a:noFill/>
              <a:miter lim="400000"/>
            </a:ln>
            <a:effectLst/>
          </p:spPr>
          <p:txBody>
            <a:bodyPr wrap="square" lIns="50800" tIns="50800" rIns="50800" bIns="50800" numCol="1" anchor="ctr">
              <a:noAutofit/>
            </a:bodyPr>
            <a:lstStyle/>
            <a:p>
              <a:pPr lvl="0">
                <a:defRPr>
                  <a:solidFill>
                    <a:srgbClr val="FFFFFF"/>
                  </a:solidFill>
                </a:defRPr>
              </a:pPr>
              <a:endParaRPr/>
            </a:p>
          </p:txBody>
        </p:sp>
      </p:gr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p:nvPr/>
        </p:nvSpPr>
        <p:spPr>
          <a:xfrm>
            <a:off x="437678" y="555104"/>
            <a:ext cx="12137815" cy="94457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defRPr sz="5600"/>
            </a:lvl1pPr>
          </a:lstStyle>
          <a:p>
            <a:pPr lvl="0">
              <a:defRPr sz="1800"/>
            </a:pPr>
            <a:r>
              <a:rPr sz="5600"/>
              <a:t>The FRAME Model</a:t>
            </a:r>
          </a:p>
        </p:txBody>
      </p:sp>
      <p:pic>
        <p:nvPicPr>
          <p:cNvPr id="72" name="image2.png" descr="C:\Documents and Settings\mkoole\My Documents\published_papers_chapters\mLearning_book_chapter_for_ally\images_low_res\DLS_figure_venn.gif"/>
          <p:cNvPicPr/>
          <p:nvPr/>
        </p:nvPicPr>
        <p:blipFill>
          <a:blip r:embed="rId2">
            <a:extLst/>
          </a:blip>
          <a:stretch>
            <a:fillRect/>
          </a:stretch>
        </p:blipFill>
        <p:spPr>
          <a:xfrm>
            <a:off x="4731842" y="3634208"/>
            <a:ext cx="3541116" cy="3187910"/>
          </a:xfrm>
          <a:prstGeom prst="rect">
            <a:avLst/>
          </a:prstGeom>
          <a:ln w="12700">
            <a:miter lim="400000"/>
          </a:ln>
        </p:spPr>
      </p:pic>
      <p:sp>
        <p:nvSpPr>
          <p:cNvPr id="73" name="Shape 73"/>
          <p:cNvSpPr/>
          <p:nvPr/>
        </p:nvSpPr>
        <p:spPr>
          <a:xfrm>
            <a:off x="7874309" y="2775397"/>
            <a:ext cx="1678471" cy="858812"/>
          </a:xfrm>
          <a:prstGeom prst="rect">
            <a:avLst/>
          </a:prstGeom>
          <a:gradFill>
            <a:gsLst>
              <a:gs pos="0">
                <a:srgbClr val="AD584F"/>
              </a:gs>
              <a:gs pos="100000">
                <a:srgbClr val="763A34"/>
              </a:gs>
            </a:gsLst>
            <a:lin ang="5400000"/>
          </a:gradFill>
          <a:ln w="12700">
            <a:miter lim="400000"/>
          </a:ln>
          <a:extLst>
            <a:ext uri="{C572A759-6A51-4108-AA02-DFA0A04FC94B}">
              <ma14:wrappingTextBoxFlag xmlns:ma14="http://schemas.microsoft.com/office/mac/drawingml/2011/main" xmlns="" val="1"/>
            </a:ext>
          </a:extLst>
        </p:spPr>
        <p:txBody>
          <a:bodyPr wrap="none" lIns="127000" tIns="127000" rIns="127000" bIns="127000" anchor="ctr">
            <a:spAutoFit/>
          </a:bodyPr>
          <a:lstStyle/>
          <a:p>
            <a:pPr lvl="0">
              <a:defRPr sz="1800"/>
            </a:pPr>
            <a:r>
              <a:rPr sz="1300" b="1">
                <a:solidFill>
                  <a:srgbClr val="FFFFFF"/>
                </a:solidFill>
                <a:latin typeface="Helvetica Neue"/>
                <a:ea typeface="Helvetica Neue"/>
                <a:cs typeface="Helvetica Neue"/>
                <a:sym typeface="Helvetica Neue"/>
              </a:rPr>
              <a:t>Mental, emotional</a:t>
            </a:r>
            <a:br>
              <a:rPr sz="1300" b="1">
                <a:solidFill>
                  <a:srgbClr val="FFFFFF"/>
                </a:solidFill>
                <a:latin typeface="Helvetica Neue"/>
                <a:ea typeface="Helvetica Neue"/>
                <a:cs typeface="Helvetica Neue"/>
                <a:sym typeface="Helvetica Neue"/>
              </a:rPr>
            </a:br>
            <a:r>
              <a:rPr sz="1300" b="1">
                <a:solidFill>
                  <a:srgbClr val="FFFFFF"/>
                </a:solidFill>
                <a:latin typeface="Helvetica Neue"/>
                <a:ea typeface="Helvetica Neue"/>
                <a:cs typeface="Helvetica Neue"/>
                <a:sym typeface="Helvetica Neue"/>
              </a:rPr>
              <a:t>&amp; physiological </a:t>
            </a:r>
            <a:br>
              <a:rPr sz="1300" b="1">
                <a:solidFill>
                  <a:srgbClr val="FFFFFF"/>
                </a:solidFill>
                <a:latin typeface="Helvetica Neue"/>
                <a:ea typeface="Helvetica Neue"/>
                <a:cs typeface="Helvetica Neue"/>
                <a:sym typeface="Helvetica Neue"/>
              </a:rPr>
            </a:br>
            <a:r>
              <a:rPr sz="1300" b="1">
                <a:solidFill>
                  <a:srgbClr val="FFFFFF"/>
                </a:solidFill>
                <a:latin typeface="Helvetica Neue"/>
                <a:ea typeface="Helvetica Neue"/>
                <a:cs typeface="Helvetica Neue"/>
                <a:sym typeface="Helvetica Neue"/>
              </a:rPr>
              <a:t>characteristics</a:t>
            </a:r>
          </a:p>
        </p:txBody>
      </p:sp>
      <p:sp>
        <p:nvSpPr>
          <p:cNvPr id="74" name="Shape 74"/>
          <p:cNvSpPr/>
          <p:nvPr/>
        </p:nvSpPr>
        <p:spPr>
          <a:xfrm>
            <a:off x="5732977" y="6960295"/>
            <a:ext cx="1547217" cy="655612"/>
          </a:xfrm>
          <a:prstGeom prst="rect">
            <a:avLst/>
          </a:prstGeom>
          <a:gradFill>
            <a:gsLst>
              <a:gs pos="0">
                <a:srgbClr val="AD584F"/>
              </a:gs>
              <a:gs pos="100000">
                <a:srgbClr val="763A34"/>
              </a:gs>
            </a:gsLst>
            <a:lin ang="5400000"/>
          </a:gradFill>
          <a:ln w="12700">
            <a:miter lim="400000"/>
          </a:ln>
          <a:extLst>
            <a:ext uri="{C572A759-6A51-4108-AA02-DFA0A04FC94B}">
              <ma14:wrappingTextBoxFlag xmlns:ma14="http://schemas.microsoft.com/office/mac/drawingml/2011/main" xmlns="" val="1"/>
            </a:ext>
          </a:extLst>
        </p:spPr>
        <p:txBody>
          <a:bodyPr wrap="none" lIns="127000" tIns="127000" rIns="127000" bIns="127000" anchor="ctr">
            <a:spAutoFit/>
          </a:bodyPr>
          <a:lstStyle/>
          <a:p>
            <a:pPr lvl="0">
              <a:defRPr sz="1800"/>
            </a:pPr>
            <a:r>
              <a:rPr sz="1300" b="1">
                <a:solidFill>
                  <a:srgbClr val="FFFFFF"/>
                </a:solidFill>
                <a:latin typeface="Helvetica Neue"/>
                <a:ea typeface="Helvetica Neue"/>
                <a:cs typeface="Helvetica Neue"/>
                <a:sym typeface="Helvetica Neue"/>
              </a:rPr>
              <a:t>Social &amp; cultural</a:t>
            </a:r>
            <a:br>
              <a:rPr sz="1300" b="1">
                <a:solidFill>
                  <a:srgbClr val="FFFFFF"/>
                </a:solidFill>
                <a:latin typeface="Helvetica Neue"/>
                <a:ea typeface="Helvetica Neue"/>
                <a:cs typeface="Helvetica Neue"/>
                <a:sym typeface="Helvetica Neue"/>
              </a:rPr>
            </a:br>
            <a:r>
              <a:rPr sz="1300" b="1">
                <a:solidFill>
                  <a:srgbClr val="FFFFFF"/>
                </a:solidFill>
                <a:latin typeface="Helvetica Neue"/>
                <a:ea typeface="Helvetica Neue"/>
                <a:cs typeface="Helvetica Neue"/>
                <a:sym typeface="Helvetica Neue"/>
              </a:rPr>
              <a:t>Characteristics</a:t>
            </a:r>
          </a:p>
        </p:txBody>
      </p:sp>
      <p:sp>
        <p:nvSpPr>
          <p:cNvPr id="75" name="Shape 75"/>
          <p:cNvSpPr/>
          <p:nvPr/>
        </p:nvSpPr>
        <p:spPr>
          <a:xfrm>
            <a:off x="3119412" y="2988915"/>
            <a:ext cx="1612431" cy="1062672"/>
          </a:xfrm>
          <a:prstGeom prst="rect">
            <a:avLst/>
          </a:prstGeom>
          <a:gradFill>
            <a:gsLst>
              <a:gs pos="0">
                <a:srgbClr val="AD584F"/>
              </a:gs>
              <a:gs pos="100000">
                <a:srgbClr val="763A34"/>
              </a:gs>
            </a:gsLst>
            <a:lin ang="5400000"/>
          </a:gradFill>
          <a:ln w="12700">
            <a:miter lim="400000"/>
          </a:ln>
          <a:extLst>
            <a:ext uri="{C572A759-6A51-4108-AA02-DFA0A04FC94B}">
              <ma14:wrappingTextBoxFlag xmlns:ma14="http://schemas.microsoft.com/office/mac/drawingml/2011/main" xmlns="" val="1"/>
            </a:ext>
          </a:extLst>
        </p:spPr>
        <p:txBody>
          <a:bodyPr wrap="none" lIns="127000" tIns="127000" rIns="127000" bIns="127000" anchor="ctr">
            <a:spAutoFit/>
          </a:bodyPr>
          <a:lstStyle/>
          <a:p>
            <a:pPr lvl="0">
              <a:defRPr sz="1800"/>
            </a:pPr>
            <a:r>
              <a:rPr sz="1300" b="1">
                <a:solidFill>
                  <a:srgbClr val="FFFFFF"/>
                </a:solidFill>
                <a:latin typeface="Helvetica Neue"/>
                <a:ea typeface="Helvetica Neue"/>
                <a:cs typeface="Helvetica Neue"/>
                <a:sym typeface="Helvetica Neue"/>
              </a:rPr>
              <a:t>Technical </a:t>
            </a:r>
          </a:p>
          <a:p>
            <a:pPr lvl="0">
              <a:defRPr sz="1800"/>
            </a:pPr>
            <a:r>
              <a:rPr sz="1300" b="1">
                <a:solidFill>
                  <a:srgbClr val="FFFFFF"/>
                </a:solidFill>
                <a:latin typeface="Helvetica Neue"/>
                <a:ea typeface="Helvetica Neue"/>
                <a:cs typeface="Helvetica Neue"/>
                <a:sym typeface="Helvetica Neue"/>
              </a:rPr>
              <a:t>Characteristics</a:t>
            </a:r>
          </a:p>
          <a:p>
            <a:pPr lvl="0">
              <a:defRPr sz="1800"/>
            </a:pPr>
            <a:r>
              <a:rPr sz="1300" b="1">
                <a:solidFill>
                  <a:srgbClr val="FFFFFF"/>
                </a:solidFill>
                <a:latin typeface="Helvetica Neue"/>
                <a:ea typeface="Helvetica Neue"/>
                <a:cs typeface="Helvetica Neue"/>
                <a:sym typeface="Helvetica Neue"/>
              </a:rPr>
              <a:t>Specifications</a:t>
            </a:r>
            <a:r>
              <a:rPr sz="1300">
                <a:solidFill>
                  <a:srgbClr val="FFFFFF"/>
                </a:solidFill>
              </a:rPr>
              <a:t> </a:t>
            </a:r>
          </a:p>
          <a:p>
            <a:pPr lvl="0">
              <a:defRPr sz="1800"/>
            </a:pPr>
            <a:r>
              <a:rPr sz="1300">
                <a:solidFill>
                  <a:srgbClr val="FFFFFF"/>
                </a:solidFill>
              </a:rPr>
              <a:t>physical, electronic</a:t>
            </a:r>
          </a:p>
        </p:txBody>
      </p:sp>
      <p:sp>
        <p:nvSpPr>
          <p:cNvPr id="76" name="Shape 76"/>
          <p:cNvSpPr/>
          <p:nvPr/>
        </p:nvSpPr>
        <p:spPr>
          <a:xfrm>
            <a:off x="8076604" y="6327689"/>
            <a:ext cx="2083131" cy="1265212"/>
          </a:xfrm>
          <a:prstGeom prst="rect">
            <a:avLst/>
          </a:prstGeom>
          <a:gradFill>
            <a:gsLst>
              <a:gs pos="0">
                <a:srgbClr val="AD584F"/>
              </a:gs>
              <a:gs pos="100000">
                <a:srgbClr val="763A34"/>
              </a:gs>
            </a:gsLst>
            <a:lin ang="5400000"/>
          </a:gradFill>
          <a:ln w="12700">
            <a:miter lim="400000"/>
          </a:ln>
          <a:extLst>
            <a:ext uri="{C572A759-6A51-4108-AA02-DFA0A04FC94B}">
              <ma14:wrappingTextBoxFlag xmlns:ma14="http://schemas.microsoft.com/office/mac/drawingml/2011/main" xmlns="" val="1"/>
            </a:ext>
          </a:extLst>
        </p:spPr>
        <p:txBody>
          <a:bodyPr wrap="none" lIns="127000" tIns="127000" rIns="127000" bIns="127000" anchor="ctr">
            <a:spAutoFit/>
          </a:bodyPr>
          <a:lstStyle/>
          <a:p>
            <a:pPr lvl="0">
              <a:defRPr sz="1800"/>
            </a:pPr>
            <a:r>
              <a:rPr sz="1300" b="1">
                <a:solidFill>
                  <a:srgbClr val="FFFFFF"/>
                </a:solidFill>
                <a:latin typeface="Helvetica Neue"/>
                <a:ea typeface="Helvetica Neue"/>
                <a:cs typeface="Helvetica Neue"/>
                <a:sym typeface="Helvetica Neue"/>
              </a:rPr>
              <a:t>The learning system</a:t>
            </a:r>
          </a:p>
          <a:p>
            <a:pPr lvl="0">
              <a:defRPr sz="1800"/>
            </a:pPr>
            <a:r>
              <a:rPr sz="1300">
                <a:solidFill>
                  <a:srgbClr val="FFFFFF"/>
                </a:solidFill>
              </a:rPr>
              <a:t>rests within a context </a:t>
            </a:r>
            <a:br>
              <a:rPr sz="1300">
                <a:solidFill>
                  <a:srgbClr val="FFFFFF"/>
                </a:solidFill>
              </a:rPr>
            </a:br>
            <a:r>
              <a:rPr sz="1300">
                <a:solidFill>
                  <a:srgbClr val="FFFFFF"/>
                </a:solidFill>
              </a:rPr>
              <a:t>of data or information</a:t>
            </a:r>
            <a:br>
              <a:rPr sz="1300">
                <a:solidFill>
                  <a:srgbClr val="FFFFFF"/>
                </a:solidFill>
              </a:rPr>
            </a:br>
            <a:r>
              <a:rPr sz="1300">
                <a:solidFill>
                  <a:srgbClr val="FFFFFF"/>
                </a:solidFill>
              </a:rPr>
              <a:t>waiting to be transformed</a:t>
            </a:r>
            <a:br>
              <a:rPr sz="1300">
                <a:solidFill>
                  <a:srgbClr val="FFFFFF"/>
                </a:solidFill>
              </a:rPr>
            </a:br>
            <a:r>
              <a:rPr sz="1300">
                <a:solidFill>
                  <a:srgbClr val="FFFFFF"/>
                </a:solidFill>
              </a:rPr>
              <a:t>into meaning</a:t>
            </a:r>
          </a:p>
        </p:txBody>
      </p:sp>
      <p:sp>
        <p:nvSpPr>
          <p:cNvPr id="77" name="Shape 77"/>
          <p:cNvSpPr/>
          <p:nvPr/>
        </p:nvSpPr>
        <p:spPr>
          <a:xfrm>
            <a:off x="5550551" y="1951851"/>
            <a:ext cx="1729643" cy="1062672"/>
          </a:xfrm>
          <a:prstGeom prst="rect">
            <a:avLst/>
          </a:prstGeom>
          <a:solidFill>
            <a:srgbClr val="656837"/>
          </a:solidFill>
          <a:ln w="12700">
            <a:miter lim="400000"/>
          </a:ln>
          <a:extLst>
            <a:ext uri="{C572A759-6A51-4108-AA02-DFA0A04FC94B}">
              <ma14:wrappingTextBoxFlag xmlns:ma14="http://schemas.microsoft.com/office/mac/drawingml/2011/main" xmlns="" val="1"/>
            </a:ext>
          </a:extLst>
        </p:spPr>
        <p:txBody>
          <a:bodyPr lIns="127000" tIns="127000" rIns="127000" bIns="127000" anchor="ctr">
            <a:spAutoFit/>
          </a:bodyPr>
          <a:lstStyle/>
          <a:p>
            <a:pPr lvl="0">
              <a:defRPr sz="1800"/>
            </a:pPr>
            <a:r>
              <a:rPr sz="1300" b="1">
                <a:solidFill>
                  <a:srgbClr val="FFFFFF"/>
                </a:solidFill>
                <a:latin typeface="Helvetica Neue"/>
                <a:ea typeface="Helvetica Neue"/>
                <a:cs typeface="Helvetica Neue"/>
                <a:sym typeface="Helvetica Neue"/>
              </a:rPr>
              <a:t>Usability:</a:t>
            </a:r>
            <a:r>
              <a:rPr sz="1300">
                <a:solidFill>
                  <a:srgbClr val="FFFFFF"/>
                </a:solidFill>
              </a:rPr>
              <a:t/>
            </a:r>
            <a:br>
              <a:rPr sz="1300">
                <a:solidFill>
                  <a:srgbClr val="FFFFFF"/>
                </a:solidFill>
              </a:rPr>
            </a:br>
            <a:r>
              <a:rPr sz="1300">
                <a:solidFill>
                  <a:srgbClr val="FFFFFF"/>
                </a:solidFill>
              </a:rPr>
              <a:t>How the learner interacts with the device</a:t>
            </a:r>
          </a:p>
        </p:txBody>
      </p:sp>
      <p:sp>
        <p:nvSpPr>
          <p:cNvPr id="78" name="Shape 78"/>
          <p:cNvSpPr/>
          <p:nvPr/>
        </p:nvSpPr>
        <p:spPr>
          <a:xfrm>
            <a:off x="8573686" y="4172398"/>
            <a:ext cx="2135138" cy="1468412"/>
          </a:xfrm>
          <a:prstGeom prst="rect">
            <a:avLst/>
          </a:prstGeom>
          <a:solidFill>
            <a:srgbClr val="656837"/>
          </a:solidFill>
          <a:ln w="12700">
            <a:miter lim="400000"/>
          </a:ln>
          <a:extLst>
            <a:ext uri="{C572A759-6A51-4108-AA02-DFA0A04FC94B}">
              <ma14:wrappingTextBoxFlag xmlns:ma14="http://schemas.microsoft.com/office/mac/drawingml/2011/main" xmlns="" val="1"/>
            </a:ext>
          </a:extLst>
        </p:spPr>
        <p:txBody>
          <a:bodyPr wrap="none" lIns="127000" tIns="127000" rIns="127000" bIns="127000" anchor="ctr">
            <a:spAutoFit/>
          </a:bodyPr>
          <a:lstStyle/>
          <a:p>
            <a:pPr lvl="0">
              <a:defRPr sz="1800"/>
            </a:pPr>
            <a:r>
              <a:rPr sz="1300" b="1">
                <a:solidFill>
                  <a:srgbClr val="FFFFFF"/>
                </a:solidFill>
                <a:latin typeface="Helvetica Neue"/>
                <a:ea typeface="Helvetica Neue"/>
                <a:cs typeface="Helvetica Neue"/>
                <a:sym typeface="Helvetica Neue"/>
              </a:rPr>
              <a:t>Constructivism</a:t>
            </a:r>
          </a:p>
          <a:p>
            <a:pPr lvl="0">
              <a:defRPr sz="1800"/>
            </a:pPr>
            <a:r>
              <a:rPr sz="1300">
                <a:solidFill>
                  <a:srgbClr val="FFFFFF"/>
                </a:solidFill>
              </a:rPr>
              <a:t>How the learner</a:t>
            </a:r>
            <a:br>
              <a:rPr sz="1300">
                <a:solidFill>
                  <a:srgbClr val="FFFFFF"/>
                </a:solidFill>
              </a:rPr>
            </a:br>
            <a:r>
              <a:rPr sz="1300">
                <a:solidFill>
                  <a:srgbClr val="FFFFFF"/>
                </a:solidFill>
              </a:rPr>
              <a:t>interacts with others</a:t>
            </a:r>
            <a:br>
              <a:rPr sz="1300">
                <a:solidFill>
                  <a:srgbClr val="FFFFFF"/>
                </a:solidFill>
              </a:rPr>
            </a:br>
            <a:r>
              <a:rPr sz="1300">
                <a:solidFill>
                  <a:srgbClr val="FFFFFF"/>
                </a:solidFill>
              </a:rPr>
              <a:t>(teachers, students, </a:t>
            </a:r>
            <a:br>
              <a:rPr sz="1300">
                <a:solidFill>
                  <a:srgbClr val="FFFFFF"/>
                </a:solidFill>
              </a:rPr>
            </a:br>
            <a:r>
              <a:rPr sz="1300">
                <a:solidFill>
                  <a:srgbClr val="FFFFFF"/>
                </a:solidFill>
              </a:rPr>
              <a:t>others within his/her </a:t>
            </a:r>
            <a:br>
              <a:rPr sz="1300">
                <a:solidFill>
                  <a:srgbClr val="FFFFFF"/>
                </a:solidFill>
              </a:rPr>
            </a:br>
            <a:r>
              <a:rPr sz="1300">
                <a:solidFill>
                  <a:srgbClr val="FFFFFF"/>
                </a:solidFill>
              </a:rPr>
              <a:t>socio-cultural environment</a:t>
            </a:r>
          </a:p>
        </p:txBody>
      </p:sp>
      <p:sp>
        <p:nvSpPr>
          <p:cNvPr id="79" name="Shape 79"/>
          <p:cNvSpPr/>
          <p:nvPr/>
        </p:nvSpPr>
        <p:spPr>
          <a:xfrm>
            <a:off x="2914688" y="5845059"/>
            <a:ext cx="2021879" cy="1265872"/>
          </a:xfrm>
          <a:prstGeom prst="rect">
            <a:avLst/>
          </a:prstGeom>
          <a:solidFill>
            <a:srgbClr val="656837"/>
          </a:solidFill>
          <a:ln w="12700">
            <a:miter lim="400000"/>
          </a:ln>
          <a:extLst>
            <a:ext uri="{C572A759-6A51-4108-AA02-DFA0A04FC94B}">
              <ma14:wrappingTextBoxFlag xmlns:ma14="http://schemas.microsoft.com/office/mac/drawingml/2011/main" xmlns="" val="1"/>
            </a:ext>
          </a:extLst>
        </p:spPr>
        <p:txBody>
          <a:bodyPr wrap="none" lIns="127000" tIns="127000" rIns="127000" bIns="127000" anchor="ctr">
            <a:spAutoFit/>
          </a:bodyPr>
          <a:lstStyle/>
          <a:p>
            <a:pPr lvl="0">
              <a:defRPr sz="1800"/>
            </a:pPr>
            <a:r>
              <a:rPr sz="1300" b="1">
                <a:solidFill>
                  <a:srgbClr val="FFFFFF"/>
                </a:solidFill>
                <a:latin typeface="Helvetica Neue"/>
                <a:ea typeface="Helvetica Neue"/>
                <a:cs typeface="Helvetica Neue"/>
                <a:sym typeface="Helvetica Neue"/>
              </a:rPr>
              <a:t>Information transfer</a:t>
            </a:r>
            <a:r>
              <a:rPr sz="1300">
                <a:solidFill>
                  <a:srgbClr val="FFFFFF"/>
                </a:solidFill>
              </a:rPr>
              <a:t/>
            </a:r>
            <a:br>
              <a:rPr sz="1300">
                <a:solidFill>
                  <a:srgbClr val="FFFFFF"/>
                </a:solidFill>
              </a:rPr>
            </a:br>
            <a:r>
              <a:rPr sz="1300">
                <a:solidFill>
                  <a:srgbClr val="FFFFFF"/>
                </a:solidFill>
              </a:rPr>
              <a:t>How data and </a:t>
            </a:r>
            <a:br>
              <a:rPr sz="1300">
                <a:solidFill>
                  <a:srgbClr val="FFFFFF"/>
                </a:solidFill>
              </a:rPr>
            </a:br>
            <a:r>
              <a:rPr sz="1300">
                <a:solidFill>
                  <a:srgbClr val="FFFFFF"/>
                </a:solidFill>
              </a:rPr>
              <a:t>information is transferred</a:t>
            </a:r>
            <a:br>
              <a:rPr sz="1300">
                <a:solidFill>
                  <a:srgbClr val="FFFFFF"/>
                </a:solidFill>
              </a:rPr>
            </a:br>
            <a:r>
              <a:rPr sz="1300">
                <a:solidFill>
                  <a:srgbClr val="FFFFFF"/>
                </a:solidFill>
              </a:rPr>
              <a:t>between people &amp; </a:t>
            </a:r>
            <a:br>
              <a:rPr sz="1300">
                <a:solidFill>
                  <a:srgbClr val="FFFFFF"/>
                </a:solidFill>
              </a:rPr>
            </a:br>
            <a:r>
              <a:rPr sz="1300">
                <a:solidFill>
                  <a:srgbClr val="FFFFFF"/>
                </a:solidFill>
              </a:rPr>
              <a:t>systems</a:t>
            </a:r>
          </a:p>
        </p:txBody>
      </p:sp>
      <p:sp>
        <p:nvSpPr>
          <p:cNvPr id="80" name="Shape 80"/>
          <p:cNvSpPr/>
          <p:nvPr/>
        </p:nvSpPr>
        <p:spPr>
          <a:xfrm>
            <a:off x="433493" y="8532879"/>
            <a:ext cx="12137814" cy="50302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lvl="0" algn="r">
              <a:defRPr sz="1800"/>
            </a:pPr>
            <a:r>
              <a:rPr sz="1400" i="1"/>
              <a:t>Koole, M. L. (2009). A model for framing mobile learning. Mobile learning: </a:t>
            </a:r>
          </a:p>
          <a:p>
            <a:pPr lvl="0" algn="r">
              <a:defRPr sz="1800"/>
            </a:pPr>
            <a:r>
              <a:rPr sz="1400" i="1"/>
              <a:t>Transforming the delivery of education and training, 1(2), 25-47.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76"/>
                                        </p:tgtEl>
                                        <p:attrNameLst>
                                          <p:attrName>style.visibility</p:attrName>
                                        </p:attrNameLst>
                                      </p:cBhvr>
                                      <p:to>
                                        <p:strVal val="visible"/>
                                      </p:to>
                                    </p:set>
                                    <p:animEffect transition="in" filter="fade">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2" nodeType="clickEffect">
                                  <p:stCondLst>
                                    <p:cond delay="0"/>
                                  </p:stCondLst>
                                  <p:iterate>
                                    <p:tmAbs val="0"/>
                                  </p:iterate>
                                  <p:childTnLst>
                                    <p:animEffect transition="out" filter="fade">
                                      <p:cBhvr>
                                        <p:cTn id="11" dur="500" fill="hold"/>
                                        <p:tgtEl>
                                          <p:spTgt spid="76"/>
                                        </p:tgtEl>
                                      </p:cBhvr>
                                    </p:animEffect>
                                    <p:set>
                                      <p:cBhvr>
                                        <p:cTn id="12" fill="hold">
                                          <p:stCondLst>
                                            <p:cond delay="499"/>
                                          </p:stCondLst>
                                        </p:cTn>
                                        <p:tgtEl>
                                          <p:spTgt spid="7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iterate>
                                    <p:tmAbs val="0"/>
                                  </p:iterate>
                                  <p:childTnLst>
                                    <p:set>
                                      <p:cBhvr>
                                        <p:cTn id="16" fill="hold"/>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4" nodeType="clickEffect">
                                  <p:stCondLst>
                                    <p:cond delay="0"/>
                                  </p:stCondLst>
                                  <p:iterate>
                                    <p:tmAbs val="0"/>
                                  </p:iterate>
                                  <p:childTnLst>
                                    <p:animEffect transition="out" filter="fade">
                                      <p:cBhvr>
                                        <p:cTn id="21" dur="500" fill="hold"/>
                                        <p:tgtEl>
                                          <p:spTgt spid="75"/>
                                        </p:tgtEl>
                                      </p:cBhvr>
                                    </p:animEffect>
                                    <p:set>
                                      <p:cBhvr>
                                        <p:cTn id="22" fill="hold">
                                          <p:stCondLst>
                                            <p:cond delay="499"/>
                                          </p:stCondLst>
                                        </p:cTn>
                                        <p:tgtEl>
                                          <p:spTgt spid="7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5" nodeType="clickEffect">
                                  <p:stCondLst>
                                    <p:cond delay="0"/>
                                  </p:stCondLst>
                                  <p:iterate>
                                    <p:tmAbs val="0"/>
                                  </p:iterate>
                                  <p:childTnLst>
                                    <p:set>
                                      <p:cBhvr>
                                        <p:cTn id="26" fill="hold"/>
                                        <p:tgtEl>
                                          <p:spTgt spid="73"/>
                                        </p:tgtEl>
                                        <p:attrNameLst>
                                          <p:attrName>style.visibility</p:attrName>
                                        </p:attrNameLst>
                                      </p:cBhvr>
                                      <p:to>
                                        <p:strVal val="visible"/>
                                      </p:to>
                                    </p:set>
                                    <p:animEffect transition="in" filter="fade">
                                      <p:cBhvr>
                                        <p:cTn id="27" dur="500"/>
                                        <p:tgtEl>
                                          <p:spTgt spid="7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6" nodeType="clickEffect">
                                  <p:stCondLst>
                                    <p:cond delay="0"/>
                                  </p:stCondLst>
                                  <p:iterate>
                                    <p:tmAbs val="0"/>
                                  </p:iterate>
                                  <p:childTnLst>
                                    <p:animEffect transition="out" filter="fade">
                                      <p:cBhvr>
                                        <p:cTn id="31" dur="500" fill="hold"/>
                                        <p:tgtEl>
                                          <p:spTgt spid="73"/>
                                        </p:tgtEl>
                                      </p:cBhvr>
                                    </p:animEffect>
                                    <p:set>
                                      <p:cBhvr>
                                        <p:cTn id="32" fill="hold">
                                          <p:stCondLst>
                                            <p:cond delay="499"/>
                                          </p:stCondLst>
                                        </p:cTn>
                                        <p:tgtEl>
                                          <p:spTgt spid="7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7" nodeType="clickEffect">
                                  <p:stCondLst>
                                    <p:cond delay="0"/>
                                  </p:stCondLst>
                                  <p:iterate>
                                    <p:tmAbs val="0"/>
                                  </p:iterate>
                                  <p:childTnLst>
                                    <p:set>
                                      <p:cBhvr>
                                        <p:cTn id="36" fill="hold"/>
                                        <p:tgtEl>
                                          <p:spTgt spid="74"/>
                                        </p:tgtEl>
                                        <p:attrNameLst>
                                          <p:attrName>style.visibility</p:attrName>
                                        </p:attrNameLst>
                                      </p:cBhvr>
                                      <p:to>
                                        <p:strVal val="visible"/>
                                      </p:to>
                                    </p:set>
                                    <p:animEffect transition="in" filter="fade">
                                      <p:cBhvr>
                                        <p:cTn id="37" dur="500"/>
                                        <p:tgtEl>
                                          <p:spTgt spid="7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8" nodeType="clickEffect">
                                  <p:stCondLst>
                                    <p:cond delay="0"/>
                                  </p:stCondLst>
                                  <p:iterate>
                                    <p:tmAbs val="0"/>
                                  </p:iterate>
                                  <p:childTnLst>
                                    <p:animEffect transition="out" filter="fade">
                                      <p:cBhvr>
                                        <p:cTn id="41" dur="500" fill="hold"/>
                                        <p:tgtEl>
                                          <p:spTgt spid="74"/>
                                        </p:tgtEl>
                                      </p:cBhvr>
                                    </p:animEffect>
                                    <p:set>
                                      <p:cBhvr>
                                        <p:cTn id="42" fill="hold">
                                          <p:stCondLst>
                                            <p:cond delay="499"/>
                                          </p:stCondLst>
                                        </p:cTn>
                                        <p:tgtEl>
                                          <p:spTgt spid="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9" nodeType="clickEffect">
                                  <p:stCondLst>
                                    <p:cond delay="0"/>
                                  </p:stCondLst>
                                  <p:iterate>
                                    <p:tmAbs val="0"/>
                                  </p:iterate>
                                  <p:childTnLst>
                                    <p:set>
                                      <p:cBhvr>
                                        <p:cTn id="46" fill="hold"/>
                                        <p:tgtEl>
                                          <p:spTgt spid="77"/>
                                        </p:tgtEl>
                                        <p:attrNameLst>
                                          <p:attrName>style.visibility</p:attrName>
                                        </p:attrNameLst>
                                      </p:cBhvr>
                                      <p:to>
                                        <p:strVal val="visible"/>
                                      </p:to>
                                    </p:set>
                                    <p:animEffect transition="in" filter="fade">
                                      <p:cBhvr>
                                        <p:cTn id="47" dur="500"/>
                                        <p:tgtEl>
                                          <p:spTgt spid="7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10" nodeType="clickEffect">
                                  <p:stCondLst>
                                    <p:cond delay="0"/>
                                  </p:stCondLst>
                                  <p:iterate>
                                    <p:tmAbs val="0"/>
                                  </p:iterate>
                                  <p:childTnLst>
                                    <p:set>
                                      <p:cBhvr>
                                        <p:cTn id="51" fill="hold"/>
                                        <p:tgtEl>
                                          <p:spTgt spid="78"/>
                                        </p:tgtEl>
                                        <p:attrNameLst>
                                          <p:attrName>style.visibility</p:attrName>
                                        </p:attrNameLst>
                                      </p:cBhvr>
                                      <p:to>
                                        <p:strVal val="visible"/>
                                      </p:to>
                                    </p:set>
                                    <p:animEffect transition="in" filter="fade">
                                      <p:cBhvr>
                                        <p:cTn id="52" dur="500"/>
                                        <p:tgtEl>
                                          <p:spTgt spid="7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11" nodeType="clickEffect">
                                  <p:stCondLst>
                                    <p:cond delay="0"/>
                                  </p:stCondLst>
                                  <p:iterate>
                                    <p:tmAbs val="0"/>
                                  </p:iterate>
                                  <p:childTnLst>
                                    <p:set>
                                      <p:cBhvr>
                                        <p:cTn id="56" fill="hold"/>
                                        <p:tgtEl>
                                          <p:spTgt spid="79"/>
                                        </p:tgtEl>
                                        <p:attrNameLst>
                                          <p:attrName>style.visibility</p:attrName>
                                        </p:attrNameLst>
                                      </p:cBhvr>
                                      <p:to>
                                        <p:strVal val="visible"/>
                                      </p:to>
                                    </p:set>
                                    <p:animEffect transition="in" filter="fade">
                                      <p:cBhvr>
                                        <p:cTn id="5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5" animBg="1" advAuto="0"/>
      <p:bldP spid="73" grpId="6" animBg="1" advAuto="0"/>
      <p:bldP spid="74" grpId="7" animBg="1" advAuto="0"/>
      <p:bldP spid="74" grpId="8" animBg="1" advAuto="0"/>
      <p:bldP spid="75" grpId="3" animBg="1" advAuto="0"/>
      <p:bldP spid="75" grpId="4" animBg="1" advAuto="0"/>
      <p:bldP spid="76" grpId="1" animBg="1" advAuto="0"/>
      <p:bldP spid="76" grpId="2" animBg="1" advAuto="0"/>
      <p:bldP spid="77" grpId="9" animBg="1" advAuto="0"/>
      <p:bldP spid="78" grpId="10" animBg="1" advAuto="0"/>
      <p:bldP spid="79" grpId="1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image3.png" descr="communitymodel"/>
          <p:cNvPicPr/>
          <p:nvPr/>
        </p:nvPicPr>
        <p:blipFill>
          <a:blip r:embed="rId3">
            <a:extLst/>
          </a:blip>
          <a:stretch>
            <a:fillRect/>
          </a:stretch>
        </p:blipFill>
        <p:spPr>
          <a:xfrm>
            <a:off x="4488641" y="3411219"/>
            <a:ext cx="3901442" cy="3616962"/>
          </a:xfrm>
          <a:prstGeom prst="rect">
            <a:avLst/>
          </a:prstGeom>
          <a:ln w="12700">
            <a:miter lim="400000"/>
          </a:ln>
        </p:spPr>
      </p:pic>
      <p:sp>
        <p:nvSpPr>
          <p:cNvPr id="83" name="Shape 83"/>
          <p:cNvSpPr/>
          <p:nvPr/>
        </p:nvSpPr>
        <p:spPr>
          <a:xfrm>
            <a:off x="1085160" y="3411219"/>
            <a:ext cx="2600961" cy="2546807"/>
          </a:xfrm>
          <a:prstGeom prst="rect">
            <a:avLst/>
          </a:prstGeom>
          <a:gradFill>
            <a:gsLst>
              <a:gs pos="0">
                <a:srgbClr val="AD584F"/>
              </a:gs>
              <a:gs pos="100000">
                <a:srgbClr val="763A34"/>
              </a:gs>
            </a:gsLst>
            <a:lin ang="5400000"/>
          </a:gradFill>
          <a:ln w="12700">
            <a:miter lim="400000"/>
          </a:ln>
          <a:extLst>
            <a:ext uri="{C572A759-6A51-4108-AA02-DFA0A04FC94B}">
              <ma14:wrappingTextBoxFlag xmlns:ma14="http://schemas.microsoft.com/office/mac/drawingml/2011/main" xmlns="" val="1"/>
            </a:ext>
          </a:extLst>
        </p:spPr>
        <p:txBody>
          <a:bodyPr lIns="127000" tIns="127000" rIns="127000" bIns="127000" anchor="ctr">
            <a:spAutoFit/>
          </a:bodyPr>
          <a:lstStyle/>
          <a:p>
            <a:pPr lvl="0">
              <a:defRPr sz="1800"/>
            </a:pPr>
            <a:r>
              <a:rPr sz="1600" b="1" dirty="0">
                <a:solidFill>
                  <a:srgbClr val="FFFFFF"/>
                </a:solidFill>
                <a:latin typeface="Helvetica Neue"/>
                <a:ea typeface="Helvetica Neue"/>
                <a:cs typeface="Helvetica Neue"/>
                <a:sym typeface="Helvetica Neue"/>
              </a:rPr>
              <a:t>Social Presence</a:t>
            </a:r>
          </a:p>
          <a:p>
            <a:pPr lvl="0" algn="l">
              <a:defRPr sz="1800"/>
            </a:pPr>
            <a:r>
              <a:rPr sz="1600" dirty="0">
                <a:solidFill>
                  <a:srgbClr val="FFFFFF"/>
                </a:solidFill>
              </a:rPr>
              <a:t>The ability of participants to identify with the community (e.g., course </a:t>
            </a:r>
          </a:p>
          <a:p>
            <a:pPr lvl="0" algn="l">
              <a:defRPr sz="1800"/>
            </a:pPr>
            <a:r>
              <a:rPr sz="1600" dirty="0">
                <a:solidFill>
                  <a:srgbClr val="FFFFFF"/>
                </a:solidFill>
              </a:rPr>
              <a:t>of study), communicate purposefully in a trusting environment, and develop inter-personal relationships by way of projecting their individual personalities.</a:t>
            </a:r>
          </a:p>
        </p:txBody>
      </p:sp>
      <p:sp>
        <p:nvSpPr>
          <p:cNvPr id="84" name="Shape 84"/>
          <p:cNvSpPr/>
          <p:nvPr/>
        </p:nvSpPr>
        <p:spPr>
          <a:xfrm>
            <a:off x="9192603" y="3754119"/>
            <a:ext cx="2727037" cy="1861007"/>
          </a:xfrm>
          <a:prstGeom prst="rect">
            <a:avLst/>
          </a:prstGeom>
          <a:gradFill>
            <a:gsLst>
              <a:gs pos="0">
                <a:srgbClr val="AD584F"/>
              </a:gs>
              <a:gs pos="100000">
                <a:srgbClr val="763A34"/>
              </a:gs>
            </a:gsLst>
            <a:lin ang="5400000"/>
          </a:gradFill>
          <a:ln w="12700">
            <a:miter lim="400000"/>
          </a:ln>
          <a:extLst>
            <a:ext uri="{C572A759-6A51-4108-AA02-DFA0A04FC94B}">
              <ma14:wrappingTextBoxFlag xmlns:ma14="http://schemas.microsoft.com/office/mac/drawingml/2011/main" xmlns="" val="1"/>
            </a:ext>
          </a:extLst>
        </p:spPr>
        <p:txBody>
          <a:bodyPr lIns="127000" tIns="127000" rIns="127000" bIns="127000" anchor="ctr">
            <a:spAutoFit/>
          </a:bodyPr>
          <a:lstStyle/>
          <a:p>
            <a:pPr lvl="0">
              <a:defRPr sz="1800"/>
            </a:pPr>
            <a:r>
              <a:rPr sz="1600" b="1" dirty="0">
                <a:solidFill>
                  <a:srgbClr val="FFFFFF"/>
                </a:solidFill>
                <a:latin typeface="Helvetica Neue"/>
                <a:ea typeface="Helvetica Neue"/>
                <a:cs typeface="Helvetica Neue"/>
                <a:sym typeface="Helvetica Neue"/>
              </a:rPr>
              <a:t>Cognitive Presence</a:t>
            </a:r>
          </a:p>
          <a:p>
            <a:pPr lvl="0" algn="l">
              <a:defRPr sz="1800"/>
            </a:pPr>
            <a:r>
              <a:rPr sz="1600" dirty="0">
                <a:solidFill>
                  <a:srgbClr val="FFFFFF"/>
                </a:solidFill>
              </a:rPr>
              <a:t>The extent to which learners are able to construct and confirm meaning through sustained reflection and discourse in a critical community of inquiry.</a:t>
            </a:r>
          </a:p>
        </p:txBody>
      </p:sp>
      <p:sp>
        <p:nvSpPr>
          <p:cNvPr id="85" name="Shape 85"/>
          <p:cNvSpPr/>
          <p:nvPr/>
        </p:nvSpPr>
        <p:spPr>
          <a:xfrm>
            <a:off x="4652228" y="7461633"/>
            <a:ext cx="3574267" cy="1632407"/>
          </a:xfrm>
          <a:prstGeom prst="rect">
            <a:avLst/>
          </a:prstGeom>
          <a:gradFill>
            <a:gsLst>
              <a:gs pos="0">
                <a:srgbClr val="AD584F"/>
              </a:gs>
              <a:gs pos="100000">
                <a:srgbClr val="763A34"/>
              </a:gs>
            </a:gsLst>
            <a:lin ang="5400000"/>
          </a:gradFill>
          <a:ln w="12700">
            <a:miter lim="400000"/>
          </a:ln>
          <a:extLst>
            <a:ext uri="{C572A759-6A51-4108-AA02-DFA0A04FC94B}">
              <ma14:wrappingTextBoxFlag xmlns:ma14="http://schemas.microsoft.com/office/mac/drawingml/2011/main" xmlns="" val="1"/>
            </a:ext>
          </a:extLst>
        </p:spPr>
        <p:txBody>
          <a:bodyPr lIns="127000" tIns="127000" rIns="127000" bIns="127000" anchor="ctr">
            <a:spAutoFit/>
          </a:bodyPr>
          <a:lstStyle/>
          <a:p>
            <a:pPr lvl="0">
              <a:defRPr sz="1800"/>
            </a:pPr>
            <a:r>
              <a:rPr sz="1600" b="1" dirty="0">
                <a:solidFill>
                  <a:srgbClr val="FFFFFF"/>
                </a:solidFill>
                <a:latin typeface="Helvetica Neue"/>
                <a:ea typeface="Helvetica Neue"/>
                <a:cs typeface="Helvetica Neue"/>
                <a:sym typeface="Helvetica Neue"/>
              </a:rPr>
              <a:t>Teaching Presence</a:t>
            </a:r>
          </a:p>
          <a:p>
            <a:pPr lvl="0" algn="l">
              <a:defRPr sz="1800"/>
            </a:pPr>
            <a:r>
              <a:rPr sz="1600" dirty="0">
                <a:solidFill>
                  <a:srgbClr val="FFFFFF"/>
                </a:solidFill>
              </a:rPr>
              <a:t>The design, facilitation and direction of cognitive and social processes for the purpose of realizing personally meaningful and educationally worthwhile learning outcomes</a:t>
            </a:r>
          </a:p>
        </p:txBody>
      </p:sp>
      <p:sp>
        <p:nvSpPr>
          <p:cNvPr id="86" name="Shape 86"/>
          <p:cNvSpPr/>
          <p:nvPr/>
        </p:nvSpPr>
        <p:spPr>
          <a:xfrm>
            <a:off x="4652228" y="659560"/>
            <a:ext cx="3574268" cy="2318207"/>
          </a:xfrm>
          <a:prstGeom prst="rect">
            <a:avLst/>
          </a:prstGeom>
          <a:gradFill>
            <a:gsLst>
              <a:gs pos="0">
                <a:srgbClr val="AD584F"/>
              </a:gs>
              <a:gs pos="100000">
                <a:srgbClr val="763A34"/>
              </a:gs>
            </a:gsLst>
            <a:lin ang="5400000"/>
          </a:gradFill>
          <a:ln w="12700">
            <a:miter lim="400000"/>
          </a:ln>
          <a:extLst>
            <a:ext uri="{C572A759-6A51-4108-AA02-DFA0A04FC94B}">
              <ma14:wrappingTextBoxFlag xmlns:ma14="http://schemas.microsoft.com/office/mac/drawingml/2011/main" xmlns="" val="1"/>
            </a:ext>
          </a:extLst>
        </p:spPr>
        <p:txBody>
          <a:bodyPr lIns="127000" tIns="127000" rIns="127000" bIns="127000" anchor="ctr">
            <a:spAutoFit/>
          </a:bodyPr>
          <a:lstStyle/>
          <a:p>
            <a:pPr lvl="0">
              <a:defRPr sz="1800"/>
            </a:pPr>
            <a:r>
              <a:rPr sz="1600" b="1" dirty="0">
                <a:solidFill>
                  <a:srgbClr val="FFFFFF"/>
                </a:solidFill>
                <a:latin typeface="Helvetica Neue"/>
                <a:ea typeface="Helvetica Neue"/>
                <a:cs typeface="Helvetica Neue"/>
                <a:sym typeface="Helvetica Neue"/>
              </a:rPr>
              <a:t>Emotional Presence </a:t>
            </a:r>
          </a:p>
          <a:p>
            <a:pPr lvl="0" algn="l">
              <a:defRPr sz="1800"/>
            </a:pPr>
            <a:r>
              <a:rPr sz="1600" dirty="0">
                <a:solidFill>
                  <a:srgbClr val="FFFFFF"/>
                </a:solidFill>
              </a:rPr>
              <a:t>Instructors can model emotional response (Brookfield, 2006), explain its role in the instructor’s own learning (Kort, Reilly &amp; Picard, 2001), teach how to bring emotion to consciousness and make use of the emotional state in a learning situation (Campbell &amp; Cleveland-Innes, 2005).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iterate>
                                    <p:tmAbs val="0"/>
                                  </p:iterate>
                                  <p:childTnLst>
                                    <p:set>
                                      <p:cBhvr>
                                        <p:cTn id="6" fill="hold"/>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2"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fade">
                                      <p:cBhvr>
                                        <p:cTn id="12" dur="10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3"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fade">
                                      <p:cBhvr>
                                        <p:cTn id="17" dur="10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4"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10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5"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1" animBg="1" advAuto="0"/>
      <p:bldP spid="83" grpId="2" animBg="1" advAuto="0"/>
      <p:bldP spid="84" grpId="4" animBg="1" advAuto="0"/>
      <p:bldP spid="85" grpId="5" animBg="1" advAuto="0"/>
      <p:bldP spid="86" grpId="3"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a:spLocks noGrp="1"/>
          </p:cNvSpPr>
          <p:nvPr>
            <p:ph type="title"/>
          </p:nvPr>
        </p:nvSpPr>
        <p:spPr>
          <a:prstGeom prst="rect">
            <a:avLst/>
          </a:prstGeom>
        </p:spPr>
        <p:txBody>
          <a:bodyPr/>
          <a:lstStyle/>
          <a:p>
            <a:pPr lvl="0">
              <a:defRPr sz="1800"/>
            </a:pPr>
            <a:r>
              <a:rPr sz="4200"/>
              <a:t>Methods</a:t>
            </a:r>
          </a:p>
        </p:txBody>
      </p:sp>
      <p:sp>
        <p:nvSpPr>
          <p:cNvPr id="90" name="Shape 90"/>
          <p:cNvSpPr>
            <a:spLocks noGrp="1"/>
          </p:cNvSpPr>
          <p:nvPr>
            <p:ph type="body" idx="1"/>
          </p:nvPr>
        </p:nvSpPr>
        <p:spPr>
          <a:xfrm>
            <a:off x="571500" y="2222500"/>
            <a:ext cx="4716780" cy="6667500"/>
          </a:xfrm>
          <a:prstGeom prst="rect">
            <a:avLst/>
          </a:prstGeom>
        </p:spPr>
        <p:txBody>
          <a:bodyPr>
            <a:normAutofit/>
          </a:bodyPr>
          <a:lstStyle/>
          <a:p>
            <a:pPr marL="0" indent="0">
              <a:buNone/>
            </a:pPr>
            <a:r>
              <a:rPr lang="en-GB" sz="2800" dirty="0">
                <a:solidFill>
                  <a:schemeClr val="tx1"/>
                </a:solidFill>
              </a:rPr>
              <a:t>E</a:t>
            </a:r>
            <a:r>
              <a:rPr lang="en-GB" sz="2800" dirty="0" smtClean="0">
                <a:solidFill>
                  <a:schemeClr val="tx1"/>
                </a:solidFill>
              </a:rPr>
              <a:t>mployed </a:t>
            </a:r>
            <a:r>
              <a:rPr lang="en-GB" sz="2800" dirty="0">
                <a:solidFill>
                  <a:schemeClr val="tx1"/>
                </a:solidFill>
              </a:rPr>
              <a:t>a quantitative survey design, using a validated instrument measuring the four presences of a community of inquiry, controlling for the use of mobile devices, the use of mobile devices for learning, and the demographic variables age and gender.  The unit of analysis </a:t>
            </a:r>
            <a:r>
              <a:rPr lang="en-GB" sz="2800" strike="sngStrike" dirty="0">
                <a:solidFill>
                  <a:schemeClr val="tx1"/>
                </a:solidFill>
              </a:rPr>
              <a:t>is</a:t>
            </a:r>
            <a:r>
              <a:rPr lang="en-GB" sz="2800" dirty="0">
                <a:solidFill>
                  <a:schemeClr val="tx1"/>
                </a:solidFill>
              </a:rPr>
              <a:t> was the individual student and the time-frame was a single snap-shot assessment.</a:t>
            </a:r>
            <a:endParaRPr lang="en-US" sz="2800" dirty="0">
              <a:solidFill>
                <a:schemeClr val="tx1"/>
              </a:solidFill>
            </a:endParaRPr>
          </a:p>
          <a:p>
            <a:pPr marL="0" lvl="0" indent="0">
              <a:buNone/>
            </a:pPr>
            <a:endParaRP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625" y="1727200"/>
            <a:ext cx="5638800" cy="800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699281"/>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25D6B"/>
        </a:solid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138</TotalTime>
  <Words>1796</Words>
  <Application>Microsoft Office PowerPoint</Application>
  <PresentationFormat>Custom</PresentationFormat>
  <Paragraphs>337</Paragraphs>
  <Slides>20</Slides>
  <Notes>1</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ModernPortfolio</vt:lpstr>
      <vt:lpstr>Mobile Learning  and the  Online Community  of Inquiry</vt:lpstr>
      <vt:lpstr>SSHRC funded research to examine:</vt:lpstr>
      <vt:lpstr>Context</vt:lpstr>
      <vt:lpstr>“Nomadicity"</vt:lpstr>
      <vt:lpstr>“Nomadic Learning"</vt:lpstr>
      <vt:lpstr>How does what we know of CoI apply to mobile learning?</vt:lpstr>
      <vt:lpstr>PowerPoint Presentation</vt:lpstr>
      <vt:lpstr>PowerPoint Presentation</vt:lpstr>
      <vt:lpstr>Methods</vt:lpstr>
      <vt:lpstr>Methods</vt:lpstr>
      <vt:lpstr>Users</vt:lpstr>
      <vt:lpstr>Principle Components Analysis</vt:lpstr>
      <vt:lpstr>Principle Components Analysis</vt:lpstr>
      <vt:lpstr>Principle Components Analysis</vt:lpstr>
      <vt:lpstr>Principle Components Analysis</vt:lpstr>
      <vt:lpstr>Social Presence</vt:lpstr>
      <vt:lpstr>Teaching Presence</vt:lpstr>
      <vt:lpstr>Cognitive Presence</vt:lpstr>
      <vt:lpstr>Emotional Presence</vt:lpstr>
      <vt:lpstr>Conclusions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Learning  and the  Online Community  of Inquiry</dc:title>
  <dc:creator>Dr. Marti Cleveland-Innes</dc:creator>
  <cp:lastModifiedBy>Dr. Marti Cleveland-Innes</cp:lastModifiedBy>
  <cp:revision>10</cp:revision>
  <dcterms:modified xsi:type="dcterms:W3CDTF">2015-05-06T21:21:08Z</dcterms:modified>
</cp:coreProperties>
</file>