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lvl1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1pPr>
    <a:lvl2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2pPr>
    <a:lvl3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3pPr>
    <a:lvl4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4pPr>
    <a:lvl5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5pPr>
    <a:lvl6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6pPr>
    <a:lvl7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7pPr>
    <a:lvl8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8pPr>
    <a:lvl9pPr algn="ctr" defTabSz="584200">
      <a:defRPr sz="3600">
        <a:latin typeface="Helvetica Neue Light"/>
        <a:ea typeface="Helvetica Neue Light"/>
        <a:cs typeface="Helvetica Neue Light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7D9"/>
          </a:solidFill>
        </a:fill>
      </a:tcStyle>
    </a:wholeTbl>
    <a:band2H>
      <a:tcTxStyle b="def" i="def"/>
      <a:tcStyle>
        <a:tcBdr/>
        <a:fill>
          <a:solidFill>
            <a:srgbClr val="E9ECED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57E8A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57E8A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57E8A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4DED8"/>
          </a:solidFill>
        </a:fill>
      </a:tcStyle>
    </a:wholeTbl>
    <a:band2H>
      <a:tcTxStyle b="def" i="def"/>
      <a:tcStyle>
        <a:tcBdr/>
        <a:fill>
          <a:solidFill>
            <a:srgbClr val="F2EFED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29E8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29E8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29E85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D2D6"/>
          </a:solidFill>
        </a:fill>
      </a:tcStyle>
    </a:wholeTbl>
    <a:band2H>
      <a:tcTxStyle b="def" i="def"/>
      <a:tcStyle>
        <a:tcBdr/>
        <a:fill>
          <a:solidFill>
            <a:srgbClr val="EAEAEC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2647B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2647B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2647B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57E8A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57E8A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7" name="Shape 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975360" y="591539"/>
            <a:ext cx="11054081" cy="45291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1950720" y="5527040"/>
            <a:ext cx="9103360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65022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1300459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95069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2600918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88888"/>
                </a:solidFill>
              </a:rPr>
              <a:t>Body Level One</a:t>
            </a:r>
            <a:endParaRPr sz="3600">
              <a:solidFill>
                <a:srgbClr val="88888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88888"/>
                </a:solidFill>
              </a:rPr>
              <a:t>Body Level Two</a:t>
            </a:r>
            <a:endParaRPr sz="3600">
              <a:solidFill>
                <a:srgbClr val="88888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88888"/>
                </a:solidFill>
              </a:rPr>
              <a:t>Body Level Three</a:t>
            </a:r>
            <a:endParaRPr sz="3600">
              <a:solidFill>
                <a:srgbClr val="88888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88888"/>
                </a:solidFill>
              </a:rPr>
              <a:t>Body Level Four</a:t>
            </a:r>
            <a:endParaRPr sz="3600">
              <a:solidFill>
                <a:srgbClr val="88888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xfrm>
            <a:off x="12369799" y="9194800"/>
            <a:ext cx="210415" cy="19822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xfrm>
            <a:off x="12369799" y="9194800"/>
            <a:ext cx="210415" cy="19822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571499" y="4862541"/>
            <a:ext cx="5334477" cy="3176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571500" y="0"/>
            <a:ext cx="5334000" cy="4610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571500" y="5130800"/>
            <a:ext cx="5334000" cy="462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7086362" y="4868891"/>
            <a:ext cx="5334476" cy="3176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7086362" y="0"/>
            <a:ext cx="5334002" cy="46164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7086362" y="5137150"/>
            <a:ext cx="5334002" cy="4616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1" name="Shape 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25" name="Shape 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71500" y="1966978"/>
            <a:ext cx="5073394" cy="3176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8" name="Shape 28"/>
          <p:cNvSpPr/>
          <p:nvPr>
            <p:ph type="title"/>
          </p:nvPr>
        </p:nvSpPr>
        <p:spPr>
          <a:xfrm>
            <a:off x="571500" y="0"/>
            <a:ext cx="5080000" cy="1727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571500" y="2222500"/>
            <a:ext cx="5080000" cy="75311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xfrm>
            <a:off x="510743" y="9194800"/>
            <a:ext cx="210414" cy="1982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7216902" y="1847394"/>
            <a:ext cx="5073395" cy="3176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title"/>
          </p:nvPr>
        </p:nvSpPr>
        <p:spPr>
          <a:xfrm>
            <a:off x="7213600" y="0"/>
            <a:ext cx="5080000" cy="1727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7213600" y="2222500"/>
            <a:ext cx="5080000" cy="75311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35" name="Shape 35"/>
          <p:cNvSpPr/>
          <p:nvPr>
            <p:ph type="sldNum" sz="quarter" idx="2"/>
          </p:nvPr>
        </p:nvSpPr>
        <p:spPr>
          <a:xfrm>
            <a:off x="510743" y="9194800"/>
            <a:ext cx="210414" cy="1982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38" name="Shape 3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9053574" y="508000"/>
            <a:ext cx="3176" cy="7975632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1" name="Shape 41"/>
          <p:cNvSpPr/>
          <p:nvPr/>
        </p:nvSpPr>
        <p:spPr>
          <a:xfrm>
            <a:off x="9055096" y="4462491"/>
            <a:ext cx="3448504" cy="3176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520700" y="8661400"/>
            <a:ext cx="8369300" cy="1092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6977"/>
            <a:ext cx="11868106" cy="3176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0"/>
            <a:ext cx="118618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75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369800" y="9194800"/>
            <a:ext cx="210415" cy="1982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spd="med" advClick="1"/>
  <p:txStyles>
    <p:titleStyle>
      <a:lvl1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1pPr>
      <a:lvl2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2pPr>
      <a:lvl3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3pPr>
      <a:lvl4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4pPr>
      <a:lvl5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5pPr>
      <a:lvl6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6pPr>
      <a:lvl7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7pPr>
      <a:lvl8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8pPr>
      <a:lvl9pPr defTabSz="584200">
        <a:defRPr sz="4200"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g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hyperlink" Target="http://preview.tinyurl.com/petersloep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hyperlink" Target="http://www.gatesfoundation.org/How-WeWork/Quick-Links/Grants-Database/Grants/2013/06/OPP1078781" TargetMode="External"/><Relationship Id="rId4" Type="http://schemas.openxmlformats.org/officeDocument/2006/relationships/hyperlink" Target="http://www.athabascau.ca/aboutau/news/index.php?new&amp;id=139" TargetMode="External"/><Relationship Id="rId5" Type="http://schemas.openxmlformats.org/officeDocument/2006/relationships/hyperlink" Target="http://www.moocresearch.com/" TargetMode="External"/><Relationship Id="rId6" Type="http://schemas.openxmlformats.org/officeDocument/2006/relationships/hyperlink" Target="http://www.slideshare.net/gsiemens/mooc-research-initiative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2015ltlo-cove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193" y="-4839"/>
            <a:ext cx="13513186" cy="9763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/>
          </p:nvPr>
        </p:nvSpPr>
        <p:spPr>
          <a:xfrm>
            <a:off x="7099175" y="990600"/>
            <a:ext cx="5334002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General Information</a:t>
            </a:r>
          </a:p>
        </p:txBody>
      </p:sp>
      <p:sp>
        <p:nvSpPr>
          <p:cNvPr id="104" name="Shape 104"/>
          <p:cNvSpPr/>
          <p:nvPr>
            <p:ph type="body" idx="1"/>
          </p:nvPr>
        </p:nvSpPr>
        <p:spPr>
          <a:xfrm>
            <a:off x="7188200" y="5486400"/>
            <a:ext cx="5334002" cy="3175000"/>
          </a:xfrm>
          <a:prstGeom prst="rect">
            <a:avLst/>
          </a:prstGeom>
        </p:spPr>
        <p:txBody>
          <a:bodyPr/>
          <a:lstStyle/>
          <a:p>
            <a:pPr lvl="0" marL="289842" indent="-289842" defTabSz="461518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000"/>
              <a:t>5 week MOOC</a:t>
            </a:r>
          </a:p>
          <a:p>
            <a:pPr lvl="0" marL="289842" indent="-289842" defTabSz="461518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000"/>
              <a:t>Launch date: </a:t>
            </a:r>
            <a:r>
              <a:rPr sz="2000"/>
              <a:t>March 9</a:t>
            </a:r>
            <a:r>
              <a:rPr sz="2000"/>
              <a:t>, 2015 </a:t>
            </a:r>
          </a:p>
          <a:p>
            <a:pPr lvl="0" marL="289842" indent="-289842" defTabSz="461518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000"/>
              <a:t>Canvas LMS</a:t>
            </a:r>
            <a:endParaRPr sz="2000"/>
          </a:p>
          <a:p>
            <a:pPr lvl="0" marL="289842" indent="-289842" defTabSz="461518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000"/>
              <a:t>Designed for both new and experienced learners (community-based education)</a:t>
            </a:r>
            <a:endParaRPr sz="2000"/>
          </a:p>
          <a:p>
            <a:pPr lvl="0" marL="289842" indent="-289842" defTabSz="461518">
              <a:lnSpc>
                <a:spcPct val="120000"/>
              </a:lnSpc>
              <a:spcBef>
                <a:spcPts val="900"/>
              </a:spcBef>
              <a:buClr>
                <a:srgbClr val="000000"/>
              </a:buClr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2000"/>
              <a:t>Learner-centred, engaging, high quality educational experience</a:t>
            </a:r>
          </a:p>
        </p:txBody>
      </p:sp>
      <p:grpSp>
        <p:nvGrpSpPr>
          <p:cNvPr id="107" name="Group 107"/>
          <p:cNvGrpSpPr/>
          <p:nvPr/>
        </p:nvGrpSpPr>
        <p:grpSpPr>
          <a:xfrm>
            <a:off x="1015943" y="2108076"/>
            <a:ext cx="4419658" cy="4572001"/>
            <a:chOff x="0" y="0"/>
            <a:chExt cx="4419656" cy="4572000"/>
          </a:xfrm>
        </p:grpSpPr>
        <p:sp>
          <p:nvSpPr>
            <p:cNvPr id="105" name="Shape 105"/>
            <p:cNvSpPr/>
            <p:nvPr/>
          </p:nvSpPr>
          <p:spPr>
            <a:xfrm>
              <a:off x="0" y="177870"/>
              <a:ext cx="4419488" cy="421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26B4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i="1" sz="30000">
                  <a:solidFill>
                    <a:srgbClr val="FFFFFF"/>
                  </a:solidFill>
                  <a:latin typeface="Times"/>
                  <a:ea typeface="Times"/>
                  <a:cs typeface="Times"/>
                  <a:sym typeface="Times"/>
                </a:defRPr>
              </a:pPr>
            </a:p>
          </p:txBody>
        </p:sp>
        <p:sp>
          <p:nvSpPr>
            <p:cNvPr id="106" name="Shape 106"/>
            <p:cNvSpPr/>
            <p:nvPr/>
          </p:nvSpPr>
          <p:spPr>
            <a:xfrm>
              <a:off x="56" y="0"/>
              <a:ext cx="4419601" cy="457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i="1" sz="30000">
                  <a:solidFill>
                    <a:srgbClr val="FFFFFF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lvl="0">
                <a:defRPr i="0" sz="1800">
                  <a:solidFill>
                    <a:srgbClr val="000000"/>
                  </a:solidFill>
                </a:defRPr>
              </a:pPr>
              <a:r>
                <a:rPr i="1" sz="30000">
                  <a:solidFill>
                    <a:srgbClr val="FFFFFF"/>
                  </a:solidFill>
                </a:rPr>
                <a:t>i</a:t>
              </a:r>
            </a:p>
          </p:txBody>
        </p:sp>
      </p:grpSp>
      <p:sp>
        <p:nvSpPr>
          <p:cNvPr id="108" name="Shape 108"/>
          <p:cNvSpPr/>
          <p:nvPr>
            <p:ph type="sldNum" sz="quarter" idx="2"/>
          </p:nvPr>
        </p:nvSpPr>
        <p:spPr>
          <a:xfrm>
            <a:off x="12268199" y="9194800"/>
            <a:ext cx="312016" cy="198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3136900" y="609600"/>
            <a:ext cx="6168813" cy="131910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LTLO design timeline</a:t>
            </a:r>
          </a:p>
        </p:txBody>
      </p:sp>
      <p:pic>
        <p:nvPicPr>
          <p:cNvPr id="111" name="image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400" y="2577982"/>
            <a:ext cx="2487712" cy="2870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time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4228" y="2479676"/>
            <a:ext cx="9803210" cy="7525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timelin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4893" y="2493549"/>
            <a:ext cx="9935469" cy="6176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1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2577982"/>
            <a:ext cx="2487712" cy="287043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>
            <p:ph type="title"/>
          </p:nvPr>
        </p:nvSpPr>
        <p:spPr>
          <a:xfrm>
            <a:off x="3136900" y="609600"/>
            <a:ext cx="6168813" cy="131910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LTLO design timeline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xfrm>
            <a:off x="567266" y="685800"/>
            <a:ext cx="11861801" cy="965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Goals &amp; Design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650239" y="2275839"/>
            <a:ext cx="11704322" cy="7096761"/>
          </a:xfrm>
          <a:prstGeom prst="rect">
            <a:avLst/>
          </a:prstGeom>
        </p:spPr>
        <p:txBody>
          <a:bodyPr/>
          <a:lstStyle/>
          <a:p>
            <a:pPr lvl="0" marL="0" indent="0" algn="ctr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300"/>
              <a:t>Based on Community of Inquiry (CoI)</a:t>
            </a:r>
            <a:endParaRPr sz="3300">
              <a:solidFill>
                <a:srgbClr val="747474"/>
              </a:solidFill>
            </a:endParaRPr>
          </a:p>
          <a:p>
            <a:pPr lvl="0">
              <a:lnSpc>
                <a:spcPct val="80000"/>
              </a:lnSpc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endParaRPr sz="3300"/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747474"/>
              </a:solid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747474"/>
              </a:solid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747474"/>
              </a:solidFill>
            </a:endParaRPr>
          </a:p>
          <a:p>
            <a:pPr lvl="0" marL="0" indent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747474"/>
              </a:solidFill>
            </a:endParaRPr>
          </a:p>
          <a:p>
            <a:pPr lvl="0" marL="0" indent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endParaRPr sz="3300">
              <a:solidFill>
                <a:srgbClr val="747474"/>
              </a:solidFill>
            </a:endParaRPr>
          </a:p>
          <a:p>
            <a:pPr lvl="0" marL="0" indent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747474"/>
                </a:solidFill>
              </a:rPr>
              <a:t>Garrison, Anderson &amp; Archer, 2000</a:t>
            </a:r>
          </a:p>
        </p:txBody>
      </p:sp>
      <p:pic>
        <p:nvPicPr>
          <p:cNvPr id="120" name="image12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4400" y="2819400"/>
            <a:ext cx="5935134" cy="5760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13.jpeg"/>
          <p:cNvPicPr/>
          <p:nvPr/>
        </p:nvPicPr>
        <p:blipFill>
          <a:blip r:embed="rId2">
            <a:extLst/>
          </a:blip>
          <a:srcRect l="14700" t="0" r="0" b="0"/>
          <a:stretch>
            <a:fillRect/>
          </a:stretch>
        </p:blipFill>
        <p:spPr>
          <a:xfrm>
            <a:off x="7797800" y="5566252"/>
            <a:ext cx="5207000" cy="418734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title"/>
          </p:nvPr>
        </p:nvSpPr>
        <p:spPr>
          <a:xfrm>
            <a:off x="733211" y="228600"/>
            <a:ext cx="11704322" cy="1625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Goals and Design</a:t>
            </a:r>
          </a:p>
        </p:txBody>
      </p:sp>
      <p:sp>
        <p:nvSpPr>
          <p:cNvPr id="124" name="Shape 124"/>
          <p:cNvSpPr/>
          <p:nvPr/>
        </p:nvSpPr>
        <p:spPr>
          <a:xfrm>
            <a:off x="558799" y="2514600"/>
            <a:ext cx="10176090" cy="698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lvl="0" marL="225774" indent="-225774" algn="l">
              <a:buSzPct val="100000"/>
              <a:buFont typeface="Arial"/>
              <a:buChar char="•"/>
              <a:defRPr sz="1800"/>
            </a:pPr>
            <a:r>
              <a:rPr sz="2000"/>
              <a:t>Learn about course participants early in the course to enable us to enhance the learning experience and foster a learner-centered learning environment</a:t>
            </a:r>
            <a:br>
              <a:rPr sz="2000"/>
            </a:br>
            <a:endParaRPr sz="2000"/>
          </a:p>
          <a:p>
            <a:pPr lvl="0" marL="225774" indent="-225774" algn="l">
              <a:buSzPct val="100000"/>
              <a:buFont typeface="Arial"/>
              <a:buChar char="•"/>
              <a:defRPr sz="1800"/>
            </a:pPr>
            <a:r>
              <a:rPr sz="2000"/>
              <a:t>Immediately engage learners and keep them engaged</a:t>
            </a:r>
            <a:endParaRPr sz="2000"/>
          </a:p>
          <a:p>
            <a:pPr lvl="0" algn="l">
              <a:defRPr sz="1800"/>
            </a:pPr>
            <a:r>
              <a:rPr sz="2000"/>
              <a:t>	</a:t>
            </a:r>
            <a:endParaRPr sz="2000"/>
          </a:p>
          <a:p>
            <a:pPr lvl="0" marL="225774" indent="-225774" algn="l">
              <a:buSzPct val="100000"/>
              <a:buFont typeface="Arial"/>
              <a:buChar char="•"/>
              <a:defRPr sz="1800"/>
            </a:pPr>
            <a:r>
              <a:rPr sz="2000"/>
              <a:t>Reach learners on an emotional level</a:t>
            </a:r>
            <a:endParaRPr sz="2000"/>
          </a:p>
          <a:p>
            <a:pPr lvl="0" marL="406393" indent="-406393" algn="l">
              <a:buSzPct val="100000"/>
              <a:buFont typeface="Arial"/>
              <a:buChar char="•"/>
              <a:defRPr sz="1800"/>
            </a:pPr>
            <a:endParaRPr sz="2000"/>
          </a:p>
          <a:p>
            <a:pPr lvl="0" marL="225774" indent="-225774" algn="l">
              <a:buSzPct val="100000"/>
              <a:buFont typeface="Arial"/>
              <a:buChar char="•"/>
              <a:defRPr sz="1800"/>
            </a:pPr>
            <a:r>
              <a:rPr sz="2000"/>
              <a:t>Maintain the ‘open’ concept of a MOOC by providing learners with choice in their own learning experience; designing for learners of varying knowledge and computer experience</a:t>
            </a:r>
            <a:br>
              <a:rPr sz="2000"/>
            </a:br>
            <a:endParaRPr sz="2000"/>
          </a:p>
          <a:p>
            <a:pPr lvl="0" marL="225774" indent="-225774" algn="l">
              <a:buSzPct val="100000"/>
              <a:buFont typeface="Arial"/>
              <a:buChar char="•"/>
              <a:defRPr sz="1800"/>
            </a:pPr>
            <a:r>
              <a:rPr sz="2000"/>
              <a:t>Design to feature cognitive, teaching, and social presences as posited by </a:t>
            </a:r>
            <a:br>
              <a:rPr sz="2000"/>
            </a:br>
            <a:r>
              <a:rPr sz="2000"/>
              <a:t>Garrison &amp; Archer’s Community of Inquiry model</a:t>
            </a:r>
            <a:endParaRPr sz="2000"/>
          </a:p>
          <a:p>
            <a:pPr lvl="0" marL="406393" indent="-406393" algn="l">
              <a:buSzPct val="100000"/>
              <a:buFont typeface="Arial"/>
              <a:buChar char="•"/>
              <a:defRPr sz="1800"/>
            </a:pPr>
            <a:endParaRPr sz="2000"/>
          </a:p>
          <a:p>
            <a:pPr lvl="0" marL="225774" indent="-225774" algn="l">
              <a:buSzPct val="100000"/>
              <a:buFont typeface="Arial"/>
              <a:buChar char="•"/>
              <a:defRPr sz="1800"/>
            </a:pPr>
            <a:r>
              <a:rPr sz="2000"/>
              <a:t>Multi-modal designing to appeal to various </a:t>
            </a:r>
            <a:br>
              <a:rPr sz="2000"/>
            </a:br>
            <a:r>
              <a:rPr sz="2000"/>
              <a:t>learning preferences </a:t>
            </a:r>
            <a:endParaRPr sz="20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endParaRPr sz="3600"/>
          </a:p>
          <a:p>
            <a:pPr lvl="0" marL="406393" indent="-406393">
              <a:buSzPct val="100000"/>
              <a:buFont typeface="Arial"/>
              <a:buChar char="•"/>
              <a:defRPr sz="1800"/>
            </a:pPr>
            <a:endParaRPr sz="3600"/>
          </a:p>
          <a:p>
            <a:pPr lvl="0">
              <a:defRPr sz="1800"/>
            </a:pPr>
            <a:r>
              <a:rPr sz="2000"/>
              <a:t>	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558800" y="1524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Learning Outcomes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6350000" y="2057400"/>
            <a:ext cx="6248400" cy="6667500"/>
          </a:xfrm>
          <a:prstGeom prst="rect">
            <a:avLst/>
          </a:prstGeom>
        </p:spPr>
        <p:txBody>
          <a:bodyPr/>
          <a:lstStyle/>
          <a:p>
            <a:pPr lvl="0" marL="0" indent="0" defTabSz="347715">
              <a:spcBef>
                <a:spcPts val="1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1727"/>
              <a:t>Learners who successfully complete the AU MOOC will have demonstrated the ability to:</a:t>
            </a:r>
            <a:endParaRPr sz="1727"/>
          </a:p>
          <a:p>
            <a:pPr lvl="1" marL="393070" indent="-196535" defTabSz="347715">
              <a:spcBef>
                <a:spcPts val="1700"/>
              </a:spcBef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1727"/>
              <a:t>Describe what it means to learn.</a:t>
            </a:r>
            <a:endParaRPr sz="1727"/>
          </a:p>
          <a:p>
            <a:pPr lvl="1" marL="393070" indent="-196535" defTabSz="347715">
              <a:spcBef>
                <a:spcPts val="1700"/>
              </a:spcBef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1727"/>
              <a:t>Identify and analyze their personal learning preferences.</a:t>
            </a:r>
            <a:endParaRPr sz="1727"/>
          </a:p>
          <a:p>
            <a:pPr lvl="1" marL="393070" indent="-196535" defTabSz="347715">
              <a:spcBef>
                <a:spcPts val="1700"/>
              </a:spcBef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1727"/>
              <a:t>Describe areas of adjustment required for the online environment.</a:t>
            </a:r>
            <a:endParaRPr sz="1727"/>
          </a:p>
          <a:p>
            <a:pPr lvl="1" marL="393070" indent="-196535" defTabSz="347715">
              <a:spcBef>
                <a:spcPts val="1700"/>
              </a:spcBef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1727"/>
              <a:t>Analyze and compare the differences between the online learning and face-to-face learning  experience (or ‘other types of learning’).</a:t>
            </a:r>
            <a:endParaRPr sz="1727"/>
          </a:p>
          <a:p>
            <a:pPr lvl="1" marL="393070" indent="-196535" defTabSz="347715">
              <a:spcBef>
                <a:spcPts val="1700"/>
              </a:spcBef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1727"/>
              <a:t>Identify and describe the common components of an online learning environment.</a:t>
            </a:r>
            <a:endParaRPr sz="1727"/>
          </a:p>
          <a:p>
            <a:pPr lvl="1" marL="393070" indent="-196535" defTabSz="347715">
              <a:spcBef>
                <a:spcPts val="1700"/>
              </a:spcBef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1727"/>
              <a:t>Employ effective online communication skills through an exploration of common online communication tools and strategies.</a:t>
            </a:r>
            <a:endParaRPr sz="1727"/>
          </a:p>
          <a:p>
            <a:pPr lvl="1" marL="393070" indent="-196535" defTabSz="347715">
              <a:spcBef>
                <a:spcPts val="1700"/>
              </a:spcBef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1727"/>
              <a:t>Analyze various types of online learning environments including the paradigm of the personal learning environment.</a:t>
            </a:r>
            <a:endParaRPr sz="1727"/>
          </a:p>
          <a:p>
            <a:pPr lvl="1" marL="393070" indent="-196535" defTabSz="347715">
              <a:spcBef>
                <a:spcPts val="1700"/>
              </a:spcBef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1727"/>
              <a:t>Formulate a personal strategy for successfully adapting to online learning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510743" y="9194800"/>
            <a:ext cx="312014" cy="198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29" name="image14.jpeg"/>
          <p:cNvPicPr/>
          <p:nvPr/>
        </p:nvPicPr>
        <p:blipFill>
          <a:blip r:embed="rId2">
            <a:extLst/>
          </a:blip>
          <a:srcRect l="58" t="0" r="57" b="0"/>
          <a:stretch>
            <a:fillRect/>
          </a:stretch>
        </p:blipFill>
        <p:spPr>
          <a:xfrm>
            <a:off x="-355600" y="0"/>
            <a:ext cx="65024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LTLO: Instruction 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xfrm>
            <a:off x="406400" y="2667000"/>
            <a:ext cx="7315200" cy="6436925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/>
              <a:t>Three levels of instructor presence to:</a:t>
            </a:r>
            <a:br>
              <a:rPr sz="2000"/>
            </a:br>
            <a:br>
              <a:rPr sz="2000"/>
            </a:br>
            <a:r>
              <a:rPr sz="2000"/>
              <a:t> 	1) support learners and </a:t>
            </a:r>
            <a:br>
              <a:rPr sz="2000"/>
            </a:br>
            <a:r>
              <a:rPr sz="2000"/>
              <a:t>	2) encourage a Community of Inquiry</a:t>
            </a:r>
            <a:br>
              <a:rPr sz="2000"/>
            </a:br>
            <a:endParaRPr sz="2000"/>
          </a:p>
          <a:p>
            <a:pPr lvl="0" marL="254000" indent="-254000"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2000"/>
              <a:t>Lead Instructor: AU Faculty Member</a:t>
            </a:r>
            <a:endParaRPr sz="2000"/>
          </a:p>
          <a:p>
            <a:pPr lvl="0" marL="254000" indent="-254000"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2000"/>
              <a:t>The Inspirer: AU MDE Graduate Student</a:t>
            </a:r>
            <a:endParaRPr sz="2000"/>
          </a:p>
          <a:p>
            <a:pPr lvl="0" marL="254000" indent="-254000"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2000"/>
              <a:t>Facilitators: 10 MDE Graduates/Students </a:t>
            </a:r>
            <a:endParaRPr sz="2000"/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br>
              <a:rPr sz="2000"/>
            </a:br>
          </a:p>
        </p:txBody>
      </p:sp>
      <p:pic>
        <p:nvPicPr>
          <p:cNvPr id="133" name="image15.jpeg" descr="C:\Users\Owner\Downloads\327939900_a752bcfdc5_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94550" y="0"/>
            <a:ext cx="5816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948" y="593402"/>
            <a:ext cx="8238904" cy="8566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5400" y="431800"/>
            <a:ext cx="5597525" cy="889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1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800" y="1676400"/>
            <a:ext cx="7915275" cy="617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1.jpeg"/>
          <p:cNvPicPr/>
          <p:nvPr/>
        </p:nvPicPr>
        <p:blipFill>
          <a:blip r:embed="rId2">
            <a:extLst/>
          </a:blip>
          <a:srcRect l="0" t="0" r="0" b="11666"/>
          <a:stretch>
            <a:fillRect/>
          </a:stretch>
        </p:blipFill>
        <p:spPr>
          <a:xfrm>
            <a:off x="8861379" y="2677338"/>
            <a:ext cx="2985295" cy="3510856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Presenters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660165" y="6371880"/>
            <a:ext cx="3374651" cy="2130650"/>
          </a:xfrm>
          <a:prstGeom prst="rect">
            <a:avLst/>
          </a:prstGeom>
          <a:effectLst>
            <a:outerShdw sx="100000" sy="100000" kx="0" ky="0" algn="b" rotWithShape="0" blurRad="50800" dist="50800" dir="2638402">
              <a:srgbClr val="FFFFFF">
                <a:alpha val="50000"/>
              </a:srgbClr>
            </a:outerShdw>
          </a:effectLst>
        </p:spPr>
        <p:txBody>
          <a:bodyPr/>
          <a:lstStyle/>
          <a:p>
            <a:pPr lvl="0" marL="0" indent="0" defTabSz="379729"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M. Cleveland-Innes, PhD</a:t>
            </a:r>
          </a:p>
          <a:p>
            <a:pPr lvl="0" marL="0" indent="0" defTabSz="379729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Professor and Chair, </a:t>
            </a:r>
          </a:p>
          <a:p>
            <a:pPr lvl="0" marL="0" indent="0" defTabSz="379729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Centre for Distance Education</a:t>
            </a:r>
          </a:p>
          <a:p>
            <a:pPr lvl="0" marL="0" indent="0" defTabSz="379729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Athabasca University</a:t>
            </a:r>
          </a:p>
          <a:p>
            <a:pPr lvl="0" marL="0" indent="0" defTabSz="379729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Guest Professor, Department of Learning</a:t>
            </a:r>
          </a:p>
          <a:p>
            <a:pPr lvl="0" marL="0" indent="0" defTabSz="379729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KTH Royal Institute of Technology</a:t>
            </a:r>
          </a:p>
          <a:p>
            <a:pPr lvl="0" marL="0" indent="0" defTabSz="379729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Stockholm, Sweden</a:t>
            </a:r>
          </a:p>
        </p:txBody>
      </p:sp>
      <p:sp>
        <p:nvSpPr>
          <p:cNvPr id="64" name="Shape 64"/>
          <p:cNvSpPr/>
          <p:nvPr/>
        </p:nvSpPr>
        <p:spPr>
          <a:xfrm>
            <a:off x="4597400" y="6371880"/>
            <a:ext cx="3749169" cy="22981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2638402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algn="l" defTabSz="397256">
              <a:lnSpc>
                <a:spcPct val="90000"/>
              </a:lnSpc>
              <a:spcBef>
                <a:spcPts val="600"/>
              </a:spcBef>
              <a:defRPr sz="1800"/>
            </a:pPr>
            <a:r>
              <a:rPr b="1"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Dr. Nathaniel Ostashewski</a:t>
            </a:r>
            <a:br>
              <a:rPr b="1"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</a:br>
            <a:r>
              <a:rPr sz="1600">
                <a:solidFill>
                  <a:srgbClr val="242634"/>
                </a:solidFill>
              </a:rPr>
              <a:t>Assistant Professor</a:t>
            </a:r>
          </a:p>
          <a:p>
            <a:pPr lvl="0" algn="l" defTabSz="397256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1600"/>
              <a:t>BSc Alberta, BEd Alberta, </a:t>
            </a:r>
            <a:br>
              <a:rPr sz="1600"/>
            </a:br>
            <a:r>
              <a:rPr sz="1600"/>
              <a:t>MEd Alberta, </a:t>
            </a:r>
            <a:br>
              <a:rPr sz="1600"/>
            </a:br>
            <a:r>
              <a:rPr sz="1600"/>
              <a:t>Academic Engagement Projects Developer at Curtin Teaching &amp; Learning, Curtin University. He holds a teacher’s license in the province of Alberta, Canada</a:t>
            </a:r>
          </a:p>
        </p:txBody>
      </p:sp>
      <p:sp>
        <p:nvSpPr>
          <p:cNvPr id="65" name="Shape 65"/>
          <p:cNvSpPr/>
          <p:nvPr/>
        </p:nvSpPr>
        <p:spPr>
          <a:xfrm>
            <a:off x="8861379" y="6371880"/>
            <a:ext cx="3374650" cy="21306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2638402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algn="l" defTabSz="379729">
              <a:defRPr sz="1800"/>
            </a:pPr>
            <a:r>
              <a:rPr b="1"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Joanne Murphy</a:t>
            </a:r>
          </a:p>
          <a:p>
            <a:pPr lvl="0" algn="l" defTabSz="379729">
              <a:defRPr sz="1800"/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Project Manager</a:t>
            </a:r>
          </a:p>
          <a:p>
            <a:pPr lvl="0" algn="l" defTabSz="379729">
              <a:defRPr sz="1800"/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PBDID Student • Athabasca University</a:t>
            </a:r>
          </a:p>
          <a:p>
            <a:pPr lvl="0" algn="l" defTabSz="379729">
              <a:defRPr sz="1800"/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Program Manager / Online Learning Specialist • Dalhousie University</a:t>
            </a:r>
          </a:p>
          <a:p>
            <a:pPr lvl="0" algn="l" defTabSz="379729">
              <a:defRPr sz="1800"/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Halifax, Nova Scotia, Canada</a:t>
            </a:r>
          </a:p>
        </p:txBody>
      </p:sp>
      <p:pic>
        <p:nvPicPr>
          <p:cNvPr id="66" name="image2.jpeg"/>
          <p:cNvPicPr/>
          <p:nvPr/>
        </p:nvPicPr>
        <p:blipFill>
          <a:blip r:embed="rId3">
            <a:extLst/>
          </a:blip>
          <a:srcRect l="34845" t="10472" r="28676" b="46998"/>
          <a:stretch>
            <a:fillRect/>
          </a:stretch>
        </p:blipFill>
        <p:spPr>
          <a:xfrm flipH="1">
            <a:off x="660080" y="2622669"/>
            <a:ext cx="2985382" cy="3480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2638402">
              <a:srgbClr val="000000">
                <a:alpha val="50000"/>
              </a:srgbClr>
            </a:outerShdw>
          </a:effectLst>
        </p:spPr>
      </p:pic>
      <p:sp>
        <p:nvSpPr>
          <p:cNvPr id="67" name="Shape 67"/>
          <p:cNvSpPr/>
          <p:nvPr>
            <p:ph type="sldNum" sz="quarter" idx="2"/>
          </p:nvPr>
        </p:nvSpPr>
        <p:spPr>
          <a:xfrm>
            <a:off x="12367055" y="9194800"/>
            <a:ext cx="213158" cy="198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68" name="image3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7400" y="2613280"/>
            <a:ext cx="3019151" cy="3574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xfrm>
            <a:off x="711200" y="457200"/>
            <a:ext cx="11861800" cy="1397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Research Questions</a:t>
            </a:r>
          </a:p>
        </p:txBody>
      </p:sp>
      <p:sp>
        <p:nvSpPr>
          <p:cNvPr id="142" name="Shape 142"/>
          <p:cNvSpPr/>
          <p:nvPr>
            <p:ph type="body" idx="1"/>
          </p:nvPr>
        </p:nvSpPr>
        <p:spPr>
          <a:xfrm>
            <a:off x="558800" y="2743200"/>
            <a:ext cx="11861800" cy="6667500"/>
          </a:xfrm>
          <a:prstGeom prst="rect">
            <a:avLst/>
          </a:prstGeom>
        </p:spPr>
        <p:txBody>
          <a:bodyPr/>
          <a:lstStyle/>
          <a:p>
            <a:pPr lvl="0" marL="304800" indent="-304800"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2400"/>
              <a:t>1. Identify the demographic profile of participants in LTLO;</a:t>
            </a:r>
            <a:endParaRPr sz="2400"/>
          </a:p>
          <a:p>
            <a:pPr lvl="0" marL="304800" indent="-304800"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2400"/>
              <a:t>2. Track the online activity of participants in LTLO;</a:t>
            </a:r>
            <a:endParaRPr sz="2400"/>
          </a:p>
          <a:p>
            <a:pPr lvl="0" marL="304800" indent="-304800"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2400"/>
              <a:t>3. Analyze discussion forum postings as artifacts of the amount and quality of text-based participation in LTLO;</a:t>
            </a:r>
            <a:endParaRPr sz="2400"/>
          </a:p>
          <a:p>
            <a:pPr lvl="0" marL="304800" indent="-304800"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2400"/>
              <a:t>4. Ask participants to tell us about their individual experience in LTLO through open and closed ended survey questions, pre and post LTLO;</a:t>
            </a:r>
            <a:endParaRPr sz="2400"/>
          </a:p>
          <a:p>
            <a:pPr lvl="0" marL="304800" indent="-304800">
              <a:buClr>
                <a:srgbClr val="000000"/>
              </a:buClr>
              <a:defRPr sz="1800">
                <a:solidFill>
                  <a:srgbClr val="000000"/>
                </a:solidFill>
              </a:defRPr>
            </a:pPr>
            <a:r>
              <a:rPr sz="2400"/>
              <a:t>5. Interview participants, instructors, designers, and advisors involved in LTLO to request these stakeholders describe their experience with and assessment of LTLO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Data Collected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Canvas Course Analytics &amp; Enrolments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Pre-Course Survey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Course Discussions &amp; Activity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YouTube Analytics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Post Course Survey</a:t>
            </a: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Semi-structured Participant Interviews (11)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Quick LTLO MOOC Statistics</a:t>
            </a:r>
          </a:p>
        </p:txBody>
      </p:sp>
      <p:sp>
        <p:nvSpPr>
          <p:cNvPr id="148" name="Shape 148"/>
          <p:cNvSpPr/>
          <p:nvPr/>
        </p:nvSpPr>
        <p:spPr>
          <a:xfrm>
            <a:off x="2603972" y="2196164"/>
            <a:ext cx="7947377" cy="675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lvl="0" algn="l">
              <a:defRPr sz="1800"/>
            </a:pPr>
            <a:r>
              <a:rPr sz="2400"/>
              <a:t>Participants Enrolled	1825	</a:t>
            </a:r>
            <a:endParaRPr sz="2400"/>
          </a:p>
          <a:p>
            <a:pPr lvl="0" algn="l">
              <a:defRPr sz="1800"/>
            </a:pPr>
            <a:r>
              <a:rPr sz="2400"/>
              <a:t>Signed into the course	916	</a:t>
            </a:r>
            <a:endParaRPr sz="2400"/>
          </a:p>
          <a:p>
            <a:pPr lvl="0" algn="l">
              <a:defRPr sz="1800"/>
            </a:pPr>
            <a:r>
              <a:rPr sz="2400"/>
              <a:t>Completed (all 5 quizzes)	148	</a:t>
            </a:r>
            <a:endParaRPr sz="2400"/>
          </a:p>
          <a:p>
            <a:pPr lvl="0" algn="l">
              <a:defRPr sz="1800"/>
            </a:pPr>
            <a:r>
              <a:rPr sz="2400"/>
              <a:t>Downloaded a certificate	143	</a:t>
            </a:r>
            <a:endParaRPr sz="2400"/>
          </a:p>
          <a:p>
            <a:pPr lvl="0" algn="l">
              <a:defRPr sz="1800"/>
            </a:pPr>
            <a:endParaRPr sz="2400"/>
          </a:p>
          <a:p>
            <a:pPr lvl="0" algn="l">
              <a:defRPr sz="1800"/>
            </a:pPr>
            <a:r>
              <a:rPr sz="2400"/>
              <a:t>Discussion messages	3099	</a:t>
            </a:r>
            <a:endParaRPr sz="2400"/>
          </a:p>
          <a:p>
            <a:pPr lvl="0" algn="l">
              <a:defRPr sz="1800"/>
            </a:pPr>
            <a:r>
              <a:rPr sz="2400"/>
              <a:t>Messages by facilitators	1284	</a:t>
            </a:r>
            <a:endParaRPr sz="2400"/>
          </a:p>
          <a:p>
            <a:pPr lvl="0" algn="l">
              <a:defRPr sz="1800"/>
            </a:pPr>
            <a:r>
              <a:rPr sz="2400"/>
              <a:t>Messages by students	1815	</a:t>
            </a:r>
            <a:endParaRPr sz="2400"/>
          </a:p>
          <a:p>
            <a:pPr lvl="0" algn="l">
              <a:defRPr sz="1800"/>
            </a:pPr>
            <a:r>
              <a:rPr sz="2400"/>
              <a:t>Students who posted		  310	</a:t>
            </a:r>
            <a:endParaRPr sz="2400"/>
          </a:p>
          <a:p>
            <a:pPr lvl="0" algn="l">
              <a:defRPr sz="1800"/>
            </a:pPr>
            <a:endParaRPr sz="2400"/>
          </a:p>
          <a:p>
            <a:pPr lvl="0" algn="l">
              <a:defRPr sz="1800"/>
            </a:pPr>
            <a:r>
              <a:rPr sz="2400"/>
              <a:t>Pre-course surveys completed		487	</a:t>
            </a:r>
            <a:endParaRPr sz="2400"/>
          </a:p>
          <a:p>
            <a:pPr lvl="0" algn="l">
              <a:defRPr sz="1800"/>
            </a:pPr>
            <a:r>
              <a:rPr sz="2400"/>
              <a:t>Post-Experience surveys completed	120</a:t>
            </a:r>
            <a:endParaRPr sz="2400"/>
          </a:p>
          <a:p>
            <a:pPr lvl="0" algn="l">
              <a:defRPr sz="1800"/>
            </a:pPr>
            <a:r>
              <a:rPr sz="2400"/>
              <a:t>	</a:t>
            </a:r>
            <a:endParaRPr sz="2400"/>
          </a:p>
          <a:p>
            <a:pPr lvl="0" algn="l">
              <a:defRPr sz="1800"/>
            </a:pPr>
            <a:r>
              <a:rPr sz="2400"/>
              <a:t>English first language, pre-course	63%	</a:t>
            </a:r>
            <a:endParaRPr sz="2400"/>
          </a:p>
          <a:p>
            <a:pPr lvl="0" algn="l">
              <a:defRPr sz="1800"/>
            </a:pPr>
            <a:r>
              <a:rPr sz="2400"/>
              <a:t>English first language, completed	65%	</a:t>
            </a:r>
            <a:endParaRPr sz="2400"/>
          </a:p>
          <a:p>
            <a:pPr lvl="0" algn="l">
              <a:defRPr sz="1800"/>
            </a:pPr>
            <a:r>
              <a:rPr sz="2400"/>
              <a:t>Holding no degree				28%	</a:t>
            </a:r>
            <a:endParaRPr sz="2400"/>
          </a:p>
          <a:p>
            <a:pPr lvl="0" algn="l">
              <a:defRPr sz="1800"/>
            </a:pPr>
            <a:r>
              <a:rPr sz="2400"/>
              <a:t>College/undergraduate degree	31%	</a:t>
            </a:r>
            <a:endParaRPr sz="2400"/>
          </a:p>
          <a:p>
            <a:pPr lvl="0" algn="l">
              <a:defRPr sz="1800"/>
            </a:pPr>
            <a:r>
              <a:rPr sz="2400"/>
              <a:t>Graduate student or above		41%	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LTLO MOOC Enrolments</a:t>
            </a:r>
          </a:p>
        </p:txBody>
      </p:sp>
      <p:pic>
        <p:nvPicPr>
          <p:cNvPr id="151" name="image19.jpeg" descr="graph.enrolment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267" y="2310662"/>
            <a:ext cx="11213629" cy="6476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Discussion Activity</a:t>
            </a:r>
          </a:p>
        </p:txBody>
      </p:sp>
      <p:pic>
        <p:nvPicPr>
          <p:cNvPr id="154" name="image20.jpeg" descr="graph.discussion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572" y="2058325"/>
            <a:ext cx="12354560" cy="6963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Interaction and Completion</a:t>
            </a:r>
          </a:p>
        </p:txBody>
      </p:sp>
      <p:pic>
        <p:nvPicPr>
          <p:cNvPr id="157" name="image21.jpeg" descr="graph.completion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457" y="2016195"/>
            <a:ext cx="11267440" cy="7511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000"/>
              <a:t>Which of the assignments/course activities did you find the most helpful</a:t>
            </a:r>
            <a:r>
              <a:rPr sz="4000"/>
              <a:t>?</a:t>
            </a:r>
          </a:p>
        </p:txBody>
      </p:sp>
      <p:pic>
        <p:nvPicPr>
          <p:cNvPr id="160" name="chart-activiti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241" y="2209929"/>
            <a:ext cx="11404601" cy="651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/>
            </a:pPr>
            <a:r>
              <a:rPr sz="4000"/>
              <a:t>In what ways has the LTLO MOOC helped you meet your personal or professional goals?</a:t>
            </a:r>
          </a:p>
        </p:txBody>
      </p:sp>
      <p:sp>
        <p:nvSpPr>
          <p:cNvPr id="163" name="Shape 163"/>
          <p:cNvSpPr/>
          <p:nvPr/>
        </p:nvSpPr>
        <p:spPr>
          <a:xfrm>
            <a:off x="842904" y="7231469"/>
            <a:ext cx="11511658" cy="2255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lvl="0" algn="l">
              <a:defRPr sz="1800"/>
            </a:pPr>
            <a:r>
              <a:rPr sz="2300"/>
              <a:t>Personal Learning Goals: Learn about online education.</a:t>
            </a:r>
            <a:endParaRPr sz="2300"/>
          </a:p>
          <a:p>
            <a:pPr lvl="0" algn="l">
              <a:defRPr sz="1800"/>
            </a:pPr>
            <a:r>
              <a:rPr sz="2300"/>
              <a:t>Professional Development Goals: The course is valuable to me as it provides me with new knowledge and skills to enhance my teaching career.</a:t>
            </a:r>
            <a:endParaRPr sz="2300"/>
          </a:p>
          <a:p>
            <a:pPr lvl="0" algn="l">
              <a:defRPr sz="1800"/>
            </a:pPr>
            <a:r>
              <a:rPr sz="2300"/>
              <a:t>Future Post secondary Education Goals:  The course has helped me to decide to pursue a degree program using distance learning.</a:t>
            </a:r>
            <a:endParaRPr sz="2300"/>
          </a:p>
        </p:txBody>
      </p:sp>
      <p:pic>
        <p:nvPicPr>
          <p:cNvPr id="164" name="chart-goal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520" y="2533885"/>
            <a:ext cx="10452101" cy="414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305665" y="7335326"/>
            <a:ext cx="12167687" cy="1715912"/>
          </a:xfrm>
          <a:prstGeom prst="rect">
            <a:avLst/>
          </a:prstGeom>
          <a:gradFill>
            <a:gsLst>
              <a:gs pos="0">
                <a:srgbClr val="B4D1DC"/>
              </a:gs>
              <a:gs pos="35000">
                <a:srgbClr val="CBDEE5"/>
              </a:gs>
              <a:gs pos="100000">
                <a:srgbClr val="EBF3F6"/>
              </a:gs>
            </a:gsLst>
            <a:lin ang="16200000"/>
          </a:gradFill>
          <a:ln>
            <a:solidFill>
              <a:srgbClr val="527C88"/>
            </a:solidFill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" name="Shape 167"/>
          <p:cNvSpPr/>
          <p:nvPr/>
        </p:nvSpPr>
        <p:spPr>
          <a:xfrm>
            <a:off x="324670" y="3833677"/>
            <a:ext cx="12129678" cy="1715912"/>
          </a:xfrm>
          <a:prstGeom prst="rect">
            <a:avLst/>
          </a:prstGeom>
          <a:gradFill>
            <a:gsLst>
              <a:gs pos="0">
                <a:srgbClr val="B4D1DC"/>
              </a:gs>
              <a:gs pos="35000">
                <a:srgbClr val="CBDEE5"/>
              </a:gs>
              <a:gs pos="100000">
                <a:srgbClr val="EBF3F6"/>
              </a:gs>
            </a:gsLst>
            <a:lin ang="16200000"/>
          </a:gradFill>
          <a:ln>
            <a:solidFill>
              <a:srgbClr val="527C88"/>
            </a:solidFill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" name="Shape 168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Participant Interviews</a:t>
            </a:r>
          </a:p>
        </p:txBody>
      </p:sp>
      <p:sp>
        <p:nvSpPr>
          <p:cNvPr id="169" name="Shape 169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</p:spPr>
        <p:txBody>
          <a:bodyPr/>
          <a:lstStyle/>
          <a:p>
            <a:pPr lvl="0" marL="0" indent="0" defTabSz="566674">
              <a:spcBef>
                <a:spcPts val="4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6">
                <a:solidFill>
                  <a:srgbClr val="747474"/>
                </a:solidFill>
              </a:rPr>
              <a:t>“The [AU] course was by far one of the best MOOCs courses that I have participated.  The course design was very engaging and truly enjoyed the quizzes, as it was well designed and superbly challenging.”</a:t>
            </a:r>
            <a:endParaRPr sz="2716">
              <a:solidFill>
                <a:srgbClr val="747474"/>
              </a:solidFill>
            </a:endParaRPr>
          </a:p>
          <a:p>
            <a:pPr lvl="0" marL="0" indent="0" defTabSz="566674">
              <a:spcBef>
                <a:spcPts val="4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6">
                <a:solidFill>
                  <a:srgbClr val="747474"/>
                </a:solidFill>
              </a:rPr>
              <a:t>The LTLO experience allowed another participant an opportunity to learn more about AU and online learning</a:t>
            </a:r>
            <a:r>
              <a:rPr sz="2716">
                <a:solidFill>
                  <a:srgbClr val="747474"/>
                </a:solidFill>
              </a:rPr>
              <a:t> – As a result the participant plans to pursue an online Masters program, perhaps at AU.</a:t>
            </a:r>
            <a:endParaRPr sz="2716">
              <a:solidFill>
                <a:srgbClr val="747474"/>
              </a:solidFill>
            </a:endParaRPr>
          </a:p>
          <a:p>
            <a:pPr lvl="0" marL="0" indent="0" defTabSz="566674">
              <a:spcBef>
                <a:spcPts val="4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6">
                <a:solidFill>
                  <a:srgbClr val="747474"/>
                </a:solidFill>
              </a:rPr>
              <a:t>A college curriculum designer( taking this as her first online course) wants to replicate the MOOC at her College – especially the introduction videos and the practice activities.</a:t>
            </a:r>
            <a:r>
              <a:rPr sz="2716">
                <a:solidFill>
                  <a:srgbClr val="747474"/>
                </a:solidFill>
              </a:rPr>
              <a:t> </a:t>
            </a:r>
            <a:endParaRPr sz="2716">
              <a:solidFill>
                <a:srgbClr val="747474"/>
              </a:solidFill>
            </a:endParaRPr>
          </a:p>
          <a:p>
            <a:pPr lvl="0" marL="0" indent="0" defTabSz="566674">
              <a:spcBef>
                <a:spcPts val="4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16">
                <a:solidFill>
                  <a:srgbClr val="747474"/>
                </a:solidFill>
              </a:rPr>
              <a:t>A semi-retired Professor thought that there was good practical application of knowledge in the activities and said that ‘it felt like a teacher was there’.  He is now more knowledgeable and motivated to do things online.</a:t>
            </a:r>
            <a:r>
              <a:rPr sz="2716">
                <a:solidFill>
                  <a:srgbClr val="747474"/>
                </a:solidFill>
              </a:rPr>
              <a:t> 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324670" y="3906425"/>
            <a:ext cx="12355460" cy="2016951"/>
          </a:xfrm>
          <a:prstGeom prst="rect">
            <a:avLst/>
          </a:prstGeom>
          <a:gradFill>
            <a:gsLst>
              <a:gs pos="0">
                <a:srgbClr val="B4D1DC"/>
              </a:gs>
              <a:gs pos="35000">
                <a:srgbClr val="CBDEE5"/>
              </a:gs>
              <a:gs pos="100000">
                <a:srgbClr val="EBF3F6"/>
              </a:gs>
            </a:gsLst>
            <a:lin ang="16200000"/>
          </a:gradFill>
          <a:ln>
            <a:solidFill>
              <a:srgbClr val="527C88"/>
            </a:solidFill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2" name="Shape 172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Participant Interviews</a:t>
            </a:r>
          </a:p>
        </p:txBody>
      </p:sp>
      <p:sp>
        <p:nvSpPr>
          <p:cNvPr id="173" name="Shape 173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747474"/>
                </a:solidFill>
              </a:rPr>
              <a:t>A female participant liked connecting with people all over the world.  Through people, she gained confidence and resources, and liked that there were videos and not just text. </a:t>
            </a:r>
            <a:endParaRPr sz="2800">
              <a:solidFill>
                <a:srgbClr val="747474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747474"/>
                </a:solidFill>
              </a:rPr>
              <a:t>A male participant is likely to use the course as a template in his online training for the Yukon government.  He liked that it was open and felt that it was good advertising for AU – he even checked out the AU website as a result.  He liked the course and felt that it presented AU in a ‘good light’.</a:t>
            </a:r>
            <a:endParaRPr sz="2800">
              <a:solidFill>
                <a:srgbClr val="747474"/>
              </a:solidFill>
            </a:endParaRPr>
          </a:p>
          <a:p>
            <a:pPr lvl="0" marL="0" indent="0">
              <a:spcBef>
                <a:spcPts val="2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747474"/>
              </a:solidFill>
            </a:endParaRPr>
          </a:p>
          <a:p>
            <a:pPr lvl="0" marL="0" indent="0">
              <a:spcBef>
                <a:spcPts val="2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747474"/>
                </a:solidFill>
              </a:rPr>
              <a:t>Another female participant thought it was a great course and that all AU students should be mandated to take it to support their online learning.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571500" y="762000"/>
            <a:ext cx="5016500" cy="990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Today’s Agenda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406400" y="2209800"/>
            <a:ext cx="5778500" cy="66675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A6A6A6"/>
              </a:buClr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A6A6A6"/>
              </a:solidFill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D0D0D"/>
                </a:solidFill>
              </a:rPr>
              <a:t>A brief history of MOOC emergence</a:t>
            </a: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D0D0D"/>
                </a:solidFill>
              </a:rPr>
              <a:t>Athabasca University's response to MOOCs</a:t>
            </a: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D0D0D"/>
                </a:solidFill>
              </a:rPr>
              <a:t>The story of a new kind of MOOC: Learning to Learn Online</a:t>
            </a:r>
          </a:p>
        </p:txBody>
      </p:sp>
      <p:pic>
        <p:nvPicPr>
          <p:cNvPr id="72" name="image4.jpeg"/>
          <p:cNvPicPr/>
          <p:nvPr/>
        </p:nvPicPr>
        <p:blipFill>
          <a:blip r:embed="rId2">
            <a:extLst/>
          </a:blip>
          <a:srcRect l="36963" t="0" r="18586" b="0"/>
          <a:stretch>
            <a:fillRect/>
          </a:stretch>
        </p:blipFill>
        <p:spPr>
          <a:xfrm>
            <a:off x="6527799" y="-19052"/>
            <a:ext cx="6502401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Video Playback Analytics</a:t>
            </a:r>
          </a:p>
        </p:txBody>
      </p:sp>
      <p:pic>
        <p:nvPicPr>
          <p:cNvPr id="176" name="image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2632" y="2086973"/>
            <a:ext cx="9404799" cy="5904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761624" y="8102044"/>
            <a:ext cx="10686815" cy="1234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lvl="0">
              <a:defRPr sz="1800"/>
            </a:pPr>
            <a:r>
              <a:rPr sz="3600"/>
              <a:t>Videos were short in length (about 4.5 minutes) of which 71% was viewed. 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Weekly Video Playback Analytics</a:t>
            </a:r>
          </a:p>
        </p:txBody>
      </p:sp>
      <p:pic>
        <p:nvPicPr>
          <p:cNvPr id="180" name="image23.png" descr="Weekly youtube analytics.png"/>
          <p:cNvPicPr/>
          <p:nvPr/>
        </p:nvPicPr>
        <p:blipFill>
          <a:blip r:embed="rId2">
            <a:extLst/>
          </a:blip>
          <a:srcRect l="0" t="0" r="0" b="36577"/>
          <a:stretch>
            <a:fillRect/>
          </a:stretch>
        </p:blipFill>
        <p:spPr>
          <a:xfrm>
            <a:off x="629046" y="2625055"/>
            <a:ext cx="11746599" cy="532403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565393" y="1866428"/>
            <a:ext cx="8684919" cy="675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lvl="0">
              <a:defRPr sz="1800"/>
            </a:pPr>
            <a:r>
              <a:rPr sz="3600"/>
              <a:t>Viewers:  56% Female, 44% Male</a:t>
            </a:r>
          </a:p>
        </p:txBody>
      </p:sp>
      <p:sp>
        <p:nvSpPr>
          <p:cNvPr id="182" name="Shape 182"/>
          <p:cNvSpPr/>
          <p:nvPr/>
        </p:nvSpPr>
        <p:spPr>
          <a:xfrm>
            <a:off x="1158992" y="8032175"/>
            <a:ext cx="10686816" cy="1226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>
              <a:defRPr sz="2400"/>
            </a:lvl1pPr>
          </a:lstStyle>
          <a:p>
            <a:pPr lvl="0">
              <a:defRPr sz="1800"/>
            </a:pPr>
            <a:r>
              <a:rPr sz="2400"/>
              <a:t>View rates follow other interaction patterns reported in MOOCs: Highest rates of engagement in Week 1, dropping off gradually as the course progresses (regardless of course length)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Video Playback By Device</a:t>
            </a:r>
          </a:p>
        </p:txBody>
      </p:sp>
      <p:pic>
        <p:nvPicPr>
          <p:cNvPr id="185" name="image24.png"/>
          <p:cNvPicPr/>
          <p:nvPr/>
        </p:nvPicPr>
        <p:blipFill>
          <a:blip r:embed="rId2">
            <a:extLst/>
          </a:blip>
          <a:srcRect l="0" t="31635" r="0" b="0"/>
          <a:stretch>
            <a:fillRect/>
          </a:stretch>
        </p:blipFill>
        <p:spPr>
          <a:xfrm>
            <a:off x="2671564" y="2209929"/>
            <a:ext cx="7661834" cy="513105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642460" y="7643162"/>
            <a:ext cx="11719880" cy="160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Other MOOCs have reported higher numbers of Mobile device access for videos. Suggests that novice online learners are also novice mobile learners.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The Experience</a:t>
            </a:r>
          </a:p>
        </p:txBody>
      </p:sp>
      <p:sp>
        <p:nvSpPr>
          <p:cNvPr id="189" name="Shape 189"/>
          <p:cNvSpPr/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/>
          <a:p>
            <a:pPr lvl="0" marL="0" indent="0">
              <a:lnSpc>
                <a:spcPct val="96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/>
              <a:t>	</a:t>
            </a:r>
            <a:br>
              <a:rPr sz="2400"/>
            </a:br>
            <a:r>
              <a:rPr sz="2400"/>
              <a:t>Video:</a:t>
            </a:r>
            <a:br>
              <a:rPr sz="2400"/>
            </a:br>
            <a:r>
              <a:rPr sz="2800"/>
              <a:t>	</a:t>
            </a:r>
            <a:r>
              <a:t>labour intensive</a:t>
            </a:r>
            <a:br/>
            <a:r>
              <a:t>	rich,</a:t>
            </a:r>
            <a:r>
              <a:rPr b="1"/>
              <a:t> </a:t>
            </a:r>
            <a:r>
              <a:t>personal</a:t>
            </a:r>
            <a:br/>
            <a:r>
              <a:t>	positive reception</a:t>
            </a:r>
            <a:endParaRPr sz="600">
              <a:solidFill>
                <a:srgbClr val="747474"/>
              </a:solidFill>
            </a:endParaRPr>
          </a:p>
          <a:p>
            <a:pPr lvl="0" marL="0" indent="0">
              <a:lnSpc>
                <a:spcPct val="96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  	high uptake</a:t>
            </a:r>
            <a:endParaRPr sz="600">
              <a:solidFill>
                <a:srgbClr val="747474"/>
              </a:solidFill>
            </a:endParaRPr>
          </a:p>
          <a:p>
            <a:pPr lvl="0" marL="0" indent="0">
              <a:lnSpc>
                <a:spcPct val="96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/>
              <a:t>         </a:t>
            </a:r>
            <a:r>
              <a:t>text versions ‘save time.’</a:t>
            </a:r>
            <a:endParaRPr sz="600">
              <a:solidFill>
                <a:srgbClr val="747474"/>
              </a:solidFill>
            </a:endParaRPr>
          </a:p>
          <a:p>
            <a:pPr lvl="0" marL="0" indent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/>
              <a:t>Text:</a:t>
            </a:r>
            <a:endParaRPr sz="9600"/>
          </a:p>
          <a:p>
            <a:pPr lvl="0" marL="0" indent="0">
              <a:lnSpc>
                <a:spcPct val="96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	</a:t>
            </a:r>
            <a:endParaRPr sz="7200"/>
          </a:p>
          <a:p>
            <a:pPr lvl="0" marL="0" indent="0">
              <a:lnSpc>
                <a:spcPct val="96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	Discussion boards promoted</a:t>
            </a:r>
            <a:br/>
            <a:r>
              <a:t>	Most text-based communication was 	discussion  board activity</a:t>
            </a:r>
            <a:endParaRPr sz="600">
              <a:solidFill>
                <a:srgbClr val="747474"/>
              </a:solidFill>
            </a:endParaRPr>
          </a:p>
          <a:p>
            <a:pPr lvl="0" marL="0" indent="0">
              <a:lnSpc>
                <a:spcPct val="96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t>	Facilitators contacted supervisor via email   	Learner activity very high in the early days 	Dynamic videos (announcements) viewed 	more than static videos (module 	introductions).</a:t>
            </a:r>
          </a:p>
        </p:txBody>
      </p:sp>
      <p:pic>
        <p:nvPicPr>
          <p:cNvPr id="190" name="image2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7200" y="0"/>
            <a:ext cx="6197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2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77" y="-83457"/>
            <a:ext cx="13227354" cy="992051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Questions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194" name="Shape 194"/>
          <p:cNvSpPr/>
          <p:nvPr>
            <p:ph type="sldNum" sz="quarter" idx="2"/>
          </p:nvPr>
        </p:nvSpPr>
        <p:spPr>
          <a:xfrm>
            <a:off x="12268199" y="9194800"/>
            <a:ext cx="312016" cy="198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95" name="Shape 195"/>
          <p:cNvSpPr/>
          <p:nvPr/>
        </p:nvSpPr>
        <p:spPr>
          <a:xfrm>
            <a:off x="3149600" y="8991600"/>
            <a:ext cx="6502400" cy="643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/>
            </a:pPr>
            <a:r>
              <a:rPr>
                <a:solidFill>
                  <a:srgbClr val="747474"/>
                </a:solidFill>
              </a:rPr>
              <a:t>All images courtesy www.gettyimages.ca </a:t>
            </a:r>
          </a:p>
          <a:p>
            <a:pPr lvl="0">
              <a:defRPr sz="1800"/>
            </a:pPr>
            <a:r>
              <a:rPr>
                <a:solidFill>
                  <a:srgbClr val="747474"/>
                </a:solidFill>
              </a:rPr>
              <a:t>unless otherwise noted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1.jpeg"/>
          <p:cNvPicPr/>
          <p:nvPr/>
        </p:nvPicPr>
        <p:blipFill>
          <a:blip r:embed="rId2">
            <a:extLst/>
          </a:blip>
          <a:srcRect l="0" t="0" r="0" b="11666"/>
          <a:stretch>
            <a:fillRect/>
          </a:stretch>
        </p:blipFill>
        <p:spPr>
          <a:xfrm>
            <a:off x="8861379" y="2677338"/>
            <a:ext cx="2985295" cy="351085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AUMOOC Learning to Learn Online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xfrm>
            <a:off x="660165" y="6371880"/>
            <a:ext cx="3374651" cy="2130650"/>
          </a:xfrm>
          <a:prstGeom prst="rect">
            <a:avLst/>
          </a:prstGeom>
          <a:effectLst>
            <a:outerShdw sx="100000" sy="100000" kx="0" ky="0" algn="b" rotWithShape="0" blurRad="50800" dist="50800" dir="2638402">
              <a:srgbClr val="FFFFFF">
                <a:alpha val="50000"/>
              </a:srgbClr>
            </a:outerShdw>
          </a:effectLst>
        </p:spPr>
        <p:txBody>
          <a:bodyPr/>
          <a:lstStyle/>
          <a:p>
            <a:pPr lvl="0" marL="0" indent="0" defTabSz="379729"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M. Cleveland-Innes, PhD</a:t>
            </a:r>
          </a:p>
          <a:p>
            <a:pPr lvl="0" marL="0" indent="0" defTabSz="379729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martic@athabascau.ca</a:t>
            </a:r>
          </a:p>
        </p:txBody>
      </p:sp>
      <p:sp>
        <p:nvSpPr>
          <p:cNvPr id="200" name="Shape 200"/>
          <p:cNvSpPr/>
          <p:nvPr/>
        </p:nvSpPr>
        <p:spPr>
          <a:xfrm>
            <a:off x="4597400" y="6371880"/>
            <a:ext cx="3749169" cy="22981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2638402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algn="l" defTabSz="397256">
              <a:spcBef>
                <a:spcPts val="600"/>
              </a:spcBef>
              <a:defRPr sz="1800"/>
            </a:pPr>
            <a:r>
              <a:rPr b="1"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Dr. Nathaniel Ostashewski</a:t>
            </a:r>
            <a:br>
              <a:rPr b="1"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</a:br>
            <a:r>
              <a:rPr sz="1600">
                <a:solidFill>
                  <a:srgbClr val="242634"/>
                </a:solidFill>
              </a:rPr>
              <a:t>nostashewski@athabascau.ca</a:t>
            </a:r>
          </a:p>
        </p:txBody>
      </p:sp>
      <p:sp>
        <p:nvSpPr>
          <p:cNvPr id="201" name="Shape 201"/>
          <p:cNvSpPr/>
          <p:nvPr/>
        </p:nvSpPr>
        <p:spPr>
          <a:xfrm>
            <a:off x="8861379" y="6371880"/>
            <a:ext cx="3374650" cy="21306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2638402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algn="l" defTabSz="379729">
              <a:defRPr sz="1800"/>
            </a:pPr>
            <a:r>
              <a:rPr b="1" sz="1600">
                <a:solidFill>
                  <a:srgbClr val="242634"/>
                </a:solidFill>
                <a:latin typeface="+mj-lt"/>
                <a:ea typeface="+mj-ea"/>
                <a:cs typeface="+mj-cs"/>
                <a:sym typeface="Helvetica Neue"/>
              </a:rPr>
              <a:t>Joanne Murphy</a:t>
            </a:r>
          </a:p>
          <a:p>
            <a:pPr lvl="0" algn="l" defTabSz="379729">
              <a:defRPr sz="1800"/>
            </a:pPr>
            <a:r>
              <a:rPr sz="1600"/>
              <a:t>jmurphy_au@yahoo.com</a:t>
            </a:r>
          </a:p>
        </p:txBody>
      </p:sp>
      <p:pic>
        <p:nvPicPr>
          <p:cNvPr id="202" name="image2.jpeg"/>
          <p:cNvPicPr/>
          <p:nvPr/>
        </p:nvPicPr>
        <p:blipFill>
          <a:blip r:embed="rId3">
            <a:extLst/>
          </a:blip>
          <a:srcRect l="34845" t="10472" r="28676" b="46998"/>
          <a:stretch>
            <a:fillRect/>
          </a:stretch>
        </p:blipFill>
        <p:spPr>
          <a:xfrm flipH="1">
            <a:off x="660080" y="2622669"/>
            <a:ext cx="2985382" cy="3480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2638402">
              <a:srgbClr val="000000">
                <a:alpha val="50000"/>
              </a:srgbClr>
            </a:outerShdw>
          </a:effectLst>
        </p:spPr>
      </p:pic>
      <p:sp>
        <p:nvSpPr>
          <p:cNvPr id="203" name="Shape 203"/>
          <p:cNvSpPr/>
          <p:nvPr>
            <p:ph type="sldNum" sz="quarter" idx="2"/>
          </p:nvPr>
        </p:nvSpPr>
        <p:spPr>
          <a:xfrm>
            <a:off x="12367055" y="9194800"/>
            <a:ext cx="213158" cy="198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204" name="image3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7400" y="2613280"/>
            <a:ext cx="3019151" cy="3574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5.jpeg"/>
          <p:cNvPicPr/>
          <p:nvPr/>
        </p:nvPicPr>
        <p:blipFill>
          <a:blip r:embed="rId2">
            <a:extLst/>
          </a:blip>
          <a:srcRect l="27766" t="0" r="27766" b="0"/>
          <a:stretch>
            <a:fillRect/>
          </a:stretch>
        </p:blipFill>
        <p:spPr>
          <a:xfrm>
            <a:off x="6350" y="19050"/>
            <a:ext cx="596265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>
            <p:ph type="title"/>
          </p:nvPr>
        </p:nvSpPr>
        <p:spPr>
          <a:xfrm>
            <a:off x="7086362" y="1441450"/>
            <a:ext cx="5334002" cy="3175000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</a:lstStyle>
          <a:p>
            <a:pPr lvl="0">
              <a:defRPr sz="1800"/>
            </a:pPr>
            <a:r>
              <a:rPr sz="4300"/>
              <a:t>Key Dates &amp; Developments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7086362" y="5137150"/>
            <a:ext cx="5334002" cy="3778250"/>
          </a:xfrm>
          <a:prstGeom prst="rect">
            <a:avLst/>
          </a:prstGeom>
        </p:spPr>
        <p:txBody>
          <a:bodyPr/>
          <a:lstStyle/>
          <a:p>
            <a:pPr lvl="0" marL="363835" indent="-363835" defTabSz="393380">
              <a:lnSpc>
                <a:spcPct val="80000"/>
              </a:lnSpc>
              <a:spcBef>
                <a:spcPts val="600"/>
              </a:spcBef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1638"/>
              <a:t>Original cMOOCs (2008) vs better known xMOOCs (2011)</a:t>
            </a:r>
            <a:br>
              <a:rPr sz="1638"/>
            </a:br>
            <a:endParaRPr sz="2639"/>
          </a:p>
          <a:p>
            <a:pPr lvl="0" marL="363835" indent="-363835" defTabSz="393380">
              <a:lnSpc>
                <a:spcPct val="80000"/>
              </a:lnSpc>
              <a:spcBef>
                <a:spcPts val="600"/>
              </a:spcBef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1638"/>
              <a:t>xMOOCs took off in fall of 2011 with </a:t>
            </a:r>
            <a:br>
              <a:rPr sz="1638"/>
            </a:br>
            <a:r>
              <a:rPr sz="1638"/>
              <a:t>Intro AI Course at Stanford</a:t>
            </a:r>
            <a:br>
              <a:rPr sz="1638"/>
            </a:br>
            <a:endParaRPr sz="2639"/>
          </a:p>
          <a:p>
            <a:pPr lvl="0" marL="363835" indent="-363835" defTabSz="393380">
              <a:lnSpc>
                <a:spcPct val="80000"/>
              </a:lnSpc>
              <a:spcBef>
                <a:spcPts val="600"/>
              </a:spcBef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1638"/>
              <a:t>Platform providers (Coursera, edX, Udacity, FutureLearn) vs content providers (Stanford, Harvard, MIT, Edinburgh, OU, ...)</a:t>
            </a:r>
            <a:br>
              <a:rPr sz="1638"/>
            </a:br>
            <a:endParaRPr sz="2639"/>
          </a:p>
          <a:p>
            <a:pPr lvl="0" marL="363835" indent="-363835" defTabSz="393380">
              <a:lnSpc>
                <a:spcPct val="80000"/>
              </a:lnSpc>
              <a:spcBef>
                <a:spcPts val="600"/>
              </a:spcBef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1638"/>
              <a:t>This initiative is to support AU to be a learning provider</a:t>
            </a:r>
            <a:br>
              <a:rPr sz="1638"/>
            </a:br>
            <a:br>
              <a:rPr sz="1638"/>
            </a:br>
            <a:endParaRPr sz="1820"/>
          </a:p>
          <a:p>
            <a:pPr lvl="0" algn="r" defTabSz="393380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i="1" sz="546"/>
              <a:t>•  </a:t>
            </a:r>
            <a:r>
              <a:rPr i="1" sz="910"/>
              <a:t>Adapted from the work of Peter Sloep</a:t>
            </a:r>
            <a:endParaRPr i="1" sz="1456"/>
          </a:p>
          <a:p>
            <a:pPr lvl="0" algn="r" defTabSz="39338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i="1" sz="910">
                <a:hlinkClick r:id="rId3" invalidUrl="" action="" tgtFrame="" tooltip="" history="1" highlightClick="0" endSnd="0"/>
              </a:rPr>
              <a:t>http://preview.tinyurl.com/petersloep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xfrm>
            <a:off x="12268199" y="9194800"/>
            <a:ext cx="312016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78" name="Shape 78"/>
          <p:cNvSpPr/>
          <p:nvPr/>
        </p:nvSpPr>
        <p:spPr>
          <a:xfrm>
            <a:off x="10960913" y="9477822"/>
            <a:ext cx="1952372" cy="1363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10800000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/>
            </a:lvl1pPr>
          </a:lstStyle>
          <a:p>
            <a:pPr lvl="0">
              <a:defRPr sz="1800"/>
            </a:pPr>
            <a:r>
              <a:rPr sz="900"/>
              <a:t>© H Is for Home https://www.flickr.com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body" idx="1"/>
          </p:nvPr>
        </p:nvSpPr>
        <p:spPr>
          <a:xfrm>
            <a:off x="711200" y="2590800"/>
            <a:ext cx="5562600" cy="7010400"/>
          </a:xfrm>
          <a:prstGeom prst="rect">
            <a:avLst/>
          </a:prstGeom>
        </p:spPr>
        <p:txBody>
          <a:bodyPr/>
          <a:lstStyle/>
          <a:p>
            <a:pPr lvl="0" marL="0" indent="0">
              <a:lnSpc>
                <a:spcPct val="136000"/>
              </a:lnSpc>
              <a:spcBef>
                <a:spcPts val="2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D0D0D"/>
                </a:solidFill>
              </a:rPr>
              <a:t>“….. the way forward lies in construing and enacting a pedagogy for human being. In other words, learning for an unknown future has to be a learning understood neither in terms of knowledge or skills but of human qualities and dispositions” (Barnett, 2012, p. 65).</a:t>
            </a:r>
            <a:endParaRPr sz="2500">
              <a:solidFill>
                <a:srgbClr val="747474"/>
              </a:solidFill>
            </a:endParaRPr>
          </a:p>
          <a:p>
            <a:pPr lvl="0" marL="0" indent="0" algn="r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747474"/>
              </a:solidFill>
            </a:endParaRPr>
          </a:p>
          <a:p>
            <a:pPr lvl="0" marL="0" indent="0" algn="r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747474"/>
              </a:solidFill>
            </a:endParaRPr>
          </a:p>
          <a:p>
            <a:pPr lvl="0" marL="0" indent="0" algn="r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747474"/>
                </a:solidFill>
              </a:rPr>
              <a:t>Barnett, R. (2012). Learning for an unknown future. Higher Education Research &amp; Development, 31(1), 65-77</a:t>
            </a:r>
            <a:r>
              <a:rPr>
                <a:solidFill>
                  <a:srgbClr val="747474"/>
                </a:solidFill>
              </a:rPr>
              <a:t>.</a:t>
            </a:r>
          </a:p>
        </p:txBody>
      </p:sp>
      <p:pic>
        <p:nvPicPr>
          <p:cNvPr id="81" name="image6.png"/>
          <p:cNvPicPr/>
          <p:nvPr/>
        </p:nvPicPr>
        <p:blipFill>
          <a:blip r:embed="rId2">
            <a:extLst/>
          </a:blip>
          <a:srcRect l="25000" t="0" r="25000" b="0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7493000" y="1371600"/>
            <a:ext cx="5334002" cy="3175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AU (M)OOC Advisory Group Co-leaders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xfrm>
            <a:off x="7493000" y="5029200"/>
            <a:ext cx="5334002" cy="31750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2900"/>
              <a:t>Dr. Derek Briton </a:t>
            </a:r>
            <a:endParaRPr sz="1600"/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2900"/>
              <a:t>Dr. Marti Cleveland-Innes</a:t>
            </a:r>
            <a:endParaRPr sz="1600"/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2900"/>
              <a:t>Dr. Mike Gismondi </a:t>
            </a:r>
            <a:endParaRPr sz="1600"/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2900"/>
              <a:t>Dr. Cindy Ives</a:t>
            </a:r>
            <a:endParaRPr sz="3200"/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2900"/>
              <a:t>Dr. Nathaniel Ostashewski</a:t>
            </a:r>
            <a:endParaRPr sz="3200"/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2900"/>
              <a:t>Dr. Nancy Parker</a:t>
            </a:r>
            <a:endParaRPr sz="1600"/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2900"/>
              <a:t>Dr. George Siemens</a:t>
            </a:r>
            <a:endParaRPr sz="1600"/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2900"/>
              <a:t>Dr. Veronica Thompson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xfrm>
            <a:off x="12268199" y="9194800"/>
            <a:ext cx="312016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/>
          </a:p>
        </p:txBody>
      </p:sp>
      <p:pic>
        <p:nvPicPr>
          <p:cNvPr id="86" name="image7.jpg" descr="C:\Users\Owner\Desktop\advice-signpost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086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8.png"/>
          <p:cNvPicPr/>
          <p:nvPr/>
        </p:nvPicPr>
        <p:blipFill>
          <a:blip r:embed="rId2">
            <a:extLst/>
          </a:blip>
          <a:srcRect l="25753" t="0" r="25753" b="0"/>
          <a:stretch>
            <a:fillRect/>
          </a:stretch>
        </p:blipFill>
        <p:spPr>
          <a:xfrm>
            <a:off x="7228113" y="76200"/>
            <a:ext cx="5791201" cy="95250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>
            <p:ph type="title"/>
          </p:nvPr>
        </p:nvSpPr>
        <p:spPr>
          <a:xfrm>
            <a:off x="711200" y="2209800"/>
            <a:ext cx="5334000" cy="2019300"/>
          </a:xfrm>
          <a:prstGeom prst="rect">
            <a:avLst/>
          </a:prstGeom>
        </p:spPr>
        <p:txBody>
          <a:bodyPr/>
          <a:lstStyle/>
          <a:p>
            <a:pPr lvl="0" defTabSz="461494">
              <a:defRPr sz="1800"/>
            </a:pPr>
            <a:r>
              <a:rPr sz="3300"/>
              <a:t>AU (M)OOC Advisory Group</a:t>
            </a:r>
          </a:p>
          <a:p>
            <a:pPr lvl="0" defTabSz="461494">
              <a:defRPr sz="1800"/>
            </a:pPr>
            <a:r>
              <a:rPr sz="3000">
                <a:solidFill>
                  <a:srgbClr val="5C5C5C"/>
                </a:solidFill>
              </a:rPr>
              <a:t>Development Process</a:t>
            </a: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xfrm>
            <a:off x="571500" y="5029200"/>
            <a:ext cx="6642100" cy="3175000"/>
          </a:xfrm>
          <a:prstGeom prst="rect">
            <a:avLst/>
          </a:prstGeom>
        </p:spPr>
        <p:txBody>
          <a:bodyPr/>
          <a:lstStyle/>
          <a:p>
            <a:pPr lvl="0" marL="260844" indent="-260844" defTabSz="461494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t>Create expert, evidence-based assessment of, and a critical academic and practical voice on (M)OOC issues </a:t>
            </a:r>
          </a:p>
          <a:p>
            <a:pPr lvl="0" marL="260844" indent="-260844" defTabSz="461494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t>Determine </a:t>
            </a:r>
            <a:r>
              <a:t>process on </a:t>
            </a:r>
            <a:r>
              <a:t>assignment of credit </a:t>
            </a:r>
          </a:p>
          <a:p>
            <a:pPr lvl="0" marL="260844" indent="-260844" defTabSz="461494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t>Support </a:t>
            </a:r>
            <a:r>
              <a:t>interest in MOOCs that </a:t>
            </a:r>
            <a:r>
              <a:t>continue</a:t>
            </a:r>
            <a:r>
              <a:t> social</a:t>
            </a:r>
            <a:r>
              <a:t> mandate to remove barriers to learning and engage</a:t>
            </a:r>
            <a:r>
              <a:t> new</a:t>
            </a:r>
            <a:r>
              <a:t> learners </a:t>
            </a:r>
          </a:p>
          <a:p>
            <a:pPr lvl="0" marL="260844" indent="-260844" defTabSz="461494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t>Observe, document, measure, analyze and </a:t>
            </a:r>
            <a:r>
              <a:t>share</a:t>
            </a:r>
            <a:r>
              <a:t> our (M)OOC experience. </a:t>
            </a:r>
          </a:p>
        </p:txBody>
      </p:sp>
      <p:sp>
        <p:nvSpPr>
          <p:cNvPr id="91" name="Shape 91"/>
          <p:cNvSpPr/>
          <p:nvPr>
            <p:ph type="sldNum" sz="quarter" idx="2"/>
          </p:nvPr>
        </p:nvSpPr>
        <p:spPr>
          <a:xfrm>
            <a:off x="595661" y="9194800"/>
            <a:ext cx="128241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9.jpg"/>
          <p:cNvPicPr/>
          <p:nvPr/>
        </p:nvPicPr>
        <p:blipFill>
          <a:blip r:embed="rId2">
            <a:extLst/>
          </a:blip>
          <a:srcRect l="12410" t="0" r="20922" b="0"/>
          <a:stretch>
            <a:fillRect/>
          </a:stretch>
        </p:blipFill>
        <p:spPr>
          <a:xfrm>
            <a:off x="-12700" y="-2"/>
            <a:ext cx="6502400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>
            <p:ph type="title"/>
          </p:nvPr>
        </p:nvSpPr>
        <p:spPr>
          <a:xfrm>
            <a:off x="6959600" y="-2"/>
            <a:ext cx="5334000" cy="3175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300"/>
              <a:t>MOOC Research Initiative at AU</a:t>
            </a:r>
            <a:br>
              <a:rPr sz="4300"/>
            </a:br>
            <a:br>
              <a:rPr sz="4300"/>
            </a:br>
          </a:p>
        </p:txBody>
      </p:sp>
      <p:sp>
        <p:nvSpPr>
          <p:cNvPr id="95" name="Shape 95"/>
          <p:cNvSpPr/>
          <p:nvPr>
            <p:ph type="body" idx="1"/>
          </p:nvPr>
        </p:nvSpPr>
        <p:spPr>
          <a:xfrm>
            <a:off x="7035800" y="2514600"/>
            <a:ext cx="5334000" cy="1752600"/>
          </a:xfrm>
          <a:prstGeom prst="rect">
            <a:avLst/>
          </a:prstGeom>
        </p:spPr>
        <p:txBody>
          <a:bodyPr/>
          <a:lstStyle/>
          <a:p>
            <a:pPr lvl="0" defTabSz="116834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sz="72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</a:t>
            </a:r>
            <a:r>
              <a:rPr sz="72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www.gatesfoundation.org/How-WeWork/Quick-Links/Grants-Database/Grants/2013/06/OPP1078781</a:t>
            </a:r>
            <a:endParaRPr sz="720"/>
          </a:p>
          <a:p>
            <a:pPr lvl="1" marL="157471" indent="-66036" defTabSz="116834">
              <a:lnSpc>
                <a:spcPct val="140000"/>
              </a:lnSpc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720"/>
              <a:t>Grant increased to $840,000</a:t>
            </a:r>
            <a:endParaRPr sz="720"/>
          </a:p>
          <a:p>
            <a:pPr lvl="0" defTabSz="116834">
              <a:lnSpc>
                <a:spcPct val="140000"/>
              </a:lnSpc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72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http://www.athabascau.ca/aboutau/news/index.php?new&amp;id=139</a:t>
            </a:r>
            <a:endParaRPr sz="720"/>
          </a:p>
          <a:p>
            <a:pPr lvl="1" marL="157471" indent="-66036" defTabSz="116834">
              <a:lnSpc>
                <a:spcPct val="140000"/>
              </a:lnSpc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720"/>
              <a:t>266 submissions</a:t>
            </a:r>
            <a:endParaRPr sz="720"/>
          </a:p>
          <a:p>
            <a:pPr lvl="1" marL="157471" indent="-66036" defTabSz="116834">
              <a:lnSpc>
                <a:spcPct val="140000"/>
              </a:lnSpc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720"/>
              <a:t>78 second round review</a:t>
            </a:r>
            <a:endParaRPr sz="720"/>
          </a:p>
          <a:p>
            <a:pPr lvl="1" marL="157471" indent="-66036" defTabSz="116834">
              <a:lnSpc>
                <a:spcPct val="140000"/>
              </a:lnSpc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720"/>
              <a:t>28 successful submissions</a:t>
            </a:r>
            <a:endParaRPr sz="720"/>
          </a:p>
          <a:p>
            <a:pPr lvl="1" marL="157471" indent="-66036" defTabSz="116834">
              <a:lnSpc>
                <a:spcPct val="140000"/>
              </a:lnSpc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720"/>
              <a:t>2 projects in support of AU projects</a:t>
            </a:r>
            <a:endParaRPr sz="720"/>
          </a:p>
          <a:p>
            <a:pPr lvl="0" defTabSz="116834">
              <a:lnSpc>
                <a:spcPct val="140000"/>
              </a:lnSpc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72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http://www.moocresearch.com/</a:t>
            </a:r>
            <a:endParaRPr sz="720"/>
          </a:p>
          <a:p>
            <a:pPr lvl="1" marL="157471" indent="-66036" defTabSz="116834">
              <a:lnSpc>
                <a:spcPct val="140000"/>
              </a:lnSpc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720"/>
              <a:t>Site to report on MOOC research jointly sponsored by </a:t>
            </a:r>
            <a:br>
              <a:rPr sz="720"/>
            </a:br>
            <a:r>
              <a:rPr sz="720"/>
              <a:t>B&amp;MGF and AU</a:t>
            </a:r>
            <a:endParaRPr sz="720"/>
          </a:p>
          <a:p>
            <a:pPr lvl="0" defTabSz="116834">
              <a:lnSpc>
                <a:spcPct val="140000"/>
              </a:lnSpc>
              <a:spcBef>
                <a:spcPts val="200"/>
              </a:spcBef>
              <a:defRPr sz="1800">
                <a:solidFill>
                  <a:srgbClr val="000000"/>
                </a:solidFill>
              </a:defRPr>
            </a:pPr>
            <a:r>
              <a:rPr sz="72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http://www.slideshare.net/gsiemens/mooc-research-initiative</a:t>
            </a:r>
            <a:endParaRPr sz="720"/>
          </a:p>
          <a:p>
            <a:pPr lvl="1" marL="157471" indent="-66036" defTabSz="116834">
              <a:lnSpc>
                <a:spcPct val="140000"/>
              </a:lnSpc>
              <a:buSzPct val="75000"/>
              <a:buFont typeface="Helvetica Neue"/>
              <a:buChar char="•"/>
              <a:defRPr sz="1800">
                <a:solidFill>
                  <a:srgbClr val="000000"/>
                </a:solidFill>
              </a:defRPr>
            </a:pPr>
            <a:r>
              <a:rPr sz="720"/>
              <a:t>George’s report on MOOC initiative</a:t>
            </a:r>
          </a:p>
        </p:txBody>
      </p:sp>
      <p:sp>
        <p:nvSpPr>
          <p:cNvPr id="96" name="Shape 96"/>
          <p:cNvSpPr/>
          <p:nvPr/>
        </p:nvSpPr>
        <p:spPr>
          <a:xfrm>
            <a:off x="10544326" y="9301554"/>
            <a:ext cx="1977962" cy="23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/>
            </a:lvl1pPr>
          </a:lstStyle>
          <a:p>
            <a:pPr lvl="0">
              <a:defRPr sz="1800"/>
            </a:pPr>
            <a:r>
              <a:rPr sz="900"/>
              <a:t>Image courtesy Maastericht University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xfrm>
            <a:off x="12451974" y="9194800"/>
            <a:ext cx="128241" cy="273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100000" lnSpcReduction="0"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0" y="0"/>
            <a:ext cx="5508172" cy="993680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635000" y="743230"/>
            <a:ext cx="5029200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lvl="0">
              <a:defRPr sz="1800"/>
            </a:pPr>
            <a:r>
              <a:rPr sz="3600"/>
              <a:t>Approval and start-up</a:t>
            </a:r>
          </a:p>
        </p:txBody>
      </p:sp>
      <p:pic>
        <p:nvPicPr>
          <p:cNvPr id="101" name="schedule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127" y="2558756"/>
            <a:ext cx="6404102" cy="4819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57E8A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57E8A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57E8A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57E8A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