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p:nvPr>
            <p:ph type="sldImg"/>
          </p:nvPr>
        </p:nvSpPr>
        <p:spPr>
          <a:xfrm>
            <a:off x="1143000" y="685800"/>
            <a:ext cx="4572000" cy="3429000"/>
          </a:xfrm>
          <a:prstGeom prst="rect">
            <a:avLst/>
          </a:prstGeom>
        </p:spPr>
        <p:txBody>
          <a:bodyPr/>
          <a:lstStyle/>
          <a:p>
            <a:pPr/>
          </a:p>
        </p:txBody>
      </p:sp>
      <p:sp>
        <p:nvSpPr>
          <p:cNvPr id="99" name="Shape 9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lvl1pPr>
              <a:defRPr sz="2400"/>
            </a:lvl1pPr>
          </a:lstStyle>
          <a:p>
            <a:pPr/>
            <a:r>
              <a:t>Caveat: the pilot group is a unique group and the public offering will reveal other findings.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Photo - Horizontal">
    <p:spTree>
      <p:nvGrpSpPr>
        <p:cNvPr id="1" name=""/>
        <p:cNvGrpSpPr/>
        <p:nvPr/>
      </p:nvGrpSpPr>
      <p:grpSpPr>
        <a:xfrm>
          <a:off x="0" y="0"/>
          <a:ext cx="0" cy="0"/>
          <a:chOff x="0" y="0"/>
          <a:chExt cx="0" cy="0"/>
        </a:xfrm>
      </p:grpSpPr>
      <p:sp>
        <p:nvSpPr>
          <p:cNvPr id="11" name="Shape 11"/>
          <p:cNvSpPr/>
          <p:nvPr>
            <p:ph type="title"/>
          </p:nvPr>
        </p:nvSpPr>
        <p:spPr>
          <a:xfrm>
            <a:off x="1270000" y="6718300"/>
            <a:ext cx="10464800" cy="1422400"/>
          </a:xfrm>
          <a:prstGeom prst="rect">
            <a:avLst/>
          </a:prstGeom>
        </p:spPr>
        <p:txBody>
          <a:bodyPr anchor="b"/>
          <a:lstStyle/>
          <a:p>
            <a:pPr/>
            <a:r>
              <a:t>Title Text</a:t>
            </a:r>
          </a:p>
        </p:txBody>
      </p:sp>
      <p:sp>
        <p:nvSpPr>
          <p:cNvPr id="12" name="Shape 1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85" name="Shape 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92" name="Shape 9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20" name="Shape 20"/>
          <p:cNvSpPr/>
          <p:nvPr>
            <p:ph type="title"/>
          </p:nvPr>
        </p:nvSpPr>
        <p:spPr>
          <a:xfrm>
            <a:off x="1270000" y="3225800"/>
            <a:ext cx="10464800" cy="3302000"/>
          </a:xfrm>
          <a:prstGeom prst="rect">
            <a:avLst/>
          </a:prstGeom>
        </p:spPr>
        <p:txBody>
          <a:bodyPr/>
          <a:lstStyle/>
          <a:p>
            <a:pPr/>
            <a:r>
              <a:t>Title Text</a:t>
            </a:r>
          </a:p>
        </p:txBody>
      </p:sp>
      <p:sp>
        <p:nvSpPr>
          <p:cNvPr id="21" name="Shape 2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28" name="Shape 28"/>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29" name="Shape 29"/>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30" name="Shape 3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p>
            <a:pPr/>
            <a:r>
              <a:t>Title Text</a:t>
            </a:r>
          </a:p>
        </p:txBody>
      </p:sp>
      <p:sp>
        <p:nvSpPr>
          <p:cNvPr id="38" name="Shape 3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45" name="Shape 45"/>
          <p:cNvSpPr/>
          <p:nvPr>
            <p:ph type="title"/>
          </p:nvPr>
        </p:nvSpPr>
        <p:spPr>
          <a:prstGeom prst="rect">
            <a:avLst/>
          </a:prstGeom>
        </p:spPr>
        <p:txBody>
          <a:bodyPr/>
          <a:lstStyle/>
          <a:p>
            <a:pPr/>
            <a:r>
              <a:t>Title Text</a:t>
            </a:r>
          </a:p>
        </p:txBody>
      </p:sp>
      <p:sp>
        <p:nvSpPr>
          <p:cNvPr id="46" name="Shape 46"/>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7" name="Shape 4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54" name="Shape 54"/>
          <p:cNvSpPr/>
          <p:nvPr>
            <p:ph type="title"/>
          </p:nvPr>
        </p:nvSpPr>
        <p:spPr>
          <a:prstGeom prst="rect">
            <a:avLst/>
          </a:prstGeom>
        </p:spPr>
        <p:txBody>
          <a:bodyPr/>
          <a:lstStyle/>
          <a:p>
            <a:pPr/>
            <a:r>
              <a:t>Title Text</a:t>
            </a:r>
          </a:p>
        </p:txBody>
      </p:sp>
      <p:sp>
        <p:nvSpPr>
          <p:cNvPr id="55" name="Shape 55"/>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56" name="Shape 5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63" name="Shape 63"/>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71" name="Shape 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78" name="Shape 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285653" y="8779792"/>
            <a:ext cx="3034454" cy="5207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1pPr>
      <a:lvl2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2pPr>
      <a:lvl3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3pPr>
      <a:lvl4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4pPr>
      <a:lvl5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5pPr>
      <a:lvl6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6pPr>
      <a:lvl7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7pPr>
      <a:lvl8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8pPr>
      <a:lvl9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 Id="rId3" Type="http://schemas.openxmlformats.org/officeDocument/2006/relationships/image" Target="../media/image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 Id="rId3" Type="http://schemas.openxmlformats.org/officeDocument/2006/relationships/image" Target="../media/image2.jpeg"/><Relationship Id="rId4" Type="http://schemas.openxmlformats.org/officeDocument/2006/relationships/image" Target="../media/image9.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 Id="rId3" Type="http://schemas.openxmlformats.org/officeDocument/2006/relationships/image" Target="../media/image2.jpeg"/><Relationship Id="rId4" Type="http://schemas.openxmlformats.org/officeDocument/2006/relationships/hyperlink" Target="https://education.alberta.ca/media/7792655/learning-and-technology-policy-framework-web.pdf" TargetMode="External"/><Relationship Id="rId5" Type="http://schemas.openxmlformats.org/officeDocument/2006/relationships/image" Target="../media/image9.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 Id="rId3" Type="http://schemas.openxmlformats.org/officeDocument/2006/relationships/image" Target="../media/image8.jpeg"/><Relationship Id="rId4" Type="http://schemas.openxmlformats.org/officeDocument/2006/relationships/image" Target="../media/image2.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 Id="rId3" Type="http://schemas.openxmlformats.org/officeDocument/2006/relationships/image" Target="../media/image8.jpeg"/><Relationship Id="rId4" Type="http://schemas.openxmlformats.org/officeDocument/2006/relationships/image" Target="../media/image2.jpeg"/><Relationship Id="rId5" Type="http://schemas.openxmlformats.org/officeDocument/2006/relationships/hyperlink" Target="https://education.alberta.ca/media/7792655/learning-and-technology-policy-framework-web.pdf" TargetMode="Externa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 Id="rId3" Type="http://schemas.openxmlformats.org/officeDocument/2006/relationships/image" Target="../media/image2.jpeg"/><Relationship Id="rId4" Type="http://schemas.openxmlformats.org/officeDocument/2006/relationships/image" Target="../media/image11.jpeg"/><Relationship Id="rId5" Type="http://schemas.openxmlformats.org/officeDocument/2006/relationships/image" Target="../media/image12.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 Id="rId3" Type="http://schemas.openxmlformats.org/officeDocument/2006/relationships/image" Target="../media/image2.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 Id="rId3" Type="http://schemas.openxmlformats.org/officeDocument/2006/relationships/image" Target="../media/image13.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 Id="rId3" Type="http://schemas.openxmlformats.org/officeDocument/2006/relationships/image" Target="../media/image2.jpeg"/><Relationship Id="rId4"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 Id="rId3" Type="http://schemas.openxmlformats.org/officeDocument/2006/relationships/image" Target="../media/image2.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 Id="rId3" Type="http://schemas.openxmlformats.org/officeDocument/2006/relationships/image" Target="../media/image2.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 Id="rId3" Type="http://schemas.openxmlformats.org/officeDocument/2006/relationships/image" Target="../media/image2.jpeg"/><Relationship Id="rId4" Type="http://schemas.openxmlformats.org/officeDocument/2006/relationships/image" Target="../media/image4.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 Id="rId3" Type="http://schemas.openxmlformats.org/officeDocument/2006/relationships/image" Target="../media/image2.jpeg"/><Relationship Id="rId4" Type="http://schemas.openxmlformats.org/officeDocument/2006/relationships/image" Target="../media/image4.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 Id="rId3" Type="http://schemas.openxmlformats.org/officeDocument/2006/relationships/image" Target="../media/image2.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 Id="rId3" Type="http://schemas.openxmlformats.org/officeDocument/2006/relationships/image" Target="../media/image2.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4.jpeg"/><Relationship Id="rId4" Type="http://schemas.openxmlformats.org/officeDocument/2006/relationships/image" Target="../media/image2.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 Id="rId3" Type="http://schemas.openxmlformats.org/officeDocument/2006/relationships/image" Target="../media/image2.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 Id="rId3" Type="http://schemas.openxmlformats.org/officeDocument/2006/relationships/image" Target="../media/image2.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 Id="rId3" Type="http://schemas.openxmlformats.org/officeDocument/2006/relationships/image" Target="../media/image2.jpeg"/><Relationship Id="rId4" Type="http://schemas.openxmlformats.org/officeDocument/2006/relationships/hyperlink" Target="https://education.alberta.ca/media/7792655/learning-and-technology-policy-framework-web.pdf" TargetMode="External"/><Relationship Id="rId5" Type="http://schemas.openxmlformats.org/officeDocument/2006/relationships/hyperlink" Target="https://www.youtube.com/watch?v=7VyIAbb_pn4&amp;feature=youtube_gdata_player" TargetMode="External"/><Relationship Id="rId6" Type="http://schemas.openxmlformats.org/officeDocument/2006/relationships/hyperlink" Target="http://www.teachers.ab.ca/About%20the%20ATA/Governance/PolicyandPositionPapers/Position%20Papers/Pages/Educational%20Research%20and%20Development.aspx" TargetMode="External"/><Relationship Id="rId7" Type="http://schemas.openxmlformats.org/officeDocument/2006/relationships/hyperlink" Target="http://www.teachers.ab.ca/About%20the%20ATA/Governance/PolicyandPositionPapers/Position%20Papers/Pages/Professional%20Development.aspx" TargetMode="External"/><Relationship Id="rId8" Type="http://schemas.openxmlformats.org/officeDocument/2006/relationships/hyperlink" Target="http://education.alberta.ca/media/6448188/guide_to_support_implementation_2010.pdf"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 Id="rId3" Type="http://schemas.openxmlformats.org/officeDocument/2006/relationships/image" Target="../media/image4.jpeg"/><Relationship Id="rId4" Type="http://schemas.openxmlformats.org/officeDocument/2006/relationships/image" Target="../media/image5.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 Id="rId3"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 Id="rId3" Type="http://schemas.openxmlformats.org/officeDocument/2006/relationships/image" Target="../media/image4.jpeg"/><Relationship Id="rId4"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 Id="rId3" Type="http://schemas.openxmlformats.org/officeDocument/2006/relationships/image" Target="../media/image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 Id="rId3" Type="http://schemas.openxmlformats.org/officeDocument/2006/relationships/image" Target="../media/image7.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 Id="rId3" Type="http://schemas.openxmlformats.org/officeDocument/2006/relationships/image" Target="../media/image2.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1" name="image2.jpeg"/>
          <p:cNvPicPr>
            <a:picLocks noChangeAspect="1"/>
          </p:cNvPicPr>
          <p:nvPr/>
        </p:nvPicPr>
        <p:blipFill>
          <a:blip r:embed="rId2">
            <a:extLst/>
          </a:blip>
          <a:stretch>
            <a:fillRect/>
          </a:stretch>
        </p:blipFill>
        <p:spPr>
          <a:xfrm>
            <a:off x="-2" y="-1694"/>
            <a:ext cx="13004803" cy="6556589"/>
          </a:xfrm>
          <a:prstGeom prst="rect">
            <a:avLst/>
          </a:prstGeom>
          <a:ln w="12700">
            <a:miter lim="400000"/>
          </a:ln>
          <a:effectLst>
            <a:outerShdw sx="100000" sy="100000" kx="0" ky="0" algn="b" rotWithShape="0" blurRad="63500" dist="25400" dir="5400000">
              <a:srgbClr val="000000">
                <a:alpha val="50000"/>
              </a:srgbClr>
            </a:outerShdw>
          </a:effectLst>
        </p:spPr>
      </p:pic>
      <p:sp>
        <p:nvSpPr>
          <p:cNvPr id="102" name="Shape 102"/>
          <p:cNvSpPr/>
          <p:nvPr/>
        </p:nvSpPr>
        <p:spPr>
          <a:xfrm>
            <a:off x="1429437" y="6839796"/>
            <a:ext cx="10399925" cy="1371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200">
                <a:solidFill>
                  <a:srgbClr val="FFFFFF"/>
                </a:solidFill>
                <a:latin typeface="+mn-lt"/>
                <a:ea typeface="+mn-ea"/>
                <a:cs typeface="+mn-cs"/>
                <a:sym typeface="Helvetica"/>
              </a:defRPr>
            </a:pPr>
            <a:r>
              <a:t>Blended and Online Learning and Teaching</a:t>
            </a:r>
            <a:endParaRPr sz="1800"/>
          </a:p>
          <a:p>
            <a:pPr>
              <a:defRPr b="1" sz="4200">
                <a:solidFill>
                  <a:srgbClr val="FFFFFF"/>
                </a:solidFill>
                <a:latin typeface="+mn-lt"/>
                <a:ea typeface="+mn-ea"/>
                <a:cs typeface="+mn-cs"/>
                <a:sym typeface="Helvetica"/>
              </a:defRPr>
            </a:pPr>
            <a:r>
              <a:t>(BOLT)</a:t>
            </a:r>
          </a:p>
        </p:txBody>
      </p:sp>
      <p:sp>
        <p:nvSpPr>
          <p:cNvPr id="103" name="Shape 103"/>
          <p:cNvSpPr/>
          <p:nvPr/>
        </p:nvSpPr>
        <p:spPr>
          <a:xfrm>
            <a:off x="496" y="6553200"/>
            <a:ext cx="13003808" cy="1270000"/>
          </a:xfrm>
          <a:prstGeom prst="rect">
            <a:avLst/>
          </a:prstGeom>
          <a:solidFill>
            <a:srgbClr val="000000"/>
          </a:solidFill>
          <a:ln w="12700">
            <a:miter lim="400000"/>
          </a:ln>
          <a:effectLst>
            <a:outerShdw sx="100000" sy="100000" kx="0" ky="0" algn="b" rotWithShape="0" blurRad="190500" dist="12700" dir="5400000">
              <a:srgbClr val="000000">
                <a:alpha val="75000"/>
              </a:srgbClr>
            </a:outerShdw>
          </a:effectLst>
        </p:spPr>
        <p:txBody>
          <a:bodyPr lIns="50800" tIns="50800" rIns="50800" bIns="50800" anchor="ctr"/>
          <a:lstStyle/>
          <a:p>
            <a:pPr>
              <a:defRPr sz="2400">
                <a:solidFill>
                  <a:srgbClr val="FFFFFF"/>
                </a:solidFill>
              </a:defRPr>
            </a:pPr>
          </a:p>
        </p:txBody>
      </p:sp>
      <p:sp>
        <p:nvSpPr>
          <p:cNvPr id="104" name="Shape 104"/>
          <p:cNvSpPr/>
          <p:nvPr/>
        </p:nvSpPr>
        <p:spPr>
          <a:xfrm>
            <a:off x="4782270" y="8401049"/>
            <a:ext cx="1807369"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800">
                <a:latin typeface="+mn-lt"/>
                <a:ea typeface="+mn-ea"/>
                <a:cs typeface="+mn-cs"/>
                <a:sym typeface="Helvetica"/>
              </a:defRPr>
            </a:lvl1pPr>
          </a:lstStyle>
          <a:p>
            <a:pPr/>
            <a:r>
              <a:t>ADLC</a:t>
            </a:r>
          </a:p>
        </p:txBody>
      </p:sp>
      <p:sp>
        <p:nvSpPr>
          <p:cNvPr id="105" name="Shape 105"/>
          <p:cNvSpPr/>
          <p:nvPr/>
        </p:nvSpPr>
        <p:spPr>
          <a:xfrm>
            <a:off x="6894055" y="8489949"/>
            <a:ext cx="1855032"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800">
                <a:latin typeface="+mn-lt"/>
                <a:ea typeface="+mn-ea"/>
                <a:cs typeface="+mn-cs"/>
                <a:sym typeface="Helvetica"/>
              </a:defRPr>
            </a:pPr>
            <a:r>
              <a:t>Alberta Distance</a:t>
            </a:r>
          </a:p>
          <a:p>
            <a:pPr algn="l">
              <a:defRPr sz="1800">
                <a:latin typeface="+mn-lt"/>
                <a:ea typeface="+mn-ea"/>
                <a:cs typeface="+mn-cs"/>
                <a:sym typeface="Helvetica"/>
              </a:defRPr>
            </a:pPr>
            <a:r>
              <a:t>Learning Centre</a:t>
            </a:r>
          </a:p>
        </p:txBody>
      </p:sp>
      <p:sp>
        <p:nvSpPr>
          <p:cNvPr id="106" name="Shape 106"/>
          <p:cNvSpPr/>
          <p:nvPr/>
        </p:nvSpPr>
        <p:spPr>
          <a:xfrm>
            <a:off x="6714157" y="8344148"/>
            <a:ext cx="2" cy="952005"/>
          </a:xfrm>
          <a:prstGeom prst="line">
            <a:avLst/>
          </a:prstGeom>
          <a:ln w="25400">
            <a:solidFill>
              <a:srgbClr val="000000"/>
            </a:solidFill>
            <a:miter lim="400000"/>
          </a:ln>
        </p:spPr>
        <p:txBody>
          <a:bodyPr lIns="45718" tIns="45718" rIns="45718" bIns="45718"/>
          <a:lstStyle/>
          <a:p>
            <a:pPr/>
          </a:p>
        </p:txBody>
      </p:sp>
      <p:pic>
        <p:nvPicPr>
          <p:cNvPr id="107" name="image3.png"/>
          <p:cNvPicPr>
            <a:picLocks noChangeAspect="1"/>
          </p:cNvPicPr>
          <p:nvPr/>
        </p:nvPicPr>
        <p:blipFill>
          <a:blip r:embed="rId3">
            <a:extLst/>
          </a:blip>
          <a:stretch>
            <a:fillRect/>
          </a:stretch>
        </p:blipFill>
        <p:spPr>
          <a:xfrm>
            <a:off x="9527209" y="8244872"/>
            <a:ext cx="3195981" cy="1150554"/>
          </a:xfrm>
          <a:prstGeom prst="rect">
            <a:avLst/>
          </a:prstGeom>
          <a:ln w="12700">
            <a:miter lim="400000"/>
          </a:ln>
        </p:spPr>
      </p:pic>
      <p:sp>
        <p:nvSpPr>
          <p:cNvPr id="108" name="Shape 108"/>
          <p:cNvSpPr/>
          <p:nvPr/>
        </p:nvSpPr>
        <p:spPr>
          <a:xfrm>
            <a:off x="619506" y="6832599"/>
            <a:ext cx="11765789"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FFFFFF"/>
                </a:solidFill>
              </a:defRPr>
            </a:lvl1pPr>
          </a:lstStyle>
          <a:p>
            <a:pPr/>
            <a:r>
              <a:t>Blended and Online Learning and Teaching (BOLT)</a:t>
            </a:r>
          </a:p>
        </p:txBody>
      </p:sp>
      <p:sp>
        <p:nvSpPr>
          <p:cNvPr id="109" name="Shape 109"/>
          <p:cNvSpPr/>
          <p:nvPr/>
        </p:nvSpPr>
        <p:spPr>
          <a:xfrm>
            <a:off x="659828" y="8274049"/>
            <a:ext cx="3330203" cy="1092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200">
                <a:latin typeface="+mn-lt"/>
                <a:ea typeface="+mn-ea"/>
                <a:cs typeface="+mn-cs"/>
                <a:sym typeface="Helvetica"/>
              </a:defRPr>
            </a:pPr>
            <a:r>
              <a:t>Dr. Marti Cleveland-Innes</a:t>
            </a:r>
            <a:endParaRPr sz="1800"/>
          </a:p>
          <a:p>
            <a:pPr algn="l">
              <a:defRPr sz="2200">
                <a:latin typeface="+mn-lt"/>
                <a:ea typeface="+mn-ea"/>
                <a:cs typeface="+mn-cs"/>
                <a:sym typeface="Helvetica"/>
              </a:defRPr>
            </a:pPr>
            <a:r>
              <a:t>Dr. Connie Blomgren</a:t>
            </a:r>
            <a:endParaRPr sz="1800"/>
          </a:p>
          <a:p>
            <a:pPr algn="l">
              <a:defRPr sz="2200">
                <a:latin typeface="+mn-lt"/>
                <a:ea typeface="+mn-ea"/>
                <a:cs typeface="+mn-cs"/>
                <a:sym typeface="Helvetica"/>
              </a:defRPr>
            </a:pPr>
            <a:r>
              <a:t>Laurel Beaton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6" name="image10.jpeg"/>
          <p:cNvPicPr>
            <a:picLocks noChangeAspect="1"/>
          </p:cNvPicPr>
          <p:nvPr/>
        </p:nvPicPr>
        <p:blipFill>
          <a:blip r:embed="rId2">
            <a:extLst/>
          </a:blip>
          <a:stretch>
            <a:fillRect/>
          </a:stretch>
        </p:blipFill>
        <p:spPr>
          <a:xfrm>
            <a:off x="-2" y="5080"/>
            <a:ext cx="13004803" cy="2275840"/>
          </a:xfrm>
          <a:prstGeom prst="rect">
            <a:avLst/>
          </a:prstGeom>
          <a:ln w="12700">
            <a:miter lim="400000"/>
          </a:ln>
        </p:spPr>
      </p:pic>
      <p:pic>
        <p:nvPicPr>
          <p:cNvPr id="157" name="image5.jpeg"/>
          <p:cNvPicPr>
            <a:picLocks noChangeAspect="1"/>
          </p:cNvPicPr>
          <p:nvPr/>
        </p:nvPicPr>
        <p:blipFill>
          <a:blip r:embed="rId3">
            <a:extLst/>
          </a:blip>
          <a:stretch>
            <a:fillRect/>
          </a:stretch>
        </p:blipFill>
        <p:spPr>
          <a:xfrm>
            <a:off x="0" y="8770618"/>
            <a:ext cx="13004800" cy="975362"/>
          </a:xfrm>
          <a:prstGeom prst="rect">
            <a:avLst/>
          </a:prstGeom>
          <a:ln w="12700">
            <a:miter lim="400000"/>
          </a:ln>
        </p:spPr>
      </p:pic>
      <p:sp>
        <p:nvSpPr>
          <p:cNvPr id="158" name="Shape 158"/>
          <p:cNvSpPr/>
          <p:nvPr/>
        </p:nvSpPr>
        <p:spPr>
          <a:xfrm>
            <a:off x="589829" y="2374899"/>
            <a:ext cx="12129942" cy="12192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4000"/>
            </a:pPr>
            <a:r>
              <a:t>How </a:t>
            </a:r>
            <a:r>
              <a:rPr b="1">
                <a:latin typeface="+mn-lt"/>
                <a:ea typeface="+mn-ea"/>
                <a:cs typeface="+mn-cs"/>
                <a:sym typeface="Helvetica"/>
              </a:rPr>
              <a:t>is</a:t>
            </a:r>
            <a:r>
              <a:t> the BOLT curriculum addressing the professional learning needs of K-12 teachers?</a:t>
            </a:r>
          </a:p>
        </p:txBody>
      </p:sp>
      <p:sp>
        <p:nvSpPr>
          <p:cNvPr id="159" name="Shape 159"/>
          <p:cNvSpPr/>
          <p:nvPr/>
        </p:nvSpPr>
        <p:spPr>
          <a:xfrm>
            <a:off x="795642" y="4183386"/>
            <a:ext cx="11718316" cy="398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50000"/>
              </a:lnSpc>
              <a:defRPr sz="3000"/>
            </a:pPr>
            <a:r>
              <a:t>• Alberta - A national leader in Canadian K-12 education.</a:t>
            </a:r>
            <a:endParaRPr sz="1800"/>
          </a:p>
          <a:p>
            <a:pPr algn="l">
              <a:defRPr sz="3000"/>
            </a:pPr>
            <a:r>
              <a:t>• Educational reform has been ongoing for over a decade:</a:t>
            </a:r>
            <a:endParaRPr sz="1800"/>
          </a:p>
          <a:p>
            <a:pPr lvl="2" indent="457200" algn="l">
              <a:defRPr sz="3000"/>
            </a:pPr>
            <a:r>
              <a:t>- 2013 Ministerial Order #001/2013 </a:t>
            </a:r>
            <a:endParaRPr sz="1800"/>
          </a:p>
          <a:p>
            <a:pPr lvl="2" indent="457200" algn="l">
              <a:defRPr sz="3000"/>
            </a:pPr>
            <a:r>
              <a:t>- 2014 Learning and Technology Policy Framework (LTPF)</a:t>
            </a:r>
            <a:endParaRPr sz="1800"/>
          </a:p>
          <a:p>
            <a:pPr lvl="2" indent="457200" algn="l">
              <a:defRPr sz="3000"/>
            </a:pPr>
            <a:r>
              <a:t>- Further support for teacher PD and becoming an evidence- </a:t>
            </a:r>
            <a:endParaRPr sz="1800"/>
          </a:p>
          <a:p>
            <a:pPr lvl="2" indent="457200" algn="l">
              <a:defRPr sz="3000"/>
            </a:pPr>
            <a:r>
              <a:t>      based teacher practitioner</a:t>
            </a:r>
            <a:endParaRPr sz="1800"/>
          </a:p>
          <a:p>
            <a:pPr lvl="2" indent="457200" algn="l">
              <a:defRPr sz="3000"/>
            </a:pPr>
            <a:r>
              <a:t>- Individual Professional Growth Plan (IPGP)</a:t>
            </a:r>
            <a:endParaRPr sz="1800"/>
          </a:p>
          <a:p>
            <a:pPr lvl="2" indent="457200" algn="l">
              <a:defRPr sz="3000"/>
            </a:pPr>
            <a:r>
              <a:t>- Alberta Teacher Association (ATA) Position Papers</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1" name="image10.jpeg"/>
          <p:cNvPicPr>
            <a:picLocks noChangeAspect="1"/>
          </p:cNvPicPr>
          <p:nvPr/>
        </p:nvPicPr>
        <p:blipFill>
          <a:blip r:embed="rId2">
            <a:extLst/>
          </a:blip>
          <a:stretch>
            <a:fillRect/>
          </a:stretch>
        </p:blipFill>
        <p:spPr>
          <a:xfrm>
            <a:off x="-2" y="5080"/>
            <a:ext cx="13004803" cy="2275840"/>
          </a:xfrm>
          <a:prstGeom prst="rect">
            <a:avLst/>
          </a:prstGeom>
          <a:ln w="12700">
            <a:miter lim="400000"/>
          </a:ln>
        </p:spPr>
      </p:pic>
      <p:pic>
        <p:nvPicPr>
          <p:cNvPr id="162" name="image5.jpeg"/>
          <p:cNvPicPr>
            <a:picLocks noChangeAspect="1"/>
          </p:cNvPicPr>
          <p:nvPr/>
        </p:nvPicPr>
        <p:blipFill>
          <a:blip r:embed="rId3">
            <a:extLst/>
          </a:blip>
          <a:stretch>
            <a:fillRect/>
          </a:stretch>
        </p:blipFill>
        <p:spPr>
          <a:xfrm>
            <a:off x="0" y="8770618"/>
            <a:ext cx="13004800" cy="975362"/>
          </a:xfrm>
          <a:prstGeom prst="rect">
            <a:avLst/>
          </a:prstGeom>
          <a:ln w="12700">
            <a:miter lim="400000"/>
          </a:ln>
        </p:spPr>
      </p:pic>
      <p:sp>
        <p:nvSpPr>
          <p:cNvPr id="163" name="Shape 163"/>
          <p:cNvSpPr/>
          <p:nvPr/>
        </p:nvSpPr>
        <p:spPr>
          <a:xfrm>
            <a:off x="934489" y="4439918"/>
            <a:ext cx="11135822" cy="217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a:pPr>
            <a:r>
              <a:t>LTPF Policy Direction 2, Research and Innovation, states that:</a:t>
            </a:r>
            <a:endParaRPr sz="1800"/>
          </a:p>
          <a:p>
            <a:pPr algn="l">
              <a:defRPr sz="3000"/>
            </a:pPr>
            <a:r>
              <a:t>“Teachers... [will] read, review, participate in, share and apply evidence based practices to sustain and advance innovation in education.”</a:t>
            </a:r>
            <a:endParaRPr sz="1800"/>
          </a:p>
          <a:p>
            <a:pPr algn="r">
              <a:defRPr sz="1600"/>
            </a:pPr>
            <a:r>
              <a:t>(Alberta. Ministry of Education, 2013, p. 23)</a:t>
            </a:r>
          </a:p>
        </p:txBody>
      </p:sp>
      <p:sp>
        <p:nvSpPr>
          <p:cNvPr id="164" name="Shape 164"/>
          <p:cNvSpPr/>
          <p:nvPr/>
        </p:nvSpPr>
        <p:spPr>
          <a:xfrm>
            <a:off x="4698745" y="2672681"/>
            <a:ext cx="7391909" cy="609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4000"/>
            </a:lvl1pPr>
          </a:lstStyle>
          <a:p>
            <a:pPr/>
            <a:r>
              <a:t>BOLT &amp; LTPF - Policy Direction 2</a:t>
            </a:r>
          </a:p>
        </p:txBody>
      </p:sp>
      <p:pic>
        <p:nvPicPr>
          <p:cNvPr id="165" name="image12.jpeg"/>
          <p:cNvPicPr>
            <a:picLocks noChangeAspect="1"/>
          </p:cNvPicPr>
          <p:nvPr/>
        </p:nvPicPr>
        <p:blipFill>
          <a:blip r:embed="rId4">
            <a:extLst/>
          </a:blip>
          <a:stretch>
            <a:fillRect/>
          </a:stretch>
        </p:blipFill>
        <p:spPr>
          <a:xfrm>
            <a:off x="734733" y="2443478"/>
            <a:ext cx="3460317" cy="1195006"/>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7" name="image10.jpeg"/>
          <p:cNvPicPr>
            <a:picLocks noChangeAspect="1"/>
          </p:cNvPicPr>
          <p:nvPr/>
        </p:nvPicPr>
        <p:blipFill>
          <a:blip r:embed="rId2">
            <a:extLst/>
          </a:blip>
          <a:stretch>
            <a:fillRect/>
          </a:stretch>
        </p:blipFill>
        <p:spPr>
          <a:xfrm>
            <a:off x="-2" y="5080"/>
            <a:ext cx="13004803" cy="2275840"/>
          </a:xfrm>
          <a:prstGeom prst="rect">
            <a:avLst/>
          </a:prstGeom>
          <a:ln w="12700">
            <a:miter lim="400000"/>
          </a:ln>
        </p:spPr>
      </p:pic>
      <p:pic>
        <p:nvPicPr>
          <p:cNvPr id="168" name="image5.jpeg"/>
          <p:cNvPicPr>
            <a:picLocks noChangeAspect="1"/>
          </p:cNvPicPr>
          <p:nvPr/>
        </p:nvPicPr>
        <p:blipFill>
          <a:blip r:embed="rId3">
            <a:extLst/>
          </a:blip>
          <a:stretch>
            <a:fillRect/>
          </a:stretch>
        </p:blipFill>
        <p:spPr>
          <a:xfrm>
            <a:off x="0" y="8770618"/>
            <a:ext cx="13004800" cy="975362"/>
          </a:xfrm>
          <a:prstGeom prst="rect">
            <a:avLst/>
          </a:prstGeom>
          <a:ln w="12700">
            <a:miter lim="400000"/>
          </a:ln>
        </p:spPr>
      </p:pic>
      <p:sp>
        <p:nvSpPr>
          <p:cNvPr id="169" name="Shape 169"/>
          <p:cNvSpPr/>
          <p:nvPr/>
        </p:nvSpPr>
        <p:spPr>
          <a:xfrm>
            <a:off x="4698745" y="2672681"/>
            <a:ext cx="7391909" cy="609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4000"/>
            </a:lvl1pPr>
          </a:lstStyle>
          <a:p>
            <a:pPr/>
            <a:r>
              <a:t>BOLT &amp; LTPF - Policy Direction 2</a:t>
            </a:r>
          </a:p>
        </p:txBody>
      </p:sp>
      <p:sp>
        <p:nvSpPr>
          <p:cNvPr id="170" name="Shape 170"/>
          <p:cNvSpPr/>
          <p:nvPr/>
        </p:nvSpPr>
        <p:spPr>
          <a:xfrm>
            <a:off x="757387" y="4490718"/>
            <a:ext cx="11490026" cy="207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600"/>
            </a:pPr>
            <a:r>
              <a:t>3 outcomes for educators to:</a:t>
            </a:r>
            <a:endParaRPr sz="1800"/>
          </a:p>
          <a:p>
            <a:pPr marL="458611" indent="-458611" algn="l">
              <a:buSzPct val="100000"/>
              <a:buAutoNum type="alphaUcPeriod" startAt="1"/>
              <a:defRPr sz="2600"/>
            </a:pPr>
            <a:r>
              <a:t>stay current with educational technology research;</a:t>
            </a:r>
            <a:endParaRPr sz="1800"/>
          </a:p>
          <a:p>
            <a:pPr marL="458611" indent="-458611" algn="l">
              <a:buSzPct val="100000"/>
              <a:buAutoNum type="alphaUcPeriod" startAt="1"/>
              <a:defRPr sz="2600"/>
            </a:pPr>
            <a:r>
              <a:t>participate in and apply research to learning and teaching; and</a:t>
            </a:r>
            <a:endParaRPr sz="1800"/>
          </a:p>
          <a:p>
            <a:pPr marL="458611" indent="-458611" algn="l">
              <a:buSzPct val="100000"/>
              <a:buAutoNum type="alphaUcPeriod" startAt="1"/>
              <a:defRPr sz="2600"/>
            </a:pPr>
            <a:r>
              <a:t>use data systems and evidence-based reasoning to monitor and support personalized, student-centred learning” </a:t>
            </a:r>
            <a:r>
              <a:rPr sz="1600"/>
              <a:t>(Alberta. Ministry of Education, p. 26)</a:t>
            </a:r>
          </a:p>
        </p:txBody>
      </p:sp>
      <p:sp>
        <p:nvSpPr>
          <p:cNvPr id="171" name="Shape 171"/>
          <p:cNvSpPr/>
          <p:nvPr/>
        </p:nvSpPr>
        <p:spPr>
          <a:xfrm>
            <a:off x="2260600" y="6807199"/>
            <a:ext cx="1019078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600"/>
            </a:pPr>
            <a:r>
              <a:t>Alberta. Ministry of Education. (2013). Learning and technology policy framework 2013.</a:t>
            </a:r>
            <a:endParaRPr sz="1800"/>
          </a:p>
          <a:p>
            <a:pPr algn="l">
              <a:defRPr sz="1600"/>
            </a:pPr>
            <a:r>
              <a:t>Retrieved from </a:t>
            </a:r>
            <a:r>
              <a:rPr u="sng">
                <a:solidFill>
                  <a:srgbClr val="0000FF"/>
                </a:solidFill>
                <a:uFill>
                  <a:solidFill>
                    <a:srgbClr val="0000FF"/>
                  </a:solidFill>
                </a:uFill>
                <a:hlinkClick r:id="rId4" invalidUrl="" action="" tgtFrame="" tooltip="" history="1" highlightClick="0" endSnd="0"/>
              </a:rPr>
              <a:t>https://education.alberta.ca/media/7792655/learning-and-technology-policy-framework-web.pdf</a:t>
            </a:r>
          </a:p>
        </p:txBody>
      </p:sp>
      <p:pic>
        <p:nvPicPr>
          <p:cNvPr id="172" name="image12.jpeg"/>
          <p:cNvPicPr>
            <a:picLocks noChangeAspect="1"/>
          </p:cNvPicPr>
          <p:nvPr/>
        </p:nvPicPr>
        <p:blipFill>
          <a:blip r:embed="rId5">
            <a:extLst/>
          </a:blip>
          <a:stretch>
            <a:fillRect/>
          </a:stretch>
        </p:blipFill>
        <p:spPr>
          <a:xfrm>
            <a:off x="734733" y="2443478"/>
            <a:ext cx="3460317" cy="1195006"/>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nvSpPr>
        <p:spPr>
          <a:xfrm>
            <a:off x="4698745" y="2672681"/>
            <a:ext cx="7391909" cy="609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4000"/>
            </a:lvl1pPr>
          </a:lstStyle>
          <a:p>
            <a:pPr/>
            <a:r>
              <a:t>BOLT &amp; LTPF - Policy Direction 3</a:t>
            </a:r>
          </a:p>
        </p:txBody>
      </p:sp>
      <p:pic>
        <p:nvPicPr>
          <p:cNvPr id="175" name="image13.jpeg"/>
          <p:cNvPicPr>
            <a:picLocks noChangeAspect="1"/>
          </p:cNvPicPr>
          <p:nvPr/>
        </p:nvPicPr>
        <p:blipFill>
          <a:blip r:embed="rId2">
            <a:extLst/>
          </a:blip>
          <a:stretch>
            <a:fillRect/>
          </a:stretch>
        </p:blipFill>
        <p:spPr>
          <a:xfrm>
            <a:off x="744395" y="2443335"/>
            <a:ext cx="3461150" cy="1195293"/>
          </a:xfrm>
          <a:prstGeom prst="rect">
            <a:avLst/>
          </a:prstGeom>
          <a:ln w="12700">
            <a:miter lim="400000"/>
          </a:ln>
        </p:spPr>
      </p:pic>
      <p:pic>
        <p:nvPicPr>
          <p:cNvPr id="176" name="image10.jpeg"/>
          <p:cNvPicPr>
            <a:picLocks noChangeAspect="1"/>
          </p:cNvPicPr>
          <p:nvPr/>
        </p:nvPicPr>
        <p:blipFill>
          <a:blip r:embed="rId3">
            <a:extLst/>
          </a:blip>
          <a:stretch>
            <a:fillRect/>
          </a:stretch>
        </p:blipFill>
        <p:spPr>
          <a:xfrm>
            <a:off x="-2" y="5080"/>
            <a:ext cx="13004803" cy="2275840"/>
          </a:xfrm>
          <a:prstGeom prst="rect">
            <a:avLst/>
          </a:prstGeom>
          <a:ln w="12700">
            <a:miter lim="400000"/>
          </a:ln>
        </p:spPr>
      </p:pic>
      <p:pic>
        <p:nvPicPr>
          <p:cNvPr id="177" name="image5.jpeg"/>
          <p:cNvPicPr>
            <a:picLocks noChangeAspect="1"/>
          </p:cNvPicPr>
          <p:nvPr/>
        </p:nvPicPr>
        <p:blipFill>
          <a:blip r:embed="rId4">
            <a:extLst/>
          </a:blip>
          <a:stretch>
            <a:fillRect/>
          </a:stretch>
        </p:blipFill>
        <p:spPr>
          <a:xfrm>
            <a:off x="0" y="8770618"/>
            <a:ext cx="13004800" cy="975362"/>
          </a:xfrm>
          <a:prstGeom prst="rect">
            <a:avLst/>
          </a:prstGeom>
          <a:ln w="12700">
            <a:miter lim="400000"/>
          </a:ln>
        </p:spPr>
      </p:pic>
      <p:sp>
        <p:nvSpPr>
          <p:cNvPr id="178" name="Shape 178"/>
          <p:cNvSpPr/>
          <p:nvPr/>
        </p:nvSpPr>
        <p:spPr>
          <a:xfrm>
            <a:off x="1202975" y="4211318"/>
            <a:ext cx="10598851" cy="2628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a:pPr>
            <a:r>
              <a:t>LTPF Policy Direction 3, Professional Learning, states: “Teachers… maintain and apply the knowledge, skills and attributes that enable them to use technology effectively, efficiently and innovatively in support of learning and teaching.”</a:t>
            </a:r>
            <a:endParaRPr sz="1800"/>
          </a:p>
          <a:p>
            <a:pPr algn="r">
              <a:defRPr sz="1600"/>
            </a:pPr>
            <a:r>
              <a:t>(Alberta. Ministry of Education, 2013, p. 27)</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nvSpPr>
        <p:spPr>
          <a:xfrm>
            <a:off x="4698745" y="2672681"/>
            <a:ext cx="7391909" cy="609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4000"/>
            </a:lvl1pPr>
          </a:lstStyle>
          <a:p>
            <a:pPr/>
            <a:r>
              <a:t>BOLT &amp; LTPF - Policy Direction 3</a:t>
            </a:r>
          </a:p>
        </p:txBody>
      </p:sp>
      <p:pic>
        <p:nvPicPr>
          <p:cNvPr id="181" name="image13.jpeg"/>
          <p:cNvPicPr>
            <a:picLocks noChangeAspect="1"/>
          </p:cNvPicPr>
          <p:nvPr/>
        </p:nvPicPr>
        <p:blipFill>
          <a:blip r:embed="rId2">
            <a:extLst/>
          </a:blip>
          <a:stretch>
            <a:fillRect/>
          </a:stretch>
        </p:blipFill>
        <p:spPr>
          <a:xfrm>
            <a:off x="744395" y="2443335"/>
            <a:ext cx="3461150" cy="1195293"/>
          </a:xfrm>
          <a:prstGeom prst="rect">
            <a:avLst/>
          </a:prstGeom>
          <a:ln w="12700">
            <a:miter lim="400000"/>
          </a:ln>
        </p:spPr>
      </p:pic>
      <p:pic>
        <p:nvPicPr>
          <p:cNvPr id="182" name="image10.jpeg"/>
          <p:cNvPicPr>
            <a:picLocks noChangeAspect="1"/>
          </p:cNvPicPr>
          <p:nvPr/>
        </p:nvPicPr>
        <p:blipFill>
          <a:blip r:embed="rId3">
            <a:extLst/>
          </a:blip>
          <a:stretch>
            <a:fillRect/>
          </a:stretch>
        </p:blipFill>
        <p:spPr>
          <a:xfrm>
            <a:off x="-2" y="5080"/>
            <a:ext cx="13004803" cy="2275840"/>
          </a:xfrm>
          <a:prstGeom prst="rect">
            <a:avLst/>
          </a:prstGeom>
          <a:ln w="12700">
            <a:miter lim="400000"/>
          </a:ln>
        </p:spPr>
      </p:pic>
      <p:pic>
        <p:nvPicPr>
          <p:cNvPr id="183" name="image5.jpeg"/>
          <p:cNvPicPr>
            <a:picLocks noChangeAspect="1"/>
          </p:cNvPicPr>
          <p:nvPr/>
        </p:nvPicPr>
        <p:blipFill>
          <a:blip r:embed="rId4">
            <a:extLst/>
          </a:blip>
          <a:stretch>
            <a:fillRect/>
          </a:stretch>
        </p:blipFill>
        <p:spPr>
          <a:xfrm>
            <a:off x="0" y="8770618"/>
            <a:ext cx="13004800" cy="975362"/>
          </a:xfrm>
          <a:prstGeom prst="rect">
            <a:avLst/>
          </a:prstGeom>
          <a:ln w="12700">
            <a:miter lim="400000"/>
          </a:ln>
        </p:spPr>
      </p:pic>
      <p:sp>
        <p:nvSpPr>
          <p:cNvPr id="184" name="Shape 184"/>
          <p:cNvSpPr/>
          <p:nvPr/>
        </p:nvSpPr>
        <p:spPr>
          <a:xfrm>
            <a:off x="757387" y="3882111"/>
            <a:ext cx="11490026" cy="3543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defRPr sz="2600"/>
            </a:pPr>
            <a:r>
              <a:t>3 outcomes to develop digitally confident teachers that:</a:t>
            </a:r>
            <a:endParaRPr sz="1800"/>
          </a:p>
          <a:p>
            <a:pPr lvl="1" marL="1093610" indent="-458611" algn="l">
              <a:buSzPct val="100000"/>
              <a:buAutoNum type="alphaUcPeriod" startAt="1"/>
              <a:defRPr sz="2600"/>
            </a:pPr>
            <a:r>
              <a:t>are well prepared to use technology and digital resources innovatively and effectively for learning, teaching, leadership and administration; </a:t>
            </a:r>
            <a:endParaRPr sz="1800"/>
          </a:p>
          <a:p>
            <a:pPr lvl="1" marL="1093610" indent="-458611" algn="l">
              <a:buSzPct val="100000"/>
              <a:buAutoNum type="alphaUcPeriod" startAt="1"/>
              <a:defRPr sz="2600"/>
            </a:pPr>
            <a:r>
              <a:t>use technology and research to design personalized, authentic and student-centred learning opportunities to meet the diverse needs and interests of all students; and </a:t>
            </a:r>
            <a:endParaRPr sz="1800"/>
          </a:p>
          <a:p>
            <a:pPr lvl="1" marL="1093610" indent="-458611" algn="l">
              <a:buSzPct val="100000"/>
              <a:buAutoNum type="alphaUcPeriod" startAt="1"/>
              <a:defRPr sz="2600"/>
            </a:pPr>
            <a:r>
              <a:t>engage in professional growth opportunities that are broadened and diversified through technology, social media and communities of practice</a:t>
            </a:r>
          </a:p>
        </p:txBody>
      </p:sp>
      <p:sp>
        <p:nvSpPr>
          <p:cNvPr id="185" name="Shape 185"/>
          <p:cNvSpPr/>
          <p:nvPr/>
        </p:nvSpPr>
        <p:spPr>
          <a:xfrm>
            <a:off x="2286000" y="7942936"/>
            <a:ext cx="1019078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600"/>
            </a:pPr>
            <a:r>
              <a:t>Alberta. Ministry of Education. (2013). Learning and technology policy framework 2013.</a:t>
            </a:r>
            <a:endParaRPr sz="1800"/>
          </a:p>
          <a:p>
            <a:pPr algn="l">
              <a:defRPr sz="1600"/>
            </a:pPr>
            <a:r>
              <a:t>Retrieved from </a:t>
            </a:r>
            <a:r>
              <a:rPr u="sng">
                <a:solidFill>
                  <a:srgbClr val="0000FF"/>
                </a:solidFill>
                <a:uFill>
                  <a:solidFill>
                    <a:srgbClr val="0000FF"/>
                  </a:solidFill>
                </a:uFill>
                <a:hlinkClick r:id="rId5" invalidUrl="" action="" tgtFrame="" tooltip="" history="1" highlightClick="0" endSnd="0"/>
              </a:rPr>
              <a:t>https://education.alberta.ca/media/7792655/learning-and-technology-policy-framework-web.pdf</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7" name="image10.jpeg"/>
          <p:cNvPicPr>
            <a:picLocks noChangeAspect="1"/>
          </p:cNvPicPr>
          <p:nvPr/>
        </p:nvPicPr>
        <p:blipFill>
          <a:blip r:embed="rId2">
            <a:extLst/>
          </a:blip>
          <a:stretch>
            <a:fillRect/>
          </a:stretch>
        </p:blipFill>
        <p:spPr>
          <a:xfrm>
            <a:off x="-2" y="5080"/>
            <a:ext cx="13004803" cy="2275840"/>
          </a:xfrm>
          <a:prstGeom prst="rect">
            <a:avLst/>
          </a:prstGeom>
          <a:ln w="12700">
            <a:miter lim="400000"/>
          </a:ln>
        </p:spPr>
      </p:pic>
      <p:pic>
        <p:nvPicPr>
          <p:cNvPr id="188" name="image5.jpeg"/>
          <p:cNvPicPr>
            <a:picLocks noChangeAspect="1"/>
          </p:cNvPicPr>
          <p:nvPr/>
        </p:nvPicPr>
        <p:blipFill>
          <a:blip r:embed="rId3">
            <a:extLst/>
          </a:blip>
          <a:stretch>
            <a:fillRect/>
          </a:stretch>
        </p:blipFill>
        <p:spPr>
          <a:xfrm>
            <a:off x="0" y="8770618"/>
            <a:ext cx="13004800" cy="975362"/>
          </a:xfrm>
          <a:prstGeom prst="rect">
            <a:avLst/>
          </a:prstGeom>
          <a:ln w="12700">
            <a:miter lim="400000"/>
          </a:ln>
        </p:spPr>
      </p:pic>
      <p:sp>
        <p:nvSpPr>
          <p:cNvPr id="189" name="Shape 189"/>
          <p:cNvSpPr/>
          <p:nvPr/>
        </p:nvSpPr>
        <p:spPr>
          <a:xfrm>
            <a:off x="2068068" y="2349500"/>
            <a:ext cx="8868665" cy="12192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defRPr sz="4000"/>
            </a:pPr>
            <a:r>
              <a:t>Professional Collaboration,</a:t>
            </a:r>
            <a:endParaRPr sz="1800"/>
          </a:p>
          <a:p>
            <a:pPr>
              <a:defRPr sz="4000"/>
            </a:pPr>
            <a:r>
              <a:t>Communities of Practice and Research</a:t>
            </a:r>
          </a:p>
        </p:txBody>
      </p:sp>
      <p:sp>
        <p:nvSpPr>
          <p:cNvPr id="190" name="Shape 190"/>
          <p:cNvSpPr/>
          <p:nvPr/>
        </p:nvSpPr>
        <p:spPr>
          <a:xfrm>
            <a:off x="5060286" y="4099197"/>
            <a:ext cx="7397937" cy="365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600"/>
            </a:pPr>
            <a:r>
              <a:t>A Guide to Support Implementation:</a:t>
            </a:r>
            <a:endParaRPr sz="1800"/>
          </a:p>
          <a:p>
            <a:pPr algn="l">
              <a:defRPr sz="2600"/>
            </a:pPr>
            <a:r>
              <a:t>Essential Conditions</a:t>
            </a:r>
            <a:endParaRPr sz="1800"/>
          </a:p>
          <a:p>
            <a:pPr algn="l">
              <a:defRPr sz="2100"/>
            </a:pPr>
            <a:r>
              <a:t>(Edmonton Regional Learning Consortium, 2010)</a:t>
            </a:r>
            <a:endParaRPr sz="1800"/>
          </a:p>
          <a:p>
            <a:pPr algn="l">
              <a:defRPr sz="2100"/>
            </a:pPr>
          </a:p>
          <a:p>
            <a:pPr algn="l">
              <a:defRPr sz="2600"/>
            </a:pPr>
            <a:r>
              <a:t>Educational Research and Development</a:t>
            </a:r>
            <a:endParaRPr sz="1800"/>
          </a:p>
          <a:p>
            <a:pPr algn="l">
              <a:defRPr sz="2600"/>
            </a:pPr>
            <a:r>
              <a:t>position paper</a:t>
            </a:r>
            <a:endParaRPr sz="1800"/>
          </a:p>
          <a:p>
            <a:pPr algn="l">
              <a:defRPr sz="2100"/>
            </a:pPr>
            <a:r>
              <a:t>(Alberta Teachers Association, 2015a)</a:t>
            </a:r>
            <a:endParaRPr sz="1800"/>
          </a:p>
          <a:p>
            <a:pPr algn="l">
              <a:defRPr sz="2100"/>
            </a:pPr>
          </a:p>
          <a:p>
            <a:pPr algn="l">
              <a:defRPr sz="2600"/>
            </a:pPr>
            <a:r>
              <a:t>ATA Professional Development position paper</a:t>
            </a:r>
            <a:endParaRPr sz="1800"/>
          </a:p>
          <a:p>
            <a:pPr algn="l">
              <a:defRPr sz="2100"/>
            </a:pPr>
            <a:r>
              <a:t>(Alberta Teachers Association, 2015b)</a:t>
            </a:r>
          </a:p>
        </p:txBody>
      </p:sp>
      <p:pic>
        <p:nvPicPr>
          <p:cNvPr id="191" name="image14.jpeg"/>
          <p:cNvPicPr>
            <a:picLocks noChangeAspect="1"/>
          </p:cNvPicPr>
          <p:nvPr/>
        </p:nvPicPr>
        <p:blipFill>
          <a:blip r:embed="rId4">
            <a:extLst/>
          </a:blip>
          <a:stretch>
            <a:fillRect/>
          </a:stretch>
        </p:blipFill>
        <p:spPr>
          <a:xfrm>
            <a:off x="2075656" y="4276997"/>
            <a:ext cx="1450472" cy="1872211"/>
          </a:xfrm>
          <a:prstGeom prst="rect">
            <a:avLst/>
          </a:prstGeom>
          <a:ln w="12700">
            <a:solidFill>
              <a:srgbClr val="000000"/>
            </a:solidFill>
            <a:miter lim="400000"/>
          </a:ln>
          <a:effectLst>
            <a:outerShdw sx="100000" sy="100000" kx="0" ky="0" algn="b" rotWithShape="0" blurRad="63500" dist="25400" dir="5400000">
              <a:srgbClr val="000000">
                <a:alpha val="50000"/>
              </a:srgbClr>
            </a:outerShdw>
          </a:effectLst>
        </p:spPr>
      </p:pic>
      <p:pic>
        <p:nvPicPr>
          <p:cNvPr id="192" name="image15.jpeg"/>
          <p:cNvPicPr>
            <a:picLocks noChangeAspect="1"/>
          </p:cNvPicPr>
          <p:nvPr/>
        </p:nvPicPr>
        <p:blipFill>
          <a:blip r:embed="rId5">
            <a:extLst/>
          </a:blip>
          <a:stretch>
            <a:fillRect/>
          </a:stretch>
        </p:blipFill>
        <p:spPr>
          <a:xfrm>
            <a:off x="737616" y="6705103"/>
            <a:ext cx="3834385" cy="801626"/>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4" name="image10.jpeg"/>
          <p:cNvPicPr>
            <a:picLocks noChangeAspect="1"/>
          </p:cNvPicPr>
          <p:nvPr/>
        </p:nvPicPr>
        <p:blipFill>
          <a:blip r:embed="rId2">
            <a:extLst/>
          </a:blip>
          <a:stretch>
            <a:fillRect/>
          </a:stretch>
        </p:blipFill>
        <p:spPr>
          <a:xfrm>
            <a:off x="-2" y="5080"/>
            <a:ext cx="13004803" cy="2275840"/>
          </a:xfrm>
          <a:prstGeom prst="rect">
            <a:avLst/>
          </a:prstGeom>
          <a:ln w="12700">
            <a:miter lim="400000"/>
          </a:ln>
        </p:spPr>
      </p:pic>
      <p:pic>
        <p:nvPicPr>
          <p:cNvPr id="195" name="image5.jpeg"/>
          <p:cNvPicPr>
            <a:picLocks noChangeAspect="1"/>
          </p:cNvPicPr>
          <p:nvPr/>
        </p:nvPicPr>
        <p:blipFill>
          <a:blip r:embed="rId3">
            <a:extLst/>
          </a:blip>
          <a:stretch>
            <a:fillRect/>
          </a:stretch>
        </p:blipFill>
        <p:spPr>
          <a:xfrm>
            <a:off x="0" y="8770618"/>
            <a:ext cx="13004800" cy="975362"/>
          </a:xfrm>
          <a:prstGeom prst="rect">
            <a:avLst/>
          </a:prstGeom>
          <a:ln w="12700">
            <a:miter lim="400000"/>
          </a:ln>
        </p:spPr>
      </p:pic>
      <p:sp>
        <p:nvSpPr>
          <p:cNvPr id="196" name="Shape 196"/>
          <p:cNvSpPr/>
          <p:nvPr/>
        </p:nvSpPr>
        <p:spPr>
          <a:xfrm>
            <a:off x="981201" y="2349500"/>
            <a:ext cx="11042397" cy="12192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defRPr sz="4000"/>
            </a:pPr>
            <a:r>
              <a:t>The corollary:</a:t>
            </a:r>
            <a:br/>
            <a:r>
              <a:t>How will these needs continue to be addressed?</a:t>
            </a:r>
          </a:p>
        </p:txBody>
      </p:sp>
      <p:sp>
        <p:nvSpPr>
          <p:cNvPr id="197" name="Shape 197"/>
          <p:cNvSpPr/>
          <p:nvPr/>
        </p:nvSpPr>
        <p:spPr>
          <a:xfrm>
            <a:off x="1279073" y="4197349"/>
            <a:ext cx="11205371" cy="3644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21026" indent="-321026" algn="l">
              <a:buSzPct val="75000"/>
              <a:buChar char="•"/>
              <a:defRPr sz="2600"/>
            </a:pPr>
            <a:r>
              <a:t>Iterative and responsive. </a:t>
            </a:r>
            <a:endParaRPr sz="1800"/>
          </a:p>
          <a:p>
            <a:pPr marL="321026" indent="-321026" algn="l">
              <a:buSzPct val="75000"/>
              <a:buChar char="•"/>
              <a:defRPr sz="2600"/>
            </a:pPr>
            <a:r>
              <a:t>Surveys. </a:t>
            </a:r>
            <a:endParaRPr sz="1800"/>
          </a:p>
          <a:p>
            <a:pPr marL="321026" indent="-321026" algn="l">
              <a:buSzPct val="75000"/>
              <a:buChar char="•"/>
              <a:defRPr sz="2600"/>
            </a:pPr>
            <a:r>
              <a:t>Data mining.</a:t>
            </a:r>
            <a:endParaRPr sz="1800"/>
          </a:p>
          <a:p>
            <a:pPr marL="321026" indent="-321026" algn="l">
              <a:buSzPct val="75000"/>
              <a:buChar char="•"/>
              <a:defRPr sz="2600"/>
            </a:pPr>
            <a:r>
              <a:t>Participatory aspects create a constant feedback flow. </a:t>
            </a:r>
            <a:endParaRPr sz="1800"/>
          </a:p>
          <a:p>
            <a:pPr marL="321026" indent="-321026" algn="l">
              <a:buSzPct val="75000"/>
              <a:buChar char="•"/>
              <a:defRPr sz="2600"/>
            </a:pPr>
            <a:r>
              <a:t>Instructor observations/intuitions for minor changes while modules are  in-process.</a:t>
            </a:r>
            <a:endParaRPr sz="1800"/>
          </a:p>
          <a:p>
            <a:pPr marL="321026" indent="-321026" algn="l">
              <a:buSzPct val="75000"/>
              <a:buChar char="•"/>
              <a:defRPr sz="2600"/>
            </a:pPr>
            <a:r>
              <a:t>Topics &amp; assignments allow BOLT participants to pursue research and theory as it directly applies to their lived experiences - within the offering of a module, or several, or over the entire certificate.</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9" name="image5.jpeg"/>
          <p:cNvPicPr>
            <a:picLocks noChangeAspect="1"/>
          </p:cNvPicPr>
          <p:nvPr/>
        </p:nvPicPr>
        <p:blipFill>
          <a:blip r:embed="rId2">
            <a:extLst/>
          </a:blip>
          <a:stretch>
            <a:fillRect/>
          </a:stretch>
        </p:blipFill>
        <p:spPr>
          <a:xfrm>
            <a:off x="0" y="8770618"/>
            <a:ext cx="13004800" cy="975362"/>
          </a:xfrm>
          <a:prstGeom prst="rect">
            <a:avLst/>
          </a:prstGeom>
          <a:ln w="12700">
            <a:miter lim="400000"/>
          </a:ln>
        </p:spPr>
      </p:pic>
      <p:sp>
        <p:nvSpPr>
          <p:cNvPr id="200" name="Shape 200"/>
          <p:cNvSpPr/>
          <p:nvPr/>
        </p:nvSpPr>
        <p:spPr>
          <a:xfrm>
            <a:off x="-13793" y="6551383"/>
            <a:ext cx="13032386" cy="2520139"/>
          </a:xfrm>
          <a:prstGeom prst="rect">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01" name="Shape 201"/>
          <p:cNvSpPr/>
          <p:nvPr/>
        </p:nvSpPr>
        <p:spPr>
          <a:xfrm>
            <a:off x="814445" y="7154751"/>
            <a:ext cx="11375909" cy="63500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defRPr b="1" sz="4200">
                <a:solidFill>
                  <a:srgbClr val="FFFFFF"/>
                </a:solidFill>
                <a:latin typeface="+mn-lt"/>
                <a:ea typeface="+mn-ea"/>
                <a:cs typeface="+mn-cs"/>
                <a:sym typeface="Helvetica"/>
              </a:defRPr>
            </a:pPr>
            <a:r>
              <a:t>HOW?  </a:t>
            </a:r>
            <a:r>
              <a:rPr b="0">
                <a:latin typeface="Helvetica Light"/>
                <a:ea typeface="Helvetica Light"/>
                <a:cs typeface="Helvetica Light"/>
                <a:sym typeface="Helvetica Light"/>
              </a:rPr>
              <a:t>Blended &amp; Online Learning &amp; Teaching </a:t>
            </a:r>
          </a:p>
        </p:txBody>
      </p:sp>
      <p:pic>
        <p:nvPicPr>
          <p:cNvPr id="202" name="image16.jpeg"/>
          <p:cNvPicPr>
            <a:picLocks noChangeAspect="1"/>
          </p:cNvPicPr>
          <p:nvPr/>
        </p:nvPicPr>
        <p:blipFill>
          <a:blip r:embed="rId3">
            <a:extLst/>
          </a:blip>
          <a:stretch>
            <a:fillRect/>
          </a:stretch>
        </p:blipFill>
        <p:spPr>
          <a:xfrm>
            <a:off x="-2" y="-1694"/>
            <a:ext cx="13004803" cy="6556589"/>
          </a:xfrm>
          <a:prstGeom prst="rect">
            <a:avLst/>
          </a:prstGeom>
          <a:ln w="12700">
            <a:miter lim="400000"/>
          </a:ln>
        </p:spPr>
      </p:pic>
      <p:sp>
        <p:nvSpPr>
          <p:cNvPr id="203" name="Shape 203"/>
          <p:cNvSpPr/>
          <p:nvPr/>
        </p:nvSpPr>
        <p:spPr>
          <a:xfrm>
            <a:off x="1762366" y="8038889"/>
            <a:ext cx="9480067"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914400">
              <a:defRPr sz="2200">
                <a:solidFill>
                  <a:srgbClr val="DCDEE0"/>
                </a:solidFill>
                <a:latin typeface="+mn-lt"/>
                <a:ea typeface="+mn-ea"/>
                <a:cs typeface="+mn-cs"/>
                <a:sym typeface="Helvetica"/>
              </a:defRPr>
            </a:lvl1pPr>
          </a:lstStyle>
          <a:p>
            <a:pPr/>
            <a:r>
              <a:t>Laurel Beaton, Partnerships &amp; Innovation, Alberta Distance Learning Centre</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5" name="image17.jpeg"/>
          <p:cNvPicPr>
            <a:picLocks noChangeAspect="1"/>
          </p:cNvPicPr>
          <p:nvPr/>
        </p:nvPicPr>
        <p:blipFill>
          <a:blip r:embed="rId2">
            <a:extLst/>
          </a:blip>
          <a:stretch>
            <a:fillRect/>
          </a:stretch>
        </p:blipFill>
        <p:spPr>
          <a:xfrm>
            <a:off x="-2" y="5080"/>
            <a:ext cx="13004803" cy="2275840"/>
          </a:xfrm>
          <a:prstGeom prst="rect">
            <a:avLst/>
          </a:prstGeom>
          <a:ln w="12700">
            <a:miter lim="400000"/>
          </a:ln>
        </p:spPr>
      </p:pic>
      <p:pic>
        <p:nvPicPr>
          <p:cNvPr id="206" name="image5.jpeg"/>
          <p:cNvPicPr>
            <a:picLocks noChangeAspect="1"/>
          </p:cNvPicPr>
          <p:nvPr/>
        </p:nvPicPr>
        <p:blipFill>
          <a:blip r:embed="rId3">
            <a:extLst/>
          </a:blip>
          <a:stretch>
            <a:fillRect/>
          </a:stretch>
        </p:blipFill>
        <p:spPr>
          <a:xfrm>
            <a:off x="0" y="8770618"/>
            <a:ext cx="13004800" cy="975362"/>
          </a:xfrm>
          <a:prstGeom prst="rect">
            <a:avLst/>
          </a:prstGeom>
          <a:ln w="12700">
            <a:miter lim="400000"/>
          </a:ln>
        </p:spPr>
      </p:pic>
      <p:sp>
        <p:nvSpPr>
          <p:cNvPr id="207" name="Shape 207"/>
          <p:cNvSpPr/>
          <p:nvPr/>
        </p:nvSpPr>
        <p:spPr>
          <a:xfrm>
            <a:off x="3917441" y="2349500"/>
            <a:ext cx="5169917" cy="609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4000"/>
            </a:lvl1pPr>
          </a:lstStyle>
          <a:p>
            <a:pPr/>
            <a:r>
              <a:t>Theoretical Framework</a:t>
            </a:r>
          </a:p>
        </p:txBody>
      </p:sp>
      <p:pic>
        <p:nvPicPr>
          <p:cNvPr id="208" name="image18.png"/>
          <p:cNvPicPr>
            <a:picLocks noChangeAspect="1"/>
          </p:cNvPicPr>
          <p:nvPr/>
        </p:nvPicPr>
        <p:blipFill>
          <a:blip r:embed="rId4">
            <a:extLst/>
          </a:blip>
          <a:stretch>
            <a:fillRect/>
          </a:stretch>
        </p:blipFill>
        <p:spPr>
          <a:xfrm>
            <a:off x="3929908" y="3760116"/>
            <a:ext cx="5144985" cy="4336488"/>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nvSpPr>
        <p:spPr>
          <a:xfrm>
            <a:off x="1359047" y="5246368"/>
            <a:ext cx="10286705" cy="787402"/>
          </a:xfrm>
          <a:prstGeom prst="roundRect">
            <a:avLst>
              <a:gd name="adj" fmla="val 24194"/>
            </a:avLst>
          </a:prstGeom>
          <a:solidFill>
            <a:srgbClr val="0B5D18"/>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11" name="Shape 211"/>
          <p:cNvSpPr/>
          <p:nvPr/>
        </p:nvSpPr>
        <p:spPr>
          <a:xfrm>
            <a:off x="1359047" y="6256018"/>
            <a:ext cx="10286705" cy="787402"/>
          </a:xfrm>
          <a:prstGeom prst="roundRect">
            <a:avLst>
              <a:gd name="adj" fmla="val 24194"/>
            </a:avLst>
          </a:prstGeom>
          <a:solidFill>
            <a:schemeClr val="accent1"/>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12" name="Shape 212"/>
          <p:cNvSpPr/>
          <p:nvPr/>
        </p:nvSpPr>
        <p:spPr>
          <a:xfrm>
            <a:off x="1359047" y="4211318"/>
            <a:ext cx="10286705" cy="787402"/>
          </a:xfrm>
          <a:prstGeom prst="roundRect">
            <a:avLst>
              <a:gd name="adj" fmla="val 24194"/>
            </a:avLst>
          </a:prstGeom>
          <a:solidFill>
            <a:srgbClr val="70BF41"/>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213" name="image17.jpeg"/>
          <p:cNvPicPr>
            <a:picLocks noChangeAspect="1"/>
          </p:cNvPicPr>
          <p:nvPr/>
        </p:nvPicPr>
        <p:blipFill>
          <a:blip r:embed="rId2">
            <a:extLst/>
          </a:blip>
          <a:stretch>
            <a:fillRect/>
          </a:stretch>
        </p:blipFill>
        <p:spPr>
          <a:xfrm>
            <a:off x="-2" y="5080"/>
            <a:ext cx="13004803" cy="2275840"/>
          </a:xfrm>
          <a:prstGeom prst="rect">
            <a:avLst/>
          </a:prstGeom>
          <a:ln w="12700">
            <a:miter lim="400000"/>
          </a:ln>
        </p:spPr>
      </p:pic>
      <p:pic>
        <p:nvPicPr>
          <p:cNvPr id="214" name="image5.jpeg"/>
          <p:cNvPicPr>
            <a:picLocks noChangeAspect="1"/>
          </p:cNvPicPr>
          <p:nvPr/>
        </p:nvPicPr>
        <p:blipFill>
          <a:blip r:embed="rId3">
            <a:extLst/>
          </a:blip>
          <a:stretch>
            <a:fillRect/>
          </a:stretch>
        </p:blipFill>
        <p:spPr>
          <a:xfrm>
            <a:off x="0" y="8770618"/>
            <a:ext cx="13004800" cy="975362"/>
          </a:xfrm>
          <a:prstGeom prst="rect">
            <a:avLst/>
          </a:prstGeom>
          <a:ln w="12700">
            <a:miter lim="400000"/>
          </a:ln>
        </p:spPr>
      </p:pic>
      <p:sp>
        <p:nvSpPr>
          <p:cNvPr id="215" name="Shape 215"/>
          <p:cNvSpPr/>
          <p:nvPr/>
        </p:nvSpPr>
        <p:spPr>
          <a:xfrm>
            <a:off x="3461257" y="2349500"/>
            <a:ext cx="6082285" cy="609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4000"/>
            </a:lvl1pPr>
          </a:lstStyle>
          <a:p>
            <a:pPr/>
            <a:r>
              <a:t>Course Redesign Planning</a:t>
            </a:r>
          </a:p>
        </p:txBody>
      </p:sp>
      <p:sp>
        <p:nvSpPr>
          <p:cNvPr id="216" name="Shape 216"/>
          <p:cNvSpPr/>
          <p:nvPr/>
        </p:nvSpPr>
        <p:spPr>
          <a:xfrm>
            <a:off x="2664643" y="4325618"/>
            <a:ext cx="767551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FFFFFF"/>
                </a:solidFill>
                <a:latin typeface="+mn-lt"/>
                <a:ea typeface="+mn-ea"/>
                <a:cs typeface="+mn-cs"/>
                <a:sym typeface="Helvetica"/>
              </a:defRPr>
            </a:lvl1pPr>
          </a:lstStyle>
          <a:p>
            <a:pPr/>
            <a:r>
              <a:t>1. Redesign and re-conceptualize the course</a:t>
            </a:r>
          </a:p>
        </p:txBody>
      </p:sp>
      <p:sp>
        <p:nvSpPr>
          <p:cNvPr id="217" name="Shape 217"/>
          <p:cNvSpPr/>
          <p:nvPr/>
        </p:nvSpPr>
        <p:spPr>
          <a:xfrm>
            <a:off x="3882428" y="5347968"/>
            <a:ext cx="5239942"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FFFFFF"/>
                </a:solidFill>
                <a:latin typeface="+mn-lt"/>
                <a:ea typeface="+mn-ea"/>
                <a:cs typeface="+mn-cs"/>
                <a:sym typeface="Helvetica"/>
              </a:defRPr>
            </a:lvl1pPr>
          </a:lstStyle>
          <a:p>
            <a:pPr/>
            <a:r>
              <a:t>2. Manage the content volume</a:t>
            </a:r>
          </a:p>
        </p:txBody>
      </p:sp>
      <p:sp>
        <p:nvSpPr>
          <p:cNvPr id="218" name="Shape 218"/>
          <p:cNvSpPr/>
          <p:nvPr/>
        </p:nvSpPr>
        <p:spPr>
          <a:xfrm>
            <a:off x="3798154" y="6344918"/>
            <a:ext cx="540849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FFFFFF"/>
                </a:solidFill>
                <a:latin typeface="+mn-lt"/>
                <a:ea typeface="+mn-ea"/>
                <a:cs typeface="+mn-cs"/>
                <a:sym typeface="Helvetica"/>
              </a:defRPr>
            </a:lvl1pPr>
          </a:lstStyle>
          <a:p>
            <a:pPr/>
            <a:r>
              <a:t>3. Create a learning community</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1" name="image5.jpeg"/>
          <p:cNvPicPr>
            <a:picLocks noChangeAspect="1"/>
          </p:cNvPicPr>
          <p:nvPr/>
        </p:nvPicPr>
        <p:blipFill>
          <a:blip r:embed="rId2">
            <a:extLst/>
          </a:blip>
          <a:stretch>
            <a:fillRect/>
          </a:stretch>
        </p:blipFill>
        <p:spPr>
          <a:xfrm>
            <a:off x="0" y="8770618"/>
            <a:ext cx="13004800" cy="975362"/>
          </a:xfrm>
          <a:prstGeom prst="rect">
            <a:avLst/>
          </a:prstGeom>
          <a:ln w="12700">
            <a:miter lim="400000"/>
          </a:ln>
        </p:spPr>
      </p:pic>
      <p:sp>
        <p:nvSpPr>
          <p:cNvPr id="112" name="Shape 112"/>
          <p:cNvSpPr/>
          <p:nvPr/>
        </p:nvSpPr>
        <p:spPr>
          <a:xfrm>
            <a:off x="-13793" y="6551383"/>
            <a:ext cx="13032386" cy="2520139"/>
          </a:xfrm>
          <a:prstGeom prst="rect">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113" name="image6.jpeg"/>
          <p:cNvPicPr>
            <a:picLocks noChangeAspect="1"/>
          </p:cNvPicPr>
          <p:nvPr/>
        </p:nvPicPr>
        <p:blipFill>
          <a:blip r:embed="rId3">
            <a:extLst/>
          </a:blip>
          <a:stretch>
            <a:fillRect/>
          </a:stretch>
        </p:blipFill>
        <p:spPr>
          <a:xfrm>
            <a:off x="-2" y="-1694"/>
            <a:ext cx="13004803" cy="6556589"/>
          </a:xfrm>
          <a:prstGeom prst="rect">
            <a:avLst/>
          </a:prstGeom>
          <a:ln w="12700">
            <a:miter lim="400000"/>
          </a:ln>
        </p:spPr>
      </p:pic>
      <p:sp>
        <p:nvSpPr>
          <p:cNvPr id="114" name="Shape 114"/>
          <p:cNvSpPr/>
          <p:nvPr/>
        </p:nvSpPr>
        <p:spPr>
          <a:xfrm>
            <a:off x="276469" y="6803838"/>
            <a:ext cx="12451862" cy="12700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defRPr b="1" sz="4200">
                <a:solidFill>
                  <a:srgbClr val="FFFFFF"/>
                </a:solidFill>
                <a:latin typeface="+mn-lt"/>
                <a:ea typeface="+mn-ea"/>
                <a:cs typeface="+mn-cs"/>
                <a:sym typeface="Helvetica"/>
              </a:defRPr>
            </a:pPr>
            <a:r>
              <a:t>WHY?  </a:t>
            </a:r>
            <a:r>
              <a:rPr b="0">
                <a:latin typeface="Helvetica Light"/>
                <a:ea typeface="Helvetica Light"/>
                <a:cs typeface="Helvetica Light"/>
                <a:sym typeface="Helvetica Light"/>
              </a:rPr>
              <a:t>Evidence-based Professional Development: </a:t>
            </a:r>
            <a:br>
              <a:rPr b="0">
                <a:latin typeface="Helvetica Light"/>
                <a:ea typeface="Helvetica Light"/>
                <a:cs typeface="Helvetica Light"/>
                <a:sym typeface="Helvetica Light"/>
              </a:rPr>
            </a:br>
            <a:r>
              <a:rPr b="0">
                <a:latin typeface="Helvetica Light"/>
                <a:ea typeface="Helvetica Light"/>
                <a:cs typeface="Helvetica Light"/>
                <a:sym typeface="Helvetica Light"/>
              </a:rPr>
              <a:t>Introducing the BOLT Program</a:t>
            </a:r>
          </a:p>
        </p:txBody>
      </p:sp>
      <p:sp>
        <p:nvSpPr>
          <p:cNvPr id="115" name="Shape 115"/>
          <p:cNvSpPr/>
          <p:nvPr/>
        </p:nvSpPr>
        <p:spPr>
          <a:xfrm>
            <a:off x="1297017" y="8257129"/>
            <a:ext cx="10410764"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914400">
              <a:defRPr sz="2200">
                <a:solidFill>
                  <a:srgbClr val="DCDEE0"/>
                </a:solidFill>
                <a:latin typeface="+mn-lt"/>
                <a:ea typeface="+mn-ea"/>
                <a:cs typeface="+mn-cs"/>
                <a:sym typeface="Helvetica"/>
              </a:defRPr>
            </a:lvl1pPr>
          </a:lstStyle>
          <a:p>
            <a:pPr/>
            <a:r>
              <a:t>Dr. M. Cleveland-Innes, Chair, Centre for Distance Education, Athabasca University</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0" name="image17.jpeg"/>
          <p:cNvPicPr>
            <a:picLocks noChangeAspect="1"/>
          </p:cNvPicPr>
          <p:nvPr/>
        </p:nvPicPr>
        <p:blipFill>
          <a:blip r:embed="rId2">
            <a:extLst/>
          </a:blip>
          <a:stretch>
            <a:fillRect/>
          </a:stretch>
        </p:blipFill>
        <p:spPr>
          <a:xfrm>
            <a:off x="-2" y="5080"/>
            <a:ext cx="13004803" cy="2275840"/>
          </a:xfrm>
          <a:prstGeom prst="rect">
            <a:avLst/>
          </a:prstGeom>
          <a:ln w="12700">
            <a:miter lim="400000"/>
          </a:ln>
        </p:spPr>
      </p:pic>
      <p:pic>
        <p:nvPicPr>
          <p:cNvPr id="221" name="image5.jpeg"/>
          <p:cNvPicPr>
            <a:picLocks noChangeAspect="1"/>
          </p:cNvPicPr>
          <p:nvPr/>
        </p:nvPicPr>
        <p:blipFill>
          <a:blip r:embed="rId3">
            <a:extLst/>
          </a:blip>
          <a:stretch>
            <a:fillRect/>
          </a:stretch>
        </p:blipFill>
        <p:spPr>
          <a:xfrm>
            <a:off x="0" y="8770618"/>
            <a:ext cx="13004800" cy="975362"/>
          </a:xfrm>
          <a:prstGeom prst="rect">
            <a:avLst/>
          </a:prstGeom>
          <a:ln w="12700">
            <a:miter lim="400000"/>
          </a:ln>
        </p:spPr>
      </p:pic>
      <p:sp>
        <p:nvSpPr>
          <p:cNvPr id="222" name="Shape 222"/>
          <p:cNvSpPr/>
          <p:nvPr/>
        </p:nvSpPr>
        <p:spPr>
          <a:xfrm>
            <a:off x="2544470" y="2349500"/>
            <a:ext cx="7915860" cy="11811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defRPr sz="4200"/>
            </a:pPr>
            <a:r>
              <a:t>MDDE 621</a:t>
            </a:r>
            <a:endParaRPr sz="1800"/>
          </a:p>
          <a:p>
            <a:pPr/>
            <a:r>
              <a:t>Online Teaching in Distance Education</a:t>
            </a:r>
          </a:p>
        </p:txBody>
      </p:sp>
      <p:sp>
        <p:nvSpPr>
          <p:cNvPr id="223" name="Shape 223"/>
          <p:cNvSpPr/>
          <p:nvPr/>
        </p:nvSpPr>
        <p:spPr>
          <a:xfrm>
            <a:off x="5625746" y="4048758"/>
            <a:ext cx="6956527" cy="439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pPr>
            <a:r>
              <a:t>Content:</a:t>
            </a:r>
            <a:endParaRPr sz="1800"/>
          </a:p>
          <a:p>
            <a:pPr marL="321026" indent="-321026" algn="l">
              <a:buSzPct val="75000"/>
              <a:buChar char="•"/>
              <a:defRPr sz="2200"/>
            </a:pPr>
            <a:r>
              <a:t>learning principles and learner characteristics, including 'special' learning needs;</a:t>
            </a:r>
            <a:endParaRPr sz="1800"/>
          </a:p>
          <a:p>
            <a:pPr marL="321026" indent="-321026" algn="l">
              <a:buSzPct val="75000"/>
              <a:buChar char="•"/>
              <a:defRPr sz="2200"/>
            </a:pPr>
            <a:r>
              <a:t>teaching behaviours and principles associated with learning, independent of the delivery medium;</a:t>
            </a:r>
            <a:endParaRPr sz="1800"/>
          </a:p>
          <a:p>
            <a:pPr marL="321026" indent="-321026" algn="l">
              <a:buSzPct val="75000"/>
              <a:buChar char="•"/>
              <a:defRPr sz="2200"/>
            </a:pPr>
            <a:r>
              <a:t>organizational roles required by technology use, which distance learning teachers, trainers and administrators may be expected to fill;</a:t>
            </a:r>
            <a:endParaRPr sz="1800"/>
          </a:p>
          <a:p>
            <a:pPr marL="321026" indent="-321026" algn="l">
              <a:buSzPct val="75000"/>
              <a:buChar char="•"/>
              <a:defRPr sz="2200"/>
            </a:pPr>
            <a:r>
              <a:t>professional development (PD) issues in online teaching and training;</a:t>
            </a:r>
            <a:endParaRPr sz="1800"/>
          </a:p>
          <a:p>
            <a:pPr marL="321026" indent="-321026" algn="l">
              <a:buSzPct val="75000"/>
              <a:buChar char="•"/>
              <a:defRPr sz="2200"/>
            </a:pPr>
            <a:r>
              <a:t>characteristics (strengths and weaknesses) of some available and emerging learning technologies; and,</a:t>
            </a:r>
            <a:endParaRPr sz="1800"/>
          </a:p>
          <a:p>
            <a:pPr marL="321026" indent="-321026" algn="l">
              <a:buSzPct val="75000"/>
              <a:buChar char="•"/>
              <a:defRPr sz="2200"/>
            </a:pPr>
            <a:r>
              <a:t>assessment and evaluation principles.</a:t>
            </a:r>
          </a:p>
        </p:txBody>
      </p:sp>
      <p:sp>
        <p:nvSpPr>
          <p:cNvPr id="224" name="Shape 224"/>
          <p:cNvSpPr/>
          <p:nvPr/>
        </p:nvSpPr>
        <p:spPr>
          <a:xfrm>
            <a:off x="889000" y="4051300"/>
            <a:ext cx="1822500" cy="1823592"/>
          </a:xfrm>
          <a:prstGeom prst="roundRect">
            <a:avLst>
              <a:gd name="adj" fmla="val 15000"/>
            </a:avLst>
          </a:prstGeom>
          <a:solidFill>
            <a:srgbClr val="70BF41"/>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25" name="Shape 225"/>
          <p:cNvSpPr/>
          <p:nvPr/>
        </p:nvSpPr>
        <p:spPr>
          <a:xfrm>
            <a:off x="3048000" y="4051300"/>
            <a:ext cx="1822500" cy="1823592"/>
          </a:xfrm>
          <a:prstGeom prst="roundRect">
            <a:avLst>
              <a:gd name="adj" fmla="val 15000"/>
            </a:avLst>
          </a:prstGeom>
          <a:solidFill>
            <a:schemeClr val="accent6"/>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26" name="Shape 226"/>
          <p:cNvSpPr/>
          <p:nvPr/>
        </p:nvSpPr>
        <p:spPr>
          <a:xfrm>
            <a:off x="3048000" y="6172200"/>
            <a:ext cx="1822500" cy="1823592"/>
          </a:xfrm>
          <a:prstGeom prst="roundRect">
            <a:avLst>
              <a:gd name="adj" fmla="val 15000"/>
            </a:avLst>
          </a:prstGeom>
          <a:solidFill>
            <a:schemeClr val="accent1"/>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27" name="Shape 227"/>
          <p:cNvSpPr/>
          <p:nvPr/>
        </p:nvSpPr>
        <p:spPr>
          <a:xfrm>
            <a:off x="1173280" y="4429695"/>
            <a:ext cx="1253940"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200">
                <a:solidFill>
                  <a:srgbClr val="FFFFFF"/>
                </a:solidFill>
                <a:latin typeface="+mn-lt"/>
                <a:ea typeface="+mn-ea"/>
                <a:cs typeface="+mn-cs"/>
                <a:sym typeface="Helvetica"/>
              </a:defRPr>
            </a:pPr>
            <a:r>
              <a:t>BOLT</a:t>
            </a:r>
            <a:endParaRPr sz="1800"/>
          </a:p>
          <a:p>
            <a:pPr>
              <a:defRPr b="1" sz="3200">
                <a:solidFill>
                  <a:srgbClr val="FFFFFF"/>
                </a:solidFill>
                <a:latin typeface="+mn-lt"/>
                <a:ea typeface="+mn-ea"/>
                <a:cs typeface="+mn-cs"/>
                <a:sym typeface="Helvetica"/>
              </a:defRPr>
            </a:pPr>
            <a:r>
              <a:t>671</a:t>
            </a:r>
          </a:p>
        </p:txBody>
      </p:sp>
      <p:sp>
        <p:nvSpPr>
          <p:cNvPr id="228" name="Shape 228"/>
          <p:cNvSpPr/>
          <p:nvPr/>
        </p:nvSpPr>
        <p:spPr>
          <a:xfrm>
            <a:off x="3332280" y="4429695"/>
            <a:ext cx="1253940"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200">
                <a:solidFill>
                  <a:srgbClr val="FFFFFF"/>
                </a:solidFill>
                <a:latin typeface="+mn-lt"/>
                <a:ea typeface="+mn-ea"/>
                <a:cs typeface="+mn-cs"/>
                <a:sym typeface="Helvetica"/>
              </a:defRPr>
            </a:pPr>
            <a:r>
              <a:t>BOLT</a:t>
            </a:r>
            <a:endParaRPr sz="1800"/>
          </a:p>
          <a:p>
            <a:pPr>
              <a:defRPr b="1" sz="3200">
                <a:solidFill>
                  <a:srgbClr val="FFFFFF"/>
                </a:solidFill>
                <a:latin typeface="+mn-lt"/>
                <a:ea typeface="+mn-ea"/>
                <a:cs typeface="+mn-cs"/>
                <a:sym typeface="Helvetica"/>
              </a:defRPr>
            </a:pPr>
            <a:r>
              <a:t>672</a:t>
            </a:r>
          </a:p>
        </p:txBody>
      </p:sp>
      <p:sp>
        <p:nvSpPr>
          <p:cNvPr id="229" name="Shape 229"/>
          <p:cNvSpPr/>
          <p:nvPr/>
        </p:nvSpPr>
        <p:spPr>
          <a:xfrm>
            <a:off x="3332280" y="6550595"/>
            <a:ext cx="1253940"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200">
                <a:solidFill>
                  <a:srgbClr val="FFFFFF"/>
                </a:solidFill>
                <a:latin typeface="+mn-lt"/>
                <a:ea typeface="+mn-ea"/>
                <a:cs typeface="+mn-cs"/>
                <a:sym typeface="Helvetica"/>
              </a:defRPr>
            </a:pPr>
            <a:r>
              <a:t>BOLT</a:t>
            </a:r>
            <a:endParaRPr sz="1800"/>
          </a:p>
          <a:p>
            <a:pPr>
              <a:defRPr b="1" sz="3200">
                <a:solidFill>
                  <a:srgbClr val="FFFFFF"/>
                </a:solidFill>
                <a:latin typeface="+mn-lt"/>
                <a:ea typeface="+mn-ea"/>
                <a:cs typeface="+mn-cs"/>
                <a:sym typeface="Helvetica"/>
              </a:defRPr>
            </a:pPr>
            <a:r>
              <a:t>673</a:t>
            </a:r>
          </a:p>
        </p:txBody>
      </p:sp>
      <p:sp>
        <p:nvSpPr>
          <p:cNvPr id="230" name="Shape 230"/>
          <p:cNvSpPr/>
          <p:nvPr/>
        </p:nvSpPr>
        <p:spPr>
          <a:xfrm>
            <a:off x="1113054" y="6550595"/>
            <a:ext cx="1374392"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200">
                <a:solidFill>
                  <a:srgbClr val="002452"/>
                </a:solidFill>
                <a:latin typeface="+mn-lt"/>
                <a:ea typeface="+mn-ea"/>
                <a:cs typeface="+mn-cs"/>
                <a:sym typeface="Helvetica"/>
              </a:defRPr>
            </a:pPr>
            <a:r>
              <a:t>MDDE</a:t>
            </a:r>
            <a:endParaRPr sz="1800"/>
          </a:p>
          <a:p>
            <a:pPr>
              <a:defRPr b="1" sz="3200">
                <a:solidFill>
                  <a:srgbClr val="002452"/>
                </a:solidFill>
                <a:latin typeface="+mn-lt"/>
                <a:ea typeface="+mn-ea"/>
                <a:cs typeface="+mn-cs"/>
                <a:sym typeface="Helvetica"/>
              </a:defRPr>
            </a:pPr>
            <a:r>
              <a:t>621</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2" name="image17.jpeg"/>
          <p:cNvPicPr>
            <a:picLocks noChangeAspect="1"/>
          </p:cNvPicPr>
          <p:nvPr/>
        </p:nvPicPr>
        <p:blipFill>
          <a:blip r:embed="rId2">
            <a:extLst/>
          </a:blip>
          <a:stretch>
            <a:fillRect/>
          </a:stretch>
        </p:blipFill>
        <p:spPr>
          <a:xfrm>
            <a:off x="-2" y="5080"/>
            <a:ext cx="13004803" cy="2275840"/>
          </a:xfrm>
          <a:prstGeom prst="rect">
            <a:avLst/>
          </a:prstGeom>
          <a:ln w="12700">
            <a:miter lim="400000"/>
          </a:ln>
        </p:spPr>
      </p:pic>
      <p:pic>
        <p:nvPicPr>
          <p:cNvPr id="233" name="image5.jpeg"/>
          <p:cNvPicPr>
            <a:picLocks noChangeAspect="1"/>
          </p:cNvPicPr>
          <p:nvPr/>
        </p:nvPicPr>
        <p:blipFill>
          <a:blip r:embed="rId3">
            <a:extLst/>
          </a:blip>
          <a:stretch>
            <a:fillRect/>
          </a:stretch>
        </p:blipFill>
        <p:spPr>
          <a:xfrm>
            <a:off x="0" y="8770618"/>
            <a:ext cx="13004800" cy="975362"/>
          </a:xfrm>
          <a:prstGeom prst="rect">
            <a:avLst/>
          </a:prstGeom>
          <a:ln w="12700">
            <a:miter lim="400000"/>
          </a:ln>
        </p:spPr>
      </p:pic>
      <p:sp>
        <p:nvSpPr>
          <p:cNvPr id="234" name="Shape 234"/>
          <p:cNvSpPr/>
          <p:nvPr/>
        </p:nvSpPr>
        <p:spPr>
          <a:xfrm>
            <a:off x="1558099" y="2247900"/>
            <a:ext cx="9888602" cy="914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defRPr sz="3000"/>
            </a:pPr>
            <a:r>
              <a:t>Conversion of MDDE 621 to</a:t>
            </a:r>
            <a:endParaRPr sz="1800"/>
          </a:p>
          <a:p>
            <a:pPr>
              <a:defRPr sz="3000"/>
            </a:pPr>
            <a:r>
              <a:t>Blended and Online Learning and Teaching 671, 672, 673</a:t>
            </a:r>
          </a:p>
        </p:txBody>
      </p:sp>
      <p:graphicFrame>
        <p:nvGraphicFramePr>
          <p:cNvPr id="235" name="Table 235"/>
          <p:cNvGraphicFramePr/>
          <p:nvPr/>
        </p:nvGraphicFramePr>
        <p:xfrm>
          <a:off x="647700" y="3306588"/>
          <a:ext cx="11709398" cy="4852491"/>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3627730"/>
                <a:gridCol w="2693889"/>
                <a:gridCol w="2693889"/>
                <a:gridCol w="2693889"/>
              </a:tblGrid>
              <a:tr h="485249">
                <a:tc>
                  <a:txBody>
                    <a:bodyPr/>
                    <a:lstStyle/>
                    <a:p>
                      <a:pPr algn="ctr">
                        <a:defRPr b="0" sz="1800">
                          <a:solidFill>
                            <a:srgbClr val="000000"/>
                          </a:solidFill>
                        </a:defRPr>
                      </a:pPr>
                      <a:r>
                        <a:rPr>
                          <a:latin typeface="Helvetica Light"/>
                          <a:ea typeface="Helvetica Light"/>
                          <a:cs typeface="Helvetica Light"/>
                        </a:rPr>
                        <a:t>MDDE 621 Unit/topic</a:t>
                      </a:r>
                    </a:p>
                  </a:txBody>
                  <a:tcPr marL="50800" marR="50800" marT="50800" marB="50800" anchor="ctr" anchorCtr="0" horzOverflow="overflow">
                    <a:blipFill rotWithShape="1">
                      <a:blip r:embed="rId4"/>
                      <a:srcRect l="0" t="0" r="0" b="0"/>
                      <a:tile tx="0" ty="0" sx="100000" sy="100000" flip="none" algn="tl"/>
                    </a:blipFill>
                  </a:tcPr>
                </a:tc>
                <a:tc>
                  <a:txBody>
                    <a:bodyPr/>
                    <a:lstStyle/>
                    <a:p>
                      <a:pPr algn="ctr">
                        <a:defRPr b="0" sz="1800">
                          <a:solidFill>
                            <a:srgbClr val="000000"/>
                          </a:solidFill>
                        </a:defRPr>
                      </a:pPr>
                      <a:r>
                        <a:rPr>
                          <a:latin typeface="Helvetica Light"/>
                          <a:ea typeface="Helvetica Light"/>
                          <a:cs typeface="Helvetica Light"/>
                        </a:rPr>
                        <a:t>BOLT 671 (4weeks)</a:t>
                      </a:r>
                    </a:p>
                  </a:txBody>
                  <a:tcPr marL="50800" marR="50800" marT="50800" marB="50800" anchor="ctr" anchorCtr="0" horzOverflow="overflow">
                    <a:blipFill rotWithShape="1">
                      <a:blip r:embed="rId4"/>
                      <a:srcRect l="0" t="0" r="0" b="0"/>
                      <a:tile tx="0" ty="0" sx="100000" sy="100000" flip="none" algn="tl"/>
                    </a:blipFill>
                  </a:tcPr>
                </a:tc>
                <a:tc>
                  <a:txBody>
                    <a:bodyPr/>
                    <a:lstStyle/>
                    <a:p>
                      <a:pPr algn="ctr">
                        <a:defRPr b="0" sz="1800">
                          <a:solidFill>
                            <a:srgbClr val="000000"/>
                          </a:solidFill>
                        </a:defRPr>
                      </a:pPr>
                      <a:r>
                        <a:rPr>
                          <a:latin typeface="Helvetica Light"/>
                          <a:ea typeface="Helvetica Light"/>
                          <a:cs typeface="Helvetica Light"/>
                        </a:rPr>
                        <a:t>BOLT 672 (4weeks)</a:t>
                      </a:r>
                    </a:p>
                  </a:txBody>
                  <a:tcPr marL="50800" marR="50800" marT="50800" marB="50800" anchor="ctr" anchorCtr="0" horzOverflow="overflow">
                    <a:blipFill rotWithShape="1">
                      <a:blip r:embed="rId4"/>
                      <a:srcRect l="0" t="0" r="0" b="0"/>
                      <a:tile tx="0" ty="0" sx="100000" sy="100000" flip="none" algn="tl"/>
                    </a:blipFill>
                  </a:tcPr>
                </a:tc>
                <a:tc>
                  <a:txBody>
                    <a:bodyPr/>
                    <a:lstStyle/>
                    <a:p>
                      <a:pPr algn="ctr">
                        <a:defRPr b="0" sz="1800">
                          <a:solidFill>
                            <a:srgbClr val="000000"/>
                          </a:solidFill>
                        </a:defRPr>
                      </a:pPr>
                      <a:r>
                        <a:rPr>
                          <a:latin typeface="Helvetica Light"/>
                          <a:ea typeface="Helvetica Light"/>
                          <a:cs typeface="Helvetica Light"/>
                        </a:rPr>
                        <a:t>BOLT 673 (4weeks)</a:t>
                      </a:r>
                    </a:p>
                  </a:txBody>
                  <a:tcPr marL="50800" marR="50800" marT="50800" marB="50800" anchor="ctr" anchorCtr="0" horzOverflow="overflow">
                    <a:blipFill rotWithShape="1">
                      <a:blip r:embed="rId4"/>
                      <a:srcRect l="0" t="0" r="0" b="0"/>
                      <a:tile tx="0" ty="0" sx="100000" sy="100000" flip="none" algn="tl"/>
                    </a:blipFill>
                  </a:tcPr>
                </a:tc>
              </a:tr>
              <a:tr h="485249">
                <a:tc>
                  <a:txBody>
                    <a:bodyPr/>
                    <a:lstStyle/>
                    <a:p>
                      <a:pPr algn="l">
                        <a:defRPr sz="1800"/>
                      </a:pPr>
                      <a:r>
                        <a:rPr sz="1200">
                          <a:latin typeface="+mn-lt"/>
                          <a:ea typeface="+mn-ea"/>
                          <a:cs typeface="+mn-cs"/>
                          <a:sym typeface="Helvetica"/>
                        </a:rPr>
                        <a:t>1 Elements of Online Teaching &amp; Learning </a:t>
                      </a:r>
                    </a:p>
                  </a:txBody>
                  <a:tcPr marL="50800" marR="50800" marT="50800" marB="50800" anchor="ctr" anchorCtr="0" horzOverflow="overflow">
                    <a:lnL w="12700">
                      <a:solidFill>
                        <a:srgbClr val="606060"/>
                      </a:solidFill>
                      <a:miter lim="400000"/>
                    </a:lnL>
                    <a:solidFill>
                      <a:srgbClr val="FFFFFF"/>
                    </a:solidFill>
                  </a:tcPr>
                </a:tc>
                <a:tc>
                  <a:txBody>
                    <a:bodyPr/>
                    <a:lstStyle/>
                    <a:p>
                      <a:pPr algn="ctr">
                        <a:defRPr sz="1800"/>
                      </a:pPr>
                      <a:r>
                        <a:rPr b="1" sz="1200">
                          <a:latin typeface="+mn-lt"/>
                          <a:ea typeface="+mn-ea"/>
                          <a:cs typeface="+mn-cs"/>
                          <a:sym typeface="Helvetica"/>
                        </a:rPr>
                        <a:t>X</a:t>
                      </a:r>
                    </a:p>
                  </a:txBody>
                  <a:tcPr marL="50800" marR="50800" marT="50800" marB="50800" anchor="ctr" anchorCtr="0" horzOverflow="overflow">
                    <a:solidFill>
                      <a:srgbClr val="F5D328"/>
                    </a:solidFill>
                  </a:tcPr>
                </a:tc>
                <a:tc>
                  <a:txBody>
                    <a:bodyPr/>
                    <a:lstStyle/>
                    <a:p>
                      <a:pPr algn="l">
                        <a:defRPr sz="1300">
                          <a:latin typeface="+mn-lt"/>
                          <a:ea typeface="+mn-ea"/>
                          <a:cs typeface="+mn-cs"/>
                          <a:sym typeface="Helvetica"/>
                        </a:defRPr>
                      </a:pPr>
                    </a:p>
                  </a:txBody>
                  <a:tcPr marL="50800" marR="50800" marT="50800" marB="50800" anchor="ctr" anchorCtr="0" horzOverflow="overflow"/>
                </a:tc>
                <a:tc>
                  <a:txBody>
                    <a:bodyPr/>
                    <a:lstStyle/>
                    <a:p>
                      <a:pPr algn="l">
                        <a:defRPr sz="1300">
                          <a:latin typeface="+mn-lt"/>
                          <a:ea typeface="+mn-ea"/>
                          <a:cs typeface="+mn-cs"/>
                          <a:sym typeface="Helvetica"/>
                        </a:defRPr>
                      </a:pPr>
                    </a:p>
                  </a:txBody>
                  <a:tcPr marL="50800" marR="50800" marT="50800" marB="50800" anchor="ctr" anchorCtr="0" horzOverflow="overflow">
                    <a:lnR w="12700">
                      <a:solidFill>
                        <a:srgbClr val="606060"/>
                      </a:solidFill>
                      <a:miter lim="400000"/>
                    </a:lnR>
                  </a:tcPr>
                </a:tc>
              </a:tr>
              <a:tr h="485249">
                <a:tc>
                  <a:txBody>
                    <a:bodyPr/>
                    <a:lstStyle/>
                    <a:p>
                      <a:pPr algn="l">
                        <a:defRPr sz="1800"/>
                      </a:pPr>
                      <a:r>
                        <a:rPr sz="1200">
                          <a:latin typeface="+mn-lt"/>
                          <a:ea typeface="+mn-ea"/>
                          <a:cs typeface="+mn-cs"/>
                          <a:sym typeface="Helvetica"/>
                        </a:rPr>
                        <a:t>2 Learning theories &amp; principles</a:t>
                      </a:r>
                    </a:p>
                  </a:txBody>
                  <a:tcPr marL="50800" marR="50800" marT="50800" marB="50800" anchor="ctr" anchorCtr="0" horzOverflow="overflow">
                    <a:lnL w="12700">
                      <a:solidFill>
                        <a:srgbClr val="606060"/>
                      </a:solidFill>
                      <a:miter lim="400000"/>
                    </a:lnL>
                    <a:solidFill>
                      <a:srgbClr val="FFFFFF"/>
                    </a:solidFill>
                  </a:tcPr>
                </a:tc>
                <a:tc>
                  <a:txBody>
                    <a:bodyPr/>
                    <a:lstStyle/>
                    <a:p>
                      <a:pPr algn="ctr">
                        <a:defRPr sz="1800"/>
                      </a:pPr>
                      <a:r>
                        <a:rPr b="1" sz="1200">
                          <a:latin typeface="+mn-lt"/>
                          <a:ea typeface="+mn-ea"/>
                          <a:cs typeface="+mn-cs"/>
                          <a:sym typeface="Helvetica"/>
                        </a:rPr>
                        <a:t>X</a:t>
                      </a:r>
                    </a:p>
                  </a:txBody>
                  <a:tcPr marL="50800" marR="50800" marT="50800" marB="50800" anchor="ctr" anchorCtr="0" horzOverflow="overflow">
                    <a:solidFill>
                      <a:srgbClr val="F5D328"/>
                    </a:solidFill>
                  </a:tcPr>
                </a:tc>
                <a:tc>
                  <a:txBody>
                    <a:bodyPr/>
                    <a:lstStyle/>
                    <a:p>
                      <a:pPr algn="l">
                        <a:defRPr sz="1300">
                          <a:latin typeface="+mn-lt"/>
                          <a:ea typeface="+mn-ea"/>
                          <a:cs typeface="+mn-cs"/>
                          <a:sym typeface="Helvetica"/>
                        </a:defRPr>
                      </a:pPr>
                    </a:p>
                  </a:txBody>
                  <a:tcPr marL="50800" marR="50800" marT="50800" marB="50800" anchor="ctr" anchorCtr="0" horzOverflow="overflow"/>
                </a:tc>
                <a:tc>
                  <a:txBody>
                    <a:bodyPr/>
                    <a:lstStyle/>
                    <a:p>
                      <a:pPr algn="l">
                        <a:defRPr sz="1300">
                          <a:latin typeface="+mn-lt"/>
                          <a:ea typeface="+mn-ea"/>
                          <a:cs typeface="+mn-cs"/>
                          <a:sym typeface="Helvetica"/>
                        </a:defRPr>
                      </a:pPr>
                    </a:p>
                  </a:txBody>
                  <a:tcPr marL="50800" marR="50800" marT="50800" marB="50800" anchor="ctr" anchorCtr="0" horzOverflow="overflow">
                    <a:lnR w="12700">
                      <a:solidFill>
                        <a:srgbClr val="606060"/>
                      </a:solidFill>
                      <a:miter lim="400000"/>
                    </a:lnR>
                  </a:tcPr>
                </a:tc>
              </a:tr>
              <a:tr h="485249">
                <a:tc>
                  <a:txBody>
                    <a:bodyPr/>
                    <a:lstStyle/>
                    <a:p>
                      <a:pPr algn="l">
                        <a:defRPr sz="1800"/>
                      </a:pPr>
                      <a:r>
                        <a:rPr sz="1200">
                          <a:latin typeface="+mn-lt"/>
                          <a:ea typeface="+mn-ea"/>
                          <a:cs typeface="+mn-cs"/>
                          <a:sym typeface="Helvetica"/>
                        </a:rPr>
                        <a:t>3 Teaching theories &amp; principles*</a:t>
                      </a:r>
                    </a:p>
                  </a:txBody>
                  <a:tcPr marL="50800" marR="50800" marT="50800" marB="50800" anchor="ctr" anchorCtr="0" horzOverflow="overflow">
                    <a:lnL w="12700">
                      <a:solidFill>
                        <a:srgbClr val="606060"/>
                      </a:solidFill>
                      <a:miter lim="400000"/>
                    </a:lnL>
                    <a:solidFill>
                      <a:srgbClr val="FFFFFF"/>
                    </a:solidFill>
                  </a:tcPr>
                </a:tc>
                <a:tc>
                  <a:txBody>
                    <a:bodyPr/>
                    <a:lstStyle/>
                    <a:p>
                      <a:pPr algn="ctr">
                        <a:defRPr sz="1800"/>
                      </a:pPr>
                      <a:r>
                        <a:rPr b="1" sz="1200">
                          <a:latin typeface="+mn-lt"/>
                          <a:ea typeface="+mn-ea"/>
                          <a:cs typeface="+mn-cs"/>
                          <a:sym typeface="Helvetica"/>
                        </a:rPr>
                        <a:t>X</a:t>
                      </a:r>
                    </a:p>
                  </a:txBody>
                  <a:tcPr marL="50800" marR="50800" marT="50800" marB="50800" anchor="ctr" anchorCtr="0" horzOverflow="overflow">
                    <a:solidFill>
                      <a:srgbClr val="F5D328"/>
                    </a:solidFill>
                  </a:tcPr>
                </a:tc>
                <a:tc>
                  <a:txBody>
                    <a:bodyPr/>
                    <a:lstStyle/>
                    <a:p>
                      <a:pPr algn="l">
                        <a:defRPr sz="1300">
                          <a:latin typeface="+mn-lt"/>
                          <a:ea typeface="+mn-ea"/>
                          <a:cs typeface="+mn-cs"/>
                          <a:sym typeface="Helvetica"/>
                        </a:defRPr>
                      </a:pPr>
                    </a:p>
                  </a:txBody>
                  <a:tcPr marL="50800" marR="50800" marT="50800" marB="50800" anchor="ctr" anchorCtr="0" horzOverflow="overflow"/>
                </a:tc>
                <a:tc>
                  <a:txBody>
                    <a:bodyPr/>
                    <a:lstStyle/>
                    <a:p>
                      <a:pPr algn="l">
                        <a:defRPr sz="1300">
                          <a:latin typeface="+mn-lt"/>
                          <a:ea typeface="+mn-ea"/>
                          <a:cs typeface="+mn-cs"/>
                          <a:sym typeface="Helvetica"/>
                        </a:defRPr>
                      </a:pPr>
                    </a:p>
                  </a:txBody>
                  <a:tcPr marL="50800" marR="50800" marT="50800" marB="50800" anchor="ctr" anchorCtr="0" horzOverflow="overflow">
                    <a:lnR w="12700">
                      <a:solidFill>
                        <a:srgbClr val="606060"/>
                      </a:solidFill>
                      <a:miter lim="400000"/>
                    </a:lnR>
                  </a:tcPr>
                </a:tc>
              </a:tr>
              <a:tr h="485249">
                <a:tc>
                  <a:txBody>
                    <a:bodyPr/>
                    <a:lstStyle/>
                    <a:p>
                      <a:pPr algn="l">
                        <a:defRPr>
                          <a:latin typeface="+mn-lt"/>
                          <a:ea typeface="+mn-ea"/>
                          <a:cs typeface="+mn-cs"/>
                          <a:sym typeface="Helvetica"/>
                        </a:defRPr>
                      </a:pPr>
                      <a:r>
                        <a:t>4 Professional Development </a:t>
                      </a:r>
                    </a:p>
                    <a:p>
                      <a:pPr algn="l">
                        <a:defRPr>
                          <a:latin typeface="+mn-lt"/>
                          <a:ea typeface="+mn-ea"/>
                          <a:cs typeface="+mn-cs"/>
                          <a:sym typeface="Helvetica"/>
                        </a:defRPr>
                      </a:pPr>
                      <a:r>
                        <a:t>(renamed &amp; redefined Professional Concerns - ongoing 671, 672, 673)</a:t>
                      </a:r>
                    </a:p>
                  </a:txBody>
                  <a:tcPr marL="50800" marR="50800" marT="50800" marB="50800" anchor="ctr" anchorCtr="0" horzOverflow="overflow">
                    <a:lnL w="12700">
                      <a:solidFill>
                        <a:srgbClr val="606060"/>
                      </a:solidFill>
                      <a:miter lim="400000"/>
                    </a:lnL>
                    <a:solidFill>
                      <a:srgbClr val="FFFFFF"/>
                    </a:solidFill>
                  </a:tcPr>
                </a:tc>
                <a:tc>
                  <a:txBody>
                    <a:bodyPr/>
                    <a:lstStyle/>
                    <a:p>
                      <a:pPr algn="l">
                        <a:defRPr sz="1800"/>
                      </a:pPr>
                      <a:r>
                        <a:rPr sz="1200">
                          <a:latin typeface="+mn-lt"/>
                          <a:ea typeface="+mn-ea"/>
                          <a:cs typeface="+mn-cs"/>
                          <a:sym typeface="Helvetica"/>
                        </a:rPr>
                        <a:t>Change to Professional Concerns (Part One): Professional Learning Networks - PLN</a:t>
                      </a:r>
                    </a:p>
                  </a:txBody>
                  <a:tcPr marL="50800" marR="50800" marT="50800" marB="50800" anchor="ctr" anchorCtr="0" horzOverflow="overflow">
                    <a:solidFill>
                      <a:srgbClr val="F5D328"/>
                    </a:solidFill>
                  </a:tcPr>
                </a:tc>
                <a:tc>
                  <a:txBody>
                    <a:bodyPr/>
                    <a:lstStyle/>
                    <a:p>
                      <a:pPr algn="l">
                        <a:defRPr sz="1800"/>
                      </a:pPr>
                      <a:r>
                        <a:rPr sz="1200">
                          <a:latin typeface="+mn-lt"/>
                          <a:ea typeface="+mn-ea"/>
                          <a:cs typeface="+mn-cs"/>
                          <a:sym typeface="Helvetica"/>
                        </a:rPr>
                        <a:t>Professional Concerns (Part Two): PD online &amp; nurture PLN</a:t>
                      </a:r>
                    </a:p>
                  </a:txBody>
                  <a:tcPr marL="50800" marR="50800" marT="50800" marB="50800" anchor="ctr" anchorCtr="0" horzOverflow="overflow">
                    <a:solidFill>
                      <a:srgbClr val="F5D328"/>
                    </a:solidFill>
                  </a:tcPr>
                </a:tc>
                <a:tc>
                  <a:txBody>
                    <a:bodyPr/>
                    <a:lstStyle/>
                    <a:p>
                      <a:pPr algn="l">
                        <a:defRPr sz="1800"/>
                      </a:pPr>
                      <a:r>
                        <a:rPr sz="1200">
                          <a:latin typeface="+mn-lt"/>
                          <a:ea typeface="+mn-ea"/>
                          <a:cs typeface="+mn-cs"/>
                          <a:sym typeface="Helvetica"/>
                        </a:rPr>
                        <a:t>Professional Concerns (Part Three): Nurturing your PLN &amp; online PD</a:t>
                      </a:r>
                    </a:p>
                  </a:txBody>
                  <a:tcPr marL="50800" marR="50800" marT="50800" marB="50800" anchor="ctr" anchorCtr="0" horzOverflow="overflow">
                    <a:lnR w="12700">
                      <a:solidFill>
                        <a:srgbClr val="606060"/>
                      </a:solidFill>
                      <a:miter lim="400000"/>
                    </a:lnR>
                    <a:solidFill>
                      <a:srgbClr val="F5D328"/>
                    </a:solidFill>
                  </a:tcPr>
                </a:tc>
              </a:tr>
              <a:tr h="485249">
                <a:tc>
                  <a:txBody>
                    <a:bodyPr/>
                    <a:lstStyle/>
                    <a:p>
                      <a:pPr algn="l">
                        <a:defRPr sz="1800"/>
                      </a:pPr>
                      <a:r>
                        <a:rPr sz="1200">
                          <a:latin typeface="+mn-lt"/>
                          <a:ea typeface="+mn-ea"/>
                          <a:cs typeface="+mn-cs"/>
                          <a:sym typeface="Helvetica"/>
                        </a:rPr>
                        <a:t>5 Print, audio &amp; video*</a:t>
                      </a:r>
                    </a:p>
                  </a:txBody>
                  <a:tcPr marL="50800" marR="50800" marT="50800" marB="50800" anchor="ctr" anchorCtr="0" horzOverflow="overflow">
                    <a:lnL w="12700">
                      <a:solidFill>
                        <a:srgbClr val="606060"/>
                      </a:solidFill>
                      <a:miter lim="400000"/>
                    </a:lnL>
                    <a:solidFill>
                      <a:srgbClr val="FFFFFF"/>
                    </a:solidFill>
                  </a:tcPr>
                </a:tc>
                <a:tc>
                  <a:txBody>
                    <a:bodyPr/>
                    <a:lstStyle/>
                    <a:p>
                      <a:pPr algn="l">
                        <a:defRPr sz="1300">
                          <a:latin typeface="+mn-lt"/>
                          <a:ea typeface="+mn-ea"/>
                          <a:cs typeface="+mn-cs"/>
                          <a:sym typeface="Helvetica"/>
                        </a:defRPr>
                      </a:pPr>
                    </a:p>
                  </a:txBody>
                  <a:tcPr marL="50800" marR="50800" marT="50800" marB="50800" anchor="ctr" anchorCtr="0" horzOverflow="overflow"/>
                </a:tc>
                <a:tc>
                  <a:txBody>
                    <a:bodyPr/>
                    <a:lstStyle/>
                    <a:p>
                      <a:pPr algn="ctr">
                        <a:defRPr sz="1800"/>
                      </a:pPr>
                      <a:r>
                        <a:rPr b="1" sz="1200">
                          <a:latin typeface="+mn-lt"/>
                          <a:ea typeface="+mn-ea"/>
                          <a:cs typeface="+mn-cs"/>
                          <a:sym typeface="Helvetica"/>
                        </a:rPr>
                        <a:t>X</a:t>
                      </a:r>
                    </a:p>
                  </a:txBody>
                  <a:tcPr marL="50800" marR="50800" marT="50800" marB="50800" anchor="ctr" anchorCtr="0" horzOverflow="overflow">
                    <a:solidFill>
                      <a:srgbClr val="F5D328"/>
                    </a:solidFill>
                  </a:tcPr>
                </a:tc>
                <a:tc>
                  <a:txBody>
                    <a:bodyPr/>
                    <a:lstStyle/>
                    <a:p>
                      <a:pPr algn="l">
                        <a:defRPr sz="1300">
                          <a:latin typeface="+mn-lt"/>
                          <a:ea typeface="+mn-ea"/>
                          <a:cs typeface="+mn-cs"/>
                          <a:sym typeface="Helvetica"/>
                        </a:defRPr>
                      </a:pPr>
                    </a:p>
                  </a:txBody>
                  <a:tcPr marL="50800" marR="50800" marT="50800" marB="50800" anchor="ctr" anchorCtr="0" horzOverflow="overflow">
                    <a:lnR w="12700">
                      <a:solidFill>
                        <a:srgbClr val="606060"/>
                      </a:solidFill>
                      <a:miter lim="400000"/>
                    </a:lnR>
                  </a:tcPr>
                </a:tc>
              </a:tr>
              <a:tr h="485249">
                <a:tc>
                  <a:txBody>
                    <a:bodyPr/>
                    <a:lstStyle/>
                    <a:p>
                      <a:pPr algn="l">
                        <a:defRPr sz="1800"/>
                      </a:pPr>
                      <a:r>
                        <a:rPr sz="1200">
                          <a:latin typeface="+mn-lt"/>
                          <a:ea typeface="+mn-ea"/>
                          <a:cs typeface="+mn-cs"/>
                          <a:sym typeface="Helvetica"/>
                        </a:rPr>
                        <a:t>6 Computer-based technologies</a:t>
                      </a:r>
                    </a:p>
                  </a:txBody>
                  <a:tcPr marL="50800" marR="50800" marT="50800" marB="50800" anchor="ctr" anchorCtr="0" horzOverflow="overflow">
                    <a:lnL w="12700">
                      <a:solidFill>
                        <a:srgbClr val="606060"/>
                      </a:solidFill>
                      <a:miter lim="400000"/>
                    </a:lnL>
                    <a:solidFill>
                      <a:srgbClr val="FFFFFF"/>
                    </a:solidFill>
                  </a:tcPr>
                </a:tc>
                <a:tc>
                  <a:txBody>
                    <a:bodyPr/>
                    <a:lstStyle/>
                    <a:p>
                      <a:pPr algn="l">
                        <a:defRPr sz="1300">
                          <a:latin typeface="+mn-lt"/>
                          <a:ea typeface="+mn-ea"/>
                          <a:cs typeface="+mn-cs"/>
                          <a:sym typeface="Helvetica"/>
                        </a:defRPr>
                      </a:pPr>
                    </a:p>
                  </a:txBody>
                  <a:tcPr marL="50800" marR="50800" marT="50800" marB="50800" anchor="ctr" anchorCtr="0" horzOverflow="overflow"/>
                </a:tc>
                <a:tc>
                  <a:txBody>
                    <a:bodyPr/>
                    <a:lstStyle/>
                    <a:p>
                      <a:pPr algn="l">
                        <a:defRPr sz="1300">
                          <a:latin typeface="+mn-lt"/>
                          <a:ea typeface="+mn-ea"/>
                          <a:cs typeface="+mn-cs"/>
                          <a:sym typeface="Helvetica"/>
                        </a:defRPr>
                      </a:pPr>
                    </a:p>
                  </a:txBody>
                  <a:tcPr marL="50800" marR="50800" marT="50800" marB="50800" anchor="ctr" anchorCtr="0" horzOverflow="overflow"/>
                </a:tc>
                <a:tc>
                  <a:txBody>
                    <a:bodyPr/>
                    <a:lstStyle/>
                    <a:p>
                      <a:pPr algn="ctr">
                        <a:defRPr sz="1800"/>
                      </a:pPr>
                      <a:r>
                        <a:rPr b="1" sz="1200">
                          <a:latin typeface="+mn-lt"/>
                          <a:ea typeface="+mn-ea"/>
                          <a:cs typeface="+mn-cs"/>
                          <a:sym typeface="Helvetica"/>
                        </a:rPr>
                        <a:t>X</a:t>
                      </a:r>
                    </a:p>
                  </a:txBody>
                  <a:tcPr marL="50800" marR="50800" marT="50800" marB="50800" anchor="ctr" anchorCtr="0" horzOverflow="overflow">
                    <a:lnR w="12700">
                      <a:solidFill>
                        <a:srgbClr val="606060"/>
                      </a:solidFill>
                      <a:miter lim="400000"/>
                    </a:lnR>
                    <a:solidFill>
                      <a:srgbClr val="F5D328"/>
                    </a:solidFill>
                  </a:tcPr>
                </a:tc>
              </a:tr>
              <a:tr h="485249">
                <a:tc>
                  <a:txBody>
                    <a:bodyPr/>
                    <a:lstStyle/>
                    <a:p>
                      <a:pPr algn="l">
                        <a:defRPr sz="1800"/>
                      </a:pPr>
                      <a:r>
                        <a:rPr sz="1200">
                          <a:latin typeface="+mn-lt"/>
                          <a:ea typeface="+mn-ea"/>
                          <a:cs typeface="+mn-cs"/>
                          <a:sym typeface="Helvetica"/>
                        </a:rPr>
                        <a:t>7 Internet*</a:t>
                      </a:r>
                    </a:p>
                  </a:txBody>
                  <a:tcPr marL="50800" marR="50800" marT="50800" marB="50800" anchor="ctr" anchorCtr="0" horzOverflow="overflow">
                    <a:lnL w="12700">
                      <a:solidFill>
                        <a:srgbClr val="606060"/>
                      </a:solidFill>
                      <a:miter lim="400000"/>
                    </a:lnL>
                    <a:solidFill>
                      <a:srgbClr val="FFFFFF"/>
                    </a:solidFill>
                  </a:tcPr>
                </a:tc>
                <a:tc>
                  <a:txBody>
                    <a:bodyPr/>
                    <a:lstStyle/>
                    <a:p>
                      <a:pPr algn="l">
                        <a:defRPr sz="1300">
                          <a:latin typeface="+mn-lt"/>
                          <a:ea typeface="+mn-ea"/>
                          <a:cs typeface="+mn-cs"/>
                          <a:sym typeface="Helvetica"/>
                        </a:defRPr>
                      </a:pPr>
                    </a:p>
                  </a:txBody>
                  <a:tcPr marL="50800" marR="50800" marT="50800" marB="50800" anchor="ctr" anchorCtr="0" horzOverflow="overflow"/>
                </a:tc>
                <a:tc>
                  <a:txBody>
                    <a:bodyPr/>
                    <a:lstStyle/>
                    <a:p>
                      <a:pPr algn="ctr">
                        <a:defRPr sz="1800"/>
                      </a:pPr>
                      <a:r>
                        <a:rPr b="1" sz="1200">
                          <a:latin typeface="+mn-lt"/>
                          <a:ea typeface="+mn-ea"/>
                          <a:cs typeface="+mn-cs"/>
                          <a:sym typeface="Helvetica"/>
                        </a:rPr>
                        <a:t>X</a:t>
                      </a:r>
                    </a:p>
                  </a:txBody>
                  <a:tcPr marL="50800" marR="50800" marT="50800" marB="50800" anchor="ctr" anchorCtr="0" horzOverflow="overflow">
                    <a:solidFill>
                      <a:srgbClr val="F5D328"/>
                    </a:solidFill>
                  </a:tcPr>
                </a:tc>
                <a:tc>
                  <a:txBody>
                    <a:bodyPr/>
                    <a:lstStyle/>
                    <a:p>
                      <a:pPr algn="l">
                        <a:defRPr sz="1300">
                          <a:latin typeface="+mn-lt"/>
                          <a:ea typeface="+mn-ea"/>
                          <a:cs typeface="+mn-cs"/>
                          <a:sym typeface="Helvetica"/>
                        </a:defRPr>
                      </a:pPr>
                    </a:p>
                  </a:txBody>
                  <a:tcPr marL="50800" marR="50800" marT="50800" marB="50800" anchor="ctr" anchorCtr="0" horzOverflow="overflow">
                    <a:lnR w="12700">
                      <a:solidFill>
                        <a:srgbClr val="606060"/>
                      </a:solidFill>
                      <a:miter lim="400000"/>
                    </a:lnR>
                  </a:tcPr>
                </a:tc>
              </a:tr>
              <a:tr h="485249">
                <a:tc>
                  <a:txBody>
                    <a:bodyPr/>
                    <a:lstStyle/>
                    <a:p>
                      <a:pPr algn="l">
                        <a:defRPr sz="1800"/>
                      </a:pPr>
                      <a:r>
                        <a:rPr sz="1200">
                          <a:latin typeface="+mn-lt"/>
                          <a:ea typeface="+mn-ea"/>
                          <a:cs typeface="+mn-cs"/>
                          <a:sym typeface="Helvetica"/>
                        </a:rPr>
                        <a:t>8 Computer mediated Communication (CMC)</a:t>
                      </a:r>
                    </a:p>
                  </a:txBody>
                  <a:tcPr marL="50800" marR="50800" marT="50800" marB="50800" anchor="ctr" anchorCtr="0" horzOverflow="overflow">
                    <a:lnL w="12700">
                      <a:solidFill>
                        <a:srgbClr val="606060"/>
                      </a:solidFill>
                      <a:miter lim="400000"/>
                    </a:lnL>
                    <a:solidFill>
                      <a:srgbClr val="FFFFFF"/>
                    </a:solidFill>
                  </a:tcPr>
                </a:tc>
                <a:tc>
                  <a:txBody>
                    <a:bodyPr/>
                    <a:lstStyle/>
                    <a:p>
                      <a:pPr algn="l">
                        <a:defRPr sz="1300">
                          <a:latin typeface="+mn-lt"/>
                          <a:ea typeface="+mn-ea"/>
                          <a:cs typeface="+mn-cs"/>
                          <a:sym typeface="Helvetica"/>
                        </a:defRPr>
                      </a:pPr>
                    </a:p>
                  </a:txBody>
                  <a:tcPr marL="50800" marR="50800" marT="50800" marB="50800" anchor="ctr" anchorCtr="0" horzOverflow="overflow"/>
                </a:tc>
                <a:tc>
                  <a:txBody>
                    <a:bodyPr/>
                    <a:lstStyle/>
                    <a:p>
                      <a:pPr algn="l">
                        <a:defRPr sz="1300">
                          <a:latin typeface="+mn-lt"/>
                          <a:ea typeface="+mn-ea"/>
                          <a:cs typeface="+mn-cs"/>
                          <a:sym typeface="Helvetica"/>
                        </a:defRPr>
                      </a:pPr>
                    </a:p>
                  </a:txBody>
                  <a:tcPr marL="50800" marR="50800" marT="50800" marB="50800" anchor="ctr" anchorCtr="0" horzOverflow="overflow"/>
                </a:tc>
                <a:tc>
                  <a:txBody>
                    <a:bodyPr/>
                    <a:lstStyle/>
                    <a:p>
                      <a:pPr algn="ctr">
                        <a:defRPr sz="1800"/>
                      </a:pPr>
                      <a:r>
                        <a:rPr b="1" sz="1200">
                          <a:latin typeface="+mn-lt"/>
                          <a:ea typeface="+mn-ea"/>
                          <a:cs typeface="+mn-cs"/>
                          <a:sym typeface="Helvetica"/>
                        </a:rPr>
                        <a:t>X</a:t>
                      </a:r>
                    </a:p>
                  </a:txBody>
                  <a:tcPr marL="50800" marR="50800" marT="50800" marB="50800" anchor="ctr" anchorCtr="0" horzOverflow="overflow">
                    <a:lnR w="12700">
                      <a:solidFill>
                        <a:srgbClr val="606060"/>
                      </a:solidFill>
                      <a:miter lim="400000"/>
                    </a:lnR>
                    <a:solidFill>
                      <a:srgbClr val="F5D328"/>
                    </a:solidFill>
                  </a:tcPr>
                </a:tc>
              </a:tr>
              <a:tr h="485249">
                <a:tc>
                  <a:txBody>
                    <a:bodyPr/>
                    <a:lstStyle/>
                    <a:p>
                      <a:pPr algn="l">
                        <a:defRPr sz="1800"/>
                      </a:pPr>
                      <a:r>
                        <a:rPr sz="1200">
                          <a:latin typeface="+mn-lt"/>
                          <a:ea typeface="+mn-ea"/>
                          <a:cs typeface="+mn-cs"/>
                          <a:sym typeface="Helvetica"/>
                        </a:rPr>
                        <a:t>9 Assessment &amp; Evaluation</a:t>
                      </a:r>
                    </a:p>
                  </a:txBody>
                  <a:tcPr marL="50800" marR="50800" marT="50800" marB="50800" anchor="ctr" anchorCtr="0" horzOverflow="overflow">
                    <a:lnL w="12700">
                      <a:solidFill>
                        <a:srgbClr val="606060"/>
                      </a:solidFill>
                      <a:miter lim="400000"/>
                    </a:lnL>
                    <a:lnB w="12700">
                      <a:solidFill>
                        <a:srgbClr val="606060"/>
                      </a:solidFill>
                      <a:miter lim="400000"/>
                    </a:lnB>
                    <a:solidFill>
                      <a:srgbClr val="FFFFFF"/>
                    </a:solidFill>
                  </a:tcPr>
                </a:tc>
                <a:tc>
                  <a:txBody>
                    <a:bodyPr/>
                    <a:lstStyle/>
                    <a:p>
                      <a:pPr algn="l">
                        <a:defRPr sz="1300">
                          <a:latin typeface="+mn-lt"/>
                          <a:ea typeface="+mn-ea"/>
                          <a:cs typeface="+mn-cs"/>
                          <a:sym typeface="Helvetica"/>
                        </a:defRPr>
                      </a:pPr>
                    </a:p>
                  </a:txBody>
                  <a:tcPr marL="50800" marR="50800" marT="50800" marB="50800" anchor="ctr" anchorCtr="0" horzOverflow="overflow">
                    <a:lnB w="12700">
                      <a:solidFill>
                        <a:srgbClr val="606060"/>
                      </a:solidFill>
                      <a:miter lim="400000"/>
                    </a:lnB>
                  </a:tcPr>
                </a:tc>
                <a:tc>
                  <a:txBody>
                    <a:bodyPr/>
                    <a:lstStyle/>
                    <a:p>
                      <a:pPr algn="l">
                        <a:defRPr sz="1300">
                          <a:latin typeface="+mn-lt"/>
                          <a:ea typeface="+mn-ea"/>
                          <a:cs typeface="+mn-cs"/>
                          <a:sym typeface="Helvetica"/>
                        </a:defRPr>
                      </a:pPr>
                    </a:p>
                  </a:txBody>
                  <a:tcPr marL="50800" marR="50800" marT="50800" marB="50800" anchor="ctr" anchorCtr="0" horzOverflow="overflow">
                    <a:lnB w="12700">
                      <a:solidFill>
                        <a:srgbClr val="606060"/>
                      </a:solidFill>
                      <a:miter lim="400000"/>
                    </a:lnB>
                  </a:tcPr>
                </a:tc>
                <a:tc>
                  <a:txBody>
                    <a:bodyPr/>
                    <a:lstStyle/>
                    <a:p>
                      <a:pPr algn="ctr">
                        <a:defRPr sz="1800"/>
                      </a:pPr>
                      <a:r>
                        <a:rPr b="1" sz="1200">
                          <a:latin typeface="+mn-lt"/>
                          <a:ea typeface="+mn-ea"/>
                          <a:cs typeface="+mn-cs"/>
                          <a:sym typeface="Helvetica"/>
                        </a:rPr>
                        <a:t>X</a:t>
                      </a:r>
                    </a:p>
                  </a:txBody>
                  <a:tcPr marL="50800" marR="50800" marT="50800" marB="50800" anchor="ctr" anchorCtr="0" horzOverflow="overflow">
                    <a:lnR w="12700">
                      <a:solidFill>
                        <a:srgbClr val="606060"/>
                      </a:solidFill>
                      <a:miter lim="400000"/>
                    </a:lnR>
                    <a:lnB w="12700">
                      <a:solidFill>
                        <a:srgbClr val="606060"/>
                      </a:solidFill>
                      <a:miter lim="400000"/>
                    </a:lnB>
                    <a:solidFill>
                      <a:srgbClr val="F5D328"/>
                    </a:solidFill>
                  </a:tcPr>
                </a:tc>
              </a:tr>
            </a:tbl>
          </a:graphicData>
        </a:graphic>
      </p:graphicFrame>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7" name="image17.jpeg"/>
          <p:cNvPicPr>
            <a:picLocks noChangeAspect="1"/>
          </p:cNvPicPr>
          <p:nvPr/>
        </p:nvPicPr>
        <p:blipFill>
          <a:blip r:embed="rId2">
            <a:extLst/>
          </a:blip>
          <a:stretch>
            <a:fillRect/>
          </a:stretch>
        </p:blipFill>
        <p:spPr>
          <a:xfrm>
            <a:off x="-2" y="5080"/>
            <a:ext cx="13004803" cy="2275840"/>
          </a:xfrm>
          <a:prstGeom prst="rect">
            <a:avLst/>
          </a:prstGeom>
          <a:ln w="12700">
            <a:miter lim="400000"/>
          </a:ln>
        </p:spPr>
      </p:pic>
      <p:pic>
        <p:nvPicPr>
          <p:cNvPr id="238" name="image5.jpeg"/>
          <p:cNvPicPr>
            <a:picLocks noChangeAspect="1"/>
          </p:cNvPicPr>
          <p:nvPr/>
        </p:nvPicPr>
        <p:blipFill>
          <a:blip r:embed="rId3">
            <a:extLst/>
          </a:blip>
          <a:stretch>
            <a:fillRect/>
          </a:stretch>
        </p:blipFill>
        <p:spPr>
          <a:xfrm>
            <a:off x="0" y="8770618"/>
            <a:ext cx="13004800" cy="975362"/>
          </a:xfrm>
          <a:prstGeom prst="rect">
            <a:avLst/>
          </a:prstGeom>
          <a:ln w="12700">
            <a:miter lim="400000"/>
          </a:ln>
        </p:spPr>
      </p:pic>
      <p:sp>
        <p:nvSpPr>
          <p:cNvPr id="239" name="Shape 239"/>
          <p:cNvSpPr/>
          <p:nvPr/>
        </p:nvSpPr>
        <p:spPr>
          <a:xfrm>
            <a:off x="2044954" y="2349500"/>
            <a:ext cx="8914893" cy="609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4000"/>
            </a:lvl1pPr>
          </a:lstStyle>
          <a:p>
            <a:pPr/>
            <a:r>
              <a:t>Learning Experiences and Assessment</a:t>
            </a:r>
          </a:p>
        </p:txBody>
      </p:sp>
      <p:graphicFrame>
        <p:nvGraphicFramePr>
          <p:cNvPr id="240" name="Table 240"/>
          <p:cNvGraphicFramePr/>
          <p:nvPr/>
        </p:nvGraphicFramePr>
        <p:xfrm>
          <a:off x="698500" y="3386008"/>
          <a:ext cx="11607798" cy="495770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3869266"/>
                <a:gridCol w="3869266"/>
                <a:gridCol w="3869266"/>
              </a:tblGrid>
              <a:tr h="809141">
                <a:tc>
                  <a:txBody>
                    <a:bodyPr/>
                    <a:lstStyle/>
                    <a:p>
                      <a:pPr algn="ctr">
                        <a:defRPr b="0" sz="1800">
                          <a:solidFill>
                            <a:srgbClr val="000000"/>
                          </a:solidFill>
                        </a:defRPr>
                      </a:pPr>
                      <a:r>
                        <a:rPr>
                          <a:latin typeface="Helvetica Light"/>
                          <a:ea typeface="Helvetica Light"/>
                          <a:cs typeface="Helvetica Light"/>
                        </a:rPr>
                        <a:t>BOLT 671 (4weeks)</a:t>
                      </a:r>
                    </a:p>
                  </a:txBody>
                  <a:tcPr marL="50800" marR="50800" marT="50800" marB="50800" anchor="ctr" anchorCtr="0" horzOverflow="overflow">
                    <a:blipFill rotWithShape="1">
                      <a:blip r:embed="rId4"/>
                      <a:srcRect l="0" t="0" r="0" b="0"/>
                      <a:tile tx="0" ty="0" sx="100000" sy="100000" flip="none" algn="tl"/>
                    </a:blipFill>
                  </a:tcPr>
                </a:tc>
                <a:tc>
                  <a:txBody>
                    <a:bodyPr/>
                    <a:lstStyle/>
                    <a:p>
                      <a:pPr algn="ctr">
                        <a:defRPr b="0" sz="1800">
                          <a:solidFill>
                            <a:srgbClr val="000000"/>
                          </a:solidFill>
                        </a:defRPr>
                      </a:pPr>
                      <a:r>
                        <a:rPr>
                          <a:latin typeface="Helvetica Light"/>
                          <a:ea typeface="Helvetica Light"/>
                          <a:cs typeface="Helvetica Light"/>
                        </a:rPr>
                        <a:t>BOLT 672 (4weeks)</a:t>
                      </a:r>
                    </a:p>
                  </a:txBody>
                  <a:tcPr marL="50800" marR="50800" marT="50800" marB="50800" anchor="ctr" anchorCtr="0" horzOverflow="overflow">
                    <a:blipFill rotWithShape="1">
                      <a:blip r:embed="rId4"/>
                      <a:srcRect l="0" t="0" r="0" b="0"/>
                      <a:tile tx="0" ty="0" sx="100000" sy="100000" flip="none" algn="tl"/>
                    </a:blipFill>
                  </a:tcPr>
                </a:tc>
                <a:tc>
                  <a:txBody>
                    <a:bodyPr/>
                    <a:lstStyle/>
                    <a:p>
                      <a:pPr algn="ctr">
                        <a:defRPr b="0" sz="1800">
                          <a:solidFill>
                            <a:srgbClr val="000000"/>
                          </a:solidFill>
                        </a:defRPr>
                      </a:pPr>
                      <a:r>
                        <a:rPr>
                          <a:latin typeface="Helvetica Light"/>
                          <a:ea typeface="Helvetica Light"/>
                          <a:cs typeface="Helvetica Light"/>
                        </a:rPr>
                        <a:t>BOLT 673 (4weeks)</a:t>
                      </a:r>
                    </a:p>
                  </a:txBody>
                  <a:tcPr marL="50800" marR="50800" marT="50800" marB="50800" anchor="ctr" anchorCtr="0" horzOverflow="overflow">
                    <a:blipFill rotWithShape="1">
                      <a:blip r:embed="rId4"/>
                      <a:srcRect l="0" t="0" r="0" b="0"/>
                      <a:tile tx="0" ty="0" sx="100000" sy="100000" flip="none" algn="tl"/>
                    </a:blipFill>
                  </a:tcPr>
                </a:tc>
              </a:tr>
              <a:tr h="1046274">
                <a:tc>
                  <a:txBody>
                    <a:bodyPr/>
                    <a:lstStyle/>
                    <a:p>
                      <a:pPr algn="l" defTabSz="914400">
                        <a:defRPr sz="1800"/>
                      </a:pPr>
                      <a:r>
                        <a:rPr sz="1700"/>
                        <a:t>Participation through discussion forums and synchronous sessions.</a:t>
                      </a:r>
                    </a:p>
                  </a:txBody>
                  <a:tcPr marL="50800" marR="50800" marT="50800" marB="50800" anchor="ctr" anchorCtr="0" horzOverflow="overflow">
                    <a:lnL w="12700">
                      <a:solidFill>
                        <a:srgbClr val="606060"/>
                      </a:solidFill>
                      <a:miter lim="400000"/>
                    </a:lnL>
                  </a:tcPr>
                </a:tc>
                <a:tc>
                  <a:txBody>
                    <a:bodyPr/>
                    <a:lstStyle/>
                    <a:p>
                      <a:pPr algn="l" defTabSz="914400">
                        <a:defRPr sz="1800"/>
                      </a:pPr>
                      <a:r>
                        <a:rPr sz="1700"/>
                        <a:t>Participation through discussion forums and synchronous sessions.</a:t>
                      </a:r>
                    </a:p>
                  </a:txBody>
                  <a:tcPr marL="50800" marR="50800" marT="50800" marB="50800" anchor="ctr" anchorCtr="0" horzOverflow="overflow"/>
                </a:tc>
                <a:tc>
                  <a:txBody>
                    <a:bodyPr/>
                    <a:lstStyle/>
                    <a:p>
                      <a:pPr algn="l" defTabSz="914400">
                        <a:defRPr sz="1800"/>
                      </a:pPr>
                      <a:r>
                        <a:rPr sz="1700"/>
                        <a:t>Participation through discussion forums and synchronous sessions.</a:t>
                      </a:r>
                    </a:p>
                  </a:txBody>
                  <a:tcPr marL="50800" marR="50800" marT="50800" marB="50800" anchor="ctr" anchorCtr="0" horzOverflow="overflow">
                    <a:lnR w="12700">
                      <a:solidFill>
                        <a:srgbClr val="606060"/>
                      </a:solidFill>
                      <a:miter lim="400000"/>
                    </a:lnR>
                  </a:tcPr>
                </a:tc>
              </a:tr>
              <a:tr h="1925636">
                <a:tc>
                  <a:txBody>
                    <a:bodyPr/>
                    <a:lstStyle/>
                    <a:p>
                      <a:pPr algn="l" defTabSz="914400">
                        <a:defRPr sz="1700">
                          <a:latin typeface="+mn-lt"/>
                          <a:ea typeface="+mn-ea"/>
                          <a:cs typeface="+mn-cs"/>
                          <a:sym typeface="Helvetica"/>
                        </a:defRPr>
                      </a:pPr>
                      <a:r>
                        <a:t>AU Library Assignment</a:t>
                      </a:r>
                    </a:p>
                    <a:p>
                      <a:pPr algn="l" defTabSz="914400">
                        <a:defRPr sz="1700"/>
                      </a:pPr>
                      <a:r>
                        <a:t>AU tutorials will be used to support the students</a:t>
                      </a:r>
                    </a:p>
                    <a:p>
                      <a:pPr algn="l" defTabSz="914400">
                        <a:defRPr sz="1700"/>
                      </a:pPr>
                      <a:r>
                        <a:t>Topic to research: “Community of Inquiry”</a:t>
                      </a:r>
                    </a:p>
                  </a:txBody>
                  <a:tcPr marL="50800" marR="50800" marT="50800" marB="50800" anchor="ctr" anchorCtr="0" horzOverflow="overflow">
                    <a:lnL w="12700">
                      <a:solidFill>
                        <a:srgbClr val="606060"/>
                      </a:solidFill>
                      <a:miter lim="400000"/>
                    </a:lnL>
                  </a:tcPr>
                </a:tc>
                <a:tc>
                  <a:txBody>
                    <a:bodyPr/>
                    <a:lstStyle/>
                    <a:p>
                      <a:pPr algn="l" defTabSz="914400">
                        <a:defRPr sz="1700">
                          <a:latin typeface="+mn-lt"/>
                          <a:ea typeface="+mn-ea"/>
                          <a:cs typeface="+mn-cs"/>
                          <a:sym typeface="Helvetica"/>
                        </a:defRPr>
                      </a:pPr>
                      <a:r>
                        <a:t>Short essay - Digital resident or visitor?</a:t>
                      </a:r>
                    </a:p>
                    <a:p>
                      <a:pPr algn="l" defTabSz="914400">
                        <a:defRPr sz="1700"/>
                      </a:pPr>
                      <a:r>
                        <a:t>David White’s concept of digital resident or digital visitor. 1500 to 2000 word essay that analyzes three people on the four quadrants.</a:t>
                      </a:r>
                    </a:p>
                  </a:txBody>
                  <a:tcPr marL="50800" marR="50800" marT="50800" marB="50800" anchor="ctr" anchorCtr="0" horzOverflow="overflow"/>
                </a:tc>
                <a:tc>
                  <a:txBody>
                    <a:bodyPr/>
                    <a:lstStyle/>
                    <a:p>
                      <a:pPr algn="l" defTabSz="914400">
                        <a:defRPr sz="1700">
                          <a:latin typeface="+mn-lt"/>
                          <a:ea typeface="+mn-ea"/>
                          <a:cs typeface="+mn-cs"/>
                          <a:sym typeface="Helvetica"/>
                        </a:defRPr>
                      </a:pPr>
                      <a:r>
                        <a:t>Wicked Challenges in K-12</a:t>
                      </a:r>
                    </a:p>
                    <a:p>
                      <a:pPr algn="l" defTabSz="914400">
                        <a:defRPr sz="1700"/>
                      </a:pPr>
                      <a:r>
                        <a:t>Using the NMC Horizon Report K-12 Edition research topics considered “wicked challenges” for technologies-enhanced learning in K-12 context.</a:t>
                      </a:r>
                    </a:p>
                  </a:txBody>
                  <a:tcPr marL="50800" marR="50800" marT="50800" marB="50800" anchor="ctr" anchorCtr="0" horzOverflow="overflow">
                    <a:lnR w="12700">
                      <a:solidFill>
                        <a:srgbClr val="606060"/>
                      </a:solidFill>
                      <a:miter lim="400000"/>
                    </a:lnR>
                  </a:tcPr>
                </a:tc>
              </a:tr>
              <a:tr h="1176647">
                <a:tc>
                  <a:txBody>
                    <a:bodyPr/>
                    <a:lstStyle/>
                    <a:p>
                      <a:pPr algn="l" defTabSz="914400">
                        <a:defRPr sz="1700"/>
                      </a:pPr>
                      <a:r>
                        <a:t>Option A: </a:t>
                      </a:r>
                      <a:r>
                        <a:rPr>
                          <a:latin typeface="+mn-lt"/>
                          <a:ea typeface="+mn-ea"/>
                          <a:cs typeface="+mn-cs"/>
                          <a:sym typeface="Helvetica"/>
                        </a:rPr>
                        <a:t>Research Critique Paper</a:t>
                      </a:r>
                    </a:p>
                    <a:p>
                      <a:pPr algn="l" defTabSz="914400">
                        <a:defRPr sz="1700"/>
                      </a:pPr>
                      <a:r>
                        <a:t>Option B: </a:t>
                      </a:r>
                      <a:r>
                        <a:rPr>
                          <a:latin typeface="+mn-lt"/>
                          <a:ea typeface="+mn-ea"/>
                          <a:cs typeface="+mn-cs"/>
                          <a:sym typeface="Helvetica"/>
                        </a:rPr>
                        <a:t>Deep Learning of Professional Context</a:t>
                      </a:r>
                    </a:p>
                  </a:txBody>
                  <a:tcPr marL="50800" marR="50800" marT="50800" marB="50800" anchor="ctr" anchorCtr="0" horzOverflow="overflow">
                    <a:lnL w="12700">
                      <a:solidFill>
                        <a:srgbClr val="606060"/>
                      </a:solidFill>
                      <a:miter lim="400000"/>
                    </a:lnL>
                    <a:lnB w="12700">
                      <a:solidFill>
                        <a:srgbClr val="606060"/>
                      </a:solidFill>
                      <a:miter lim="400000"/>
                    </a:lnB>
                  </a:tcPr>
                </a:tc>
                <a:tc>
                  <a:txBody>
                    <a:bodyPr/>
                    <a:lstStyle/>
                    <a:p>
                      <a:pPr algn="l" defTabSz="914400">
                        <a:defRPr sz="1700"/>
                      </a:pPr>
                      <a:r>
                        <a:t>Option A: </a:t>
                      </a:r>
                      <a:r>
                        <a:rPr>
                          <a:latin typeface="+mn-lt"/>
                          <a:ea typeface="+mn-ea"/>
                          <a:cs typeface="+mn-cs"/>
                          <a:sym typeface="Helvetica"/>
                        </a:rPr>
                        <a:t>Research Critique Paper</a:t>
                      </a:r>
                      <a:endParaRPr>
                        <a:latin typeface="+mn-lt"/>
                        <a:ea typeface="+mn-ea"/>
                        <a:cs typeface="+mn-cs"/>
                        <a:sym typeface="Helvetica"/>
                      </a:endParaRPr>
                    </a:p>
                    <a:p>
                      <a:pPr algn="l" defTabSz="914400">
                        <a:defRPr sz="1700"/>
                      </a:pPr>
                      <a:r>
                        <a:t>Option B: </a:t>
                      </a:r>
                      <a:r>
                        <a:rPr>
                          <a:latin typeface="+mn-lt"/>
                          <a:ea typeface="+mn-ea"/>
                          <a:cs typeface="+mn-cs"/>
                          <a:sym typeface="Helvetica"/>
                        </a:rPr>
                        <a:t>Deep Learning of Professional Context</a:t>
                      </a:r>
                    </a:p>
                  </a:txBody>
                  <a:tcPr marL="50800" marR="50800" marT="50800" marB="50800" anchor="ctr" anchorCtr="0" horzOverflow="overflow">
                    <a:lnB w="12700">
                      <a:solidFill>
                        <a:srgbClr val="606060"/>
                      </a:solidFill>
                      <a:miter lim="400000"/>
                    </a:lnB>
                  </a:tcPr>
                </a:tc>
                <a:tc>
                  <a:txBody>
                    <a:bodyPr/>
                    <a:lstStyle/>
                    <a:p>
                      <a:pPr algn="l" defTabSz="914400">
                        <a:defRPr sz="1800"/>
                      </a:pPr>
                      <a:r>
                        <a:rPr sz="1700">
                          <a:latin typeface="+mn-lt"/>
                          <a:ea typeface="+mn-ea"/>
                          <a:cs typeface="+mn-cs"/>
                          <a:sym typeface="Helvetica"/>
                        </a:rPr>
                        <a:t>Research Paper</a:t>
                      </a:r>
                    </a:p>
                  </a:txBody>
                  <a:tcPr marL="50800" marR="50800" marT="50800" marB="50800" anchor="ctr" anchorCtr="0" horzOverflow="overflow">
                    <a:lnR w="12700">
                      <a:solidFill>
                        <a:srgbClr val="606060"/>
                      </a:solidFill>
                      <a:miter lim="400000"/>
                    </a:lnR>
                    <a:lnB w="12700">
                      <a:solidFill>
                        <a:srgbClr val="606060"/>
                      </a:solidFill>
                      <a:miter lim="400000"/>
                    </a:lnB>
                  </a:tcPr>
                </a:tc>
              </a:tr>
            </a:tbl>
          </a:graphicData>
        </a:graphic>
      </p:graphicFrame>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2" name="image17.jpeg"/>
          <p:cNvPicPr>
            <a:picLocks noChangeAspect="1"/>
          </p:cNvPicPr>
          <p:nvPr/>
        </p:nvPicPr>
        <p:blipFill>
          <a:blip r:embed="rId2">
            <a:extLst/>
          </a:blip>
          <a:stretch>
            <a:fillRect/>
          </a:stretch>
        </p:blipFill>
        <p:spPr>
          <a:xfrm>
            <a:off x="-2" y="5080"/>
            <a:ext cx="13004803" cy="2275840"/>
          </a:xfrm>
          <a:prstGeom prst="rect">
            <a:avLst/>
          </a:prstGeom>
          <a:ln w="12700">
            <a:miter lim="400000"/>
          </a:ln>
        </p:spPr>
      </p:pic>
      <p:pic>
        <p:nvPicPr>
          <p:cNvPr id="243" name="image5.jpeg"/>
          <p:cNvPicPr>
            <a:picLocks noChangeAspect="1"/>
          </p:cNvPicPr>
          <p:nvPr/>
        </p:nvPicPr>
        <p:blipFill>
          <a:blip r:embed="rId3">
            <a:extLst/>
          </a:blip>
          <a:stretch>
            <a:fillRect/>
          </a:stretch>
        </p:blipFill>
        <p:spPr>
          <a:xfrm>
            <a:off x="0" y="8770618"/>
            <a:ext cx="13004800" cy="975362"/>
          </a:xfrm>
          <a:prstGeom prst="rect">
            <a:avLst/>
          </a:prstGeom>
          <a:ln w="12700">
            <a:miter lim="400000"/>
          </a:ln>
        </p:spPr>
      </p:pic>
      <p:sp>
        <p:nvSpPr>
          <p:cNvPr id="244" name="Shape 244"/>
          <p:cNvSpPr/>
          <p:nvPr/>
        </p:nvSpPr>
        <p:spPr>
          <a:xfrm>
            <a:off x="2524125" y="2349500"/>
            <a:ext cx="7956551" cy="17272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defRPr sz="4200"/>
            </a:pPr>
            <a:r>
              <a:t>MDDE 603</a:t>
            </a:r>
            <a:endParaRPr sz="1800"/>
          </a:p>
          <a:p>
            <a:pPr/>
            <a:r>
              <a:t>Foundations of Instructional Design</a:t>
            </a:r>
            <a:endParaRPr sz="1800"/>
          </a:p>
          <a:p>
            <a:pPr/>
            <a:r>
              <a:t>Systems Analysis and Learning Theory</a:t>
            </a:r>
          </a:p>
        </p:txBody>
      </p:sp>
      <p:sp>
        <p:nvSpPr>
          <p:cNvPr id="245" name="Shape 245"/>
          <p:cNvSpPr/>
          <p:nvPr/>
        </p:nvSpPr>
        <p:spPr>
          <a:xfrm>
            <a:off x="5625746" y="4709159"/>
            <a:ext cx="6956527" cy="307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pPr>
            <a:r>
              <a:t>Content:</a:t>
            </a:r>
            <a:endParaRPr sz="1800"/>
          </a:p>
          <a:p>
            <a:pPr marL="321026" indent="-321026" algn="l">
              <a:buSzPct val="75000"/>
              <a:buChar char="•"/>
              <a:defRPr sz="2200"/>
            </a:pPr>
            <a:r>
              <a:t>Perspectives on Teaching and Learning</a:t>
            </a:r>
            <a:endParaRPr sz="1800"/>
          </a:p>
          <a:p>
            <a:pPr marL="321026" indent="-321026" algn="l">
              <a:buSzPct val="75000"/>
              <a:buChar char="•"/>
              <a:defRPr sz="2200"/>
            </a:pPr>
            <a:r>
              <a:t>Behavioural Theories of Learning</a:t>
            </a:r>
            <a:endParaRPr sz="1800"/>
          </a:p>
          <a:p>
            <a:pPr marL="321026" indent="-321026" algn="l">
              <a:buSzPct val="75000"/>
              <a:buChar char="•"/>
              <a:defRPr sz="2200"/>
            </a:pPr>
            <a:r>
              <a:t>Cognitive Theories of Learning</a:t>
            </a:r>
            <a:endParaRPr sz="1800"/>
          </a:p>
          <a:p>
            <a:pPr marL="321026" indent="-321026" algn="l">
              <a:buSzPct val="75000"/>
              <a:buChar char="•"/>
              <a:defRPr sz="2200"/>
            </a:pPr>
            <a:r>
              <a:t>Constructivist Theories of Learning</a:t>
            </a:r>
            <a:endParaRPr sz="1800"/>
          </a:p>
          <a:p>
            <a:pPr marL="321026" indent="-321026" algn="l">
              <a:buSzPct val="75000"/>
              <a:buChar char="•"/>
              <a:defRPr sz="2200"/>
            </a:pPr>
            <a:r>
              <a:t>Roles of Motivation in Learning</a:t>
            </a:r>
            <a:endParaRPr sz="1800"/>
          </a:p>
          <a:p>
            <a:pPr marL="321026" indent="-321026" algn="l">
              <a:buSzPct val="75000"/>
              <a:buChar char="•"/>
              <a:defRPr sz="2200"/>
            </a:pPr>
            <a:r>
              <a:t>The Neuroscience of Learning</a:t>
            </a:r>
            <a:endParaRPr sz="1800"/>
          </a:p>
          <a:p>
            <a:pPr marL="321026" indent="-321026" algn="l">
              <a:buSzPct val="75000"/>
              <a:buChar char="•"/>
              <a:defRPr sz="2200"/>
            </a:pPr>
            <a:r>
              <a:t>Introduction to Systems Concepts and Soft Systems Analysis</a:t>
            </a:r>
          </a:p>
        </p:txBody>
      </p:sp>
      <p:sp>
        <p:nvSpPr>
          <p:cNvPr id="246" name="Shape 246"/>
          <p:cNvSpPr/>
          <p:nvPr/>
        </p:nvSpPr>
        <p:spPr>
          <a:xfrm>
            <a:off x="889000" y="4424679"/>
            <a:ext cx="1822500" cy="1823593"/>
          </a:xfrm>
          <a:prstGeom prst="roundRect">
            <a:avLst>
              <a:gd name="adj" fmla="val 15000"/>
            </a:avLst>
          </a:prstGeom>
          <a:solidFill>
            <a:srgbClr val="70BF41"/>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47" name="Shape 247"/>
          <p:cNvSpPr/>
          <p:nvPr/>
        </p:nvSpPr>
        <p:spPr>
          <a:xfrm>
            <a:off x="3048000" y="4424679"/>
            <a:ext cx="1822500" cy="1823593"/>
          </a:xfrm>
          <a:prstGeom prst="roundRect">
            <a:avLst>
              <a:gd name="adj" fmla="val 15000"/>
            </a:avLst>
          </a:prstGeom>
          <a:solidFill>
            <a:schemeClr val="accent6"/>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48" name="Shape 248"/>
          <p:cNvSpPr/>
          <p:nvPr/>
        </p:nvSpPr>
        <p:spPr>
          <a:xfrm>
            <a:off x="3048000" y="6545580"/>
            <a:ext cx="1822500" cy="1823593"/>
          </a:xfrm>
          <a:prstGeom prst="roundRect">
            <a:avLst>
              <a:gd name="adj" fmla="val 15000"/>
            </a:avLst>
          </a:prstGeom>
          <a:solidFill>
            <a:schemeClr val="accent1"/>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49" name="Shape 249"/>
          <p:cNvSpPr/>
          <p:nvPr/>
        </p:nvSpPr>
        <p:spPr>
          <a:xfrm>
            <a:off x="1173280" y="4803075"/>
            <a:ext cx="1253940"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200">
                <a:solidFill>
                  <a:srgbClr val="FFFFFF"/>
                </a:solidFill>
                <a:latin typeface="+mn-lt"/>
                <a:ea typeface="+mn-ea"/>
                <a:cs typeface="+mn-cs"/>
                <a:sym typeface="Helvetica"/>
              </a:defRPr>
            </a:pPr>
            <a:r>
              <a:t>BOLT</a:t>
            </a:r>
            <a:endParaRPr sz="1800"/>
          </a:p>
          <a:p>
            <a:pPr>
              <a:defRPr b="1" sz="3200">
                <a:solidFill>
                  <a:srgbClr val="FFFFFF"/>
                </a:solidFill>
                <a:latin typeface="+mn-lt"/>
                <a:ea typeface="+mn-ea"/>
                <a:cs typeface="+mn-cs"/>
                <a:sym typeface="Helvetica"/>
              </a:defRPr>
            </a:pPr>
            <a:r>
              <a:t>674</a:t>
            </a:r>
          </a:p>
        </p:txBody>
      </p:sp>
      <p:sp>
        <p:nvSpPr>
          <p:cNvPr id="250" name="Shape 250"/>
          <p:cNvSpPr/>
          <p:nvPr/>
        </p:nvSpPr>
        <p:spPr>
          <a:xfrm>
            <a:off x="3332280" y="4803075"/>
            <a:ext cx="1253940"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200">
                <a:solidFill>
                  <a:srgbClr val="FFFFFF"/>
                </a:solidFill>
                <a:latin typeface="+mn-lt"/>
                <a:ea typeface="+mn-ea"/>
                <a:cs typeface="+mn-cs"/>
                <a:sym typeface="Helvetica"/>
              </a:defRPr>
            </a:pPr>
            <a:r>
              <a:t>BOLT</a:t>
            </a:r>
            <a:endParaRPr sz="1800"/>
          </a:p>
          <a:p>
            <a:pPr>
              <a:defRPr b="1" sz="3200">
                <a:solidFill>
                  <a:srgbClr val="FFFFFF"/>
                </a:solidFill>
                <a:latin typeface="+mn-lt"/>
                <a:ea typeface="+mn-ea"/>
                <a:cs typeface="+mn-cs"/>
                <a:sym typeface="Helvetica"/>
              </a:defRPr>
            </a:pPr>
            <a:r>
              <a:t>675</a:t>
            </a:r>
          </a:p>
        </p:txBody>
      </p:sp>
      <p:sp>
        <p:nvSpPr>
          <p:cNvPr id="251" name="Shape 251"/>
          <p:cNvSpPr/>
          <p:nvPr/>
        </p:nvSpPr>
        <p:spPr>
          <a:xfrm>
            <a:off x="3332280" y="6923975"/>
            <a:ext cx="1253940"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200">
                <a:solidFill>
                  <a:srgbClr val="FFFFFF"/>
                </a:solidFill>
                <a:latin typeface="+mn-lt"/>
                <a:ea typeface="+mn-ea"/>
                <a:cs typeface="+mn-cs"/>
                <a:sym typeface="Helvetica"/>
              </a:defRPr>
            </a:pPr>
            <a:r>
              <a:t>BOLT</a:t>
            </a:r>
            <a:endParaRPr sz="1800"/>
          </a:p>
          <a:p>
            <a:pPr>
              <a:defRPr b="1" sz="3200">
                <a:solidFill>
                  <a:srgbClr val="FFFFFF"/>
                </a:solidFill>
                <a:latin typeface="+mn-lt"/>
                <a:ea typeface="+mn-ea"/>
                <a:cs typeface="+mn-cs"/>
                <a:sym typeface="Helvetica"/>
              </a:defRPr>
            </a:pPr>
            <a:r>
              <a:t>676</a:t>
            </a:r>
          </a:p>
        </p:txBody>
      </p:sp>
      <p:sp>
        <p:nvSpPr>
          <p:cNvPr id="252" name="Shape 252"/>
          <p:cNvSpPr/>
          <p:nvPr/>
        </p:nvSpPr>
        <p:spPr>
          <a:xfrm>
            <a:off x="1113054" y="6923975"/>
            <a:ext cx="1374392"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200">
                <a:solidFill>
                  <a:srgbClr val="002452"/>
                </a:solidFill>
                <a:latin typeface="+mn-lt"/>
                <a:ea typeface="+mn-ea"/>
                <a:cs typeface="+mn-cs"/>
                <a:sym typeface="Helvetica"/>
              </a:defRPr>
            </a:pPr>
            <a:r>
              <a:t>MDDE</a:t>
            </a:r>
            <a:endParaRPr sz="1800"/>
          </a:p>
          <a:p>
            <a:pPr>
              <a:defRPr b="1" sz="3200">
                <a:solidFill>
                  <a:srgbClr val="002452"/>
                </a:solidFill>
                <a:latin typeface="+mn-lt"/>
                <a:ea typeface="+mn-ea"/>
                <a:cs typeface="+mn-cs"/>
                <a:sym typeface="Helvetica"/>
              </a:defRPr>
            </a:pPr>
            <a:r>
              <a:t>603</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4" name="image17.jpeg"/>
          <p:cNvPicPr>
            <a:picLocks noChangeAspect="1"/>
          </p:cNvPicPr>
          <p:nvPr/>
        </p:nvPicPr>
        <p:blipFill>
          <a:blip r:embed="rId2">
            <a:extLst/>
          </a:blip>
          <a:stretch>
            <a:fillRect/>
          </a:stretch>
        </p:blipFill>
        <p:spPr>
          <a:xfrm>
            <a:off x="-2" y="5080"/>
            <a:ext cx="13004803" cy="2275840"/>
          </a:xfrm>
          <a:prstGeom prst="rect">
            <a:avLst/>
          </a:prstGeom>
          <a:ln w="12700">
            <a:miter lim="400000"/>
          </a:ln>
        </p:spPr>
      </p:pic>
      <p:pic>
        <p:nvPicPr>
          <p:cNvPr id="255" name="image5.jpeg"/>
          <p:cNvPicPr>
            <a:picLocks noChangeAspect="1"/>
          </p:cNvPicPr>
          <p:nvPr/>
        </p:nvPicPr>
        <p:blipFill>
          <a:blip r:embed="rId3">
            <a:extLst/>
          </a:blip>
          <a:stretch>
            <a:fillRect/>
          </a:stretch>
        </p:blipFill>
        <p:spPr>
          <a:xfrm>
            <a:off x="0" y="8770618"/>
            <a:ext cx="13004800" cy="975362"/>
          </a:xfrm>
          <a:prstGeom prst="rect">
            <a:avLst/>
          </a:prstGeom>
          <a:ln w="12700">
            <a:miter lim="400000"/>
          </a:ln>
        </p:spPr>
      </p:pic>
      <p:sp>
        <p:nvSpPr>
          <p:cNvPr id="256" name="Shape 256"/>
          <p:cNvSpPr/>
          <p:nvPr/>
        </p:nvSpPr>
        <p:spPr>
          <a:xfrm>
            <a:off x="3992879" y="2349500"/>
            <a:ext cx="5019041" cy="11811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defRPr sz="4200"/>
            </a:pPr>
            <a:r>
              <a:t>MDDE 620</a:t>
            </a:r>
            <a:endParaRPr sz="1800"/>
          </a:p>
          <a:p>
            <a:pPr/>
            <a:r>
              <a:t>Technology in Education</a:t>
            </a:r>
          </a:p>
        </p:txBody>
      </p:sp>
      <p:sp>
        <p:nvSpPr>
          <p:cNvPr id="257" name="Shape 257"/>
          <p:cNvSpPr/>
          <p:nvPr/>
        </p:nvSpPr>
        <p:spPr>
          <a:xfrm>
            <a:off x="5625746" y="3883658"/>
            <a:ext cx="6956527" cy="472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pPr>
            <a:r>
              <a:t>Content:</a:t>
            </a:r>
            <a:endParaRPr sz="1800"/>
          </a:p>
          <a:p>
            <a:pPr marL="321026" indent="-321026" algn="l">
              <a:buSzPct val="75000"/>
              <a:buChar char="•"/>
              <a:defRPr sz="2200"/>
            </a:pPr>
            <a:r>
              <a:t>Issues in distance education to which technology might apply as a delivery, administrative, student support, or learning tool.</a:t>
            </a:r>
            <a:endParaRPr sz="1800"/>
          </a:p>
          <a:p>
            <a:pPr marL="321026" indent="-321026" algn="l">
              <a:buSzPct val="75000"/>
              <a:buChar char="•"/>
              <a:defRPr sz="2200"/>
            </a:pPr>
            <a:r>
              <a:t>Operating characteristics, communications and interaction capabilities, and technical requirements of selected distance education technologies.</a:t>
            </a:r>
            <a:endParaRPr sz="1800"/>
          </a:p>
          <a:p>
            <a:pPr marL="321026" indent="-321026" algn="l">
              <a:buSzPct val="75000"/>
              <a:buChar char="•"/>
              <a:defRPr sz="2200"/>
            </a:pPr>
            <a:r>
              <a:t>Strategic planning models and approaches applicable to technology use in distance education and training.</a:t>
            </a:r>
            <a:endParaRPr sz="1800"/>
          </a:p>
          <a:p>
            <a:pPr marL="321026" indent="-321026" algn="l">
              <a:buSzPct val="75000"/>
              <a:buChar char="•"/>
              <a:defRPr sz="2200"/>
            </a:pPr>
            <a:r>
              <a:t>Principles of effective organizational management, development, and renewal, from the perspective of an agent of technological change in a K-12 environment.</a:t>
            </a:r>
          </a:p>
        </p:txBody>
      </p:sp>
      <p:sp>
        <p:nvSpPr>
          <p:cNvPr id="258" name="Shape 258"/>
          <p:cNvSpPr/>
          <p:nvPr/>
        </p:nvSpPr>
        <p:spPr>
          <a:xfrm>
            <a:off x="889000" y="4051300"/>
            <a:ext cx="1822500" cy="1823592"/>
          </a:xfrm>
          <a:prstGeom prst="roundRect">
            <a:avLst>
              <a:gd name="adj" fmla="val 15000"/>
            </a:avLst>
          </a:prstGeom>
          <a:solidFill>
            <a:srgbClr val="70BF41"/>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59" name="Shape 259"/>
          <p:cNvSpPr/>
          <p:nvPr/>
        </p:nvSpPr>
        <p:spPr>
          <a:xfrm>
            <a:off x="3048000" y="4051300"/>
            <a:ext cx="1822500" cy="1823592"/>
          </a:xfrm>
          <a:prstGeom prst="roundRect">
            <a:avLst>
              <a:gd name="adj" fmla="val 15000"/>
            </a:avLst>
          </a:prstGeom>
          <a:solidFill>
            <a:schemeClr val="accent6"/>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60" name="Shape 260"/>
          <p:cNvSpPr/>
          <p:nvPr/>
        </p:nvSpPr>
        <p:spPr>
          <a:xfrm>
            <a:off x="3048000" y="6172200"/>
            <a:ext cx="1822500" cy="1823592"/>
          </a:xfrm>
          <a:prstGeom prst="roundRect">
            <a:avLst>
              <a:gd name="adj" fmla="val 15000"/>
            </a:avLst>
          </a:prstGeom>
          <a:solidFill>
            <a:schemeClr val="accent1"/>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61" name="Shape 261"/>
          <p:cNvSpPr/>
          <p:nvPr/>
        </p:nvSpPr>
        <p:spPr>
          <a:xfrm>
            <a:off x="1173280" y="4429695"/>
            <a:ext cx="1253940"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200">
                <a:solidFill>
                  <a:srgbClr val="FFFFFF"/>
                </a:solidFill>
                <a:latin typeface="+mn-lt"/>
                <a:ea typeface="+mn-ea"/>
                <a:cs typeface="+mn-cs"/>
                <a:sym typeface="Helvetica"/>
              </a:defRPr>
            </a:pPr>
            <a:r>
              <a:t>BOLT</a:t>
            </a:r>
            <a:endParaRPr sz="1800"/>
          </a:p>
          <a:p>
            <a:pPr>
              <a:defRPr b="1" sz="3200">
                <a:solidFill>
                  <a:srgbClr val="FFFFFF"/>
                </a:solidFill>
                <a:latin typeface="+mn-lt"/>
                <a:ea typeface="+mn-ea"/>
                <a:cs typeface="+mn-cs"/>
                <a:sym typeface="Helvetica"/>
              </a:defRPr>
            </a:pPr>
            <a:r>
              <a:t>677</a:t>
            </a:r>
          </a:p>
        </p:txBody>
      </p:sp>
      <p:sp>
        <p:nvSpPr>
          <p:cNvPr id="262" name="Shape 262"/>
          <p:cNvSpPr/>
          <p:nvPr/>
        </p:nvSpPr>
        <p:spPr>
          <a:xfrm>
            <a:off x="3332280" y="4429695"/>
            <a:ext cx="1253940"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200">
                <a:solidFill>
                  <a:srgbClr val="FFFFFF"/>
                </a:solidFill>
                <a:latin typeface="+mn-lt"/>
                <a:ea typeface="+mn-ea"/>
                <a:cs typeface="+mn-cs"/>
                <a:sym typeface="Helvetica"/>
              </a:defRPr>
            </a:pPr>
            <a:r>
              <a:t>BOLT</a:t>
            </a:r>
            <a:endParaRPr sz="1800"/>
          </a:p>
          <a:p>
            <a:pPr>
              <a:defRPr b="1" sz="3200">
                <a:solidFill>
                  <a:srgbClr val="FFFFFF"/>
                </a:solidFill>
                <a:latin typeface="+mn-lt"/>
                <a:ea typeface="+mn-ea"/>
                <a:cs typeface="+mn-cs"/>
                <a:sym typeface="Helvetica"/>
              </a:defRPr>
            </a:pPr>
            <a:r>
              <a:t>678</a:t>
            </a:r>
          </a:p>
        </p:txBody>
      </p:sp>
      <p:sp>
        <p:nvSpPr>
          <p:cNvPr id="263" name="Shape 263"/>
          <p:cNvSpPr/>
          <p:nvPr/>
        </p:nvSpPr>
        <p:spPr>
          <a:xfrm>
            <a:off x="3332280" y="6550595"/>
            <a:ext cx="1253940"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200">
                <a:solidFill>
                  <a:srgbClr val="FFFFFF"/>
                </a:solidFill>
                <a:latin typeface="+mn-lt"/>
                <a:ea typeface="+mn-ea"/>
                <a:cs typeface="+mn-cs"/>
                <a:sym typeface="Helvetica"/>
              </a:defRPr>
            </a:pPr>
            <a:r>
              <a:t>BOLT</a:t>
            </a:r>
            <a:endParaRPr sz="1800"/>
          </a:p>
          <a:p>
            <a:pPr>
              <a:defRPr b="1" sz="3200">
                <a:solidFill>
                  <a:srgbClr val="FFFFFF"/>
                </a:solidFill>
                <a:latin typeface="+mn-lt"/>
                <a:ea typeface="+mn-ea"/>
                <a:cs typeface="+mn-cs"/>
                <a:sym typeface="Helvetica"/>
              </a:defRPr>
            </a:pPr>
            <a:r>
              <a:t>679</a:t>
            </a:r>
          </a:p>
        </p:txBody>
      </p:sp>
      <p:sp>
        <p:nvSpPr>
          <p:cNvPr id="264" name="Shape 264"/>
          <p:cNvSpPr/>
          <p:nvPr/>
        </p:nvSpPr>
        <p:spPr>
          <a:xfrm>
            <a:off x="1113054" y="6550595"/>
            <a:ext cx="1374392"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200">
                <a:solidFill>
                  <a:srgbClr val="002452"/>
                </a:solidFill>
                <a:latin typeface="+mn-lt"/>
                <a:ea typeface="+mn-ea"/>
                <a:cs typeface="+mn-cs"/>
                <a:sym typeface="Helvetica"/>
              </a:defRPr>
            </a:pPr>
            <a:r>
              <a:t>MDDE</a:t>
            </a:r>
            <a:endParaRPr sz="1800"/>
          </a:p>
          <a:p>
            <a:pPr>
              <a:defRPr b="1" sz="3200">
                <a:solidFill>
                  <a:srgbClr val="002452"/>
                </a:solidFill>
                <a:latin typeface="+mn-lt"/>
                <a:ea typeface="+mn-ea"/>
                <a:cs typeface="+mn-cs"/>
                <a:sym typeface="Helvetica"/>
              </a:defRPr>
            </a:pPr>
            <a:r>
              <a:t>620</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ph type="title"/>
          </p:nvPr>
        </p:nvSpPr>
        <p:spPr>
          <a:xfrm>
            <a:off x="952500" y="1587500"/>
            <a:ext cx="11099800" cy="2159000"/>
          </a:xfrm>
          <a:prstGeom prst="rect">
            <a:avLst/>
          </a:prstGeom>
        </p:spPr>
        <p:txBody>
          <a:bodyPr/>
          <a:lstStyle>
            <a:lvl1pPr>
              <a:defRPr sz="4200"/>
            </a:lvl1pPr>
          </a:lstStyle>
          <a:p>
            <a:pPr/>
            <a:r>
              <a:t>Pilot Observations</a:t>
            </a:r>
          </a:p>
        </p:txBody>
      </p:sp>
      <p:sp>
        <p:nvSpPr>
          <p:cNvPr id="267" name="Shape 267"/>
          <p:cNvSpPr/>
          <p:nvPr>
            <p:ph type="body" idx="1"/>
          </p:nvPr>
        </p:nvSpPr>
        <p:spPr>
          <a:xfrm>
            <a:off x="952499" y="2517304"/>
            <a:ext cx="11099801" cy="6677496"/>
          </a:xfrm>
          <a:prstGeom prst="rect">
            <a:avLst/>
          </a:prstGeom>
        </p:spPr>
        <p:txBody>
          <a:bodyPr/>
          <a:lstStyle/>
          <a:p>
            <a:pPr marL="0" indent="0" defTabSz="578358">
              <a:lnSpc>
                <a:spcPct val="96000"/>
              </a:lnSpc>
              <a:spcBef>
                <a:spcPts val="0"/>
              </a:spcBef>
              <a:buSzTx/>
              <a:buNone/>
              <a:defRPr sz="5940"/>
            </a:pPr>
          </a:p>
          <a:p>
            <a:pPr marL="0" indent="0" defTabSz="578358">
              <a:lnSpc>
                <a:spcPct val="96000"/>
              </a:lnSpc>
              <a:spcBef>
                <a:spcPts val="0"/>
              </a:spcBef>
              <a:buSzTx/>
              <a:buNone/>
              <a:defRPr sz="2178"/>
            </a:pPr>
            <a:r>
              <a:t>Motivation: Teachers have a high desire to do very well despite their busy lives.</a:t>
            </a:r>
          </a:p>
          <a:p>
            <a:pPr marL="0" indent="0" defTabSz="578358">
              <a:lnSpc>
                <a:spcPct val="96000"/>
              </a:lnSpc>
              <a:spcBef>
                <a:spcPts val="0"/>
              </a:spcBef>
              <a:buSzTx/>
              <a:buNone/>
              <a:defRPr sz="2178"/>
            </a:pPr>
            <a:br/>
            <a:r>
              <a:t>Initial  “mental model”: expectations real and imagined (e.g.alignment of delivery models)</a:t>
            </a:r>
          </a:p>
          <a:p>
            <a:pPr marL="0" indent="0" defTabSz="578358">
              <a:lnSpc>
                <a:spcPct val="96000"/>
              </a:lnSpc>
              <a:spcBef>
                <a:spcPts val="0"/>
              </a:spcBef>
              <a:buSzTx/>
              <a:buNone/>
              <a:defRPr sz="2178"/>
            </a:pPr>
            <a:br/>
            <a:r>
              <a:t>The shortened time frame creates a sense of urgency that requires:</a:t>
            </a:r>
          </a:p>
          <a:p>
            <a:pPr lvl="1" marL="0" indent="440055" defTabSz="578358">
              <a:lnSpc>
                <a:spcPct val="96000"/>
              </a:lnSpc>
              <a:spcBef>
                <a:spcPts val="0"/>
              </a:spcBef>
              <a:buSzTx/>
              <a:buNone/>
              <a:defRPr sz="2178"/>
            </a:pPr>
            <a:r>
              <a:t>strong time management </a:t>
            </a:r>
          </a:p>
          <a:p>
            <a:pPr lvl="1" marL="0" indent="440055" defTabSz="578358">
              <a:lnSpc>
                <a:spcPct val="96000"/>
              </a:lnSpc>
              <a:spcBef>
                <a:spcPts val="0"/>
              </a:spcBef>
              <a:buSzTx/>
              <a:buNone/>
              <a:defRPr sz="2178"/>
            </a:pPr>
            <a:r>
              <a:t>permission from self to seek extensions</a:t>
            </a:r>
          </a:p>
          <a:p>
            <a:pPr lvl="1" marL="0" indent="440055" defTabSz="578358">
              <a:lnSpc>
                <a:spcPct val="96000"/>
              </a:lnSpc>
              <a:spcBef>
                <a:spcPts val="0"/>
              </a:spcBef>
              <a:buSzTx/>
              <a:buNone/>
              <a:defRPr sz="2178"/>
            </a:pPr>
            <a:r>
              <a:t>permission from self to complete work “adequately”</a:t>
            </a:r>
          </a:p>
          <a:p>
            <a:pPr lvl="1" marL="0" indent="440055" defTabSz="578358">
              <a:lnSpc>
                <a:spcPct val="96000"/>
              </a:lnSpc>
              <a:spcBef>
                <a:spcPts val="0"/>
              </a:spcBef>
              <a:buSzTx/>
              <a:buNone/>
              <a:defRPr sz="2178"/>
            </a:pPr>
            <a:r>
              <a:t>acceptance that only so much can be accomplished ( drinking from a fire hose metaphor)</a:t>
            </a:r>
          </a:p>
          <a:p>
            <a:pPr lvl="1" marL="0" indent="440055" defTabSz="578358">
              <a:lnSpc>
                <a:spcPct val="96000"/>
              </a:lnSpc>
              <a:spcBef>
                <a:spcPts val="0"/>
              </a:spcBef>
              <a:buSzTx/>
              <a:buNone/>
              <a:defRPr sz="2178"/>
            </a:pPr>
            <a:r>
              <a:t>least confident going into the modules have been most successful</a:t>
            </a:r>
          </a:p>
          <a:p>
            <a:pPr marL="0" indent="0" defTabSz="578358">
              <a:lnSpc>
                <a:spcPct val="96000"/>
              </a:lnSpc>
              <a:spcBef>
                <a:spcPts val="0"/>
              </a:spcBef>
              <a:buSzTx/>
              <a:buNone/>
              <a:defRPr sz="2178"/>
            </a:pPr>
            <a:br/>
            <a:endParaRPr sz="6336"/>
          </a:p>
        </p:txBody>
      </p:sp>
      <p:pic>
        <p:nvPicPr>
          <p:cNvPr id="268" name="image17.jpeg"/>
          <p:cNvPicPr>
            <a:picLocks noChangeAspect="1"/>
          </p:cNvPicPr>
          <p:nvPr/>
        </p:nvPicPr>
        <p:blipFill>
          <a:blip r:embed="rId3">
            <a:extLst/>
          </a:blip>
          <a:stretch>
            <a:fillRect/>
          </a:stretch>
        </p:blipFill>
        <p:spPr>
          <a:xfrm>
            <a:off x="-2" y="5080"/>
            <a:ext cx="13004803" cy="2275840"/>
          </a:xfrm>
          <a:prstGeom prst="rect">
            <a:avLst/>
          </a:prstGeom>
          <a:ln w="12700">
            <a:miter lim="400000"/>
          </a:ln>
        </p:spPr>
      </p:pic>
      <p:pic>
        <p:nvPicPr>
          <p:cNvPr id="269" name="image5.jpeg"/>
          <p:cNvPicPr>
            <a:picLocks noChangeAspect="1"/>
          </p:cNvPicPr>
          <p:nvPr/>
        </p:nvPicPr>
        <p:blipFill>
          <a:blip r:embed="rId4">
            <a:extLst/>
          </a:blip>
          <a:stretch>
            <a:fillRect/>
          </a:stretch>
        </p:blipFill>
        <p:spPr>
          <a:xfrm>
            <a:off x="0" y="8770618"/>
            <a:ext cx="13004800" cy="975362"/>
          </a:xfrm>
          <a:prstGeom prst="rect">
            <a:avLst/>
          </a:prstGeom>
          <a:ln w="12700">
            <a:miter lim="400000"/>
          </a:ln>
        </p:spPr>
      </p:pic>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ph type="title"/>
          </p:nvPr>
        </p:nvSpPr>
        <p:spPr>
          <a:xfrm>
            <a:off x="952500" y="1600200"/>
            <a:ext cx="11099800" cy="2159000"/>
          </a:xfrm>
          <a:prstGeom prst="rect">
            <a:avLst/>
          </a:prstGeom>
        </p:spPr>
        <p:txBody>
          <a:bodyPr/>
          <a:lstStyle>
            <a:lvl1pPr>
              <a:defRPr sz="4200"/>
            </a:lvl1pPr>
          </a:lstStyle>
          <a:p>
            <a:pPr/>
            <a:r>
              <a:t>Observations</a:t>
            </a:r>
          </a:p>
        </p:txBody>
      </p:sp>
      <p:sp>
        <p:nvSpPr>
          <p:cNvPr id="274" name="Shape 274"/>
          <p:cNvSpPr/>
          <p:nvPr>
            <p:ph type="body" idx="1"/>
          </p:nvPr>
        </p:nvSpPr>
        <p:spPr>
          <a:xfrm>
            <a:off x="952500" y="2887980"/>
            <a:ext cx="11099800" cy="6286501"/>
          </a:xfrm>
          <a:prstGeom prst="rect">
            <a:avLst/>
          </a:prstGeom>
        </p:spPr>
        <p:txBody>
          <a:bodyPr/>
          <a:lstStyle/>
          <a:p>
            <a:pPr marL="0" indent="0">
              <a:lnSpc>
                <a:spcPct val="96000"/>
              </a:lnSpc>
              <a:spcBef>
                <a:spcPts val="0"/>
              </a:spcBef>
              <a:buSzTx/>
              <a:buNone/>
              <a:defRPr sz="2200"/>
            </a:pPr>
            <a:r>
              <a:t>Discussion forums/assignments indicate active engagement with the content and research articles - </a:t>
            </a:r>
            <a:r>
              <a:rPr i="1"/>
              <a:t>excitement about digital pedagogy</a:t>
            </a:r>
          </a:p>
          <a:p>
            <a:pPr marL="0" indent="0">
              <a:lnSpc>
                <a:spcPct val="96000"/>
              </a:lnSpc>
              <a:spcBef>
                <a:spcPts val="0"/>
              </a:spcBef>
              <a:buSzTx/>
              <a:buNone/>
              <a:defRPr sz="2200"/>
            </a:pPr>
            <a:br/>
            <a:r>
              <a:t>New learning balanced with affirmations of their current professional practices</a:t>
            </a:r>
          </a:p>
          <a:p>
            <a:pPr lvl="1" marL="0" indent="444500">
              <a:lnSpc>
                <a:spcPct val="96000"/>
              </a:lnSpc>
              <a:spcBef>
                <a:spcPts val="0"/>
              </a:spcBef>
              <a:buSzTx/>
              <a:buNone/>
              <a:defRPr sz="2200"/>
            </a:pPr>
            <a:r>
              <a:t>increased knowledge creates change and also enhances confidence</a:t>
            </a:r>
          </a:p>
          <a:p>
            <a:pPr marL="0" indent="0">
              <a:lnSpc>
                <a:spcPct val="96000"/>
              </a:lnSpc>
              <a:spcBef>
                <a:spcPts val="0"/>
              </a:spcBef>
              <a:buSzTx/>
              <a:buNone/>
              <a:defRPr sz="2200"/>
            </a:pPr>
            <a:br/>
            <a:r>
              <a:t>Desire by some to “audit” (credentials not needed i.e. already holds a Masters) but wants to learn about digital pedagogy within the parameters of a module and online learning community</a:t>
            </a:r>
          </a:p>
          <a:p>
            <a:pPr lvl="1" marL="0" indent="444500">
              <a:lnSpc>
                <a:spcPct val="96000"/>
              </a:lnSpc>
              <a:spcBef>
                <a:spcPts val="0"/>
              </a:spcBef>
              <a:buSzTx/>
              <a:buNone/>
              <a:defRPr sz="2200"/>
            </a:pPr>
            <a:r>
              <a:t>money paid = commitment and a perception of value ( by self or institutions e.g. Teacher Quality Service) unlike the </a:t>
            </a:r>
            <a:r>
              <a:rPr i="1"/>
              <a:t>perception</a:t>
            </a:r>
            <a:r>
              <a:t> of MOOCs ( if a MOOC K-12 focus available)</a:t>
            </a:r>
          </a:p>
          <a:p>
            <a:pPr marL="0" indent="0">
              <a:lnSpc>
                <a:spcPct val="96000"/>
              </a:lnSpc>
              <a:spcBef>
                <a:spcPts val="0"/>
              </a:spcBef>
              <a:buSzTx/>
              <a:buNone/>
              <a:defRPr sz="2200"/>
            </a:pPr>
            <a:br/>
            <a:r>
              <a:rPr i="1"/>
              <a:t>Redefining Teacher PD - finding the</a:t>
            </a:r>
            <a:r>
              <a:t> </a:t>
            </a:r>
            <a:r>
              <a:rPr i="1"/>
              <a:t>middle ground of professional learning</a:t>
            </a:r>
            <a:r>
              <a:t> </a:t>
            </a:r>
          </a:p>
          <a:p>
            <a:pPr marL="0" indent="0">
              <a:lnSpc>
                <a:spcPct val="96000"/>
              </a:lnSpc>
              <a:spcBef>
                <a:spcPts val="0"/>
              </a:spcBef>
              <a:buSzTx/>
              <a:buNone/>
              <a:defRPr sz="2200"/>
            </a:pPr>
            <a:r>
              <a:t>(traditional PD  vs. the full commitment of graduate courses/degree) and helping BOLT participants to become connected life long learners (e.g. PLN).</a:t>
            </a:r>
          </a:p>
        </p:txBody>
      </p:sp>
      <p:pic>
        <p:nvPicPr>
          <p:cNvPr id="275" name="image17.jpeg"/>
          <p:cNvPicPr>
            <a:picLocks noChangeAspect="1"/>
          </p:cNvPicPr>
          <p:nvPr/>
        </p:nvPicPr>
        <p:blipFill>
          <a:blip r:embed="rId2">
            <a:extLst/>
          </a:blip>
          <a:stretch>
            <a:fillRect/>
          </a:stretch>
        </p:blipFill>
        <p:spPr>
          <a:xfrm>
            <a:off x="-2" y="5080"/>
            <a:ext cx="13004803" cy="2275840"/>
          </a:xfrm>
          <a:prstGeom prst="rect">
            <a:avLst/>
          </a:prstGeom>
          <a:ln w="12700">
            <a:miter lim="400000"/>
          </a:ln>
        </p:spPr>
      </p:pic>
      <p:pic>
        <p:nvPicPr>
          <p:cNvPr id="276" name="image5.jpeg"/>
          <p:cNvPicPr>
            <a:picLocks noChangeAspect="1"/>
          </p:cNvPicPr>
          <p:nvPr/>
        </p:nvPicPr>
        <p:blipFill>
          <a:blip r:embed="rId3">
            <a:extLst/>
          </a:blip>
          <a:stretch>
            <a:fillRect/>
          </a:stretch>
        </p:blipFill>
        <p:spPr>
          <a:xfrm>
            <a:off x="0" y="8770618"/>
            <a:ext cx="13004800" cy="975362"/>
          </a:xfrm>
          <a:prstGeom prst="rect">
            <a:avLst/>
          </a:prstGeom>
          <a:ln w="12700">
            <a:miter lim="400000"/>
          </a:ln>
        </p:spPr>
      </p:pic>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8" name="image17.jpeg"/>
          <p:cNvPicPr>
            <a:picLocks noChangeAspect="1"/>
          </p:cNvPicPr>
          <p:nvPr/>
        </p:nvPicPr>
        <p:blipFill>
          <a:blip r:embed="rId2">
            <a:extLst/>
          </a:blip>
          <a:stretch>
            <a:fillRect/>
          </a:stretch>
        </p:blipFill>
        <p:spPr>
          <a:xfrm>
            <a:off x="-2" y="5080"/>
            <a:ext cx="13004803" cy="2275840"/>
          </a:xfrm>
          <a:prstGeom prst="rect">
            <a:avLst/>
          </a:prstGeom>
          <a:ln w="12700">
            <a:miter lim="400000"/>
          </a:ln>
        </p:spPr>
      </p:pic>
      <p:pic>
        <p:nvPicPr>
          <p:cNvPr id="279" name="image5.jpeg"/>
          <p:cNvPicPr>
            <a:picLocks noChangeAspect="1"/>
          </p:cNvPicPr>
          <p:nvPr/>
        </p:nvPicPr>
        <p:blipFill>
          <a:blip r:embed="rId3">
            <a:extLst/>
          </a:blip>
          <a:stretch>
            <a:fillRect/>
          </a:stretch>
        </p:blipFill>
        <p:spPr>
          <a:xfrm>
            <a:off x="0" y="8770618"/>
            <a:ext cx="13004800" cy="975362"/>
          </a:xfrm>
          <a:prstGeom prst="rect">
            <a:avLst/>
          </a:prstGeom>
          <a:ln w="12700">
            <a:miter lim="400000"/>
          </a:ln>
        </p:spPr>
      </p:pic>
      <p:sp>
        <p:nvSpPr>
          <p:cNvPr id="280" name="Shape 280"/>
          <p:cNvSpPr/>
          <p:nvPr/>
        </p:nvSpPr>
        <p:spPr>
          <a:xfrm>
            <a:off x="3602227" y="2349500"/>
            <a:ext cx="5800345" cy="609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4000"/>
            </a:lvl1pPr>
          </a:lstStyle>
          <a:p>
            <a:pPr/>
            <a:r>
              <a:t>Implementation Schedule</a:t>
            </a:r>
          </a:p>
        </p:txBody>
      </p:sp>
      <p:graphicFrame>
        <p:nvGraphicFramePr>
          <p:cNvPr id="281" name="Table 281"/>
          <p:cNvGraphicFramePr/>
          <p:nvPr/>
        </p:nvGraphicFramePr>
        <p:xfrm>
          <a:off x="1270000" y="3496929"/>
          <a:ext cx="10464800" cy="486285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232400"/>
                <a:gridCol w="5232400"/>
              </a:tblGrid>
              <a:tr h="972570">
                <a:tc>
                  <a:txBody>
                    <a:bodyPr/>
                    <a:lstStyle/>
                    <a:p>
                      <a:pPr algn="ctr" defTabSz="914400">
                        <a:defRPr sz="1800"/>
                      </a:pPr>
                      <a:r>
                        <a:t>August-December 2015</a:t>
                      </a:r>
                    </a:p>
                  </a:txBody>
                  <a:tcPr marL="50800" marR="50800" marT="50800" marB="50800" anchor="ctr" anchorCtr="0" horzOverflow="overflow">
                    <a:lnL w="12700">
                      <a:solidFill>
                        <a:srgbClr val="606060"/>
                      </a:solidFill>
                      <a:miter lim="400000"/>
                    </a:lnL>
                    <a:lnT w="12700">
                      <a:solidFill>
                        <a:srgbClr val="606060"/>
                      </a:solidFill>
                      <a:miter lim="400000"/>
                    </a:lnT>
                  </a:tcPr>
                </a:tc>
                <a:tc>
                  <a:txBody>
                    <a:bodyPr/>
                    <a:lstStyle/>
                    <a:p>
                      <a:pPr algn="ctr" defTabSz="914400">
                        <a:defRPr sz="1800"/>
                      </a:pPr>
                      <a:r>
                        <a:t>BOLT 671, 672, 673 </a:t>
                      </a:r>
                      <a:r>
                        <a:rPr b="1">
                          <a:solidFill>
                            <a:srgbClr val="861001"/>
                          </a:solidFill>
                          <a:latin typeface="+mn-lt"/>
                          <a:ea typeface="+mn-ea"/>
                          <a:cs typeface="+mn-cs"/>
                          <a:sym typeface="Helvetica"/>
                        </a:rPr>
                        <a:t>Pilot</a:t>
                      </a:r>
                      <a:endParaRPr b="1">
                        <a:solidFill>
                          <a:srgbClr val="861001"/>
                        </a:solidFill>
                        <a:latin typeface="+mn-lt"/>
                        <a:ea typeface="+mn-ea"/>
                        <a:cs typeface="+mn-cs"/>
                        <a:sym typeface="Helvetica"/>
                      </a:endParaRPr>
                    </a:p>
                    <a:p>
                      <a:pPr algn="ctr" defTabSz="914400">
                        <a:defRPr sz="1800"/>
                      </a:pPr>
                      <a:r>
                        <a:t>BOLT 674, 675, 676 </a:t>
                      </a:r>
                      <a:r>
                        <a:rPr b="1">
                          <a:solidFill>
                            <a:schemeClr val="accent1"/>
                          </a:solidFill>
                          <a:latin typeface="+mn-lt"/>
                          <a:ea typeface="+mn-ea"/>
                          <a:cs typeface="+mn-cs"/>
                          <a:sym typeface="Helvetica"/>
                        </a:rPr>
                        <a:t>Design</a:t>
                      </a:r>
                    </a:p>
                  </a:txBody>
                  <a:tcPr marL="50800" marR="50800" marT="50800" marB="50800" anchor="ctr" anchorCtr="0" horzOverflow="overflow">
                    <a:lnR w="12700">
                      <a:solidFill>
                        <a:srgbClr val="606060"/>
                      </a:solidFill>
                      <a:miter lim="400000"/>
                    </a:lnR>
                    <a:lnT w="12700">
                      <a:solidFill>
                        <a:srgbClr val="606060"/>
                      </a:solidFill>
                      <a:miter lim="400000"/>
                    </a:lnT>
                  </a:tcPr>
                </a:tc>
              </a:tr>
              <a:tr h="972570">
                <a:tc>
                  <a:txBody>
                    <a:bodyPr/>
                    <a:lstStyle/>
                    <a:p>
                      <a:pPr algn="ctr" defTabSz="914400">
                        <a:defRPr sz="1800"/>
                      </a:pPr>
                      <a:r>
                        <a:t>January-May 2016</a:t>
                      </a:r>
                    </a:p>
                  </a:txBody>
                  <a:tcPr marL="50800" marR="50800" marT="50800" marB="50800" anchor="ctr" anchorCtr="0" horzOverflow="overflow">
                    <a:lnL w="12700">
                      <a:solidFill>
                        <a:srgbClr val="606060"/>
                      </a:solidFill>
                      <a:miter lim="400000"/>
                    </a:lnL>
                  </a:tcPr>
                </a:tc>
                <a:tc>
                  <a:txBody>
                    <a:bodyPr/>
                    <a:lstStyle/>
                    <a:p>
                      <a:pPr algn="ctr" defTabSz="914400">
                        <a:defRPr sz="1800"/>
                      </a:pPr>
                      <a:r>
                        <a:t>BOLT 671, 672, 673 </a:t>
                      </a:r>
                      <a:r>
                        <a:rPr b="1">
                          <a:solidFill>
                            <a:schemeClr val="accent2"/>
                          </a:solidFill>
                          <a:latin typeface="+mn-lt"/>
                          <a:ea typeface="+mn-ea"/>
                          <a:cs typeface="+mn-cs"/>
                          <a:sym typeface="Helvetica"/>
                        </a:rPr>
                        <a:t>Official Course</a:t>
                      </a:r>
                      <a:endParaRPr b="1">
                        <a:solidFill>
                          <a:schemeClr val="accent2"/>
                        </a:solidFill>
                        <a:latin typeface="+mn-lt"/>
                        <a:ea typeface="+mn-ea"/>
                        <a:cs typeface="+mn-cs"/>
                        <a:sym typeface="Helvetica"/>
                      </a:endParaRPr>
                    </a:p>
                    <a:p>
                      <a:pPr algn="ctr" defTabSz="914400">
                        <a:defRPr sz="1800"/>
                      </a:pPr>
                      <a:r>
                        <a:t>BOLT 674, 675, 676 </a:t>
                      </a:r>
                      <a:r>
                        <a:rPr b="1">
                          <a:solidFill>
                            <a:srgbClr val="861001"/>
                          </a:solidFill>
                          <a:latin typeface="+mn-lt"/>
                          <a:ea typeface="+mn-ea"/>
                          <a:cs typeface="+mn-cs"/>
                          <a:sym typeface="Helvetica"/>
                        </a:rPr>
                        <a:t>Pilot</a:t>
                      </a:r>
                      <a:endParaRPr b="1">
                        <a:solidFill>
                          <a:srgbClr val="861001"/>
                        </a:solidFill>
                        <a:latin typeface="+mn-lt"/>
                        <a:ea typeface="+mn-ea"/>
                        <a:cs typeface="+mn-cs"/>
                        <a:sym typeface="Helvetica"/>
                      </a:endParaRPr>
                    </a:p>
                    <a:p>
                      <a:pPr algn="ctr" defTabSz="914400">
                        <a:defRPr sz="1800"/>
                      </a:pPr>
                      <a:r>
                        <a:t>BOLT 677, 678, 679 </a:t>
                      </a:r>
                      <a:r>
                        <a:rPr b="1">
                          <a:solidFill>
                            <a:schemeClr val="accent1"/>
                          </a:solidFill>
                          <a:latin typeface="+mn-lt"/>
                          <a:ea typeface="+mn-ea"/>
                          <a:cs typeface="+mn-cs"/>
                          <a:sym typeface="Helvetica"/>
                        </a:rPr>
                        <a:t>Design</a:t>
                      </a:r>
                    </a:p>
                  </a:txBody>
                  <a:tcPr marL="50800" marR="50800" marT="50800" marB="50800" anchor="ctr" anchorCtr="0" horzOverflow="overflow">
                    <a:lnR w="12700">
                      <a:solidFill>
                        <a:srgbClr val="606060"/>
                      </a:solidFill>
                      <a:miter lim="400000"/>
                    </a:lnR>
                  </a:tcPr>
                </a:tc>
              </a:tr>
              <a:tr h="972570">
                <a:tc>
                  <a:txBody>
                    <a:bodyPr/>
                    <a:lstStyle/>
                    <a:p>
                      <a:pPr algn="ctr" defTabSz="914400">
                        <a:defRPr sz="1800"/>
                      </a:pPr>
                      <a:r>
                        <a:t>August-December 2016</a:t>
                      </a:r>
                    </a:p>
                  </a:txBody>
                  <a:tcPr marL="50800" marR="50800" marT="50800" marB="50800" anchor="ctr" anchorCtr="0" horzOverflow="overflow">
                    <a:lnL w="12700">
                      <a:solidFill>
                        <a:srgbClr val="606060"/>
                      </a:solidFill>
                      <a:miter lim="400000"/>
                    </a:lnL>
                  </a:tcPr>
                </a:tc>
                <a:tc>
                  <a:txBody>
                    <a:bodyPr/>
                    <a:lstStyle/>
                    <a:p>
                      <a:pPr algn="ctr" defTabSz="914400">
                        <a:defRPr sz="1800"/>
                      </a:pPr>
                      <a:r>
                        <a:t>BOLT 674, 675, 676 </a:t>
                      </a:r>
                      <a:r>
                        <a:rPr b="1">
                          <a:solidFill>
                            <a:schemeClr val="accent2"/>
                          </a:solidFill>
                          <a:latin typeface="+mn-lt"/>
                          <a:ea typeface="+mn-ea"/>
                          <a:cs typeface="+mn-cs"/>
                          <a:sym typeface="Helvetica"/>
                        </a:rPr>
                        <a:t>Official Course</a:t>
                      </a:r>
                      <a:endParaRPr b="1">
                        <a:solidFill>
                          <a:schemeClr val="accent2"/>
                        </a:solidFill>
                        <a:latin typeface="+mn-lt"/>
                        <a:ea typeface="+mn-ea"/>
                        <a:cs typeface="+mn-cs"/>
                        <a:sym typeface="Helvetica"/>
                      </a:endParaRPr>
                    </a:p>
                    <a:p>
                      <a:pPr algn="ctr" defTabSz="914400">
                        <a:defRPr sz="1800"/>
                      </a:pPr>
                      <a:r>
                        <a:t>BOLT 677, 678, 679 </a:t>
                      </a:r>
                      <a:r>
                        <a:rPr b="1">
                          <a:solidFill>
                            <a:srgbClr val="861001"/>
                          </a:solidFill>
                          <a:latin typeface="+mn-lt"/>
                          <a:ea typeface="+mn-ea"/>
                          <a:cs typeface="+mn-cs"/>
                          <a:sym typeface="Helvetica"/>
                        </a:rPr>
                        <a:t>Pilot</a:t>
                      </a:r>
                    </a:p>
                  </a:txBody>
                  <a:tcPr marL="50800" marR="50800" marT="50800" marB="50800" anchor="ctr" anchorCtr="0" horzOverflow="overflow">
                    <a:lnR w="12700">
                      <a:solidFill>
                        <a:srgbClr val="606060"/>
                      </a:solidFill>
                      <a:miter lim="400000"/>
                    </a:lnR>
                  </a:tcPr>
                </a:tc>
              </a:tr>
              <a:tr h="972570">
                <a:tc>
                  <a:txBody>
                    <a:bodyPr/>
                    <a:lstStyle/>
                    <a:p>
                      <a:pPr algn="ctr" defTabSz="914400">
                        <a:defRPr sz="1800"/>
                      </a:pPr>
                      <a:r>
                        <a:t>January-May 2017</a:t>
                      </a:r>
                    </a:p>
                  </a:txBody>
                  <a:tcPr marL="50800" marR="50800" marT="50800" marB="50800" anchor="ctr" anchorCtr="0" horzOverflow="overflow">
                    <a:lnL w="12700">
                      <a:solidFill>
                        <a:srgbClr val="606060"/>
                      </a:solidFill>
                      <a:miter lim="400000"/>
                    </a:lnL>
                  </a:tcPr>
                </a:tc>
                <a:tc>
                  <a:txBody>
                    <a:bodyPr/>
                    <a:lstStyle/>
                    <a:p>
                      <a:pPr algn="ctr" defTabSz="914400">
                        <a:defRPr sz="1800"/>
                      </a:pPr>
                      <a:r>
                        <a:t>BOLT 677, 678, 679 </a:t>
                      </a:r>
                      <a:r>
                        <a:rPr b="1">
                          <a:solidFill>
                            <a:schemeClr val="accent2"/>
                          </a:solidFill>
                          <a:latin typeface="+mn-lt"/>
                          <a:ea typeface="+mn-ea"/>
                          <a:cs typeface="+mn-cs"/>
                          <a:sym typeface="Helvetica"/>
                        </a:rPr>
                        <a:t>Official Course</a:t>
                      </a:r>
                    </a:p>
                  </a:txBody>
                  <a:tcPr marL="50800" marR="50800" marT="50800" marB="50800" anchor="ctr" anchorCtr="0" horzOverflow="overflow">
                    <a:lnR w="12700">
                      <a:solidFill>
                        <a:srgbClr val="606060"/>
                      </a:solidFill>
                      <a:miter lim="400000"/>
                    </a:lnR>
                  </a:tcPr>
                </a:tc>
              </a:tr>
              <a:tr h="972570">
                <a:tc>
                  <a:txBody>
                    <a:bodyPr/>
                    <a:lstStyle/>
                    <a:p>
                      <a:pPr algn="ctr" defTabSz="914400">
                        <a:defRPr sz="1800"/>
                      </a:pPr>
                      <a:r>
                        <a:t>May-December 2017</a:t>
                      </a:r>
                    </a:p>
                  </a:txBody>
                  <a:tcPr marL="50800" marR="50800" marT="50800" marB="50800" anchor="ctr" anchorCtr="0" horzOverflow="overflow">
                    <a:lnL w="12700">
                      <a:solidFill>
                        <a:srgbClr val="606060"/>
                      </a:solidFill>
                      <a:miter lim="400000"/>
                    </a:lnL>
                    <a:lnB w="12700">
                      <a:solidFill>
                        <a:srgbClr val="606060"/>
                      </a:solidFill>
                      <a:miter lim="400000"/>
                    </a:lnB>
                  </a:tcPr>
                </a:tc>
                <a:tc>
                  <a:txBody>
                    <a:bodyPr/>
                    <a:lstStyle/>
                    <a:p>
                      <a:pPr algn="ctr" defTabSz="914400">
                        <a:defRPr sz="1800"/>
                      </a:pPr>
                      <a:r>
                        <a:rPr b="1">
                          <a:solidFill>
                            <a:schemeClr val="accent1"/>
                          </a:solidFill>
                          <a:latin typeface="+mn-lt"/>
                          <a:ea typeface="+mn-ea"/>
                          <a:cs typeface="+mn-cs"/>
                          <a:sym typeface="Helvetica"/>
                        </a:rPr>
                        <a:t>Evaluation, Research, Writing</a:t>
                      </a:r>
                    </a:p>
                  </a:txBody>
                  <a:tcPr marL="50800" marR="50800" marT="50800" marB="50800" anchor="ctr" anchorCtr="0" horzOverflow="overflow">
                    <a:lnR w="12700">
                      <a:solidFill>
                        <a:srgbClr val="606060"/>
                      </a:solidFill>
                      <a:miter lim="400000"/>
                    </a:lnR>
                    <a:lnB w="12700">
                      <a:solidFill>
                        <a:srgbClr val="606060"/>
                      </a:solidFill>
                      <a:miter lim="400000"/>
                    </a:lnB>
                  </a:tcPr>
                </a:tc>
              </a:tr>
            </a:tbl>
          </a:graphicData>
        </a:graphic>
      </p:graphicFrame>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3" name="image17.jpeg"/>
          <p:cNvPicPr>
            <a:picLocks noChangeAspect="1"/>
          </p:cNvPicPr>
          <p:nvPr/>
        </p:nvPicPr>
        <p:blipFill>
          <a:blip r:embed="rId2">
            <a:extLst/>
          </a:blip>
          <a:stretch>
            <a:fillRect/>
          </a:stretch>
        </p:blipFill>
        <p:spPr>
          <a:xfrm>
            <a:off x="-2" y="5080"/>
            <a:ext cx="13004803" cy="2275840"/>
          </a:xfrm>
          <a:prstGeom prst="rect">
            <a:avLst/>
          </a:prstGeom>
          <a:ln w="12700">
            <a:miter lim="400000"/>
          </a:ln>
        </p:spPr>
      </p:pic>
      <p:pic>
        <p:nvPicPr>
          <p:cNvPr id="284" name="image5.jpeg"/>
          <p:cNvPicPr>
            <a:picLocks noChangeAspect="1"/>
          </p:cNvPicPr>
          <p:nvPr/>
        </p:nvPicPr>
        <p:blipFill>
          <a:blip r:embed="rId3">
            <a:extLst/>
          </a:blip>
          <a:stretch>
            <a:fillRect/>
          </a:stretch>
        </p:blipFill>
        <p:spPr>
          <a:xfrm>
            <a:off x="0" y="8770618"/>
            <a:ext cx="13004800" cy="975362"/>
          </a:xfrm>
          <a:prstGeom prst="rect">
            <a:avLst/>
          </a:prstGeom>
          <a:ln w="12700">
            <a:miter lim="400000"/>
          </a:ln>
        </p:spPr>
      </p:pic>
      <p:sp>
        <p:nvSpPr>
          <p:cNvPr id="285" name="Shape 285"/>
          <p:cNvSpPr/>
          <p:nvPr/>
        </p:nvSpPr>
        <p:spPr>
          <a:xfrm>
            <a:off x="5201665" y="2349500"/>
            <a:ext cx="2601469" cy="609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4000"/>
            </a:lvl1pPr>
          </a:lstStyle>
          <a:p>
            <a:pPr/>
            <a:r>
              <a:t>References</a:t>
            </a:r>
          </a:p>
        </p:txBody>
      </p:sp>
      <p:sp>
        <p:nvSpPr>
          <p:cNvPr id="286" name="Shape 286"/>
          <p:cNvSpPr/>
          <p:nvPr/>
        </p:nvSpPr>
        <p:spPr>
          <a:xfrm>
            <a:off x="428847" y="3154678"/>
            <a:ext cx="12278818" cy="549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59291" indent="-259291" algn="l">
              <a:buSzPct val="75000"/>
              <a:buChar char="•"/>
              <a:defRPr sz="2100"/>
            </a:pPr>
            <a:r>
              <a:t>Alberta. Ministry of Education. (2013). Learning and technology policy framework 2013. Retrieved from </a:t>
            </a:r>
            <a:r>
              <a:rPr u="sng">
                <a:solidFill>
                  <a:srgbClr val="0000FF"/>
                </a:solidFill>
                <a:uFill>
                  <a:solidFill>
                    <a:srgbClr val="0000FF"/>
                  </a:solidFill>
                </a:uFill>
                <a:hlinkClick r:id="rId4" invalidUrl="" action="" tgtFrame="" tooltip="" history="1" highlightClick="0" endSnd="0"/>
              </a:rPr>
              <a:t>https://education.alberta.ca/media/7792655/learning-and-technology-policy-framework-web.pdf</a:t>
            </a:r>
            <a:r>
              <a:rPr>
                <a:solidFill>
                  <a:srgbClr val="164F86"/>
                </a:solidFill>
              </a:rPr>
              <a:t> </a:t>
            </a:r>
          </a:p>
          <a:p>
            <a:pPr marL="259291" indent="-259291" algn="l">
              <a:buSzPct val="75000"/>
              <a:buChar char="•"/>
              <a:defRPr i="1" sz="2100"/>
            </a:pPr>
            <a:r>
              <a:t>Alberta’s Learning and Technology Policy Framework: An Overview of the LTPF. </a:t>
            </a:r>
            <a:r>
              <a:rPr i="0"/>
              <a:t>(2014). Retrieved from </a:t>
            </a:r>
            <a:r>
              <a:rPr i="0" u="sng">
                <a:solidFill>
                  <a:srgbClr val="0000FF"/>
                </a:solidFill>
                <a:uFill>
                  <a:solidFill>
                    <a:srgbClr val="0000FF"/>
                  </a:solidFill>
                </a:uFill>
                <a:hlinkClick r:id="rId5" invalidUrl="" action="" tgtFrame="" tooltip="" history="1" highlightClick="0" endSnd="0"/>
              </a:rPr>
              <a:t>https://www.youtube.com/watch?v=7VyIAbb_pn4&amp;feature=youtube_gdata_player</a:t>
            </a:r>
            <a:r>
              <a:rPr i="0">
                <a:solidFill>
                  <a:srgbClr val="164F86"/>
                </a:solidFill>
              </a:rPr>
              <a:t> </a:t>
            </a:r>
          </a:p>
          <a:p>
            <a:pPr marL="259291" indent="-259291" algn="l">
              <a:buSzPct val="75000"/>
              <a:buChar char="•"/>
              <a:defRPr sz="2100"/>
            </a:pPr>
            <a:r>
              <a:t>Alberta Teachers Association. (2015a). Educational Research and Development. Retrieved from </a:t>
            </a:r>
            <a:r>
              <a:rPr u="sng">
                <a:solidFill>
                  <a:srgbClr val="0000FF"/>
                </a:solidFill>
                <a:uFill>
                  <a:solidFill>
                    <a:srgbClr val="0000FF"/>
                  </a:solidFill>
                </a:uFill>
                <a:hlinkClick r:id="rId6" invalidUrl="" action="" tgtFrame="" tooltip="" history="1" highlightClick="0" endSnd="0"/>
              </a:rPr>
              <a:t>http://www.teachers.ab.ca/About%20the%20ATA/Governance/PolicyandPositionPapers/Position%20Papers/Pages/Educational%20Research%20and%20Development.aspx</a:t>
            </a:r>
            <a:r>
              <a:rPr>
                <a:solidFill>
                  <a:srgbClr val="164F86"/>
                </a:solidFill>
              </a:rPr>
              <a:t> </a:t>
            </a:r>
          </a:p>
          <a:p>
            <a:pPr marL="259291" indent="-259291" algn="l">
              <a:buSzPct val="75000"/>
              <a:buChar char="•"/>
              <a:defRPr sz="2100"/>
            </a:pPr>
            <a:r>
              <a:t>Alberta Teachers Association. (2015b). Professional Development. Retrieved from </a:t>
            </a:r>
            <a:r>
              <a:rPr u="sng">
                <a:solidFill>
                  <a:srgbClr val="0000FF"/>
                </a:solidFill>
                <a:uFill>
                  <a:solidFill>
                    <a:srgbClr val="0000FF"/>
                  </a:solidFill>
                </a:uFill>
                <a:hlinkClick r:id="rId7" invalidUrl="" action="" tgtFrame="" tooltip="" history="1" highlightClick="0" endSnd="0"/>
              </a:rPr>
              <a:t>http://www.teachers.ab.ca/About%20the%20ATA/Governance/PolicyandPositionPapers/Position%20Papers/Pages/Professional%20Development.aspx</a:t>
            </a:r>
            <a:r>
              <a:rPr>
                <a:solidFill>
                  <a:schemeClr val="accent1"/>
                </a:solidFill>
              </a:rPr>
              <a:t> </a:t>
            </a:r>
          </a:p>
          <a:p>
            <a:pPr marL="259291" indent="-259291" algn="l">
              <a:buSzPct val="75000"/>
              <a:buChar char="•"/>
              <a:defRPr sz="2100"/>
            </a:pPr>
            <a:r>
              <a:t>Alberta Teachers’ Association, Alberta, Alberta Education, &amp; Alberta School Boards Association. (2005). A guide to comprehensive professional development planning. Edmonton, AB: Alberta Teachers’ Association.</a:t>
            </a:r>
            <a:endParaRPr sz="1800"/>
          </a:p>
          <a:p>
            <a:pPr marL="259291" indent="-259291" algn="l">
              <a:buSzPct val="75000"/>
              <a:buChar char="•"/>
              <a:defRPr sz="2100"/>
            </a:pPr>
            <a:r>
              <a:t>Edmonton Regional Learning Consortium. (2010). A guide to support implementation: Essential conditions. Retrieved from </a:t>
            </a:r>
            <a:r>
              <a:rPr u="sng">
                <a:solidFill>
                  <a:srgbClr val="0000FF"/>
                </a:solidFill>
                <a:uFill>
                  <a:solidFill>
                    <a:srgbClr val="0000FF"/>
                  </a:solidFill>
                </a:uFill>
                <a:hlinkClick r:id="rId8" invalidUrl="" action="" tgtFrame="" tooltip="" history="1" highlightClick="0" endSnd="0"/>
              </a:rPr>
              <a:t>http://education.alberta.ca/media/6448188/guide_to_support_implementation_2010.pdf</a:t>
            </a:r>
            <a:r>
              <a:t> </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7" name="image5.jpeg"/>
          <p:cNvPicPr>
            <a:picLocks noChangeAspect="1"/>
          </p:cNvPicPr>
          <p:nvPr/>
        </p:nvPicPr>
        <p:blipFill>
          <a:blip r:embed="rId2">
            <a:extLst/>
          </a:blip>
          <a:stretch>
            <a:fillRect/>
          </a:stretch>
        </p:blipFill>
        <p:spPr>
          <a:xfrm>
            <a:off x="0" y="8770618"/>
            <a:ext cx="13004800" cy="975362"/>
          </a:xfrm>
          <a:prstGeom prst="rect">
            <a:avLst/>
          </a:prstGeom>
          <a:ln w="12700">
            <a:miter lim="400000"/>
          </a:ln>
        </p:spPr>
      </p:pic>
      <p:pic>
        <p:nvPicPr>
          <p:cNvPr id="118" name="image7.jpeg"/>
          <p:cNvPicPr>
            <a:picLocks noChangeAspect="1"/>
          </p:cNvPicPr>
          <p:nvPr/>
        </p:nvPicPr>
        <p:blipFill>
          <a:blip r:embed="rId3">
            <a:extLst/>
          </a:blip>
          <a:stretch>
            <a:fillRect/>
          </a:stretch>
        </p:blipFill>
        <p:spPr>
          <a:xfrm>
            <a:off x="-2" y="5080"/>
            <a:ext cx="13004803" cy="2275840"/>
          </a:xfrm>
          <a:prstGeom prst="rect">
            <a:avLst/>
          </a:prstGeom>
          <a:ln w="12700">
            <a:miter lim="400000"/>
          </a:ln>
        </p:spPr>
      </p:pic>
      <p:pic>
        <p:nvPicPr>
          <p:cNvPr id="119" name="image8.jpeg"/>
          <p:cNvPicPr>
            <a:picLocks noChangeAspect="1"/>
          </p:cNvPicPr>
          <p:nvPr/>
        </p:nvPicPr>
        <p:blipFill>
          <a:blip r:embed="rId4">
            <a:extLst/>
          </a:blip>
          <a:srcRect l="12410" t="0" r="20922" b="0"/>
          <a:stretch>
            <a:fillRect/>
          </a:stretch>
        </p:blipFill>
        <p:spPr>
          <a:xfrm>
            <a:off x="816569" y="2586115"/>
            <a:ext cx="3919608" cy="5879412"/>
          </a:xfrm>
          <a:prstGeom prst="rect">
            <a:avLst/>
          </a:prstGeom>
          <a:ln w="12700">
            <a:solidFill>
              <a:srgbClr val="000000"/>
            </a:solidFill>
            <a:miter lim="400000"/>
          </a:ln>
          <a:effectLst>
            <a:outerShdw sx="100000" sy="100000" kx="0" ky="0" algn="b" rotWithShape="0" blurRad="190500" dist="12700" dir="5400000">
              <a:srgbClr val="000000">
                <a:alpha val="75000"/>
              </a:srgbClr>
            </a:outerShdw>
          </a:effectLst>
        </p:spPr>
      </p:pic>
      <p:sp>
        <p:nvSpPr>
          <p:cNvPr id="120" name="Shape 120"/>
          <p:cNvSpPr/>
          <p:nvPr/>
        </p:nvSpPr>
        <p:spPr>
          <a:xfrm>
            <a:off x="5143499" y="3581696"/>
            <a:ext cx="7467742" cy="14980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latin typeface="Arial"/>
                <a:ea typeface="Arial"/>
                <a:cs typeface="Arial"/>
                <a:sym typeface="Arial"/>
              </a:defRPr>
            </a:pPr>
            <a:r>
              <a:t>… is the </a:t>
            </a:r>
            <a:r>
              <a:rPr i="1"/>
              <a:t>sine qua non</a:t>
            </a:r>
            <a:r>
              <a:t> of knowledge construction and application in all fields and disciplines</a:t>
            </a:r>
          </a:p>
        </p:txBody>
      </p:sp>
      <p:sp>
        <p:nvSpPr>
          <p:cNvPr id="121" name="Shape 121"/>
          <p:cNvSpPr/>
          <p:nvPr/>
        </p:nvSpPr>
        <p:spPr>
          <a:xfrm>
            <a:off x="2757258" y="8626754"/>
            <a:ext cx="2037948" cy="198433"/>
          </a:xfrm>
          <a:prstGeom prst="rect">
            <a:avLst/>
          </a:prstGeom>
          <a:ln w="12700">
            <a:miter lim="400000"/>
          </a:ln>
          <a:extLst>
            <a:ext uri="{C572A759-6A51-4108-AA02-DFA0A04FC94B}">
              <ma14:wrappingTextBoxFlag xmlns:ma14="http://schemas.microsoft.com/office/mac/drawingml/2011/main" val="1"/>
            </a:ext>
          </a:extLst>
        </p:spPr>
        <p:txBody>
          <a:bodyPr wrap="none" lIns="35716" tIns="35716" rIns="35716" bIns="35716" anchor="ctr">
            <a:spAutoFit/>
          </a:bodyPr>
          <a:lstStyle>
            <a:lvl1pPr algn="l" defTabSz="914400">
              <a:defRPr sz="900">
                <a:latin typeface="Calibri"/>
                <a:ea typeface="Calibri"/>
                <a:cs typeface="Calibri"/>
                <a:sym typeface="Calibri"/>
              </a:defRPr>
            </a:lvl1pPr>
          </a:lstStyle>
          <a:p>
            <a:pPr/>
            <a:r>
              <a:t>Image courtesy Maastericht University</a:t>
            </a:r>
          </a:p>
        </p:txBody>
      </p:sp>
      <p:sp>
        <p:nvSpPr>
          <p:cNvPr id="122" name="Shape 122"/>
          <p:cNvSpPr/>
          <p:nvPr/>
        </p:nvSpPr>
        <p:spPr>
          <a:xfrm>
            <a:off x="5143499" y="6318249"/>
            <a:ext cx="7952872"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a:latin typeface="+mn-lt"/>
                <a:ea typeface="+mn-ea"/>
                <a:cs typeface="+mn-cs"/>
                <a:sym typeface="Helvetica"/>
              </a:defRPr>
            </a:lvl1pPr>
          </a:lstStyle>
          <a:p>
            <a:pPr/>
            <a:r>
              <a:t>Basic and Applied</a:t>
            </a:r>
          </a:p>
        </p:txBody>
      </p:sp>
      <p:sp>
        <p:nvSpPr>
          <p:cNvPr id="123" name="Shape 123"/>
          <p:cNvSpPr/>
          <p:nvPr/>
        </p:nvSpPr>
        <p:spPr>
          <a:xfrm>
            <a:off x="5181599" y="5759450"/>
            <a:ext cx="7391541" cy="0"/>
          </a:xfrm>
          <a:prstGeom prst="line">
            <a:avLst/>
          </a:prstGeom>
          <a:ln w="25400">
            <a:solidFill>
              <a:srgbClr val="000000"/>
            </a:solidFill>
            <a:miter lim="400000"/>
          </a:ln>
        </p:spPr>
        <p:txBody>
          <a:bodyPr lIns="45718" tIns="45718" rIns="45718" bIns="45718"/>
          <a:lstStyle/>
          <a:p>
            <a:pP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 name="image5.jpeg"/>
          <p:cNvPicPr>
            <a:picLocks noChangeAspect="1"/>
          </p:cNvPicPr>
          <p:nvPr/>
        </p:nvPicPr>
        <p:blipFill>
          <a:blip r:embed="rId2">
            <a:extLst/>
          </a:blip>
          <a:stretch>
            <a:fillRect/>
          </a:stretch>
        </p:blipFill>
        <p:spPr>
          <a:xfrm>
            <a:off x="0" y="8770618"/>
            <a:ext cx="13004800" cy="975362"/>
          </a:xfrm>
          <a:prstGeom prst="rect">
            <a:avLst/>
          </a:prstGeom>
          <a:ln w="12700">
            <a:miter lim="400000"/>
          </a:ln>
        </p:spPr>
      </p:pic>
      <p:pic>
        <p:nvPicPr>
          <p:cNvPr id="126" name="image7.jpeg"/>
          <p:cNvPicPr>
            <a:picLocks noChangeAspect="1"/>
          </p:cNvPicPr>
          <p:nvPr/>
        </p:nvPicPr>
        <p:blipFill>
          <a:blip r:embed="rId3">
            <a:extLst/>
          </a:blip>
          <a:stretch>
            <a:fillRect/>
          </a:stretch>
        </p:blipFill>
        <p:spPr>
          <a:xfrm>
            <a:off x="-2" y="5080"/>
            <a:ext cx="13004803" cy="2275840"/>
          </a:xfrm>
          <a:prstGeom prst="rect">
            <a:avLst/>
          </a:prstGeom>
          <a:ln w="12700">
            <a:miter lim="400000"/>
          </a:ln>
        </p:spPr>
      </p:pic>
      <p:sp>
        <p:nvSpPr>
          <p:cNvPr id="127" name="Shape 127"/>
          <p:cNvSpPr/>
          <p:nvPr/>
        </p:nvSpPr>
        <p:spPr>
          <a:xfrm>
            <a:off x="1515783" y="3879846"/>
            <a:ext cx="9973234" cy="30607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a:latin typeface="+mn-lt"/>
                <a:ea typeface="+mn-ea"/>
                <a:cs typeface="+mn-cs"/>
                <a:sym typeface="Helvetica"/>
              </a:defRPr>
            </a:pPr>
            <a:r>
              <a:t>Basic research</a:t>
            </a:r>
            <a:r>
              <a:rPr b="0">
                <a:latin typeface="Helvetica Light"/>
                <a:ea typeface="Helvetica Light"/>
                <a:cs typeface="Helvetica Light"/>
                <a:sym typeface="Helvetica Light"/>
              </a:rPr>
              <a:t> </a:t>
            </a:r>
            <a:r>
              <a:rPr b="0" sz="3200">
                <a:latin typeface="Helvetica Light"/>
                <a:ea typeface="Helvetica Light"/>
                <a:cs typeface="Helvetica Light"/>
                <a:sym typeface="Helvetica Light"/>
              </a:rPr>
              <a:t>(also called pure research or fundamental research) is a systematic study directed toward greater knowledge or understanding of the fundamental aspects of phenomena. Basic research is executed without thought of a practical end goal, without specific applications or products in mind.</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9" name="image5.jpeg"/>
          <p:cNvPicPr>
            <a:picLocks noChangeAspect="1"/>
          </p:cNvPicPr>
          <p:nvPr/>
        </p:nvPicPr>
        <p:blipFill>
          <a:blip r:embed="rId2">
            <a:extLst/>
          </a:blip>
          <a:stretch>
            <a:fillRect/>
          </a:stretch>
        </p:blipFill>
        <p:spPr>
          <a:xfrm>
            <a:off x="0" y="8770618"/>
            <a:ext cx="13004800" cy="975362"/>
          </a:xfrm>
          <a:prstGeom prst="rect">
            <a:avLst/>
          </a:prstGeom>
          <a:ln w="12700">
            <a:miter lim="400000"/>
          </a:ln>
        </p:spPr>
      </p:pic>
      <p:pic>
        <p:nvPicPr>
          <p:cNvPr id="130" name="image7.jpeg"/>
          <p:cNvPicPr>
            <a:picLocks noChangeAspect="1"/>
          </p:cNvPicPr>
          <p:nvPr/>
        </p:nvPicPr>
        <p:blipFill>
          <a:blip r:embed="rId3">
            <a:extLst/>
          </a:blip>
          <a:stretch>
            <a:fillRect/>
          </a:stretch>
        </p:blipFill>
        <p:spPr>
          <a:xfrm>
            <a:off x="-2" y="5080"/>
            <a:ext cx="13004803" cy="2275840"/>
          </a:xfrm>
          <a:prstGeom prst="rect">
            <a:avLst/>
          </a:prstGeom>
          <a:ln w="12700">
            <a:miter lim="400000"/>
          </a:ln>
        </p:spPr>
      </p:pic>
      <p:sp>
        <p:nvSpPr>
          <p:cNvPr id="131" name="Shape 131"/>
          <p:cNvSpPr/>
          <p:nvPr/>
        </p:nvSpPr>
        <p:spPr>
          <a:xfrm>
            <a:off x="1515783" y="4121146"/>
            <a:ext cx="9973234" cy="25781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a:latin typeface="+mn-lt"/>
                <a:ea typeface="+mn-ea"/>
                <a:cs typeface="+mn-cs"/>
                <a:sym typeface="Helvetica"/>
              </a:defRPr>
            </a:pPr>
            <a:r>
              <a:t>Applied research</a:t>
            </a:r>
            <a:r>
              <a:rPr b="0">
                <a:latin typeface="Helvetica Light"/>
                <a:ea typeface="Helvetica Light"/>
                <a:cs typeface="Helvetica Light"/>
                <a:sym typeface="Helvetica Light"/>
              </a:rPr>
              <a:t> </a:t>
            </a:r>
            <a:r>
              <a:rPr b="0" sz="3200">
                <a:latin typeface="Helvetica Light"/>
                <a:ea typeface="Helvetica Light"/>
                <a:cs typeface="Helvetica Light"/>
                <a:sym typeface="Helvetica Light"/>
              </a:rPr>
              <a:t>refers to scientific study and research that seeks to solve practical problems. Applied research is used to find solutions to everyday problems, cure illness, and develop innovative technologies.</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3" name="image5.jpeg"/>
          <p:cNvPicPr>
            <a:picLocks noChangeAspect="1"/>
          </p:cNvPicPr>
          <p:nvPr/>
        </p:nvPicPr>
        <p:blipFill>
          <a:blip r:embed="rId2">
            <a:extLst/>
          </a:blip>
          <a:stretch>
            <a:fillRect/>
          </a:stretch>
        </p:blipFill>
        <p:spPr>
          <a:xfrm>
            <a:off x="0" y="8770618"/>
            <a:ext cx="13004800" cy="975362"/>
          </a:xfrm>
          <a:prstGeom prst="rect">
            <a:avLst/>
          </a:prstGeom>
          <a:ln w="12700">
            <a:miter lim="400000"/>
          </a:ln>
        </p:spPr>
      </p:pic>
      <p:pic>
        <p:nvPicPr>
          <p:cNvPr id="134" name="image7.jpeg"/>
          <p:cNvPicPr>
            <a:picLocks noChangeAspect="1"/>
          </p:cNvPicPr>
          <p:nvPr/>
        </p:nvPicPr>
        <p:blipFill>
          <a:blip r:embed="rId3">
            <a:extLst/>
          </a:blip>
          <a:stretch>
            <a:fillRect/>
          </a:stretch>
        </p:blipFill>
        <p:spPr>
          <a:xfrm>
            <a:off x="-2" y="5080"/>
            <a:ext cx="13004803" cy="2275840"/>
          </a:xfrm>
          <a:prstGeom prst="rect">
            <a:avLst/>
          </a:prstGeom>
          <a:ln w="12700">
            <a:miter lim="400000"/>
          </a:ln>
        </p:spPr>
      </p:pic>
      <p:pic>
        <p:nvPicPr>
          <p:cNvPr id="135" name="image9.jpeg"/>
          <p:cNvPicPr>
            <a:picLocks noChangeAspect="1"/>
          </p:cNvPicPr>
          <p:nvPr/>
        </p:nvPicPr>
        <p:blipFill>
          <a:blip r:embed="rId4">
            <a:extLst/>
          </a:blip>
          <a:stretch>
            <a:fillRect/>
          </a:stretch>
        </p:blipFill>
        <p:spPr>
          <a:xfrm>
            <a:off x="1085850" y="2896645"/>
            <a:ext cx="3480962" cy="5258251"/>
          </a:xfrm>
          <a:prstGeom prst="rect">
            <a:avLst/>
          </a:prstGeom>
          <a:ln w="12700">
            <a:solidFill>
              <a:srgbClr val="000000"/>
            </a:solidFill>
            <a:miter lim="400000"/>
          </a:ln>
          <a:effectLst>
            <a:outerShdw sx="100000" sy="100000" kx="0" ky="0" algn="b" rotWithShape="0" blurRad="190500" dist="12700" dir="5400000">
              <a:srgbClr val="000000">
                <a:alpha val="75000"/>
              </a:srgbClr>
            </a:outerShdw>
          </a:effectLst>
        </p:spPr>
      </p:pic>
      <p:sp>
        <p:nvSpPr>
          <p:cNvPr id="136" name="Shape 136"/>
          <p:cNvSpPr/>
          <p:nvPr/>
        </p:nvSpPr>
        <p:spPr>
          <a:xfrm>
            <a:off x="4978400" y="2896645"/>
            <a:ext cx="7209905" cy="44767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lnSpc>
                <a:spcPct val="150000"/>
              </a:lnSpc>
              <a:defRPr b="1">
                <a:latin typeface="+mn-lt"/>
                <a:ea typeface="+mn-ea"/>
                <a:cs typeface="+mn-cs"/>
                <a:sym typeface="Helvetica"/>
              </a:defRPr>
            </a:pPr>
            <a:r>
              <a:t>Dr. Peter Jarvis</a:t>
            </a:r>
            <a:endParaRPr sz="1800"/>
          </a:p>
          <a:p>
            <a:pPr algn="l">
              <a:defRPr sz="3000"/>
            </a:pPr>
            <a:r>
              <a:t>Practitioner research involves one or more people who are practitioners (e.g. Administrators, Designers, Teachers) and are researching that practice. Unlike some other forms of research, practitioner research is intended to solve problems and enhance practice (rather than developing theory, for example).</a:t>
            </a:r>
          </a:p>
        </p:txBody>
      </p:sp>
      <p:sp>
        <p:nvSpPr>
          <p:cNvPr id="137" name="Shape 137"/>
          <p:cNvSpPr/>
          <p:nvPr/>
        </p:nvSpPr>
        <p:spPr>
          <a:xfrm flipV="1">
            <a:off x="5060155" y="3640037"/>
            <a:ext cx="7020993" cy="2"/>
          </a:xfrm>
          <a:prstGeom prst="line">
            <a:avLst/>
          </a:prstGeom>
          <a:ln w="25400">
            <a:solidFill>
              <a:srgbClr val="000000"/>
            </a:solidFill>
            <a:miter lim="400000"/>
          </a:ln>
        </p:spPr>
        <p:txBody>
          <a:bodyPr lIns="45718" tIns="45718" rIns="45718" bIns="45718"/>
          <a:lstStyle/>
          <a:p>
            <a:pP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image5.jpeg"/>
          <p:cNvPicPr>
            <a:picLocks noChangeAspect="1"/>
          </p:cNvPicPr>
          <p:nvPr/>
        </p:nvPicPr>
        <p:blipFill>
          <a:blip r:embed="rId2">
            <a:extLst/>
          </a:blip>
          <a:stretch>
            <a:fillRect/>
          </a:stretch>
        </p:blipFill>
        <p:spPr>
          <a:xfrm>
            <a:off x="0" y="8770618"/>
            <a:ext cx="13004800" cy="975362"/>
          </a:xfrm>
          <a:prstGeom prst="rect">
            <a:avLst/>
          </a:prstGeom>
          <a:ln w="12700">
            <a:miter lim="400000"/>
          </a:ln>
        </p:spPr>
      </p:pic>
      <p:pic>
        <p:nvPicPr>
          <p:cNvPr id="140" name="image7.jpeg"/>
          <p:cNvPicPr>
            <a:picLocks noChangeAspect="1"/>
          </p:cNvPicPr>
          <p:nvPr/>
        </p:nvPicPr>
        <p:blipFill>
          <a:blip r:embed="rId3">
            <a:extLst/>
          </a:blip>
          <a:stretch>
            <a:fillRect/>
          </a:stretch>
        </p:blipFill>
        <p:spPr>
          <a:xfrm>
            <a:off x="-2" y="5080"/>
            <a:ext cx="13004803" cy="2275840"/>
          </a:xfrm>
          <a:prstGeom prst="rect">
            <a:avLst/>
          </a:prstGeom>
          <a:ln w="12700">
            <a:miter lim="400000"/>
          </a:ln>
        </p:spPr>
      </p:pic>
      <p:sp>
        <p:nvSpPr>
          <p:cNvPr id="141" name="Shape 141"/>
          <p:cNvSpPr/>
          <p:nvPr/>
        </p:nvSpPr>
        <p:spPr>
          <a:xfrm>
            <a:off x="1198314" y="3441698"/>
            <a:ext cx="10608172" cy="347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pPr>
            <a:r>
              <a:t>Cochran-Smith, M., &amp; Lytle, S. L. (2009). Inquiry as stance: Practitioner research for the next generation. Teachers College Press.</a:t>
            </a:r>
            <a:endParaRPr sz="1800"/>
          </a:p>
          <a:p>
            <a:pPr algn="l">
              <a:defRPr sz="3200"/>
            </a:pPr>
          </a:p>
          <a:p>
            <a:pPr algn="l">
              <a:defRPr sz="3200"/>
            </a:pPr>
            <a:r>
              <a:t>Cochran-Smith, M., &amp; Lytle, S. L. (2011). Commentary: Changing Perspectives on Practitioner Research. </a:t>
            </a:r>
            <a:r>
              <a:rPr i="1"/>
              <a:t>Inquiry: Perspectives, Processes and Possibilities, 4</a:t>
            </a:r>
            <a:r>
              <a:t>(02), 17-30.</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image5.jpeg"/>
          <p:cNvPicPr>
            <a:picLocks noChangeAspect="1"/>
          </p:cNvPicPr>
          <p:nvPr/>
        </p:nvPicPr>
        <p:blipFill>
          <a:blip r:embed="rId2">
            <a:extLst/>
          </a:blip>
          <a:stretch>
            <a:fillRect/>
          </a:stretch>
        </p:blipFill>
        <p:spPr>
          <a:xfrm>
            <a:off x="0" y="8770618"/>
            <a:ext cx="13004800" cy="975362"/>
          </a:xfrm>
          <a:prstGeom prst="rect">
            <a:avLst/>
          </a:prstGeom>
          <a:ln w="12700">
            <a:miter lim="400000"/>
          </a:ln>
        </p:spPr>
      </p:pic>
      <p:sp>
        <p:nvSpPr>
          <p:cNvPr id="144" name="Shape 144"/>
          <p:cNvSpPr/>
          <p:nvPr/>
        </p:nvSpPr>
        <p:spPr>
          <a:xfrm>
            <a:off x="-13793" y="6551383"/>
            <a:ext cx="13032386" cy="2520139"/>
          </a:xfrm>
          <a:prstGeom prst="rect">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45" name="Shape 145"/>
          <p:cNvSpPr/>
          <p:nvPr/>
        </p:nvSpPr>
        <p:spPr>
          <a:xfrm>
            <a:off x="2732252" y="6651438"/>
            <a:ext cx="7540296" cy="6350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defRPr b="1" sz="4200">
                <a:solidFill>
                  <a:srgbClr val="FFFFFF"/>
                </a:solidFill>
                <a:latin typeface="+mn-lt"/>
                <a:ea typeface="+mn-ea"/>
                <a:cs typeface="+mn-cs"/>
                <a:sym typeface="Helvetica"/>
              </a:defRPr>
            </a:pPr>
            <a:r>
              <a:t>NOW WHAT?  </a:t>
            </a:r>
            <a:r>
              <a:rPr b="0">
                <a:latin typeface="Helvetica Light"/>
                <a:ea typeface="Helvetica Light"/>
                <a:cs typeface="Helvetica Light"/>
                <a:sym typeface="Helvetica Light"/>
              </a:rPr>
              <a:t>Designing BOLT</a:t>
            </a:r>
          </a:p>
        </p:txBody>
      </p:sp>
      <p:sp>
        <p:nvSpPr>
          <p:cNvPr id="146" name="Shape 146"/>
          <p:cNvSpPr/>
          <p:nvPr/>
        </p:nvSpPr>
        <p:spPr>
          <a:xfrm>
            <a:off x="4045699" y="7330463"/>
            <a:ext cx="4913402" cy="1092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200">
                <a:solidFill>
                  <a:srgbClr val="FFFFFF"/>
                </a:solidFill>
              </a:defRPr>
            </a:pPr>
            <a:r>
              <a:t>Evidence-based professional learning</a:t>
            </a:r>
            <a:endParaRPr sz="1800"/>
          </a:p>
          <a:p>
            <a:pPr>
              <a:defRPr sz="2200">
                <a:solidFill>
                  <a:srgbClr val="FFFFFF"/>
                </a:solidFill>
              </a:defRPr>
            </a:pPr>
            <a:r>
              <a:t>Inquiry-based applications</a:t>
            </a:r>
            <a:endParaRPr sz="1800"/>
          </a:p>
          <a:p>
            <a:pPr>
              <a:defRPr sz="2200">
                <a:solidFill>
                  <a:srgbClr val="FFFFFF"/>
                </a:solidFill>
              </a:defRPr>
            </a:pPr>
            <a:r>
              <a:t>Research-in-practice going forward</a:t>
            </a:r>
          </a:p>
        </p:txBody>
      </p:sp>
      <p:pic>
        <p:nvPicPr>
          <p:cNvPr id="147" name="image4.jpeg"/>
          <p:cNvPicPr>
            <a:picLocks noChangeAspect="1"/>
          </p:cNvPicPr>
          <p:nvPr/>
        </p:nvPicPr>
        <p:blipFill>
          <a:blip r:embed="rId3">
            <a:extLst/>
          </a:blip>
          <a:stretch>
            <a:fillRect/>
          </a:stretch>
        </p:blipFill>
        <p:spPr>
          <a:xfrm>
            <a:off x="-2" y="-1694"/>
            <a:ext cx="13004803" cy="6556589"/>
          </a:xfrm>
          <a:prstGeom prst="rect">
            <a:avLst/>
          </a:prstGeom>
          <a:ln w="12700">
            <a:miter lim="400000"/>
          </a:ln>
        </p:spPr>
      </p:pic>
      <p:sp>
        <p:nvSpPr>
          <p:cNvPr id="148" name="Shape 148"/>
          <p:cNvSpPr/>
          <p:nvPr/>
        </p:nvSpPr>
        <p:spPr>
          <a:xfrm>
            <a:off x="512706" y="8422229"/>
            <a:ext cx="11886345"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914400">
              <a:defRPr sz="2200">
                <a:solidFill>
                  <a:srgbClr val="DCDEE0"/>
                </a:solidFill>
                <a:latin typeface="+mn-lt"/>
                <a:ea typeface="+mn-ea"/>
                <a:cs typeface="+mn-cs"/>
                <a:sym typeface="Helvetica"/>
              </a:defRPr>
            </a:lvl1pPr>
          </a:lstStyle>
          <a:p>
            <a:pPr/>
            <a:r>
              <a:t>Dr. Connie Blomgren, Assistant Professor, Centre for Distance Education, Athabasca University</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image10.jpeg"/>
          <p:cNvPicPr>
            <a:picLocks noChangeAspect="1"/>
          </p:cNvPicPr>
          <p:nvPr/>
        </p:nvPicPr>
        <p:blipFill>
          <a:blip r:embed="rId2">
            <a:extLst/>
          </a:blip>
          <a:stretch>
            <a:fillRect/>
          </a:stretch>
        </p:blipFill>
        <p:spPr>
          <a:xfrm>
            <a:off x="-2" y="5080"/>
            <a:ext cx="13004803" cy="2275840"/>
          </a:xfrm>
          <a:prstGeom prst="rect">
            <a:avLst/>
          </a:prstGeom>
          <a:ln w="12700">
            <a:miter lim="400000"/>
          </a:ln>
        </p:spPr>
      </p:pic>
      <p:pic>
        <p:nvPicPr>
          <p:cNvPr id="151" name="image5.jpeg"/>
          <p:cNvPicPr>
            <a:picLocks noChangeAspect="1"/>
          </p:cNvPicPr>
          <p:nvPr/>
        </p:nvPicPr>
        <p:blipFill>
          <a:blip r:embed="rId3">
            <a:extLst/>
          </a:blip>
          <a:stretch>
            <a:fillRect/>
          </a:stretch>
        </p:blipFill>
        <p:spPr>
          <a:xfrm>
            <a:off x="0" y="8770618"/>
            <a:ext cx="13004800" cy="975362"/>
          </a:xfrm>
          <a:prstGeom prst="rect">
            <a:avLst/>
          </a:prstGeom>
          <a:ln w="12700">
            <a:miter lim="400000"/>
          </a:ln>
        </p:spPr>
      </p:pic>
      <p:sp>
        <p:nvSpPr>
          <p:cNvPr id="152" name="Shape 152"/>
          <p:cNvSpPr/>
          <p:nvPr/>
        </p:nvSpPr>
        <p:spPr>
          <a:xfrm>
            <a:off x="3652012" y="2349500"/>
            <a:ext cx="5700777" cy="609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4000"/>
            </a:lvl1pPr>
          </a:lstStyle>
          <a:p>
            <a:pPr/>
            <a:r>
              <a:t>Two Curricular Questions</a:t>
            </a:r>
          </a:p>
        </p:txBody>
      </p:sp>
      <p:sp>
        <p:nvSpPr>
          <p:cNvPr id="153" name="Shape 153"/>
          <p:cNvSpPr/>
          <p:nvPr/>
        </p:nvSpPr>
        <p:spPr>
          <a:xfrm>
            <a:off x="950955" y="3682994"/>
            <a:ext cx="11102890" cy="23876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a:pPr>
            <a:r>
              <a:t>1. How </a:t>
            </a:r>
            <a:r>
              <a:rPr b="1">
                <a:latin typeface="+mn-lt"/>
                <a:ea typeface="+mn-ea"/>
                <a:cs typeface="+mn-cs"/>
                <a:sym typeface="Helvetica"/>
              </a:rPr>
              <a:t>is</a:t>
            </a:r>
            <a:r>
              <a:t> the BOLT certificate and its curriculum addressing the professional learning needs of K-12 teachers?</a:t>
            </a:r>
            <a:endParaRPr sz="1800"/>
          </a:p>
          <a:p>
            <a:pPr algn="l">
              <a:defRPr sz="3000"/>
            </a:pPr>
          </a:p>
          <a:p>
            <a:pPr algn="l">
              <a:defRPr sz="3000"/>
            </a:pPr>
            <a:r>
              <a:t>2. </a:t>
            </a:r>
            <a:r>
              <a:rPr b="1">
                <a:latin typeface="+mn-lt"/>
                <a:ea typeface="+mn-ea"/>
                <a:cs typeface="+mn-cs"/>
                <a:sym typeface="Helvetica"/>
              </a:rPr>
              <a:t>The corollary:</a:t>
            </a:r>
          </a:p>
          <a:p>
            <a:pPr algn="l">
              <a:defRPr sz="3000"/>
            </a:pPr>
            <a:r>
              <a:t>How will these needs continue to be addressed?</a:t>
            </a:r>
          </a:p>
        </p:txBody>
      </p:sp>
      <p:pic>
        <p:nvPicPr>
          <p:cNvPr id="154" name="image11.png"/>
          <p:cNvPicPr>
            <a:picLocks noChangeAspect="1"/>
          </p:cNvPicPr>
          <p:nvPr/>
        </p:nvPicPr>
        <p:blipFill>
          <a:blip r:embed="rId4">
            <a:extLst/>
          </a:blip>
          <a:stretch>
            <a:fillRect/>
          </a:stretch>
        </p:blipFill>
        <p:spPr>
          <a:xfrm>
            <a:off x="9978504" y="6655696"/>
            <a:ext cx="2095795" cy="1533741"/>
          </a:xfrm>
          <a:prstGeom prst="rect">
            <a:avLst/>
          </a:prstGeom>
          <a:ln w="12700">
            <a:solidFill>
              <a:srgbClr val="000000"/>
            </a:solidFill>
            <a:miter lim="400000"/>
          </a:ln>
          <a:effectLst>
            <a:outerShdw sx="100000" sy="100000" kx="0" ky="0" algn="b" rotWithShape="0" blurRad="63500" dist="25400" dir="5400000">
              <a:srgbClr val="000000">
                <a:alpha val="50000"/>
              </a:srgbClr>
            </a:outerShdw>
          </a:effectLst>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