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2"/>
  </p:notesMasterIdLst>
  <p:sldIdLst>
    <p:sldId id="256" r:id="rId2"/>
    <p:sldId id="257" r:id="rId3"/>
    <p:sldId id="258" r:id="rId4"/>
    <p:sldId id="259" r:id="rId5"/>
    <p:sldId id="261" r:id="rId6"/>
    <p:sldId id="266" r:id="rId7"/>
    <p:sldId id="262" r:id="rId8"/>
    <p:sldId id="267" r:id="rId9"/>
    <p:sldId id="268" r:id="rId10"/>
    <p:sldId id="263"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2318"/>
    <a:srgbClr val="9835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71329" autoAdjust="0"/>
  </p:normalViewPr>
  <p:slideViewPr>
    <p:cSldViewPr>
      <p:cViewPr>
        <p:scale>
          <a:sx n="66" d="100"/>
          <a:sy n="66" d="100"/>
        </p:scale>
        <p:origin x="-1470" y="45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2478FC-0A7D-4266-A64A-3A02D9635AD2}" type="datetimeFigureOut">
              <a:rPr lang="en-CA" smtClean="0"/>
              <a:t>2015-12-07</a:t>
            </a:fld>
            <a:endParaRPr lang="en-C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4E0211-66EF-4932-A70C-3112D2A2E0DB}" type="slidenum">
              <a:rPr lang="en-CA" smtClean="0"/>
              <a:t>‹#›</a:t>
            </a:fld>
            <a:endParaRPr lang="en-CA" dirty="0"/>
          </a:p>
        </p:txBody>
      </p:sp>
    </p:spTree>
    <p:extLst>
      <p:ext uri="{BB962C8B-B14F-4D97-AF65-F5344CB8AC3E}">
        <p14:creationId xmlns:p14="http://schemas.microsoft.com/office/powerpoint/2010/main" val="4274989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14E0211-66EF-4932-A70C-3112D2A2E0DB}" type="slidenum">
              <a:rPr lang="en-CA" smtClean="0"/>
              <a:t>1</a:t>
            </a:fld>
            <a:endParaRPr lang="en-CA" dirty="0"/>
          </a:p>
        </p:txBody>
      </p:sp>
    </p:spTree>
    <p:extLst>
      <p:ext uri="{BB962C8B-B14F-4D97-AF65-F5344CB8AC3E}">
        <p14:creationId xmlns:p14="http://schemas.microsoft.com/office/powerpoint/2010/main" val="936177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With the</a:t>
            </a:r>
            <a:r>
              <a:rPr lang="en-CA" baseline="0" dirty="0" smtClean="0"/>
              <a:t> official text of the agreement only released within the last few months, the impact to Canada has yet to be fully analyzed. This research has only skimmed the surface but some major impacts to Canadian laws were revealed. What is most concerning to me personally is how Canadian laws are forced to be modified by a treaty negotiated behind closed doors. While there is pressure from the United States for Canada to ratify and sign on to the agreement, there needs to be a deliberate consideration of the long term effects. </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
            </a:r>
            <a:br>
              <a:rPr lang="en-CA" baseline="0" dirty="0" smtClean="0"/>
            </a:br>
            <a:r>
              <a:rPr lang="en-CA" baseline="0" dirty="0" smtClean="0"/>
              <a:t>Please feel free to send me your comments, feedback and questions on the Landing. Thank you for your time. </a:t>
            </a:r>
            <a:endParaRPr lang="en-CA" dirty="0"/>
          </a:p>
        </p:txBody>
      </p:sp>
      <p:sp>
        <p:nvSpPr>
          <p:cNvPr id="4" name="Slide Number Placeholder 3"/>
          <p:cNvSpPr>
            <a:spLocks noGrp="1"/>
          </p:cNvSpPr>
          <p:nvPr>
            <p:ph type="sldNum" sz="quarter" idx="10"/>
          </p:nvPr>
        </p:nvSpPr>
        <p:spPr/>
        <p:txBody>
          <a:bodyPr/>
          <a:lstStyle/>
          <a:p>
            <a:fld id="{C14E0211-66EF-4932-A70C-3112D2A2E0DB}" type="slidenum">
              <a:rPr lang="en-CA" smtClean="0"/>
              <a:t>10</a:t>
            </a:fld>
            <a:endParaRPr lang="en-CA" dirty="0"/>
          </a:p>
        </p:txBody>
      </p:sp>
    </p:spTree>
    <p:extLst>
      <p:ext uri="{BB962C8B-B14F-4D97-AF65-F5344CB8AC3E}">
        <p14:creationId xmlns:p14="http://schemas.microsoft.com/office/powerpoint/2010/main" val="1360819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TPP is a multilateral</a:t>
            </a:r>
            <a:r>
              <a:rPr lang="en-CA" baseline="0" dirty="0" smtClean="0"/>
              <a:t> free trade agreement among twelve Pacific Rim nations that was reached on the 5</a:t>
            </a:r>
            <a:r>
              <a:rPr lang="en-CA" baseline="30000" dirty="0" smtClean="0"/>
              <a:t>th</a:t>
            </a:r>
            <a:r>
              <a:rPr lang="en-CA" baseline="0" dirty="0" smtClean="0"/>
              <a:t> of October 2015 after seven years of negotiations. The TPP is an extension of the four nation </a:t>
            </a:r>
            <a:r>
              <a:rPr lang="en-CA" i="0" dirty="0" smtClean="0"/>
              <a:t>Trans-Pacific Strategic Economic Partnership</a:t>
            </a:r>
            <a:r>
              <a:rPr lang="en-CA" i="0" baseline="0" dirty="0" smtClean="0"/>
              <a:t> (TPSEP) agreement which was signed by New Zealand, Chile, Brunei and Singapore in 2005. </a:t>
            </a:r>
          </a:p>
          <a:p>
            <a:endParaRPr lang="en-CA" i="0" baseline="0" dirty="0" smtClean="0"/>
          </a:p>
          <a:p>
            <a:r>
              <a:rPr lang="en-CA" baseline="0" dirty="0" smtClean="0"/>
              <a:t>Canada entered negotiations in October of 2012 as a non party member</a:t>
            </a:r>
            <a:r>
              <a:rPr lang="en-CA" i="0" dirty="0" smtClean="0"/>
              <a:t>. The TPP represents 40% of the world’s economy and includes the United States</a:t>
            </a:r>
            <a:r>
              <a:rPr lang="en-CA" i="0" baseline="0" dirty="0" smtClean="0"/>
              <a:t> and Japan.</a:t>
            </a:r>
            <a:endParaRPr lang="en-CA" dirty="0" smtClean="0"/>
          </a:p>
          <a:p>
            <a:endParaRPr lang="en-CA" dirty="0" smtClean="0"/>
          </a:p>
          <a:p>
            <a:r>
              <a:rPr lang="en-CA" dirty="0" smtClean="0"/>
              <a:t>Nations</a:t>
            </a:r>
            <a:r>
              <a:rPr lang="en-CA" baseline="0" dirty="0" smtClean="0"/>
              <a:t> of the TPP:</a:t>
            </a:r>
            <a:endParaRPr lang="en-CA" dirty="0" smtClean="0"/>
          </a:p>
          <a:p>
            <a:r>
              <a:rPr lang="en-CA" dirty="0" smtClean="0"/>
              <a:t>Canada		Singapore</a:t>
            </a:r>
          </a:p>
          <a:p>
            <a:r>
              <a:rPr lang="en-CA" dirty="0" smtClean="0"/>
              <a:t>USA		Australia</a:t>
            </a:r>
          </a:p>
          <a:p>
            <a:r>
              <a:rPr lang="en-CA" dirty="0" smtClean="0"/>
              <a:t>Japan		New Zealand</a:t>
            </a:r>
          </a:p>
          <a:p>
            <a:r>
              <a:rPr lang="en-CA" dirty="0" smtClean="0"/>
              <a:t>Vietnam		Chile</a:t>
            </a:r>
          </a:p>
          <a:p>
            <a:r>
              <a:rPr lang="en-CA" dirty="0" smtClean="0"/>
              <a:t>Brunei		Peru</a:t>
            </a:r>
          </a:p>
          <a:p>
            <a:r>
              <a:rPr lang="en-CA" dirty="0" smtClean="0"/>
              <a:t>Malaysia		Mexico</a:t>
            </a:r>
          </a:p>
          <a:p>
            <a:endParaRPr lang="en-CA" dirty="0"/>
          </a:p>
        </p:txBody>
      </p:sp>
      <p:sp>
        <p:nvSpPr>
          <p:cNvPr id="4" name="Slide Number Placeholder 3"/>
          <p:cNvSpPr>
            <a:spLocks noGrp="1"/>
          </p:cNvSpPr>
          <p:nvPr>
            <p:ph type="sldNum" sz="quarter" idx="10"/>
          </p:nvPr>
        </p:nvSpPr>
        <p:spPr/>
        <p:txBody>
          <a:bodyPr/>
          <a:lstStyle/>
          <a:p>
            <a:fld id="{C14E0211-66EF-4932-A70C-3112D2A2E0DB}" type="slidenum">
              <a:rPr lang="en-CA" smtClean="0"/>
              <a:t>2</a:t>
            </a:fld>
            <a:endParaRPr lang="en-CA" dirty="0"/>
          </a:p>
        </p:txBody>
      </p:sp>
    </p:spTree>
    <p:extLst>
      <p:ext uri="{BB962C8B-B14F-4D97-AF65-F5344CB8AC3E}">
        <p14:creationId xmlns:p14="http://schemas.microsoft.com/office/powerpoint/2010/main" val="1020347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14E0211-66EF-4932-A70C-3112D2A2E0DB}" type="slidenum">
              <a:rPr lang="en-CA" smtClean="0"/>
              <a:t>3</a:t>
            </a:fld>
            <a:endParaRPr lang="en-CA" dirty="0"/>
          </a:p>
        </p:txBody>
      </p:sp>
    </p:spTree>
    <p:extLst>
      <p:ext uri="{BB962C8B-B14F-4D97-AF65-F5344CB8AC3E}">
        <p14:creationId xmlns:p14="http://schemas.microsoft.com/office/powerpoint/2010/main" val="2749140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smtClean="0"/>
              <a:t>Negotiated in secrecy - no public consultation;</a:t>
            </a:r>
          </a:p>
          <a:p>
            <a:pPr>
              <a:lnSpc>
                <a:spcPct val="150000"/>
              </a:lnSpc>
            </a:pPr>
            <a:r>
              <a:rPr lang="en-US" sz="1200" dirty="0" smtClean="0"/>
              <a:t>Text not publicized until after the treaty was negotiated;</a:t>
            </a:r>
          </a:p>
          <a:p>
            <a:pPr>
              <a:lnSpc>
                <a:spcPct val="150000"/>
              </a:lnSpc>
            </a:pPr>
            <a:r>
              <a:rPr lang="en-US" sz="1200" dirty="0" smtClean="0"/>
              <a:t>Negotiated by outgoing govt. during election campaign;</a:t>
            </a:r>
          </a:p>
          <a:p>
            <a:pPr>
              <a:lnSpc>
                <a:spcPct val="150000"/>
              </a:lnSpc>
            </a:pPr>
            <a:r>
              <a:rPr lang="en-US" sz="1200" dirty="0" smtClean="0"/>
              <a:t>External pressure to ratify agreement;</a:t>
            </a:r>
          </a:p>
          <a:p>
            <a:pPr>
              <a:lnSpc>
                <a:spcPct val="150000"/>
              </a:lnSpc>
            </a:pPr>
            <a:r>
              <a:rPr lang="en-US" sz="1200" dirty="0" smtClean="0"/>
              <a:t>Pressure to sign agreement (even if not ratified);</a:t>
            </a:r>
          </a:p>
          <a:p>
            <a:pPr>
              <a:lnSpc>
                <a:spcPct val="150000"/>
              </a:lnSpc>
            </a:pPr>
            <a:r>
              <a:rPr lang="en-US" sz="1200" dirty="0" smtClean="0"/>
              <a:t>Made in America – heavily influenced by the US;</a:t>
            </a:r>
          </a:p>
          <a:p>
            <a:pPr>
              <a:lnSpc>
                <a:spcPct val="150000"/>
              </a:lnSpc>
            </a:pPr>
            <a:r>
              <a:rPr lang="en-US" sz="1200" dirty="0" smtClean="0"/>
              <a:t>Concerns raised regarding privacy, intellectual property.</a:t>
            </a:r>
          </a:p>
          <a:p>
            <a:endParaRPr lang="en-CA" dirty="0"/>
          </a:p>
        </p:txBody>
      </p:sp>
      <p:sp>
        <p:nvSpPr>
          <p:cNvPr id="4" name="Slide Number Placeholder 3"/>
          <p:cNvSpPr>
            <a:spLocks noGrp="1"/>
          </p:cNvSpPr>
          <p:nvPr>
            <p:ph type="sldNum" sz="quarter" idx="10"/>
          </p:nvPr>
        </p:nvSpPr>
        <p:spPr/>
        <p:txBody>
          <a:bodyPr/>
          <a:lstStyle/>
          <a:p>
            <a:fld id="{C14E0211-66EF-4932-A70C-3112D2A2E0DB}" type="slidenum">
              <a:rPr lang="en-CA" smtClean="0"/>
              <a:t>4</a:t>
            </a:fld>
            <a:endParaRPr lang="en-CA" dirty="0"/>
          </a:p>
        </p:txBody>
      </p:sp>
    </p:spTree>
    <p:extLst>
      <p:ext uri="{BB962C8B-B14F-4D97-AF65-F5344CB8AC3E}">
        <p14:creationId xmlns:p14="http://schemas.microsoft.com/office/powerpoint/2010/main" val="2617180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14E0211-66EF-4932-A70C-3112D2A2E0DB}" type="slidenum">
              <a:rPr lang="en-CA" smtClean="0"/>
              <a:t>5</a:t>
            </a:fld>
            <a:endParaRPr lang="en-CA" dirty="0"/>
          </a:p>
        </p:txBody>
      </p:sp>
    </p:spTree>
    <p:extLst>
      <p:ext uri="{BB962C8B-B14F-4D97-AF65-F5344CB8AC3E}">
        <p14:creationId xmlns:p14="http://schemas.microsoft.com/office/powerpoint/2010/main" val="608622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14E0211-66EF-4932-A70C-3112D2A2E0DB}" type="slidenum">
              <a:rPr lang="en-CA" smtClean="0"/>
              <a:t>6</a:t>
            </a:fld>
            <a:endParaRPr lang="en-CA" dirty="0"/>
          </a:p>
        </p:txBody>
      </p:sp>
    </p:spTree>
    <p:extLst>
      <p:ext uri="{BB962C8B-B14F-4D97-AF65-F5344CB8AC3E}">
        <p14:creationId xmlns:p14="http://schemas.microsoft.com/office/powerpoint/2010/main" val="1279071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14E0211-66EF-4932-A70C-3112D2A2E0DB}" type="slidenum">
              <a:rPr lang="en-CA" smtClean="0"/>
              <a:t>7</a:t>
            </a:fld>
            <a:endParaRPr lang="en-CA" dirty="0"/>
          </a:p>
        </p:txBody>
      </p:sp>
    </p:spTree>
    <p:extLst>
      <p:ext uri="{BB962C8B-B14F-4D97-AF65-F5344CB8AC3E}">
        <p14:creationId xmlns:p14="http://schemas.microsoft.com/office/powerpoint/2010/main" val="1034569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While</a:t>
            </a:r>
            <a:r>
              <a:rPr lang="en-CA" baseline="0" dirty="0" smtClean="0"/>
              <a:t> the circumvention of digital locks or Technological Protection Measures contravenes Section 41 of the Canadian Copyright Act, the TPP stipulates that the it should be treated as a separate infringement – distinct from any illegal activity associated with the circumvention. This raises the question as to what happens when a TPM is broken on work that is not copyrightable or if the copyright has expired?</a:t>
            </a:r>
            <a:endParaRPr lang="en-CA" dirty="0"/>
          </a:p>
        </p:txBody>
      </p:sp>
      <p:sp>
        <p:nvSpPr>
          <p:cNvPr id="4" name="Slide Number Placeholder 3"/>
          <p:cNvSpPr>
            <a:spLocks noGrp="1"/>
          </p:cNvSpPr>
          <p:nvPr>
            <p:ph type="sldNum" sz="quarter" idx="10"/>
          </p:nvPr>
        </p:nvSpPr>
        <p:spPr/>
        <p:txBody>
          <a:bodyPr/>
          <a:lstStyle/>
          <a:p>
            <a:fld id="{C14E0211-66EF-4932-A70C-3112D2A2E0DB}" type="slidenum">
              <a:rPr lang="en-CA" smtClean="0"/>
              <a:t>8</a:t>
            </a:fld>
            <a:endParaRPr lang="en-CA" dirty="0"/>
          </a:p>
        </p:txBody>
      </p:sp>
    </p:spTree>
    <p:extLst>
      <p:ext uri="{BB962C8B-B14F-4D97-AF65-F5344CB8AC3E}">
        <p14:creationId xmlns:p14="http://schemas.microsoft.com/office/powerpoint/2010/main" val="712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a:t>
            </a:r>
            <a:r>
              <a:rPr lang="en-CA" baseline="0" dirty="0" smtClean="0"/>
              <a:t> major concern with regards to the host of patent provisions is the impact to pharmaceuticals. Humanitarian agencies rely heavily on generic drug manufacturers to provide low cost alternatives to support treatment programs in developing and conflict areas. However, the TPP mandates that extending pharmaceutical patents by at least five years and prohibiting national drug regulatory authorities from approving generic drugs until patent expiry.</a:t>
            </a:r>
            <a:endParaRPr lang="en-CA" dirty="0"/>
          </a:p>
        </p:txBody>
      </p:sp>
      <p:sp>
        <p:nvSpPr>
          <p:cNvPr id="4" name="Slide Number Placeholder 3"/>
          <p:cNvSpPr>
            <a:spLocks noGrp="1"/>
          </p:cNvSpPr>
          <p:nvPr>
            <p:ph type="sldNum" sz="quarter" idx="10"/>
          </p:nvPr>
        </p:nvSpPr>
        <p:spPr/>
        <p:txBody>
          <a:bodyPr/>
          <a:lstStyle/>
          <a:p>
            <a:fld id="{C14E0211-66EF-4932-A70C-3112D2A2E0DB}" type="slidenum">
              <a:rPr lang="en-CA" smtClean="0"/>
              <a:t>9</a:t>
            </a:fld>
            <a:endParaRPr lang="en-CA" dirty="0"/>
          </a:p>
        </p:txBody>
      </p:sp>
    </p:spTree>
    <p:extLst>
      <p:ext uri="{BB962C8B-B14F-4D97-AF65-F5344CB8AC3E}">
        <p14:creationId xmlns:p14="http://schemas.microsoft.com/office/powerpoint/2010/main" val="2729777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FC5E86C-2B47-4B81-8090-0F5B6F45ECD7}" type="datetimeFigureOut">
              <a:rPr lang="en-CA" smtClean="0"/>
              <a:t>2015-12-07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8E1BBED8-5989-408D-A465-54EA02562637}" type="slidenum">
              <a:rPr lang="en-CA" smtClean="0"/>
              <a:t>‹#›</a:t>
            </a:fld>
            <a:endParaRPr lang="en-CA"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C5E86C-2B47-4B81-8090-0F5B6F45ECD7}" type="datetimeFigureOut">
              <a:rPr lang="en-CA" smtClean="0"/>
              <a:t>2015-12-07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8E1BBED8-5989-408D-A465-54EA02562637}" type="slidenum">
              <a:rPr lang="en-CA" smtClean="0"/>
              <a:t>‹#›</a:t>
            </a:fld>
            <a:endParaRPr lang="en-CA"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C5E86C-2B47-4B81-8090-0F5B6F45ECD7}" type="datetimeFigureOut">
              <a:rPr lang="en-CA" smtClean="0"/>
              <a:t>2015-12-07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8E1BBED8-5989-408D-A465-54EA02562637}" type="slidenum">
              <a:rPr lang="en-CA" smtClean="0"/>
              <a:t>‹#›</a:t>
            </a:fld>
            <a:endParaRPr lang="en-CA"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C5E86C-2B47-4B81-8090-0F5B6F45ECD7}" type="datetimeFigureOut">
              <a:rPr lang="en-CA" smtClean="0"/>
              <a:t>2015-12-07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8E1BBED8-5989-408D-A465-54EA02562637}" type="slidenum">
              <a:rPr lang="en-CA" smtClean="0"/>
              <a:t>‹#›</a:t>
            </a:fld>
            <a:endParaRPr lang="en-CA"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C5E86C-2B47-4B81-8090-0F5B6F45ECD7}" type="datetimeFigureOut">
              <a:rPr lang="en-CA" smtClean="0"/>
              <a:t>2015-12-07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8E1BBED8-5989-408D-A465-54EA02562637}" type="slidenum">
              <a:rPr lang="en-CA" smtClean="0"/>
              <a:t>‹#›</a:t>
            </a:fld>
            <a:endParaRPr lang="en-CA"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C5E86C-2B47-4B81-8090-0F5B6F45ECD7}" type="datetimeFigureOut">
              <a:rPr lang="en-CA" smtClean="0"/>
              <a:t>2015-12-07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8E1BBED8-5989-408D-A465-54EA02562637}" type="slidenum">
              <a:rPr lang="en-CA" smtClean="0"/>
              <a:t>‹#›</a:t>
            </a:fld>
            <a:endParaRPr lang="en-CA"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C5E86C-2B47-4B81-8090-0F5B6F45ECD7}" type="datetimeFigureOut">
              <a:rPr lang="en-CA" smtClean="0"/>
              <a:t>2015-12-07</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8E1BBED8-5989-408D-A465-54EA02562637}" type="slidenum">
              <a:rPr lang="en-CA" smtClean="0"/>
              <a:t>‹#›</a:t>
            </a:fld>
            <a:endParaRPr lang="en-CA"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C5E86C-2B47-4B81-8090-0F5B6F45ECD7}" type="datetimeFigureOut">
              <a:rPr lang="en-CA" smtClean="0"/>
              <a:t>2015-12-07</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8E1BBED8-5989-408D-A465-54EA02562637}" type="slidenum">
              <a:rPr lang="en-CA" smtClean="0"/>
              <a:t>‹#›</a:t>
            </a:fld>
            <a:endParaRPr lang="en-CA"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C5E86C-2B47-4B81-8090-0F5B6F45ECD7}" type="datetimeFigureOut">
              <a:rPr lang="en-CA" smtClean="0"/>
              <a:t>2015-12-07</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8E1BBED8-5989-408D-A465-54EA02562637}" type="slidenum">
              <a:rPr lang="en-CA" smtClean="0"/>
              <a:t>‹#›</a:t>
            </a:fld>
            <a:endParaRPr lang="en-CA"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C5E86C-2B47-4B81-8090-0F5B6F45ECD7}" type="datetimeFigureOut">
              <a:rPr lang="en-CA" smtClean="0"/>
              <a:t>2015-12-07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8E1BBED8-5989-408D-A465-54EA02562637}" type="slidenum">
              <a:rPr lang="en-CA" smtClean="0"/>
              <a:t>‹#›</a:t>
            </a:fld>
            <a:endParaRPr lang="en-CA"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C5E86C-2B47-4B81-8090-0F5B6F45ECD7}" type="datetimeFigureOut">
              <a:rPr lang="en-CA" smtClean="0"/>
              <a:t>2015-12-07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8E1BBED8-5989-408D-A465-54EA02562637}" type="slidenum">
              <a:rPr lang="en-CA" smtClean="0"/>
              <a:t>‹#›</a:t>
            </a:fld>
            <a:endParaRPr lang="en-CA"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9FC5E86C-2B47-4B81-8090-0F5B6F45ECD7}" type="datetimeFigureOut">
              <a:rPr lang="en-CA" smtClean="0"/>
              <a:t>2015-12-07</a:t>
            </a:fld>
            <a:endParaRPr lang="en-CA"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CA"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8E1BBED8-5989-408D-A465-54EA02562637}" type="slidenum">
              <a:rPr lang="en-CA" smtClean="0"/>
              <a:t>‹#›</a:t>
            </a:fld>
            <a:endParaRPr lang="en-CA"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4.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4.wma"/><Relationship Id="rId7" Type="http://schemas.openxmlformats.org/officeDocument/2006/relationships/image" Target="../media/image5.jp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4.wm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wma"/><Relationship Id="rId1" Type="http://schemas.microsoft.com/office/2007/relationships/media" Target="../media/media6.wma"/><Relationship Id="rId6" Type="http://schemas.microsoft.com/office/2007/relationships/hdphoto" Target="../media/hdphoto1.wdp"/><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5736" r="7911" b="2174"/>
          <a:stretch/>
        </p:blipFill>
        <p:spPr>
          <a:xfrm>
            <a:off x="0" y="0"/>
            <a:ext cx="9144000" cy="6858000"/>
          </a:xfrm>
          <a:prstGeom prst="rect">
            <a:avLst/>
          </a:prstGeom>
        </p:spPr>
      </p:pic>
      <p:sp>
        <p:nvSpPr>
          <p:cNvPr id="2" name="Title 1"/>
          <p:cNvSpPr>
            <a:spLocks noGrp="1"/>
          </p:cNvSpPr>
          <p:nvPr>
            <p:ph type="ctrTitle"/>
          </p:nvPr>
        </p:nvSpPr>
        <p:spPr/>
        <p:txBody>
          <a:bodyPr/>
          <a:lstStyle/>
          <a:p>
            <a:r>
              <a:rPr lang="en-CA" dirty="0" smtClean="0">
                <a:solidFill>
                  <a:srgbClr val="983524"/>
                </a:solidFill>
              </a:rPr>
              <a:t>Trans-Pacific Partnership (TPP):</a:t>
            </a:r>
            <a:br>
              <a:rPr lang="en-CA" dirty="0" smtClean="0">
                <a:solidFill>
                  <a:srgbClr val="983524"/>
                </a:solidFill>
              </a:rPr>
            </a:br>
            <a:endParaRPr lang="en-CA" dirty="0">
              <a:solidFill>
                <a:srgbClr val="983524"/>
              </a:solidFill>
            </a:endParaRPr>
          </a:p>
        </p:txBody>
      </p:sp>
      <p:sp>
        <p:nvSpPr>
          <p:cNvPr id="3" name="Subtitle 2"/>
          <p:cNvSpPr>
            <a:spLocks noGrp="1"/>
          </p:cNvSpPr>
          <p:nvPr>
            <p:ph type="subTitle" idx="1"/>
          </p:nvPr>
        </p:nvSpPr>
        <p:spPr>
          <a:xfrm>
            <a:off x="1371600" y="3657600"/>
            <a:ext cx="6400800" cy="1752600"/>
          </a:xfrm>
        </p:spPr>
        <p:txBody>
          <a:bodyPr>
            <a:normAutofit/>
          </a:bodyPr>
          <a:lstStyle/>
          <a:p>
            <a:pPr algn="r"/>
            <a:r>
              <a:rPr lang="en-CA" dirty="0" smtClean="0">
                <a:solidFill>
                  <a:schemeClr val="bg1"/>
                </a:solidFill>
              </a:rPr>
              <a:t>Nadir Masood</a:t>
            </a:r>
          </a:p>
          <a:p>
            <a:pPr algn="r"/>
            <a:r>
              <a:rPr lang="en-CA" dirty="0" smtClean="0">
                <a:solidFill>
                  <a:schemeClr val="bg1"/>
                </a:solidFill>
              </a:rPr>
              <a:t>COMP 607 </a:t>
            </a:r>
            <a:br>
              <a:rPr lang="en-CA" dirty="0" smtClean="0">
                <a:solidFill>
                  <a:schemeClr val="bg1"/>
                </a:solidFill>
              </a:rPr>
            </a:br>
            <a:r>
              <a:rPr lang="en-US" dirty="0" smtClean="0">
                <a:solidFill>
                  <a:schemeClr val="bg1"/>
                </a:solidFill>
              </a:rPr>
              <a:t>Athabasca University</a:t>
            </a:r>
            <a:endParaRPr lang="en-CA" dirty="0" smtClean="0">
              <a:solidFill>
                <a:schemeClr val="bg1"/>
              </a:solidFill>
            </a:endParaRPr>
          </a:p>
          <a:p>
            <a:pPr algn="r"/>
            <a:r>
              <a:rPr lang="en-CA" dirty="0" smtClean="0">
                <a:solidFill>
                  <a:schemeClr val="bg1"/>
                </a:solidFill>
              </a:rPr>
              <a:t>Dec 2015</a:t>
            </a:r>
          </a:p>
          <a:p>
            <a:endParaRPr lang="en-CA" dirty="0"/>
          </a:p>
        </p:txBody>
      </p:sp>
      <p:sp>
        <p:nvSpPr>
          <p:cNvPr id="8" name="Rectangle 7"/>
          <p:cNvSpPr/>
          <p:nvPr/>
        </p:nvSpPr>
        <p:spPr>
          <a:xfrm>
            <a:off x="-76200" y="2514600"/>
            <a:ext cx="7543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CA" sz="4400" dirty="0" smtClean="0"/>
              <a:t>IMPACT ON CANADA</a:t>
            </a:r>
            <a:endParaRPr lang="en-CA" sz="4400" dirty="0"/>
          </a:p>
        </p:txBody>
      </p:sp>
      <p:pic>
        <p:nvPicPr>
          <p:cNvPr id="10" name="Slide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63000" y="6477000"/>
            <a:ext cx="304800" cy="304800"/>
          </a:xfrm>
          <a:prstGeom prst="rect">
            <a:avLst/>
          </a:prstGeom>
        </p:spPr>
      </p:pic>
    </p:spTree>
    <p:extLst>
      <p:ext uri="{BB962C8B-B14F-4D97-AF65-F5344CB8AC3E}">
        <p14:creationId xmlns:p14="http://schemas.microsoft.com/office/powerpoint/2010/main" val="4145524076"/>
      </p:ext>
    </p:extLst>
  </p:cSld>
  <p:clrMapOvr>
    <a:masterClrMapping/>
  </p:clrMapOvr>
  <mc:AlternateContent xmlns:mc="http://schemas.openxmlformats.org/markup-compatibility/2006">
    <mc:Choice xmlns:p14="http://schemas.microsoft.com/office/powerpoint/2010/main" Requires="p14">
      <p:transition spd="med" advClick="0" advTm="30000">
        <p14:reveal/>
      </p:transition>
    </mc:Choice>
    <mc:Fallback>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874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7385" t="2386" r="-1" b="7448"/>
          <a:stretch/>
        </p:blipFill>
        <p:spPr>
          <a:xfrm>
            <a:off x="-38705" y="0"/>
            <a:ext cx="9182705" cy="6887029"/>
          </a:xfrm>
        </p:spPr>
      </p:pic>
      <p:sp>
        <p:nvSpPr>
          <p:cNvPr id="2" name="Title 1"/>
          <p:cNvSpPr>
            <a:spLocks noGrp="1"/>
          </p:cNvSpPr>
          <p:nvPr>
            <p:ph type="title"/>
          </p:nvPr>
        </p:nvSpPr>
        <p:spPr>
          <a:xfrm>
            <a:off x="228600" y="381000"/>
            <a:ext cx="8229600" cy="990600"/>
          </a:xfrm>
        </p:spPr>
        <p:txBody>
          <a:bodyPr/>
          <a:lstStyle/>
          <a:p>
            <a:r>
              <a:rPr lang="en-CA" dirty="0" smtClean="0">
                <a:solidFill>
                  <a:schemeClr val="bg1"/>
                </a:solidFill>
              </a:rPr>
              <a:t>Conclusion</a:t>
            </a:r>
            <a:endParaRPr lang="en-CA" dirty="0">
              <a:solidFill>
                <a:schemeClr val="bg1"/>
              </a:solidFill>
            </a:endParaRPr>
          </a:p>
        </p:txBody>
      </p:sp>
      <p:sp>
        <p:nvSpPr>
          <p:cNvPr id="6" name="Title 1"/>
          <p:cNvSpPr txBox="1">
            <a:spLocks/>
          </p:cNvSpPr>
          <p:nvPr/>
        </p:nvSpPr>
        <p:spPr>
          <a:xfrm>
            <a:off x="0" y="6106881"/>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CA" sz="1400" dirty="0" smtClean="0">
                <a:solidFill>
                  <a:schemeClr val="bg1"/>
                </a:solidFill>
                <a:latin typeface="Arial" panose="020B0604020202020204" pitchFamily="34" charset="0"/>
                <a:cs typeface="Arial" panose="020B0604020202020204" pitchFamily="34" charset="0"/>
              </a:rPr>
              <a:t>Nadir Masood ● COMP 607</a:t>
            </a:r>
            <a:r>
              <a:rPr lang="en-CA" sz="1400" dirty="0">
                <a:solidFill>
                  <a:schemeClr val="bg1"/>
                </a:solidFill>
                <a:latin typeface="Arial" panose="020B0604020202020204" pitchFamily="34" charset="0"/>
                <a:cs typeface="Arial" panose="020B0604020202020204" pitchFamily="34" charset="0"/>
              </a:rPr>
              <a:t> ● </a:t>
            </a:r>
            <a:r>
              <a:rPr lang="en-CA" sz="1400" dirty="0" smtClean="0">
                <a:solidFill>
                  <a:schemeClr val="bg1"/>
                </a:solidFill>
                <a:latin typeface="Arial" panose="020B0604020202020204" pitchFamily="34" charset="0"/>
                <a:cs typeface="Arial" panose="020B0604020202020204" pitchFamily="34" charset="0"/>
              </a:rPr>
              <a:t>Athabasca University</a:t>
            </a:r>
            <a:r>
              <a:rPr lang="en-CA" sz="1400" dirty="0">
                <a:solidFill>
                  <a:schemeClr val="bg1"/>
                </a:solidFill>
                <a:latin typeface="Arial" panose="020B0604020202020204" pitchFamily="34" charset="0"/>
                <a:cs typeface="Arial" panose="020B0604020202020204" pitchFamily="34" charset="0"/>
              </a:rPr>
              <a:t> ● </a:t>
            </a:r>
            <a:r>
              <a:rPr lang="en-CA" sz="1400" dirty="0" smtClean="0">
                <a:solidFill>
                  <a:schemeClr val="bg1"/>
                </a:solidFill>
                <a:latin typeface="Arial" panose="020B0604020202020204" pitchFamily="34" charset="0"/>
                <a:cs typeface="Arial" panose="020B0604020202020204" pitchFamily="34" charset="0"/>
              </a:rPr>
              <a:t>Dec 2015</a:t>
            </a:r>
            <a:r>
              <a:rPr lang="en-CA" sz="1050" dirty="0" smtClean="0">
                <a:solidFill>
                  <a:schemeClr val="bg1"/>
                </a:solidFill>
                <a:latin typeface="+mn-lt"/>
              </a:rPr>
              <a:t/>
            </a:r>
            <a:br>
              <a:rPr lang="en-CA" sz="1050" dirty="0" smtClean="0">
                <a:solidFill>
                  <a:schemeClr val="bg1"/>
                </a:solidFill>
                <a:latin typeface="+mn-lt"/>
              </a:rPr>
            </a:br>
            <a:r>
              <a:rPr lang="en-CA" sz="1050" dirty="0" smtClean="0">
                <a:solidFill>
                  <a:schemeClr val="bg1"/>
                </a:solidFill>
                <a:latin typeface="Arial" panose="020B0604020202020204" pitchFamily="34" charset="0"/>
                <a:cs typeface="Arial" panose="020B0604020202020204" pitchFamily="34" charset="0"/>
              </a:rPr>
              <a:t>All images copyright  free or licensed  under Creative Commons Public Domain Dedication (CCO)</a:t>
            </a:r>
            <a:endParaRPr lang="en-CA" sz="140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381000" y="1447800"/>
            <a:ext cx="8305800" cy="3046988"/>
          </a:xfrm>
          <a:prstGeom prst="rect">
            <a:avLst/>
          </a:prstGeom>
          <a:noFill/>
        </p:spPr>
        <p:txBody>
          <a:bodyPr wrap="square" rtlCol="0">
            <a:spAutoFit/>
          </a:bodyPr>
          <a:lstStyle/>
          <a:p>
            <a:pPr marL="285750" indent="-285750">
              <a:buFont typeface="Arial" panose="020B0604020202020204" pitchFamily="34" charset="0"/>
              <a:buChar char="•"/>
            </a:pPr>
            <a:r>
              <a:rPr lang="en-CA" sz="2400" dirty="0" smtClean="0"/>
              <a:t>Impact is more far reaching and is outside the scope of this discussion.</a:t>
            </a:r>
            <a:br>
              <a:rPr lang="en-CA" sz="2400" dirty="0" smtClean="0"/>
            </a:br>
            <a:endParaRPr lang="en-CA" sz="2400" dirty="0" smtClean="0"/>
          </a:p>
          <a:p>
            <a:pPr marL="285750" indent="-285750">
              <a:buFont typeface="Arial" panose="020B0604020202020204" pitchFamily="34" charset="0"/>
              <a:buChar char="•"/>
            </a:pPr>
            <a:r>
              <a:rPr lang="en-CA" sz="2400" dirty="0" smtClean="0"/>
              <a:t>Canadians need to be informed of the impacts to their laws by an agreement</a:t>
            </a:r>
            <a:r>
              <a:rPr lang="en-CA" sz="2400" dirty="0"/>
              <a:t> </a:t>
            </a:r>
            <a:r>
              <a:rPr lang="en-CA" sz="2400" dirty="0" smtClean="0"/>
              <a:t>negotiated in secret.</a:t>
            </a:r>
            <a:br>
              <a:rPr lang="en-CA" sz="2400" dirty="0" smtClean="0"/>
            </a:br>
            <a:endParaRPr lang="en-CA" sz="2400" dirty="0" smtClean="0"/>
          </a:p>
          <a:p>
            <a:pPr marL="285750" indent="-285750">
              <a:buFont typeface="Arial" panose="020B0604020202020204" pitchFamily="34" charset="0"/>
              <a:buChar char="•"/>
            </a:pPr>
            <a:r>
              <a:rPr lang="en-CA" sz="2400" dirty="0" smtClean="0"/>
              <a:t>External pressure to ratify should be measured against long term effects.</a:t>
            </a:r>
          </a:p>
        </p:txBody>
      </p:sp>
      <p:pic>
        <p:nvPicPr>
          <p:cNvPr id="3" name="Slide 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9952" y="6473952"/>
            <a:ext cx="301752" cy="301752"/>
          </a:xfrm>
          <a:prstGeom prst="rect">
            <a:avLst/>
          </a:prstGeom>
        </p:spPr>
      </p:pic>
    </p:spTree>
    <p:extLst>
      <p:ext uri="{BB962C8B-B14F-4D97-AF65-F5344CB8AC3E}">
        <p14:creationId xmlns:p14="http://schemas.microsoft.com/office/powerpoint/2010/main" val="1367665923"/>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50"/>
                                  </p:stCondLst>
                                  <p:childTnLst>
                                    <p:cmd type="call" cmd="playFrom(0.0)">
                                      <p:cBhvr>
                                        <p:cTn id="6" dur="299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737" r="33665" b="31350"/>
          <a:stretch/>
        </p:blipFill>
        <p:spPr>
          <a:xfrm>
            <a:off x="0" y="0"/>
            <a:ext cx="9144000" cy="6858000"/>
          </a:xfrm>
          <a:prstGeom prst="rect">
            <a:avLst/>
          </a:prstGeom>
        </p:spPr>
      </p:pic>
      <p:sp>
        <p:nvSpPr>
          <p:cNvPr id="2" name="Title 1"/>
          <p:cNvSpPr>
            <a:spLocks noGrp="1"/>
          </p:cNvSpPr>
          <p:nvPr>
            <p:ph type="title"/>
          </p:nvPr>
        </p:nvSpPr>
        <p:spPr>
          <a:xfrm>
            <a:off x="457200" y="228600"/>
            <a:ext cx="8229600" cy="990600"/>
          </a:xfrm>
        </p:spPr>
        <p:txBody>
          <a:bodyPr/>
          <a:lstStyle/>
          <a:p>
            <a:r>
              <a:rPr lang="en-CA" dirty="0" smtClean="0">
                <a:solidFill>
                  <a:srgbClr val="983524"/>
                </a:solidFill>
              </a:rPr>
              <a:t>What is the TPP?</a:t>
            </a:r>
            <a:endParaRPr lang="en-CA" dirty="0">
              <a:solidFill>
                <a:srgbClr val="983524"/>
              </a:solidFill>
            </a:endParaRPr>
          </a:p>
        </p:txBody>
      </p:sp>
      <p:sp>
        <p:nvSpPr>
          <p:cNvPr id="3" name="Content Placeholder 2"/>
          <p:cNvSpPr>
            <a:spLocks noGrp="1"/>
          </p:cNvSpPr>
          <p:nvPr>
            <p:ph idx="1"/>
          </p:nvPr>
        </p:nvSpPr>
        <p:spPr>
          <a:xfrm>
            <a:off x="457200" y="1219200"/>
            <a:ext cx="8229600" cy="990600"/>
          </a:xfrm>
        </p:spPr>
        <p:txBody>
          <a:bodyPr/>
          <a:lstStyle/>
          <a:p>
            <a:pPr marL="0" indent="0">
              <a:buNone/>
            </a:pPr>
            <a:r>
              <a:rPr lang="en-CA" dirty="0" smtClean="0"/>
              <a:t>An international free trade agreement between Pacific Rim countries that represents 40% of the world’s economy.</a:t>
            </a:r>
            <a:endParaRPr lang="en-CA" dirty="0"/>
          </a:p>
        </p:txBody>
      </p:sp>
      <p:grpSp>
        <p:nvGrpSpPr>
          <p:cNvPr id="6" name="Group 5"/>
          <p:cNvGrpSpPr/>
          <p:nvPr/>
        </p:nvGrpSpPr>
        <p:grpSpPr>
          <a:xfrm>
            <a:off x="381000" y="2245172"/>
            <a:ext cx="8358186" cy="4301678"/>
            <a:chOff x="381000" y="2454722"/>
            <a:chExt cx="8358186" cy="4301678"/>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454722"/>
              <a:ext cx="8358186" cy="43016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558800" y="6500168"/>
              <a:ext cx="2717800" cy="230832"/>
            </a:xfrm>
            <a:prstGeom prst="rect">
              <a:avLst/>
            </a:prstGeom>
            <a:noFill/>
          </p:spPr>
          <p:txBody>
            <a:bodyPr wrap="square" rtlCol="0">
              <a:spAutoFit/>
            </a:bodyPr>
            <a:lstStyle/>
            <a:p>
              <a:r>
                <a:rPr lang="en-CA" sz="900" dirty="0" smtClean="0"/>
                <a:t>Source: BBC News © 2015 BBC</a:t>
              </a:r>
              <a:endParaRPr lang="en-CA" sz="900" dirty="0"/>
            </a:p>
          </p:txBody>
        </p:sp>
      </p:grpSp>
      <p:pic>
        <p:nvPicPr>
          <p:cNvPr id="4" name="Slide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63000" y="6477000"/>
            <a:ext cx="304800" cy="304800"/>
          </a:xfrm>
          <a:prstGeom prst="rect">
            <a:avLst/>
          </a:prstGeom>
        </p:spPr>
      </p:pic>
    </p:spTree>
    <p:extLst>
      <p:ext uri="{BB962C8B-B14F-4D97-AF65-F5344CB8AC3E}">
        <p14:creationId xmlns:p14="http://schemas.microsoft.com/office/powerpoint/2010/main" val="530709262"/>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98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2760" t="13219" r="34082" b="15728"/>
          <a:stretch/>
        </p:blipFill>
        <p:spPr>
          <a:xfrm flipH="1">
            <a:off x="0" y="0"/>
            <a:ext cx="9144000" cy="6858000"/>
          </a:xfrm>
          <a:prstGeom prst="rect">
            <a:avLst/>
          </a:prstGeom>
        </p:spPr>
      </p:pic>
      <p:sp>
        <p:nvSpPr>
          <p:cNvPr id="2" name="Title 1"/>
          <p:cNvSpPr>
            <a:spLocks noGrp="1"/>
          </p:cNvSpPr>
          <p:nvPr>
            <p:ph type="title"/>
          </p:nvPr>
        </p:nvSpPr>
        <p:spPr>
          <a:xfrm>
            <a:off x="1676400" y="762000"/>
            <a:ext cx="4533898" cy="990600"/>
          </a:xfrm>
        </p:spPr>
        <p:txBody>
          <a:bodyPr/>
          <a:lstStyle/>
          <a:p>
            <a:r>
              <a:rPr lang="en-CA" dirty="0" smtClean="0"/>
              <a:t>Key TPP resolutions</a:t>
            </a:r>
            <a:endParaRPr lang="en-CA" dirty="0">
              <a:solidFill>
                <a:srgbClr val="983524"/>
              </a:solidFill>
            </a:endParaRPr>
          </a:p>
        </p:txBody>
      </p:sp>
      <p:sp>
        <p:nvSpPr>
          <p:cNvPr id="3" name="Content Placeholder 2"/>
          <p:cNvSpPr>
            <a:spLocks noGrp="1"/>
          </p:cNvSpPr>
          <p:nvPr>
            <p:ph idx="1"/>
          </p:nvPr>
        </p:nvSpPr>
        <p:spPr>
          <a:xfrm>
            <a:off x="1828800" y="1958940"/>
            <a:ext cx="5410200" cy="4876800"/>
          </a:xfrm>
        </p:spPr>
        <p:txBody>
          <a:bodyPr>
            <a:noAutofit/>
          </a:bodyPr>
          <a:lstStyle/>
          <a:p>
            <a:pPr>
              <a:lnSpc>
                <a:spcPct val="170000"/>
              </a:lnSpc>
            </a:pPr>
            <a:r>
              <a:rPr lang="en-CA" sz="1500" dirty="0" smtClean="0">
                <a:solidFill>
                  <a:schemeClr val="bg1"/>
                </a:solidFill>
              </a:rPr>
              <a:t>Promote economic integration;</a:t>
            </a:r>
          </a:p>
          <a:p>
            <a:pPr>
              <a:lnSpc>
                <a:spcPct val="170000"/>
              </a:lnSpc>
            </a:pPr>
            <a:r>
              <a:rPr lang="en-CA" sz="1500" dirty="0" smtClean="0">
                <a:solidFill>
                  <a:schemeClr val="bg1"/>
                </a:solidFill>
              </a:rPr>
              <a:t>Strengthen relationships;</a:t>
            </a:r>
          </a:p>
          <a:p>
            <a:pPr>
              <a:lnSpc>
                <a:spcPct val="170000"/>
              </a:lnSpc>
            </a:pPr>
            <a:r>
              <a:rPr lang="en-CA" sz="1500" dirty="0" smtClean="0">
                <a:solidFill>
                  <a:schemeClr val="bg1"/>
                </a:solidFill>
              </a:rPr>
              <a:t>Build upon rights and obligations under the WTO;</a:t>
            </a:r>
          </a:p>
          <a:p>
            <a:pPr>
              <a:lnSpc>
                <a:spcPct val="170000"/>
              </a:lnSpc>
            </a:pPr>
            <a:r>
              <a:rPr lang="en-CA" sz="1500" dirty="0" smtClean="0">
                <a:solidFill>
                  <a:schemeClr val="bg1"/>
                </a:solidFill>
              </a:rPr>
              <a:t>Strengthen competitiveness of businesses;</a:t>
            </a:r>
          </a:p>
          <a:p>
            <a:pPr>
              <a:lnSpc>
                <a:spcPct val="170000"/>
              </a:lnSpc>
            </a:pPr>
            <a:r>
              <a:rPr lang="en-CA" sz="1500" dirty="0" smtClean="0">
                <a:solidFill>
                  <a:schemeClr val="bg1"/>
                </a:solidFill>
              </a:rPr>
              <a:t>Support the growth of small businesses;</a:t>
            </a:r>
          </a:p>
          <a:p>
            <a:pPr>
              <a:lnSpc>
                <a:spcPct val="170000"/>
              </a:lnSpc>
            </a:pPr>
            <a:r>
              <a:rPr lang="en-CA" sz="1500" dirty="0" smtClean="0">
                <a:solidFill>
                  <a:schemeClr val="bg1"/>
                </a:solidFill>
              </a:rPr>
              <a:t>Establish a predictable legal and commercial framework;</a:t>
            </a:r>
          </a:p>
          <a:p>
            <a:pPr>
              <a:lnSpc>
                <a:spcPct val="170000"/>
              </a:lnSpc>
            </a:pPr>
            <a:r>
              <a:rPr lang="en-CA" sz="1500" dirty="0" smtClean="0">
                <a:solidFill>
                  <a:schemeClr val="bg1"/>
                </a:solidFill>
              </a:rPr>
              <a:t>Facilitate trade through transparent customs procedures;</a:t>
            </a:r>
          </a:p>
          <a:p>
            <a:pPr>
              <a:lnSpc>
                <a:spcPct val="170000"/>
              </a:lnSpc>
            </a:pPr>
            <a:r>
              <a:rPr lang="en-CA" sz="1500" dirty="0" smtClean="0">
                <a:solidFill>
                  <a:schemeClr val="bg1"/>
                </a:solidFill>
              </a:rPr>
              <a:t>Promote environmental protection and labour rights;</a:t>
            </a:r>
          </a:p>
          <a:p>
            <a:pPr>
              <a:lnSpc>
                <a:spcPct val="170000"/>
              </a:lnSpc>
            </a:pPr>
            <a:r>
              <a:rPr lang="en-CA" sz="1500" dirty="0" smtClean="0">
                <a:solidFill>
                  <a:schemeClr val="bg1"/>
                </a:solidFill>
              </a:rPr>
              <a:t>Recognize the right to adopt, maintain or modify </a:t>
            </a:r>
            <a:br>
              <a:rPr lang="en-CA" sz="1500" dirty="0" smtClean="0">
                <a:solidFill>
                  <a:schemeClr val="bg1"/>
                </a:solidFill>
              </a:rPr>
            </a:br>
            <a:r>
              <a:rPr lang="en-CA" sz="1500" dirty="0" smtClean="0">
                <a:solidFill>
                  <a:schemeClr val="bg1"/>
                </a:solidFill>
              </a:rPr>
              <a:t>healthcare systems</a:t>
            </a:r>
            <a:r>
              <a:rPr lang="en-US" sz="1500" dirty="0" smtClean="0">
                <a:solidFill>
                  <a:schemeClr val="bg1"/>
                </a:solidFill>
              </a:rPr>
              <a:t>.</a:t>
            </a:r>
            <a:endParaRPr lang="en-CA" sz="1500" dirty="0">
              <a:solidFill>
                <a:schemeClr val="bg1"/>
              </a:solidFill>
            </a:endParaRPr>
          </a:p>
        </p:txBody>
      </p:sp>
      <p:pic>
        <p:nvPicPr>
          <p:cNvPr id="4" name="Slide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59952" y="6473952"/>
            <a:ext cx="304800" cy="304800"/>
          </a:xfrm>
          <a:prstGeom prst="rect">
            <a:avLst/>
          </a:prstGeom>
        </p:spPr>
      </p:pic>
      <p:pic>
        <p:nvPicPr>
          <p:cNvPr id="5" name="Slide 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759952" y="6473952"/>
            <a:ext cx="301752" cy="301752"/>
          </a:xfrm>
          <a:prstGeom prst="rect">
            <a:avLst/>
          </a:prstGeom>
        </p:spPr>
      </p:pic>
    </p:spTree>
    <p:extLst>
      <p:ext uri="{BB962C8B-B14F-4D97-AF65-F5344CB8AC3E}">
        <p14:creationId xmlns:p14="http://schemas.microsoft.com/office/powerpoint/2010/main" val="3059805659"/>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4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49037" t="2071" b="40596"/>
          <a:stretch/>
        </p:blipFill>
        <p:spPr>
          <a:xfrm>
            <a:off x="0" y="0"/>
            <a:ext cx="9144000" cy="6858000"/>
          </a:xfrm>
          <a:prstGeom prst="rect">
            <a:avLst/>
          </a:prstGeom>
        </p:spPr>
      </p:pic>
      <p:sp>
        <p:nvSpPr>
          <p:cNvPr id="2" name="Title 1"/>
          <p:cNvSpPr>
            <a:spLocks noGrp="1"/>
          </p:cNvSpPr>
          <p:nvPr>
            <p:ph type="title"/>
          </p:nvPr>
        </p:nvSpPr>
        <p:spPr>
          <a:xfrm>
            <a:off x="1981200" y="270785"/>
            <a:ext cx="6781800" cy="1676400"/>
          </a:xfrm>
        </p:spPr>
        <p:txBody>
          <a:bodyPr>
            <a:noAutofit/>
          </a:bodyPr>
          <a:lstStyle/>
          <a:p>
            <a:r>
              <a:rPr lang="en-CA" sz="4800" dirty="0" smtClean="0"/>
              <a:t>Sounds great!</a:t>
            </a:r>
            <a:br>
              <a:rPr lang="en-CA" sz="4800" dirty="0" smtClean="0"/>
            </a:br>
            <a:r>
              <a:rPr lang="en-CA" sz="4800" dirty="0" smtClean="0"/>
              <a:t>What’s the problem?</a:t>
            </a:r>
            <a:endParaRPr lang="en-CA" sz="4800" dirty="0">
              <a:solidFill>
                <a:srgbClr val="983524"/>
              </a:solidFill>
            </a:endParaRPr>
          </a:p>
        </p:txBody>
      </p:sp>
      <p:sp>
        <p:nvSpPr>
          <p:cNvPr id="3" name="Content Placeholder 2"/>
          <p:cNvSpPr>
            <a:spLocks noGrp="1"/>
          </p:cNvSpPr>
          <p:nvPr>
            <p:ph idx="1"/>
          </p:nvPr>
        </p:nvSpPr>
        <p:spPr>
          <a:xfrm>
            <a:off x="3592293" y="2033587"/>
            <a:ext cx="5600700" cy="4595813"/>
          </a:xfrm>
        </p:spPr>
        <p:txBody>
          <a:bodyPr>
            <a:normAutofit fontScale="77500" lnSpcReduction="20000"/>
          </a:bodyPr>
          <a:lstStyle/>
          <a:p>
            <a:pPr>
              <a:lnSpc>
                <a:spcPct val="170000"/>
              </a:lnSpc>
            </a:pPr>
            <a:r>
              <a:rPr lang="en-US" sz="2600" dirty="0" smtClean="0">
                <a:solidFill>
                  <a:schemeClr val="bg1"/>
                </a:solidFill>
              </a:rPr>
              <a:t>Secret negotiations - no </a:t>
            </a:r>
            <a:r>
              <a:rPr lang="en-US" sz="2600" dirty="0">
                <a:solidFill>
                  <a:schemeClr val="bg1"/>
                </a:solidFill>
              </a:rPr>
              <a:t>public consultation;</a:t>
            </a:r>
            <a:endParaRPr lang="en-US" sz="2600" dirty="0" smtClean="0">
              <a:solidFill>
                <a:schemeClr val="bg1"/>
              </a:solidFill>
            </a:endParaRPr>
          </a:p>
          <a:p>
            <a:pPr>
              <a:lnSpc>
                <a:spcPct val="170000"/>
              </a:lnSpc>
            </a:pPr>
            <a:r>
              <a:rPr lang="en-US" sz="2600" dirty="0" smtClean="0">
                <a:solidFill>
                  <a:schemeClr val="bg1"/>
                </a:solidFill>
              </a:rPr>
              <a:t>Negotiated by outgoing govt. during elections; </a:t>
            </a:r>
          </a:p>
          <a:p>
            <a:pPr>
              <a:lnSpc>
                <a:spcPct val="170000"/>
              </a:lnSpc>
            </a:pPr>
            <a:r>
              <a:rPr lang="en-US" sz="2600" dirty="0" smtClean="0">
                <a:solidFill>
                  <a:schemeClr val="bg1"/>
                </a:solidFill>
              </a:rPr>
              <a:t>External pressure to ratify agreement;</a:t>
            </a:r>
          </a:p>
          <a:p>
            <a:pPr>
              <a:lnSpc>
                <a:spcPct val="170000"/>
              </a:lnSpc>
            </a:pPr>
            <a:r>
              <a:rPr lang="en-US" sz="2600" dirty="0" smtClean="0">
                <a:solidFill>
                  <a:schemeClr val="bg1"/>
                </a:solidFill>
              </a:rPr>
              <a:t>Pressure to sign - even if not ratified;</a:t>
            </a:r>
          </a:p>
          <a:p>
            <a:pPr>
              <a:lnSpc>
                <a:spcPct val="170000"/>
              </a:lnSpc>
            </a:pPr>
            <a:r>
              <a:rPr lang="en-US" sz="2600" dirty="0" smtClean="0">
                <a:solidFill>
                  <a:schemeClr val="bg1"/>
                </a:solidFill>
              </a:rPr>
              <a:t>Made in America – influenced by US interests;</a:t>
            </a:r>
          </a:p>
          <a:p>
            <a:pPr>
              <a:lnSpc>
                <a:spcPct val="170000"/>
              </a:lnSpc>
            </a:pPr>
            <a:r>
              <a:rPr lang="en-US" sz="2600" dirty="0">
                <a:solidFill>
                  <a:schemeClr val="bg1"/>
                </a:solidFill>
              </a:rPr>
              <a:t>Concerns </a:t>
            </a:r>
            <a:r>
              <a:rPr lang="en-US" sz="2600" dirty="0" smtClean="0">
                <a:solidFill>
                  <a:schemeClr val="bg1"/>
                </a:solidFill>
              </a:rPr>
              <a:t>regarding </a:t>
            </a:r>
          </a:p>
          <a:p>
            <a:pPr marL="274320" lvl="1" indent="0">
              <a:lnSpc>
                <a:spcPct val="170000"/>
              </a:lnSpc>
              <a:buNone/>
            </a:pPr>
            <a:r>
              <a:rPr lang="en-US" sz="2200" dirty="0" smtClean="0">
                <a:solidFill>
                  <a:schemeClr val="bg1"/>
                </a:solidFill>
              </a:rPr>
              <a:t>Privacy		Cybersecurity</a:t>
            </a:r>
          </a:p>
          <a:p>
            <a:pPr marL="274320" lvl="1" indent="0">
              <a:lnSpc>
                <a:spcPct val="170000"/>
              </a:lnSpc>
              <a:buNone/>
            </a:pPr>
            <a:r>
              <a:rPr lang="en-US" sz="2200" dirty="0" smtClean="0">
                <a:solidFill>
                  <a:schemeClr val="bg1"/>
                </a:solidFill>
              </a:rPr>
              <a:t>Intellectual Property	Patents</a:t>
            </a:r>
            <a:endParaRPr lang="en-CA" dirty="0">
              <a:solidFill>
                <a:schemeClr val="bg1"/>
              </a:solidFill>
            </a:endParaRPr>
          </a:p>
        </p:txBody>
      </p:sp>
      <p:pic>
        <p:nvPicPr>
          <p:cNvPr id="4" name="Slide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9952" y="6473952"/>
            <a:ext cx="301752" cy="301752"/>
          </a:xfrm>
          <a:prstGeom prst="rect">
            <a:avLst/>
          </a:prstGeom>
        </p:spPr>
      </p:pic>
    </p:spTree>
    <p:extLst>
      <p:ext uri="{BB962C8B-B14F-4D97-AF65-F5344CB8AC3E}">
        <p14:creationId xmlns:p14="http://schemas.microsoft.com/office/powerpoint/2010/main" val="175634045"/>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500"/>
                                  </p:stCondLst>
                                  <p:childTnLst>
                                    <p:cmd type="call" cmd="playFrom(0.0)">
                                      <p:cBhvr>
                                        <p:cTn id="6" dur="262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57000"/>
                    </a14:imgEffect>
                  </a14:imgLayer>
                </a14:imgProps>
              </a:ext>
              <a:ext uri="{28A0092B-C50C-407E-A947-70E740481C1C}">
                <a14:useLocalDpi xmlns:a14="http://schemas.microsoft.com/office/drawing/2010/main" val="0"/>
              </a:ext>
            </a:extLst>
          </a:blip>
          <a:srcRect l="25586" t="-329" r="4023" b="25301"/>
          <a:stretch/>
        </p:blipFill>
        <p:spPr>
          <a:xfrm>
            <a:off x="-152400" y="-223345"/>
            <a:ext cx="9307286" cy="7207798"/>
          </a:xfrm>
          <a:prstGeom prst="rect">
            <a:avLst/>
          </a:prstGeom>
        </p:spPr>
      </p:pic>
      <p:sp>
        <p:nvSpPr>
          <p:cNvPr id="2" name="Title 1"/>
          <p:cNvSpPr>
            <a:spLocks noGrp="1"/>
          </p:cNvSpPr>
          <p:nvPr>
            <p:ph type="title"/>
          </p:nvPr>
        </p:nvSpPr>
        <p:spPr>
          <a:xfrm>
            <a:off x="685800" y="1143000"/>
            <a:ext cx="2209800" cy="990600"/>
          </a:xfrm>
        </p:spPr>
        <p:txBody>
          <a:bodyPr>
            <a:normAutofit fontScale="90000"/>
          </a:bodyPr>
          <a:lstStyle/>
          <a:p>
            <a:r>
              <a:rPr lang="en-CA" sz="5400" dirty="0" smtClean="0">
                <a:effectLst>
                  <a:outerShdw blurRad="50800" dist="38100" dir="2700000" algn="tl" rotWithShape="0">
                    <a:prstClr val="black">
                      <a:alpha val="40000"/>
                    </a:prstClr>
                  </a:outerShdw>
                </a:effectLst>
              </a:rPr>
              <a:t>Privacy</a:t>
            </a:r>
            <a:endParaRPr lang="en-CA" dirty="0">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343400" y="457200"/>
            <a:ext cx="4572000" cy="4876800"/>
          </a:xfrm>
        </p:spPr>
        <p:txBody>
          <a:bodyPr/>
          <a:lstStyle/>
          <a:p>
            <a:r>
              <a:rPr lang="en-CA" dirty="0" smtClean="0">
                <a:solidFill>
                  <a:schemeClr val="bg1"/>
                </a:solidFill>
              </a:rPr>
              <a:t>Storage of personal sensitive information outside Canada;</a:t>
            </a:r>
            <a:br>
              <a:rPr lang="en-CA" dirty="0" smtClean="0">
                <a:solidFill>
                  <a:schemeClr val="bg1"/>
                </a:solidFill>
              </a:rPr>
            </a:br>
            <a:endParaRPr lang="en-CA" dirty="0" smtClean="0">
              <a:solidFill>
                <a:schemeClr val="bg1"/>
              </a:solidFill>
            </a:endParaRPr>
          </a:p>
          <a:p>
            <a:r>
              <a:rPr lang="en-CA" dirty="0" smtClean="0">
                <a:solidFill>
                  <a:schemeClr val="bg1"/>
                </a:solidFill>
              </a:rPr>
              <a:t>No say in how or where</a:t>
            </a:r>
            <a:br>
              <a:rPr lang="en-CA" dirty="0" smtClean="0">
                <a:solidFill>
                  <a:schemeClr val="bg1"/>
                </a:solidFill>
              </a:rPr>
            </a:br>
            <a:r>
              <a:rPr lang="en-CA" dirty="0" smtClean="0">
                <a:solidFill>
                  <a:schemeClr val="bg1"/>
                </a:solidFill>
              </a:rPr>
              <a:t>data is stored;</a:t>
            </a:r>
            <a:br>
              <a:rPr lang="en-CA" dirty="0" smtClean="0">
                <a:solidFill>
                  <a:schemeClr val="bg1"/>
                </a:solidFill>
              </a:rPr>
            </a:br>
            <a:endParaRPr lang="en-CA" dirty="0" smtClean="0">
              <a:solidFill>
                <a:schemeClr val="bg1"/>
              </a:solidFill>
            </a:endParaRPr>
          </a:p>
          <a:p>
            <a:r>
              <a:rPr lang="en-CA" dirty="0" smtClean="0">
                <a:solidFill>
                  <a:schemeClr val="bg1"/>
                </a:solidFill>
              </a:rPr>
              <a:t>Safeguards;</a:t>
            </a:r>
            <a:br>
              <a:rPr lang="en-CA" dirty="0" smtClean="0">
                <a:solidFill>
                  <a:schemeClr val="bg1"/>
                </a:solidFill>
              </a:rPr>
            </a:br>
            <a:endParaRPr lang="en-CA" dirty="0" smtClean="0">
              <a:solidFill>
                <a:schemeClr val="bg1"/>
              </a:solidFill>
            </a:endParaRPr>
          </a:p>
          <a:p>
            <a:r>
              <a:rPr lang="en-CA" dirty="0" smtClean="0">
                <a:solidFill>
                  <a:schemeClr val="bg1"/>
                </a:solidFill>
              </a:rPr>
              <a:t>Surveillance.</a:t>
            </a:r>
          </a:p>
          <a:p>
            <a:endParaRPr lang="en-CA" dirty="0" smtClean="0">
              <a:solidFill>
                <a:schemeClr val="bg1"/>
              </a:solidFill>
            </a:endParaRPr>
          </a:p>
          <a:p>
            <a:endParaRPr lang="en-CA" dirty="0">
              <a:solidFill>
                <a:schemeClr val="bg1"/>
              </a:solidFill>
            </a:endParaRPr>
          </a:p>
        </p:txBody>
      </p:sp>
      <p:pic>
        <p:nvPicPr>
          <p:cNvPr id="5" name="Slide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59952" y="6473952"/>
            <a:ext cx="301752" cy="301752"/>
          </a:xfrm>
          <a:prstGeom prst="rect">
            <a:avLst/>
          </a:prstGeom>
        </p:spPr>
      </p:pic>
    </p:spTree>
    <p:extLst>
      <p:ext uri="{BB962C8B-B14F-4D97-AF65-F5344CB8AC3E}">
        <p14:creationId xmlns:p14="http://schemas.microsoft.com/office/powerpoint/2010/main" val="467038156"/>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6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28994" b="16124"/>
          <a:stretch/>
        </p:blipFill>
        <p:spPr>
          <a:xfrm>
            <a:off x="0" y="-342900"/>
            <a:ext cx="9144000" cy="7200900"/>
          </a:xfrm>
          <a:prstGeom prst="rect">
            <a:avLst/>
          </a:prstGeom>
        </p:spPr>
      </p:pic>
      <p:sp>
        <p:nvSpPr>
          <p:cNvPr id="2" name="Title 1"/>
          <p:cNvSpPr>
            <a:spLocks noGrp="1"/>
          </p:cNvSpPr>
          <p:nvPr>
            <p:ph type="title"/>
          </p:nvPr>
        </p:nvSpPr>
        <p:spPr>
          <a:xfrm>
            <a:off x="990600" y="381000"/>
            <a:ext cx="4648200" cy="990600"/>
          </a:xfrm>
        </p:spPr>
        <p:txBody>
          <a:bodyPr>
            <a:normAutofit/>
          </a:bodyPr>
          <a:lstStyle/>
          <a:p>
            <a:r>
              <a:rPr lang="en-CA" sz="5400" dirty="0" smtClean="0">
                <a:effectLst>
                  <a:outerShdw blurRad="50800" dist="38100" dir="2700000" algn="tl" rotWithShape="0">
                    <a:prstClr val="black">
                      <a:alpha val="40000"/>
                    </a:prstClr>
                  </a:outerShdw>
                </a:effectLst>
              </a:rPr>
              <a:t>Cybersecurity</a:t>
            </a:r>
            <a:endParaRPr lang="en-CA" dirty="0">
              <a:solidFill>
                <a:schemeClr val="bg1"/>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152400" y="1524000"/>
            <a:ext cx="3657600" cy="5251704"/>
          </a:xfrm>
        </p:spPr>
        <p:txBody>
          <a:bodyPr>
            <a:normAutofit fontScale="92500" lnSpcReduction="10000"/>
          </a:bodyPr>
          <a:lstStyle/>
          <a:p>
            <a:r>
              <a:rPr lang="en-CA" sz="2800" dirty="0" smtClean="0">
                <a:solidFill>
                  <a:schemeClr val="bg1"/>
                </a:solidFill>
              </a:rPr>
              <a:t>Only two bullet points in the agreement:</a:t>
            </a:r>
            <a:br>
              <a:rPr lang="en-CA" sz="2800" dirty="0" smtClean="0">
                <a:solidFill>
                  <a:schemeClr val="bg1"/>
                </a:solidFill>
              </a:rPr>
            </a:br>
            <a:endParaRPr lang="en-CA" sz="2800" dirty="0" smtClean="0">
              <a:solidFill>
                <a:schemeClr val="bg1"/>
              </a:solidFill>
            </a:endParaRPr>
          </a:p>
          <a:p>
            <a:pPr lvl="1"/>
            <a:r>
              <a:rPr lang="en-CA" sz="2200" dirty="0" smtClean="0">
                <a:solidFill>
                  <a:schemeClr val="bg1"/>
                </a:solidFill>
              </a:rPr>
              <a:t>Importance of building national cyber incident response capabilities;</a:t>
            </a:r>
            <a:br>
              <a:rPr lang="en-CA" sz="2200" dirty="0" smtClean="0">
                <a:solidFill>
                  <a:schemeClr val="bg1"/>
                </a:solidFill>
              </a:rPr>
            </a:br>
            <a:endParaRPr lang="en-CA" sz="2200" dirty="0" smtClean="0">
              <a:solidFill>
                <a:schemeClr val="bg1"/>
              </a:solidFill>
            </a:endParaRPr>
          </a:p>
          <a:p>
            <a:pPr lvl="1"/>
            <a:r>
              <a:rPr lang="en-CA" sz="2200" dirty="0" smtClean="0">
                <a:solidFill>
                  <a:schemeClr val="bg1"/>
                </a:solidFill>
              </a:rPr>
              <a:t>Importance of collaboration</a:t>
            </a:r>
            <a:r>
              <a:rPr lang="en-CA" dirty="0" smtClean="0">
                <a:solidFill>
                  <a:schemeClr val="bg1"/>
                </a:solidFill>
              </a:rPr>
              <a:t>.</a:t>
            </a:r>
            <a:br>
              <a:rPr lang="en-CA" dirty="0" smtClean="0">
                <a:solidFill>
                  <a:schemeClr val="bg1"/>
                </a:solidFill>
              </a:rPr>
            </a:br>
            <a:endParaRPr lang="en-CA" dirty="0" smtClean="0">
              <a:solidFill>
                <a:schemeClr val="bg1"/>
              </a:solidFill>
            </a:endParaRPr>
          </a:p>
          <a:p>
            <a:pPr lvl="1"/>
            <a:endParaRPr lang="en-CA" sz="1600" dirty="0" smtClean="0">
              <a:solidFill>
                <a:schemeClr val="bg1"/>
              </a:solidFill>
            </a:endParaRPr>
          </a:p>
          <a:p>
            <a:r>
              <a:rPr lang="en-CA" sz="2800" dirty="0" smtClean="0">
                <a:solidFill>
                  <a:schemeClr val="bg1"/>
                </a:solidFill>
              </a:rPr>
              <a:t>Cannot request source code as a condition for sale of software.</a:t>
            </a:r>
            <a:r>
              <a:rPr lang="en-CA" sz="2000" dirty="0" smtClean="0">
                <a:solidFill>
                  <a:schemeClr val="bg1"/>
                </a:solidFill>
              </a:rPr>
              <a:t/>
            </a:r>
            <a:br>
              <a:rPr lang="en-CA" sz="2000" dirty="0" smtClean="0">
                <a:solidFill>
                  <a:schemeClr val="bg1"/>
                </a:solidFill>
              </a:rPr>
            </a:br>
            <a:endParaRPr lang="en-CA" sz="2000" dirty="0" smtClean="0">
              <a:solidFill>
                <a:schemeClr val="bg1"/>
              </a:solidFill>
            </a:endParaRPr>
          </a:p>
          <a:p>
            <a:endParaRPr lang="en-CA" sz="2000" dirty="0" smtClean="0">
              <a:solidFill>
                <a:schemeClr val="bg1"/>
              </a:solidFill>
            </a:endParaRPr>
          </a:p>
          <a:p>
            <a:endParaRPr lang="en-CA" dirty="0" smtClean="0">
              <a:solidFill>
                <a:schemeClr val="bg1"/>
              </a:solidFill>
            </a:endParaRPr>
          </a:p>
          <a:p>
            <a:endParaRPr lang="en-CA" dirty="0">
              <a:solidFill>
                <a:schemeClr val="bg1"/>
              </a:solidFill>
            </a:endParaRPr>
          </a:p>
        </p:txBody>
      </p:sp>
      <p:pic>
        <p:nvPicPr>
          <p:cNvPr id="4" name="Slide 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9952" y="6473952"/>
            <a:ext cx="301752" cy="301752"/>
          </a:xfrm>
          <a:prstGeom prst="rect">
            <a:avLst/>
          </a:prstGeom>
        </p:spPr>
      </p:pic>
    </p:spTree>
    <p:extLst>
      <p:ext uri="{BB962C8B-B14F-4D97-AF65-F5344CB8AC3E}">
        <p14:creationId xmlns:p14="http://schemas.microsoft.com/office/powerpoint/2010/main" val="3760160214"/>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8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5">
            <a:extLst>
              <a:ext uri="{28A0092B-C50C-407E-A947-70E740481C1C}">
                <a14:useLocalDpi xmlns:a14="http://schemas.microsoft.com/office/drawing/2010/main" val="0"/>
              </a:ext>
            </a:extLst>
          </a:blip>
          <a:srcRect l="40677" t="33933" r="13333" b="14195"/>
          <a:stretch/>
        </p:blipFill>
        <p:spPr>
          <a:xfrm>
            <a:off x="0" y="0"/>
            <a:ext cx="9158514" cy="6858000"/>
          </a:xfrm>
        </p:spPr>
      </p:pic>
      <p:sp>
        <p:nvSpPr>
          <p:cNvPr id="2" name="Title 1"/>
          <p:cNvSpPr>
            <a:spLocks noGrp="1"/>
          </p:cNvSpPr>
          <p:nvPr>
            <p:ph type="title"/>
          </p:nvPr>
        </p:nvSpPr>
        <p:spPr>
          <a:xfrm>
            <a:off x="3886200" y="533400"/>
            <a:ext cx="5029200" cy="990600"/>
          </a:xfrm>
        </p:spPr>
        <p:txBody>
          <a:bodyPr/>
          <a:lstStyle/>
          <a:p>
            <a:r>
              <a:rPr lang="en-CA" dirty="0" smtClean="0"/>
              <a:t>Intellectual property</a:t>
            </a:r>
            <a:endParaRPr lang="en-CA" dirty="0"/>
          </a:p>
        </p:txBody>
      </p:sp>
      <p:sp>
        <p:nvSpPr>
          <p:cNvPr id="5" name="Content Placeholder 2"/>
          <p:cNvSpPr txBox="1">
            <a:spLocks/>
          </p:cNvSpPr>
          <p:nvPr/>
        </p:nvSpPr>
        <p:spPr>
          <a:xfrm>
            <a:off x="5257800" y="1752600"/>
            <a:ext cx="3657600" cy="4876800"/>
          </a:xfrm>
          <a:prstGeom prst="rect">
            <a:avLst/>
          </a:prstGeom>
        </p:spPr>
        <p:txBody>
          <a:bodyPr vert="horz" lIns="91440" tIns="45720" rIns="91440" bIns="45720" rtlCol="0">
            <a:normAutofit fontScale="925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CA" sz="2800" dirty="0" smtClean="0">
                <a:solidFill>
                  <a:schemeClr val="bg1"/>
                </a:solidFill>
              </a:rPr>
              <a:t>Modelled after DMCA;</a:t>
            </a:r>
          </a:p>
          <a:p>
            <a:endParaRPr lang="en-CA" sz="2800" dirty="0">
              <a:solidFill>
                <a:schemeClr val="bg1"/>
              </a:solidFill>
            </a:endParaRPr>
          </a:p>
          <a:p>
            <a:r>
              <a:rPr lang="en-CA" sz="2800" dirty="0" smtClean="0">
                <a:solidFill>
                  <a:schemeClr val="bg1"/>
                </a:solidFill>
              </a:rPr>
              <a:t>International agreements;</a:t>
            </a:r>
            <a:br>
              <a:rPr lang="en-CA" sz="2800" dirty="0" smtClean="0">
                <a:solidFill>
                  <a:schemeClr val="bg1"/>
                </a:solidFill>
              </a:rPr>
            </a:br>
            <a:endParaRPr lang="en-CA" sz="2800" dirty="0" smtClean="0">
              <a:solidFill>
                <a:schemeClr val="bg1"/>
              </a:solidFill>
            </a:endParaRPr>
          </a:p>
          <a:p>
            <a:r>
              <a:rPr lang="en-CA" sz="2800" dirty="0" smtClean="0">
                <a:solidFill>
                  <a:schemeClr val="bg1"/>
                </a:solidFill>
              </a:rPr>
              <a:t>Key issues:</a:t>
            </a:r>
            <a:br>
              <a:rPr lang="en-CA" sz="2800" dirty="0" smtClean="0">
                <a:solidFill>
                  <a:schemeClr val="bg1"/>
                </a:solidFill>
              </a:rPr>
            </a:br>
            <a:endParaRPr lang="en-CA" sz="2800" dirty="0" smtClean="0">
              <a:solidFill>
                <a:schemeClr val="bg1"/>
              </a:solidFill>
            </a:endParaRPr>
          </a:p>
          <a:p>
            <a:pPr lvl="1"/>
            <a:r>
              <a:rPr lang="en-CA" dirty="0" smtClean="0">
                <a:solidFill>
                  <a:schemeClr val="bg1"/>
                </a:solidFill>
              </a:rPr>
              <a:t>Technological Protection Measures;</a:t>
            </a:r>
            <a:br>
              <a:rPr lang="en-CA" dirty="0" smtClean="0">
                <a:solidFill>
                  <a:schemeClr val="bg1"/>
                </a:solidFill>
              </a:rPr>
            </a:br>
            <a:endParaRPr lang="en-CA" dirty="0">
              <a:solidFill>
                <a:schemeClr val="bg1"/>
              </a:solidFill>
            </a:endParaRPr>
          </a:p>
          <a:p>
            <a:pPr lvl="1"/>
            <a:r>
              <a:rPr lang="en-CA" dirty="0" smtClean="0">
                <a:solidFill>
                  <a:schemeClr val="bg1"/>
                </a:solidFill>
              </a:rPr>
              <a:t>Patents.</a:t>
            </a:r>
            <a:r>
              <a:rPr lang="en-CA" sz="2000" dirty="0" smtClean="0">
                <a:solidFill>
                  <a:schemeClr val="bg1"/>
                </a:solidFill>
              </a:rPr>
              <a:t/>
            </a:r>
            <a:br>
              <a:rPr lang="en-CA" sz="2000" dirty="0" smtClean="0">
                <a:solidFill>
                  <a:schemeClr val="bg1"/>
                </a:solidFill>
              </a:rPr>
            </a:br>
            <a:endParaRPr lang="en-CA" sz="2000" dirty="0" smtClean="0">
              <a:solidFill>
                <a:schemeClr val="bg1"/>
              </a:solidFill>
            </a:endParaRPr>
          </a:p>
          <a:p>
            <a:endParaRPr lang="en-CA" sz="2000" dirty="0" smtClean="0">
              <a:solidFill>
                <a:schemeClr val="bg1"/>
              </a:solidFill>
            </a:endParaRPr>
          </a:p>
          <a:p>
            <a:endParaRPr lang="en-CA" dirty="0" smtClean="0">
              <a:solidFill>
                <a:schemeClr val="bg1"/>
              </a:solidFill>
            </a:endParaRPr>
          </a:p>
          <a:p>
            <a:endParaRPr lang="en-CA" dirty="0">
              <a:solidFill>
                <a:schemeClr val="bg1"/>
              </a:solidFill>
            </a:endParaRPr>
          </a:p>
        </p:txBody>
      </p:sp>
      <p:pic>
        <p:nvPicPr>
          <p:cNvPr id="3" name="Slide 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9952" y="6473952"/>
            <a:ext cx="301752" cy="301752"/>
          </a:xfrm>
          <a:prstGeom prst="rect">
            <a:avLst/>
          </a:prstGeom>
        </p:spPr>
      </p:pic>
    </p:spTree>
    <p:extLst>
      <p:ext uri="{BB962C8B-B14F-4D97-AF65-F5344CB8AC3E}">
        <p14:creationId xmlns:p14="http://schemas.microsoft.com/office/powerpoint/2010/main" val="3532586304"/>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9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5">
            <a:duotone>
              <a:prstClr val="black"/>
              <a:srgbClr val="00B050">
                <a:tint val="45000"/>
                <a:satMod val="400000"/>
              </a:srgbClr>
            </a:duotone>
            <a:extLst>
              <a:ext uri="{28A0092B-C50C-407E-A947-70E740481C1C}">
                <a14:useLocalDpi xmlns:a14="http://schemas.microsoft.com/office/drawing/2010/main" val="0"/>
              </a:ext>
            </a:extLst>
          </a:blip>
          <a:srcRect l="40677" t="33933" r="13333" b="14195"/>
          <a:stretch/>
        </p:blipFill>
        <p:spPr>
          <a:xfrm>
            <a:off x="0" y="0"/>
            <a:ext cx="9158514" cy="6858000"/>
          </a:xfrm>
        </p:spPr>
      </p:pic>
      <p:sp>
        <p:nvSpPr>
          <p:cNvPr id="2" name="Title 1"/>
          <p:cNvSpPr>
            <a:spLocks noGrp="1"/>
          </p:cNvSpPr>
          <p:nvPr>
            <p:ph type="title"/>
          </p:nvPr>
        </p:nvSpPr>
        <p:spPr>
          <a:xfrm>
            <a:off x="3886200" y="533400"/>
            <a:ext cx="5029200" cy="990600"/>
          </a:xfrm>
        </p:spPr>
        <p:txBody>
          <a:bodyPr>
            <a:normAutofit fontScale="90000"/>
          </a:bodyPr>
          <a:lstStyle/>
          <a:p>
            <a:r>
              <a:rPr lang="en-CA" dirty="0" smtClean="0"/>
              <a:t>Intellectual property - TPMs</a:t>
            </a:r>
            <a:endParaRPr lang="en-CA" dirty="0"/>
          </a:p>
        </p:txBody>
      </p:sp>
      <p:sp>
        <p:nvSpPr>
          <p:cNvPr id="5" name="Content Placeholder 2"/>
          <p:cNvSpPr txBox="1">
            <a:spLocks/>
          </p:cNvSpPr>
          <p:nvPr/>
        </p:nvSpPr>
        <p:spPr>
          <a:xfrm>
            <a:off x="5257800" y="1752600"/>
            <a:ext cx="3657600"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CA" sz="2800" dirty="0" smtClean="0">
                <a:solidFill>
                  <a:schemeClr val="bg1"/>
                </a:solidFill>
              </a:rPr>
              <a:t>Circumvention of TPMs contravenes Canadian copyright laws;</a:t>
            </a:r>
            <a:br>
              <a:rPr lang="en-CA" sz="2800" dirty="0" smtClean="0">
                <a:solidFill>
                  <a:schemeClr val="bg1"/>
                </a:solidFill>
              </a:rPr>
            </a:br>
            <a:endParaRPr lang="en-CA" sz="2800" dirty="0" smtClean="0">
              <a:solidFill>
                <a:schemeClr val="bg1"/>
              </a:solidFill>
            </a:endParaRPr>
          </a:p>
          <a:p>
            <a:r>
              <a:rPr lang="en-CA" sz="2800" dirty="0" smtClean="0">
                <a:solidFill>
                  <a:schemeClr val="bg1"/>
                </a:solidFill>
              </a:rPr>
              <a:t>Treated as separate infringement under TPP, regardless of any illegal action associated with it;</a:t>
            </a:r>
            <a:br>
              <a:rPr lang="en-CA" sz="2800" dirty="0" smtClean="0">
                <a:solidFill>
                  <a:schemeClr val="bg1"/>
                </a:solidFill>
              </a:rPr>
            </a:br>
            <a:endParaRPr lang="en-CA" sz="2800" dirty="0" smtClean="0">
              <a:solidFill>
                <a:schemeClr val="bg1"/>
              </a:solidFill>
            </a:endParaRPr>
          </a:p>
          <a:p>
            <a:endParaRPr lang="en-CA" sz="2000" dirty="0" smtClean="0">
              <a:solidFill>
                <a:schemeClr val="bg1"/>
              </a:solidFill>
            </a:endParaRPr>
          </a:p>
          <a:p>
            <a:endParaRPr lang="en-CA" dirty="0" smtClean="0">
              <a:solidFill>
                <a:schemeClr val="bg1"/>
              </a:solidFill>
            </a:endParaRPr>
          </a:p>
          <a:p>
            <a:endParaRPr lang="en-CA" dirty="0">
              <a:solidFill>
                <a:schemeClr val="bg1"/>
              </a:solidFill>
            </a:endParaRPr>
          </a:p>
        </p:txBody>
      </p:sp>
      <p:pic>
        <p:nvPicPr>
          <p:cNvPr id="3" name="Slide 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9952" y="6473952"/>
            <a:ext cx="301752" cy="301752"/>
          </a:xfrm>
          <a:prstGeom prst="rect">
            <a:avLst/>
          </a:prstGeom>
        </p:spPr>
      </p:pic>
    </p:spTree>
    <p:extLst>
      <p:ext uri="{BB962C8B-B14F-4D97-AF65-F5344CB8AC3E}">
        <p14:creationId xmlns:p14="http://schemas.microsoft.com/office/powerpoint/2010/main" val="834613411"/>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5">
            <a:duotone>
              <a:prstClr val="black"/>
              <a:schemeClr val="accent1">
                <a:lumMod val="40000"/>
                <a:lumOff val="60000"/>
                <a:tint val="45000"/>
                <a:satMod val="400000"/>
              </a:schemeClr>
            </a:duotone>
            <a:extLst>
              <a:ext uri="{28A0092B-C50C-407E-A947-70E740481C1C}">
                <a14:useLocalDpi xmlns:a14="http://schemas.microsoft.com/office/drawing/2010/main" val="0"/>
              </a:ext>
            </a:extLst>
          </a:blip>
          <a:srcRect l="40677" t="33933" r="13333" b="14195"/>
          <a:stretch/>
        </p:blipFill>
        <p:spPr>
          <a:xfrm>
            <a:off x="0" y="0"/>
            <a:ext cx="9158514" cy="6858000"/>
          </a:xfrm>
        </p:spPr>
      </p:pic>
      <p:sp>
        <p:nvSpPr>
          <p:cNvPr id="2" name="Title 1"/>
          <p:cNvSpPr>
            <a:spLocks noGrp="1"/>
          </p:cNvSpPr>
          <p:nvPr>
            <p:ph type="title"/>
          </p:nvPr>
        </p:nvSpPr>
        <p:spPr>
          <a:xfrm>
            <a:off x="3886200" y="533400"/>
            <a:ext cx="5029200" cy="990600"/>
          </a:xfrm>
        </p:spPr>
        <p:txBody>
          <a:bodyPr>
            <a:normAutofit fontScale="90000"/>
          </a:bodyPr>
          <a:lstStyle/>
          <a:p>
            <a:r>
              <a:rPr lang="en-CA" dirty="0" smtClean="0"/>
              <a:t>Intellectual property - Patents</a:t>
            </a:r>
            <a:endParaRPr lang="en-CA" dirty="0"/>
          </a:p>
        </p:txBody>
      </p:sp>
      <p:sp>
        <p:nvSpPr>
          <p:cNvPr id="5" name="Content Placeholder 2"/>
          <p:cNvSpPr txBox="1">
            <a:spLocks/>
          </p:cNvSpPr>
          <p:nvPr/>
        </p:nvSpPr>
        <p:spPr>
          <a:xfrm>
            <a:off x="5257800" y="2209800"/>
            <a:ext cx="3657600" cy="38100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CA" sz="2800" dirty="0" smtClean="0">
                <a:solidFill>
                  <a:schemeClr val="bg1"/>
                </a:solidFill>
              </a:rPr>
              <a:t>Lead to accelerated increase in drug prices;</a:t>
            </a:r>
            <a:br>
              <a:rPr lang="en-CA" sz="2800" dirty="0" smtClean="0">
                <a:solidFill>
                  <a:schemeClr val="bg1"/>
                </a:solidFill>
              </a:rPr>
            </a:br>
            <a:endParaRPr lang="en-CA" sz="2800" dirty="0" smtClean="0">
              <a:solidFill>
                <a:schemeClr val="bg1"/>
              </a:solidFill>
            </a:endParaRPr>
          </a:p>
          <a:p>
            <a:r>
              <a:rPr lang="en-CA" sz="2800" dirty="0" smtClean="0">
                <a:solidFill>
                  <a:schemeClr val="bg1"/>
                </a:solidFill>
              </a:rPr>
              <a:t>Curb competition from generic drug manufacturers.</a:t>
            </a:r>
          </a:p>
          <a:p>
            <a:endParaRPr lang="en-CA" sz="2800" dirty="0">
              <a:solidFill>
                <a:schemeClr val="bg1"/>
              </a:solidFill>
            </a:endParaRPr>
          </a:p>
        </p:txBody>
      </p:sp>
      <p:pic>
        <p:nvPicPr>
          <p:cNvPr id="7" name="Slide 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9952" y="6473952"/>
            <a:ext cx="301752" cy="301752"/>
          </a:xfrm>
          <a:prstGeom prst="rect">
            <a:avLst/>
          </a:prstGeom>
        </p:spPr>
      </p:pic>
    </p:spTree>
    <p:extLst>
      <p:ext uri="{BB962C8B-B14F-4D97-AF65-F5344CB8AC3E}">
        <p14:creationId xmlns:p14="http://schemas.microsoft.com/office/powerpoint/2010/main" val="2500193892"/>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8466</TotalTime>
  <Words>629</Words>
  <Application>Microsoft Office PowerPoint</Application>
  <PresentationFormat>On-screen Show (4:3)</PresentationFormat>
  <Paragraphs>91</Paragraphs>
  <Slides>10</Slides>
  <Notes>10</Notes>
  <HiddenSlides>0</HiddenSlides>
  <MMClips>11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Clarity</vt:lpstr>
      <vt:lpstr>Trans-Pacific Partnership (TPP): </vt:lpstr>
      <vt:lpstr>What is the TPP?</vt:lpstr>
      <vt:lpstr>Key TPP resolutions</vt:lpstr>
      <vt:lpstr>Sounds great! What’s the problem?</vt:lpstr>
      <vt:lpstr>Privacy</vt:lpstr>
      <vt:lpstr>Cybersecurity</vt:lpstr>
      <vt:lpstr>Intellectual property</vt:lpstr>
      <vt:lpstr>Intellectual property - TPMs</vt:lpstr>
      <vt:lpstr>Intellectual property - Patents</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Trans-Pacific Partnership: Impact on Canada</dc:title>
  <dc:creator>nadirm</dc:creator>
  <cp:lastModifiedBy>nadirm</cp:lastModifiedBy>
  <cp:revision>83</cp:revision>
  <dcterms:created xsi:type="dcterms:W3CDTF">2015-11-30T19:05:20Z</dcterms:created>
  <dcterms:modified xsi:type="dcterms:W3CDTF">2015-12-07T15:55:27Z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