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p:nvPr>
            <p:ph type="sldImg"/>
          </p:nvPr>
        </p:nvSpPr>
        <p:spPr>
          <a:xfrm>
            <a:off x="1143000" y="685800"/>
            <a:ext cx="4572000" cy="3429000"/>
          </a:xfrm>
          <a:prstGeom prst="rect">
            <a:avLst/>
          </a:prstGeom>
        </p:spPr>
        <p:txBody>
          <a:bodyPr/>
          <a:lstStyle/>
          <a:p>
            <a:pPr/>
          </a:p>
        </p:txBody>
      </p:sp>
      <p:sp>
        <p:nvSpPr>
          <p:cNvPr id="189" name="Shape 18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Slide">
    <p:bg>
      <p:bgPr>
        <a:gradFill flip="none" rotWithShape="1">
          <a:gsLst>
            <a:gs pos="0">
              <a:srgbClr val="052E62"/>
            </a:gs>
            <a:gs pos="30000">
              <a:srgbClr val="063876"/>
            </a:gs>
            <a:gs pos="100000">
              <a:srgbClr val="6079B1"/>
            </a:gs>
          </a:gsLst>
          <a:lin ang="13000000" scaled="0"/>
        </a:gradFill>
      </p:bgPr>
    </p:bg>
    <p:spTree>
      <p:nvGrpSpPr>
        <p:cNvPr id="1" name=""/>
        <p:cNvGrpSpPr/>
        <p:nvPr/>
      </p:nvGrpSpPr>
      <p:grpSpPr>
        <a:xfrm>
          <a:off x="0" y="0"/>
          <a:ext cx="0" cy="0"/>
          <a:chOff x="0" y="0"/>
          <a:chExt cx="0" cy="0"/>
        </a:xfrm>
      </p:grpSpPr>
      <p:sp>
        <p:nvSpPr>
          <p:cNvPr id="117" name="Shape 117"/>
          <p:cNvSpPr/>
          <p:nvPr/>
        </p:nvSpPr>
        <p:spPr>
          <a:xfrm>
            <a:off x="-1" y="6758578"/>
            <a:ext cx="13004802" cy="30051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63500" dist="50800" dir="16200000">
              <a:srgbClr val="000000">
                <a:alpha val="35000"/>
              </a:srgbClr>
            </a:outerShdw>
          </a:effectLst>
        </p:spPr>
        <p:txBody>
          <a:bodyPr lIns="65023" tIns="65023" rIns="65023" bIns="65023"/>
          <a:lstStyle/>
          <a:p>
            <a:pPr algn="l" defTabSz="1300480">
              <a:defRPr sz="2400">
                <a:latin typeface="Arial"/>
                <a:ea typeface="Arial"/>
                <a:cs typeface="Arial"/>
                <a:sym typeface="Arial"/>
              </a:defRPr>
            </a:pPr>
          </a:p>
        </p:txBody>
      </p:sp>
      <p:sp>
        <p:nvSpPr>
          <p:cNvPr id="118" name="Shape 118"/>
          <p:cNvSpPr/>
          <p:nvPr/>
        </p:nvSpPr>
        <p:spPr>
          <a:xfrm>
            <a:off x="8683413" y="-1"/>
            <a:ext cx="4321388" cy="9753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5"/>
                </a:moveTo>
                <a:lnTo>
                  <a:pt x="21600" y="21600"/>
                </a:lnTo>
                <a:lnTo>
                  <a:pt x="2302" y="21590"/>
                </a:lnTo>
                <a:cubicBezTo>
                  <a:pt x="14535" y="17833"/>
                  <a:pt x="18147" y="7933"/>
                  <a:pt x="0" y="0"/>
                </a:cubicBezTo>
                <a:lnTo>
                  <a:pt x="21600" y="45"/>
                </a:lnTo>
                <a:close/>
              </a:path>
            </a:pathLst>
          </a:custGeom>
          <a:solidFill>
            <a:srgbClr val="5A5A5A">
              <a:alpha val="40000"/>
            </a:srgbClr>
          </a:solidFill>
          <a:ln w="12700">
            <a:miter lim="400000"/>
          </a:ln>
          <a:effectLst>
            <a:outerShdw sx="100000" sy="100000" kx="0" ky="0" algn="b" rotWithShape="0" blurRad="63500" dist="63500" dir="10800000">
              <a:srgbClr val="000000">
                <a:alpha val="45000"/>
              </a:srgbClr>
            </a:outerShdw>
          </a:effectLst>
        </p:spPr>
        <p:txBody>
          <a:bodyPr lIns="65023" tIns="65023" rIns="65023" bIns="65023"/>
          <a:lstStyle/>
          <a:p>
            <a:pPr algn="l" defTabSz="1300480">
              <a:defRPr sz="2400">
                <a:latin typeface="Arial"/>
                <a:ea typeface="Arial"/>
                <a:cs typeface="Arial"/>
                <a:sym typeface="Arial"/>
              </a:defRPr>
            </a:pPr>
          </a:p>
        </p:txBody>
      </p:sp>
      <p:sp>
        <p:nvSpPr>
          <p:cNvPr id="119" name="Shape 119"/>
          <p:cNvSpPr/>
          <p:nvPr>
            <p:ph type="title"/>
          </p:nvPr>
        </p:nvSpPr>
        <p:spPr>
          <a:xfrm>
            <a:off x="610224" y="4746751"/>
            <a:ext cx="9216069" cy="3272876"/>
          </a:xfrm>
          <a:prstGeom prst="rect">
            <a:avLst/>
          </a:prstGeom>
        </p:spPr>
        <p:txBody>
          <a:bodyPr lIns="65023" tIns="65023" rIns="65023" bIns="65023" anchor="t"/>
          <a:lstStyle>
            <a:lvl1pPr algn="r" defTabSz="1300480">
              <a:defRPr b="1" cap="all" sz="6400">
                <a:ln w="6956">
                  <a:solidFill>
                    <a:srgbClr val="5698FF"/>
                  </a:solidFill>
                </a:ln>
                <a:solidFill>
                  <a:srgbClr val="89B3FB"/>
                </a:solidFill>
                <a:effectLst>
                  <a:outerShdw sx="100000" sy="100000" kx="0" ky="0" algn="b" rotWithShape="0" blurRad="50800" dist="38100" dir="5400000">
                    <a:srgbClr val="000000">
                      <a:alpha val="50000"/>
                    </a:srgbClr>
                  </a:outerShdw>
                </a:effectLst>
                <a:latin typeface="Franklin Gothic Book"/>
                <a:ea typeface="Franklin Gothic Book"/>
                <a:cs typeface="Franklin Gothic Book"/>
                <a:sym typeface="Franklin Gothic Book"/>
              </a:defRPr>
            </a:lvl1pPr>
          </a:lstStyle>
          <a:p>
            <a:pPr/>
            <a:r>
              <a:t>Title Text</a:t>
            </a:r>
          </a:p>
        </p:txBody>
      </p:sp>
      <p:sp>
        <p:nvSpPr>
          <p:cNvPr id="120" name="Shape 120"/>
          <p:cNvSpPr/>
          <p:nvPr>
            <p:ph type="body" sz="quarter" idx="1"/>
          </p:nvPr>
        </p:nvSpPr>
        <p:spPr>
          <a:xfrm>
            <a:off x="615893" y="2197065"/>
            <a:ext cx="9216069" cy="2492588"/>
          </a:xfrm>
          <a:prstGeom prst="rect">
            <a:avLst/>
          </a:prstGeom>
        </p:spPr>
        <p:txBody>
          <a:bodyPr lIns="0" tIns="0" rIns="0" bIns="0" anchor="b"/>
          <a:lstStyle>
            <a:lvl1pPr marL="0" indent="0" algn="r" defTabSz="1300480">
              <a:spcBef>
                <a:spcPts val="600"/>
              </a:spcBef>
              <a:buSzTx/>
              <a:buNone/>
              <a:defRPr sz="2800">
                <a:latin typeface="Arial"/>
                <a:ea typeface="Arial"/>
                <a:cs typeface="Arial"/>
                <a:sym typeface="Arial"/>
              </a:defRPr>
            </a:lvl1pPr>
            <a:lvl2pPr marL="0" indent="457200" algn="r" defTabSz="1300480">
              <a:spcBef>
                <a:spcPts val="600"/>
              </a:spcBef>
              <a:buSzTx/>
              <a:buNone/>
              <a:defRPr sz="2800">
                <a:latin typeface="Arial"/>
                <a:ea typeface="Arial"/>
                <a:cs typeface="Arial"/>
                <a:sym typeface="Arial"/>
              </a:defRPr>
            </a:lvl2pPr>
            <a:lvl3pPr marL="0" indent="914400" algn="r" defTabSz="1300480">
              <a:spcBef>
                <a:spcPts val="600"/>
              </a:spcBef>
              <a:buSzTx/>
              <a:buNone/>
              <a:defRPr sz="2800">
                <a:latin typeface="Arial"/>
                <a:ea typeface="Arial"/>
                <a:cs typeface="Arial"/>
                <a:sym typeface="Arial"/>
              </a:defRPr>
            </a:lvl3pPr>
            <a:lvl4pPr marL="0" indent="1371600" algn="r" defTabSz="1300480">
              <a:spcBef>
                <a:spcPts val="600"/>
              </a:spcBef>
              <a:buSzTx/>
              <a:buNone/>
              <a:defRPr sz="2800">
                <a:latin typeface="Arial"/>
                <a:ea typeface="Arial"/>
                <a:cs typeface="Arial"/>
                <a:sym typeface="Arial"/>
              </a:defRPr>
            </a:lvl4pPr>
            <a:lvl5pPr marL="0" indent="1828800" algn="r" defTabSz="1300480">
              <a:spcBef>
                <a:spcPts val="600"/>
              </a:spcBef>
              <a:buSzTx/>
              <a:buNone/>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21" name="Shape 121"/>
          <p:cNvSpPr/>
          <p:nvPr>
            <p:ph type="sldNum" sz="quarter" idx="2"/>
          </p:nvPr>
        </p:nvSpPr>
        <p:spPr>
          <a:xfrm>
            <a:off x="12469212" y="9455507"/>
            <a:ext cx="210469" cy="197384"/>
          </a:xfrm>
          <a:prstGeom prst="rect">
            <a:avLst/>
          </a:prstGeom>
        </p:spPr>
        <p:txBody>
          <a:bodyPr lIns="0" tIns="0" rIns="0" bIns="0" anchor="b"/>
          <a:lstStyle>
            <a:lvl1pPr algn="r" defTabSz="1300480">
              <a:defRPr sz="1400">
                <a:solidFill>
                  <a:srgbClr val="AEACA4"/>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solidFill>
          <a:srgbClr val="1F497D"/>
        </a:solidFill>
      </p:bgPr>
    </p:bg>
    <p:spTree>
      <p:nvGrpSpPr>
        <p:cNvPr id="1" name=""/>
        <p:cNvGrpSpPr/>
        <p:nvPr/>
      </p:nvGrpSpPr>
      <p:grpSpPr>
        <a:xfrm>
          <a:off x="0" y="0"/>
          <a:ext cx="0" cy="0"/>
          <a:chOff x="0" y="0"/>
          <a:chExt cx="0" cy="0"/>
        </a:xfrm>
      </p:grpSpPr>
      <p:sp>
        <p:nvSpPr>
          <p:cNvPr id="128" name="Shape 128"/>
          <p:cNvSpPr/>
          <p:nvPr/>
        </p:nvSpPr>
        <p:spPr>
          <a:xfrm>
            <a:off x="-1" y="6758578"/>
            <a:ext cx="13004802" cy="30051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63500" dist="50800" dir="16200000">
              <a:srgbClr val="000000">
                <a:alpha val="35000"/>
              </a:srgbClr>
            </a:outerShdw>
          </a:effectLst>
        </p:spPr>
        <p:txBody>
          <a:bodyPr lIns="65023" tIns="65023" rIns="65023" bIns="65023"/>
          <a:lstStyle/>
          <a:p>
            <a:pPr algn="l" defTabSz="1300480">
              <a:defRPr sz="2400">
                <a:latin typeface="Arial"/>
                <a:ea typeface="Arial"/>
                <a:cs typeface="Arial"/>
                <a:sym typeface="Arial"/>
              </a:defRPr>
            </a:pPr>
          </a:p>
        </p:txBody>
      </p:sp>
      <p:sp>
        <p:nvSpPr>
          <p:cNvPr id="129" name="Shape 129"/>
          <p:cNvSpPr/>
          <p:nvPr/>
        </p:nvSpPr>
        <p:spPr>
          <a:xfrm>
            <a:off x="10403840" y="-1"/>
            <a:ext cx="2600961" cy="9753602"/>
          </a:xfrm>
          <a:custGeom>
            <a:avLst/>
            <a:gdLst/>
            <a:ahLst/>
            <a:cxnLst>
              <a:cxn ang="0">
                <a:pos x="wd2" y="hd2"/>
              </a:cxn>
              <a:cxn ang="5400000">
                <a:pos x="wd2" y="hd2"/>
              </a:cxn>
              <a:cxn ang="10800000">
                <a:pos x="wd2" y="hd2"/>
              </a:cxn>
              <a:cxn ang="16200000">
                <a:pos x="wd2" y="hd2"/>
              </a:cxn>
            </a:cxnLst>
            <a:rect l="0" t="0" r="r" b="b"/>
            <a:pathLst>
              <a:path w="19857" h="21600" fill="norm" stroke="1" extrusionOk="0">
                <a:moveTo>
                  <a:pt x="19857" y="45"/>
                </a:moveTo>
                <a:lnTo>
                  <a:pt x="19857" y="21600"/>
                </a:lnTo>
                <a:lnTo>
                  <a:pt x="2116" y="21590"/>
                </a:lnTo>
                <a:cubicBezTo>
                  <a:pt x="13363" y="17833"/>
                  <a:pt x="21600" y="8652"/>
                  <a:pt x="0" y="0"/>
                </a:cubicBezTo>
                <a:lnTo>
                  <a:pt x="19857" y="45"/>
                </a:lnTo>
                <a:close/>
              </a:path>
            </a:pathLst>
          </a:custGeom>
          <a:solidFill>
            <a:srgbClr val="5A5A5A">
              <a:alpha val="40000"/>
            </a:srgbClr>
          </a:solidFill>
          <a:ln w="12700">
            <a:miter lim="400000"/>
          </a:ln>
          <a:effectLst>
            <a:outerShdw sx="100000" sy="100000" kx="0" ky="0" algn="b" rotWithShape="0" blurRad="63500" dist="63500" dir="10800000">
              <a:srgbClr val="000000">
                <a:alpha val="45000"/>
              </a:srgbClr>
            </a:outerShdw>
          </a:effectLst>
        </p:spPr>
        <p:txBody>
          <a:bodyPr lIns="65023" tIns="65023" rIns="65023" bIns="65023"/>
          <a:lstStyle/>
          <a:p>
            <a:pPr algn="l" defTabSz="1300480">
              <a:defRPr sz="2400">
                <a:latin typeface="Arial"/>
                <a:ea typeface="Arial"/>
                <a:cs typeface="Arial"/>
                <a:sym typeface="Arial"/>
              </a:defRPr>
            </a:pPr>
          </a:p>
        </p:txBody>
      </p:sp>
      <p:sp>
        <p:nvSpPr>
          <p:cNvPr id="130" name="Shape 130"/>
          <p:cNvSpPr/>
          <p:nvPr>
            <p:ph type="title"/>
          </p:nvPr>
        </p:nvSpPr>
        <p:spPr>
          <a:xfrm>
            <a:off x="650239" y="390596"/>
            <a:ext cx="10620588" cy="1625601"/>
          </a:xfrm>
          <a:prstGeom prst="rect">
            <a:avLst/>
          </a:prstGeom>
        </p:spPr>
        <p:txBody>
          <a:bodyPr lIns="65023" tIns="65023" rIns="65023" bIns="65023"/>
          <a:lstStyle>
            <a:lvl1pPr algn="l" defTabSz="1300480">
              <a:defRPr sz="6400">
                <a:latin typeface="Franklin Gothic Book"/>
                <a:ea typeface="Franklin Gothic Book"/>
                <a:cs typeface="Franklin Gothic Book"/>
                <a:sym typeface="Franklin Gothic Book"/>
              </a:defRPr>
            </a:lvl1pPr>
          </a:lstStyle>
          <a:p>
            <a:pPr/>
            <a:r>
              <a:t>Title Text</a:t>
            </a:r>
          </a:p>
        </p:txBody>
      </p:sp>
      <p:sp>
        <p:nvSpPr>
          <p:cNvPr id="131" name="Shape 131"/>
          <p:cNvSpPr/>
          <p:nvPr>
            <p:ph type="body" idx="1"/>
          </p:nvPr>
        </p:nvSpPr>
        <p:spPr>
          <a:xfrm>
            <a:off x="650239" y="2275839"/>
            <a:ext cx="10620588" cy="6436927"/>
          </a:xfrm>
          <a:prstGeom prst="rect">
            <a:avLst/>
          </a:prstGeom>
        </p:spPr>
        <p:txBody>
          <a:bodyPr lIns="65023" tIns="65023" rIns="65023" bIns="65023" anchor="t"/>
          <a:lstStyle>
            <a:lvl1pPr marL="574243" indent="-537667" defTabSz="1300480">
              <a:spcBef>
                <a:spcPts val="1000"/>
              </a:spcBef>
              <a:buClr>
                <a:srgbClr val="4F81BD"/>
              </a:buClr>
              <a:buSzPct val="80000"/>
              <a:buFont typeface="Wingdings 2"/>
              <a:buChar char="⦿"/>
              <a:defRPr sz="4200">
                <a:latin typeface="Arial"/>
                <a:ea typeface="Arial"/>
                <a:cs typeface="Arial"/>
                <a:sym typeface="Arial"/>
              </a:defRPr>
            </a:lvl1pPr>
            <a:lvl2pPr marL="891188" indent="-443132" defTabSz="1300480">
              <a:spcBef>
                <a:spcPts val="1000"/>
              </a:spcBef>
              <a:buClr>
                <a:srgbClr val="4F81BD"/>
              </a:buClr>
              <a:buSzPct val="90000"/>
              <a:buFont typeface="Wingdings 2"/>
              <a:buChar char="●"/>
              <a:defRPr sz="4200">
                <a:latin typeface="Arial"/>
                <a:ea typeface="Arial"/>
                <a:cs typeface="Arial"/>
                <a:sym typeface="Arial"/>
              </a:defRPr>
            </a:lvl2pPr>
            <a:lvl3pPr marL="1197863" indent="-448055" defTabSz="1300480">
              <a:spcBef>
                <a:spcPts val="1000"/>
              </a:spcBef>
              <a:buClr>
                <a:srgbClr val="4F81BD"/>
              </a:buClr>
              <a:buSzPct val="85000"/>
              <a:buFont typeface="Wingdings 2"/>
              <a:buChar char="○"/>
              <a:defRPr sz="4200">
                <a:latin typeface="Arial"/>
                <a:ea typeface="Arial"/>
                <a:cs typeface="Arial"/>
                <a:sym typeface="Arial"/>
              </a:defRPr>
            </a:lvl3pPr>
            <a:lvl4pPr marL="1541678" indent="-499262" defTabSz="1300480">
              <a:spcBef>
                <a:spcPts val="1000"/>
              </a:spcBef>
              <a:buClr>
                <a:srgbClr val="4F81BD"/>
              </a:buClr>
              <a:buSzPct val="90000"/>
              <a:buFont typeface="Wingdings 2"/>
              <a:buChar char="●"/>
              <a:defRPr sz="4200">
                <a:latin typeface="Arial"/>
                <a:ea typeface="Arial"/>
                <a:cs typeface="Arial"/>
                <a:sym typeface="Arial"/>
              </a:defRPr>
            </a:lvl4pPr>
            <a:lvl5pPr marL="1691639" indent="-384047" defTabSz="1300480">
              <a:spcBef>
                <a:spcPts val="1000"/>
              </a:spcBef>
              <a:buClr>
                <a:srgbClr val="4F81BD"/>
              </a:buClr>
              <a:buSzPct val="100000"/>
              <a:buFont typeface="Wingdings 2"/>
              <a:buChar char="-"/>
              <a:defRPr sz="42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2" name="Shape 132"/>
          <p:cNvSpPr/>
          <p:nvPr>
            <p:ph type="sldNum" sz="quarter" idx="2"/>
          </p:nvPr>
        </p:nvSpPr>
        <p:spPr>
          <a:xfrm>
            <a:off x="12469212" y="9455507"/>
            <a:ext cx="210469" cy="197384"/>
          </a:xfrm>
          <a:prstGeom prst="rect">
            <a:avLst/>
          </a:prstGeom>
        </p:spPr>
        <p:txBody>
          <a:bodyPr lIns="0" tIns="0" rIns="0" bIns="0" anchor="b"/>
          <a:lstStyle>
            <a:lvl1pPr algn="r" defTabSz="1300480">
              <a:defRPr sz="1400">
                <a:solidFill>
                  <a:srgbClr val="AEACA4"/>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9" name="Shape 139"/>
          <p:cNvSpPr/>
          <p:nvPr>
            <p:ph type="title"/>
          </p:nvPr>
        </p:nvSpPr>
        <p:spPr>
          <a:xfrm>
            <a:off x="600220" y="1950719"/>
            <a:ext cx="11704321" cy="2600961"/>
          </a:xfrm>
          <a:prstGeom prst="rect">
            <a:avLst/>
          </a:prstGeom>
        </p:spPr>
        <p:txBody>
          <a:bodyPr lIns="0" tIns="0" rIns="0" bIns="0" anchor="b"/>
          <a:lstStyle>
            <a:lvl1pPr defTabSz="1300480">
              <a:defRPr cap="all" sz="6800">
                <a:solidFill>
                  <a:srgbClr val="E8D38A"/>
                </a:solidFill>
                <a:effectLst>
                  <a:outerShdw sx="100000" sy="100000" kx="0" ky="0" algn="b" rotWithShape="0" blurRad="127000" dist="200000" dir="2700000">
                    <a:srgbClr val="000000">
                      <a:alpha val="30000"/>
                    </a:srgbClr>
                  </a:outerShdw>
                </a:effectLst>
                <a:latin typeface="Lucida Sans"/>
                <a:ea typeface="Lucida Sans"/>
                <a:cs typeface="Lucida Sans"/>
                <a:sym typeface="Lucida Sans"/>
              </a:defRPr>
            </a:lvl1pPr>
          </a:lstStyle>
          <a:p>
            <a:pPr/>
            <a:r>
              <a:t>Title Text</a:t>
            </a:r>
          </a:p>
        </p:txBody>
      </p:sp>
      <p:sp>
        <p:nvSpPr>
          <p:cNvPr id="140" name="Shape 140"/>
          <p:cNvSpPr/>
          <p:nvPr>
            <p:ph type="body" sz="quarter" idx="1"/>
          </p:nvPr>
        </p:nvSpPr>
        <p:spPr>
          <a:xfrm>
            <a:off x="1950719" y="4738415"/>
            <a:ext cx="9103362" cy="2492587"/>
          </a:xfrm>
          <a:prstGeom prst="rect">
            <a:avLst/>
          </a:prstGeom>
        </p:spPr>
        <p:txBody>
          <a:bodyPr lIns="65023" tIns="65023" rIns="65023" bIns="65023" anchor="t"/>
          <a:lstStyle>
            <a:lvl1pPr marL="0" indent="0" algn="ctr" defTabSz="1300480">
              <a:spcBef>
                <a:spcPts val="900"/>
              </a:spcBef>
              <a:buSzTx/>
              <a:buNone/>
              <a:defRPr>
                <a:latin typeface="Book Antiqua"/>
                <a:ea typeface="Book Antiqua"/>
                <a:cs typeface="Book Antiqua"/>
                <a:sym typeface="Book Antiqua"/>
              </a:defRPr>
            </a:lvl1pPr>
            <a:lvl2pPr marL="0" indent="457200" algn="ctr" defTabSz="1300480">
              <a:spcBef>
                <a:spcPts val="900"/>
              </a:spcBef>
              <a:buSzTx/>
              <a:buNone/>
              <a:defRPr>
                <a:latin typeface="Book Antiqua"/>
                <a:ea typeface="Book Antiqua"/>
                <a:cs typeface="Book Antiqua"/>
                <a:sym typeface="Book Antiqua"/>
              </a:defRPr>
            </a:lvl2pPr>
            <a:lvl3pPr marL="0" indent="914400" algn="ctr" defTabSz="1300480">
              <a:spcBef>
                <a:spcPts val="900"/>
              </a:spcBef>
              <a:buSzTx/>
              <a:buNone/>
              <a:defRPr>
                <a:latin typeface="Book Antiqua"/>
                <a:ea typeface="Book Antiqua"/>
                <a:cs typeface="Book Antiqua"/>
                <a:sym typeface="Book Antiqua"/>
              </a:defRPr>
            </a:lvl3pPr>
            <a:lvl4pPr marL="0" indent="1371600" algn="ctr" defTabSz="1300480">
              <a:spcBef>
                <a:spcPts val="900"/>
              </a:spcBef>
              <a:buSzTx/>
              <a:buNone/>
              <a:defRPr>
                <a:latin typeface="Book Antiqua"/>
                <a:ea typeface="Book Antiqua"/>
                <a:cs typeface="Book Antiqua"/>
                <a:sym typeface="Book Antiqua"/>
              </a:defRPr>
            </a:lvl4pPr>
            <a:lvl5pPr marL="0" indent="1828800" algn="ctr" defTabSz="1300480">
              <a:spcBef>
                <a:spcPts val="900"/>
              </a:spcBef>
              <a:buSzTx/>
              <a:buNone/>
              <a:defRPr>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141" name="Shape 141"/>
          <p:cNvSpPr/>
          <p:nvPr>
            <p:ph type="sldNum" sz="quarter" idx="2"/>
          </p:nvPr>
        </p:nvSpPr>
        <p:spPr>
          <a:xfrm>
            <a:off x="12138660" y="9391226"/>
            <a:ext cx="215901" cy="254001"/>
          </a:xfrm>
          <a:prstGeom prst="rect">
            <a:avLst/>
          </a:prstGeom>
        </p:spPr>
        <p:txBody>
          <a:bodyPr lIns="0" tIns="0" rIns="0" bIns="0" anchor="b"/>
          <a:lstStyle>
            <a:lvl1pPr algn="r" defTabSz="1300480">
              <a:defRPr sz="1600">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8" name="Shape 148"/>
          <p:cNvSpPr/>
          <p:nvPr>
            <p:ph type="title"/>
          </p:nvPr>
        </p:nvSpPr>
        <p:spPr>
          <a:xfrm>
            <a:off x="2275839" y="866986"/>
            <a:ext cx="10078722" cy="2600961"/>
          </a:xfrm>
          <a:prstGeom prst="rect">
            <a:avLst/>
          </a:prstGeom>
        </p:spPr>
        <p:txBody>
          <a:bodyPr lIns="0" tIns="0" rIns="0" bIns="0" anchor="b"/>
          <a:lstStyle>
            <a:lvl1pPr algn="l" defTabSz="1300480">
              <a:defRPr sz="6800">
                <a:solidFill>
                  <a:srgbClr val="DCC678"/>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149" name="Shape 149"/>
          <p:cNvSpPr/>
          <p:nvPr>
            <p:ph type="body" sz="quarter" idx="1"/>
          </p:nvPr>
        </p:nvSpPr>
        <p:spPr>
          <a:xfrm>
            <a:off x="2275839" y="3566629"/>
            <a:ext cx="10078722" cy="2147147"/>
          </a:xfrm>
          <a:prstGeom prst="rect">
            <a:avLst/>
          </a:prstGeom>
        </p:spPr>
        <p:txBody>
          <a:bodyPr lIns="65023" tIns="65023" rIns="65023" bIns="65023" anchor="t"/>
          <a:lstStyle>
            <a:lvl1pPr marL="0" indent="73152" defTabSz="1300480">
              <a:spcBef>
                <a:spcPts val="600"/>
              </a:spcBef>
              <a:buSzTx/>
              <a:buNone/>
              <a:defRPr sz="2800">
                <a:latin typeface="Book Antiqua"/>
                <a:ea typeface="Book Antiqua"/>
                <a:cs typeface="Book Antiqua"/>
                <a:sym typeface="Book Antiqua"/>
              </a:defRPr>
            </a:lvl1pPr>
            <a:lvl2pPr marL="0" indent="585216" defTabSz="1300480">
              <a:spcBef>
                <a:spcPts val="600"/>
              </a:spcBef>
              <a:buSzTx/>
              <a:buNone/>
              <a:defRPr sz="2800">
                <a:latin typeface="Book Antiqua"/>
                <a:ea typeface="Book Antiqua"/>
                <a:cs typeface="Book Antiqua"/>
                <a:sym typeface="Book Antiqua"/>
              </a:defRPr>
            </a:lvl2pPr>
            <a:lvl3pPr marL="0" indent="905255" defTabSz="1300480">
              <a:spcBef>
                <a:spcPts val="600"/>
              </a:spcBef>
              <a:buSzTx/>
              <a:buNone/>
              <a:defRPr sz="2800">
                <a:latin typeface="Book Antiqua"/>
                <a:ea typeface="Book Antiqua"/>
                <a:cs typeface="Book Antiqua"/>
                <a:sym typeface="Book Antiqua"/>
              </a:defRPr>
            </a:lvl3pPr>
            <a:lvl4pPr marL="0" indent="1170431" defTabSz="1300480">
              <a:spcBef>
                <a:spcPts val="600"/>
              </a:spcBef>
              <a:buSzTx/>
              <a:buNone/>
              <a:defRPr sz="2800">
                <a:latin typeface="Book Antiqua"/>
                <a:ea typeface="Book Antiqua"/>
                <a:cs typeface="Book Antiqua"/>
                <a:sym typeface="Book Antiqua"/>
              </a:defRPr>
            </a:lvl4pPr>
            <a:lvl5pPr marL="0" indent="1362455" defTabSz="1300480">
              <a:spcBef>
                <a:spcPts val="600"/>
              </a:spcBef>
              <a:buSzTx/>
              <a:buNone/>
              <a:defRPr sz="2800">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150" name="Shape 150"/>
          <p:cNvSpPr/>
          <p:nvPr>
            <p:ph type="sldNum" sz="quarter" idx="2"/>
          </p:nvPr>
        </p:nvSpPr>
        <p:spPr>
          <a:xfrm>
            <a:off x="12138660" y="9391226"/>
            <a:ext cx="215901" cy="254001"/>
          </a:xfrm>
          <a:prstGeom prst="rect">
            <a:avLst/>
          </a:prstGeom>
        </p:spPr>
        <p:txBody>
          <a:bodyPr lIns="0" tIns="0" rIns="0" bIns="0" anchor="b"/>
          <a:lstStyle>
            <a:lvl1pPr algn="r" defTabSz="1300480">
              <a:defRPr sz="1600">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63" name="Group 163"/>
          <p:cNvGrpSpPr/>
          <p:nvPr/>
        </p:nvGrpSpPr>
        <p:grpSpPr>
          <a:xfrm>
            <a:off x="582506" y="1214119"/>
            <a:ext cx="5349241" cy="7320282"/>
            <a:chOff x="0" y="0"/>
            <a:chExt cx="5349239" cy="7320281"/>
          </a:xfrm>
        </p:grpSpPr>
        <p:sp>
          <p:nvSpPr>
            <p:cNvPr id="157" name="Shape 157"/>
            <p:cNvSpPr/>
            <p:nvPr/>
          </p:nvSpPr>
          <p:spPr>
            <a:xfrm>
              <a:off x="467360" y="0"/>
              <a:ext cx="1134534" cy="29684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898"/>
                  </a:moveTo>
                  <a:lnTo>
                    <a:pt x="7254" y="21600"/>
                  </a:lnTo>
                  <a:lnTo>
                    <a:pt x="21600" y="0"/>
                  </a:lnTo>
                  <a:lnTo>
                    <a:pt x="13863" y="0"/>
                  </a:lnTo>
                  <a:lnTo>
                    <a:pt x="0" y="20898"/>
                  </a:lnTo>
                  <a:close/>
                </a:path>
              </a:pathLst>
            </a:custGeom>
            <a:solidFill>
              <a:srgbClr val="30ACEC"/>
            </a:solidFill>
            <a:ln w="12700" cap="flat">
              <a:noFill/>
              <a:miter lim="400000"/>
            </a:ln>
            <a:effectLst/>
          </p:spPr>
          <p:txBody>
            <a:bodyPr wrap="square" lIns="48767" tIns="48767" rIns="48767" bIns="48767" numCol="1" anchor="t">
              <a:noAutofit/>
            </a:bodyPr>
            <a:lstStyle/>
            <a:p>
              <a:pPr algn="l" defTabSz="650240">
                <a:defRPr sz="2400">
                  <a:solidFill>
                    <a:srgbClr val="000000"/>
                  </a:solidFill>
                  <a:latin typeface="Corbel"/>
                  <a:ea typeface="Corbel"/>
                  <a:cs typeface="Corbel"/>
                  <a:sym typeface="Corbel"/>
                </a:defRPr>
              </a:pPr>
            </a:p>
          </p:txBody>
        </p:sp>
        <p:sp>
          <p:nvSpPr>
            <p:cNvPr id="158" name="Shape 158"/>
            <p:cNvSpPr/>
            <p:nvPr/>
          </p:nvSpPr>
          <p:spPr>
            <a:xfrm>
              <a:off x="0" y="0"/>
              <a:ext cx="1104054" cy="2851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454" y="21600"/>
                  </a:moveTo>
                  <a:lnTo>
                    <a:pt x="21600" y="0"/>
                  </a:lnTo>
                  <a:lnTo>
                    <a:pt x="13616" y="0"/>
                  </a:lnTo>
                  <a:lnTo>
                    <a:pt x="0" y="20869"/>
                  </a:lnTo>
                  <a:lnTo>
                    <a:pt x="7255" y="21562"/>
                  </a:lnTo>
                  <a:lnTo>
                    <a:pt x="7454" y="21600"/>
                  </a:lnTo>
                  <a:close/>
                </a:path>
              </a:pathLst>
            </a:custGeom>
            <a:solidFill>
              <a:srgbClr val="595959"/>
            </a:solidFill>
            <a:ln w="12700" cap="flat">
              <a:noFill/>
              <a:miter lim="400000"/>
            </a:ln>
            <a:effectLst/>
          </p:spPr>
          <p:txBody>
            <a:bodyPr wrap="square" lIns="48767" tIns="48767" rIns="48767" bIns="48767" numCol="1" anchor="t">
              <a:noAutofit/>
            </a:bodyPr>
            <a:lstStyle/>
            <a:p>
              <a:pPr algn="l" defTabSz="650240">
                <a:defRPr sz="2400">
                  <a:solidFill>
                    <a:srgbClr val="000000"/>
                  </a:solidFill>
                  <a:latin typeface="Corbel"/>
                  <a:ea typeface="Corbel"/>
                  <a:cs typeface="Corbel"/>
                  <a:sym typeface="Corbel"/>
                </a:defRPr>
              </a:pPr>
            </a:p>
          </p:txBody>
        </p:sp>
        <p:sp>
          <p:nvSpPr>
            <p:cNvPr id="159" name="Shape 159"/>
            <p:cNvSpPr/>
            <p:nvPr/>
          </p:nvSpPr>
          <p:spPr>
            <a:xfrm>
              <a:off x="-1" y="2760133"/>
              <a:ext cx="2873588" cy="45601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45" y="21600"/>
                  </a:lnTo>
                  <a:lnTo>
                    <a:pt x="21600" y="21600"/>
                  </a:lnTo>
                  <a:lnTo>
                    <a:pt x="0" y="0"/>
                  </a:lnTo>
                  <a:close/>
                </a:path>
              </a:pathLst>
            </a:custGeom>
            <a:solidFill>
              <a:srgbClr val="262626"/>
            </a:solidFill>
            <a:ln w="12700" cap="flat">
              <a:noFill/>
              <a:miter lim="400000"/>
            </a:ln>
            <a:effectLst/>
          </p:spPr>
          <p:txBody>
            <a:bodyPr wrap="square" lIns="48767" tIns="48767" rIns="48767" bIns="48767" numCol="1" anchor="t">
              <a:noAutofit/>
            </a:bodyPr>
            <a:lstStyle/>
            <a:p>
              <a:pPr algn="l" defTabSz="650240">
                <a:defRPr sz="2400">
                  <a:solidFill>
                    <a:srgbClr val="000000"/>
                  </a:solidFill>
                  <a:latin typeface="Corbel"/>
                  <a:ea typeface="Corbel"/>
                  <a:cs typeface="Corbel"/>
                  <a:sym typeface="Corbel"/>
                </a:defRPr>
              </a:pPr>
            </a:p>
          </p:txBody>
        </p:sp>
        <p:sp>
          <p:nvSpPr>
            <p:cNvPr id="160" name="Shape 160"/>
            <p:cNvSpPr/>
            <p:nvPr/>
          </p:nvSpPr>
          <p:spPr>
            <a:xfrm>
              <a:off x="472439" y="2876974"/>
              <a:ext cx="3554307" cy="44433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20797" y="21600"/>
                  </a:lnTo>
                  <a:lnTo>
                    <a:pt x="21600" y="21600"/>
                  </a:lnTo>
                  <a:close/>
                </a:path>
              </a:pathLst>
            </a:custGeom>
            <a:solidFill>
              <a:srgbClr val="0C5A82"/>
            </a:solidFill>
            <a:ln w="12700" cap="flat">
              <a:noFill/>
              <a:miter lim="400000"/>
            </a:ln>
            <a:effectLst/>
          </p:spPr>
          <p:txBody>
            <a:bodyPr wrap="square" lIns="48767" tIns="48767" rIns="48767" bIns="48767" numCol="1" anchor="t">
              <a:noAutofit/>
            </a:bodyPr>
            <a:lstStyle/>
            <a:p>
              <a:pPr algn="l" defTabSz="650240">
                <a:defRPr sz="2400">
                  <a:solidFill>
                    <a:srgbClr val="000000"/>
                  </a:solidFill>
                  <a:latin typeface="Corbel"/>
                  <a:ea typeface="Corbel"/>
                  <a:cs typeface="Corbel"/>
                  <a:sym typeface="Corbel"/>
                </a:defRPr>
              </a:pPr>
            </a:p>
          </p:txBody>
        </p:sp>
        <p:sp>
          <p:nvSpPr>
            <p:cNvPr id="161" name="Shape 161"/>
            <p:cNvSpPr/>
            <p:nvPr/>
          </p:nvSpPr>
          <p:spPr>
            <a:xfrm>
              <a:off x="467360" y="2871893"/>
              <a:ext cx="4881880" cy="4448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2" y="25"/>
                  </a:lnTo>
                  <a:lnTo>
                    <a:pt x="15749" y="21600"/>
                  </a:lnTo>
                  <a:lnTo>
                    <a:pt x="21600" y="21600"/>
                  </a:lnTo>
                  <a:lnTo>
                    <a:pt x="1686" y="469"/>
                  </a:lnTo>
                  <a:lnTo>
                    <a:pt x="0" y="0"/>
                  </a:lnTo>
                  <a:close/>
                </a:path>
              </a:pathLst>
            </a:custGeom>
            <a:solidFill>
              <a:srgbClr val="1287C3"/>
            </a:solidFill>
            <a:ln w="12700" cap="flat">
              <a:noFill/>
              <a:miter lim="400000"/>
            </a:ln>
            <a:effectLst/>
          </p:spPr>
          <p:txBody>
            <a:bodyPr wrap="square" lIns="48767" tIns="48767" rIns="48767" bIns="48767" numCol="1" anchor="t">
              <a:noAutofit/>
            </a:bodyPr>
            <a:lstStyle/>
            <a:p>
              <a:pPr algn="l" defTabSz="650240">
                <a:defRPr sz="2400">
                  <a:solidFill>
                    <a:srgbClr val="000000"/>
                  </a:solidFill>
                  <a:latin typeface="Corbel"/>
                  <a:ea typeface="Corbel"/>
                  <a:cs typeface="Corbel"/>
                  <a:sym typeface="Corbel"/>
                </a:defRPr>
              </a:pPr>
            </a:p>
          </p:txBody>
        </p:sp>
        <p:sp>
          <p:nvSpPr>
            <p:cNvPr id="162" name="Shape 162"/>
            <p:cNvSpPr/>
            <p:nvPr/>
          </p:nvSpPr>
          <p:spPr>
            <a:xfrm>
              <a:off x="0" y="2755054"/>
              <a:ext cx="3823547" cy="45652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525" y="889"/>
                  </a:lnTo>
                  <a:lnTo>
                    <a:pt x="2181" y="481"/>
                  </a:lnTo>
                  <a:lnTo>
                    <a:pt x="2152" y="457"/>
                  </a:lnTo>
                  <a:lnTo>
                    <a:pt x="0" y="0"/>
                  </a:lnTo>
                  <a:lnTo>
                    <a:pt x="0" y="24"/>
                  </a:lnTo>
                  <a:lnTo>
                    <a:pt x="16233" y="21600"/>
                  </a:lnTo>
                  <a:lnTo>
                    <a:pt x="21600" y="21600"/>
                  </a:lnTo>
                  <a:close/>
                </a:path>
              </a:pathLst>
            </a:custGeom>
            <a:solidFill>
              <a:srgbClr val="404040"/>
            </a:solidFill>
            <a:ln w="12700" cap="flat">
              <a:noFill/>
              <a:miter lim="400000"/>
            </a:ln>
            <a:effectLst/>
          </p:spPr>
          <p:txBody>
            <a:bodyPr wrap="square" lIns="48767" tIns="48767" rIns="48767" bIns="48767" numCol="1" anchor="t">
              <a:noAutofit/>
            </a:bodyPr>
            <a:lstStyle/>
            <a:p>
              <a:pPr algn="l" defTabSz="650240">
                <a:defRPr sz="2400">
                  <a:solidFill>
                    <a:srgbClr val="000000"/>
                  </a:solidFill>
                  <a:latin typeface="Corbel"/>
                  <a:ea typeface="Corbel"/>
                  <a:cs typeface="Corbel"/>
                  <a:sym typeface="Corbel"/>
                </a:defRPr>
              </a:pPr>
            </a:p>
          </p:txBody>
        </p:sp>
      </p:grpSp>
      <p:sp>
        <p:nvSpPr>
          <p:cNvPr id="164" name="Shape 164"/>
          <p:cNvSpPr/>
          <p:nvPr>
            <p:ph type="title"/>
          </p:nvPr>
        </p:nvSpPr>
        <p:spPr>
          <a:xfrm>
            <a:off x="3123627" y="2691272"/>
            <a:ext cx="9146265" cy="2790613"/>
          </a:xfrm>
          <a:prstGeom prst="rect">
            <a:avLst/>
          </a:prstGeom>
        </p:spPr>
        <p:txBody>
          <a:bodyPr lIns="48767" tIns="48767" rIns="48767" bIns="48767" anchor="b"/>
          <a:lstStyle>
            <a:lvl1pPr algn="r" defTabSz="650240">
              <a:defRPr sz="8400">
                <a:solidFill>
                  <a:srgbClr val="000000"/>
                </a:solidFill>
                <a:latin typeface="Corbel"/>
                <a:ea typeface="Corbel"/>
                <a:cs typeface="Corbel"/>
                <a:sym typeface="Corbel"/>
              </a:defRPr>
            </a:lvl1pPr>
          </a:lstStyle>
          <a:p>
            <a:pPr/>
            <a:r>
              <a:t>Title Text</a:t>
            </a:r>
          </a:p>
        </p:txBody>
      </p:sp>
      <p:sp>
        <p:nvSpPr>
          <p:cNvPr id="165" name="Shape 165"/>
          <p:cNvSpPr/>
          <p:nvPr>
            <p:ph type="body" sz="quarter" idx="1"/>
          </p:nvPr>
        </p:nvSpPr>
        <p:spPr>
          <a:xfrm>
            <a:off x="4816402" y="5481884"/>
            <a:ext cx="7453489" cy="1481104"/>
          </a:xfrm>
          <a:prstGeom prst="rect">
            <a:avLst/>
          </a:prstGeom>
        </p:spPr>
        <p:txBody>
          <a:bodyPr lIns="48767" tIns="48767" rIns="48767" bIns="48767" anchor="t"/>
          <a:lstStyle>
            <a:lvl1pPr marL="0" indent="0" algn="r" defTabSz="650240">
              <a:spcBef>
                <a:spcPts val="800"/>
              </a:spcBef>
              <a:buSzTx/>
              <a:buNone/>
              <a:defRPr sz="2800">
                <a:solidFill>
                  <a:srgbClr val="000000"/>
                </a:solidFill>
                <a:latin typeface="Corbel"/>
                <a:ea typeface="Corbel"/>
                <a:cs typeface="Corbel"/>
                <a:sym typeface="Corbel"/>
              </a:defRPr>
            </a:lvl1pPr>
            <a:lvl2pPr marL="0" indent="457200" algn="r" defTabSz="650240">
              <a:spcBef>
                <a:spcPts val="800"/>
              </a:spcBef>
              <a:buSzTx/>
              <a:buNone/>
              <a:defRPr sz="2800">
                <a:solidFill>
                  <a:srgbClr val="000000"/>
                </a:solidFill>
                <a:latin typeface="Corbel"/>
                <a:ea typeface="Corbel"/>
                <a:cs typeface="Corbel"/>
                <a:sym typeface="Corbel"/>
              </a:defRPr>
            </a:lvl2pPr>
            <a:lvl3pPr marL="0" indent="914400" algn="r" defTabSz="650240">
              <a:spcBef>
                <a:spcPts val="800"/>
              </a:spcBef>
              <a:buSzTx/>
              <a:buNone/>
              <a:defRPr sz="2800">
                <a:solidFill>
                  <a:srgbClr val="000000"/>
                </a:solidFill>
                <a:latin typeface="Corbel"/>
                <a:ea typeface="Corbel"/>
                <a:cs typeface="Corbel"/>
                <a:sym typeface="Corbel"/>
              </a:defRPr>
            </a:lvl3pPr>
            <a:lvl4pPr marL="0" indent="1371600" algn="r" defTabSz="650240">
              <a:spcBef>
                <a:spcPts val="800"/>
              </a:spcBef>
              <a:buSzTx/>
              <a:buNone/>
              <a:defRPr sz="2800">
                <a:solidFill>
                  <a:srgbClr val="000000"/>
                </a:solidFill>
                <a:latin typeface="Corbel"/>
                <a:ea typeface="Corbel"/>
                <a:cs typeface="Corbel"/>
                <a:sym typeface="Corbel"/>
              </a:defRPr>
            </a:lvl4pPr>
            <a:lvl5pPr marL="0" indent="1828800" algn="r" defTabSz="650240">
              <a:spcBef>
                <a:spcPts val="800"/>
              </a:spcBef>
              <a:buSzTx/>
              <a:buNone/>
              <a:defRPr sz="2800">
                <a:solidFill>
                  <a:srgbClr val="000000"/>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166" name="Shape 166"/>
          <p:cNvSpPr/>
          <p:nvPr>
            <p:ph type="sldNum" sz="quarter" idx="2"/>
          </p:nvPr>
        </p:nvSpPr>
        <p:spPr>
          <a:xfrm>
            <a:off x="11981855" y="7539058"/>
            <a:ext cx="288037" cy="300737"/>
          </a:xfrm>
          <a:prstGeom prst="rect">
            <a:avLst/>
          </a:prstGeom>
        </p:spPr>
        <p:txBody>
          <a:bodyPr lIns="48767" tIns="48767" rIns="48767" bIns="48767" anchor="ctr"/>
          <a:lstStyle>
            <a:lvl1pPr algn="r" defTabSz="650240">
              <a:defRPr sz="1400">
                <a:solidFill>
                  <a:srgbClr val="000000"/>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79" name="Group 179"/>
          <p:cNvGrpSpPr/>
          <p:nvPr/>
        </p:nvGrpSpPr>
        <p:grpSpPr>
          <a:xfrm>
            <a:off x="160865" y="1219199"/>
            <a:ext cx="2599269" cy="7315202"/>
            <a:chOff x="0" y="0"/>
            <a:chExt cx="2599267" cy="7315201"/>
          </a:xfrm>
        </p:grpSpPr>
        <p:sp>
          <p:nvSpPr>
            <p:cNvPr id="173" name="Shape 173"/>
            <p:cNvSpPr/>
            <p:nvPr/>
          </p:nvSpPr>
          <p:spPr>
            <a:xfrm>
              <a:off x="326813" y="0"/>
              <a:ext cx="1197189" cy="56845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426"/>
                  </a:moveTo>
                  <a:lnTo>
                    <a:pt x="4766" y="21600"/>
                  </a:lnTo>
                  <a:lnTo>
                    <a:pt x="21600" y="0"/>
                  </a:lnTo>
                  <a:lnTo>
                    <a:pt x="16712" y="0"/>
                  </a:lnTo>
                  <a:lnTo>
                    <a:pt x="0" y="21426"/>
                  </a:lnTo>
                  <a:close/>
                </a:path>
              </a:pathLst>
            </a:custGeom>
            <a:solidFill>
              <a:srgbClr val="30ACEC"/>
            </a:solidFill>
            <a:ln w="12700" cap="flat">
              <a:noFill/>
              <a:miter lim="400000"/>
            </a:ln>
            <a:effectLst/>
          </p:spPr>
          <p:txBody>
            <a:bodyPr wrap="square" lIns="48767" tIns="48767" rIns="48767" bIns="48767" numCol="1" anchor="t">
              <a:noAutofit/>
            </a:bodyPr>
            <a:lstStyle/>
            <a:p>
              <a:pPr algn="l" defTabSz="650240">
                <a:defRPr sz="2400">
                  <a:solidFill>
                    <a:srgbClr val="000000"/>
                  </a:solidFill>
                  <a:latin typeface="Corbel"/>
                  <a:ea typeface="Corbel"/>
                  <a:cs typeface="Corbel"/>
                  <a:sym typeface="Corbel"/>
                </a:defRPr>
              </a:pPr>
            </a:p>
          </p:txBody>
        </p:sp>
        <p:sp>
          <p:nvSpPr>
            <p:cNvPr id="174" name="Shape 174"/>
            <p:cNvSpPr/>
            <p:nvPr/>
          </p:nvSpPr>
          <p:spPr>
            <a:xfrm>
              <a:off x="0" y="0"/>
              <a:ext cx="1192107" cy="5628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722" y="0"/>
                  </a:lnTo>
                  <a:lnTo>
                    <a:pt x="0" y="21444"/>
                  </a:lnTo>
                  <a:lnTo>
                    <a:pt x="4817" y="21600"/>
                  </a:lnTo>
                  <a:lnTo>
                    <a:pt x="21600" y="0"/>
                  </a:lnTo>
                  <a:close/>
                </a:path>
              </a:pathLst>
            </a:custGeom>
            <a:solidFill>
              <a:srgbClr val="595959"/>
            </a:solidFill>
            <a:ln w="12700" cap="flat">
              <a:noFill/>
              <a:miter lim="400000"/>
            </a:ln>
            <a:effectLst/>
          </p:spPr>
          <p:txBody>
            <a:bodyPr wrap="square" lIns="48767" tIns="48767" rIns="48767" bIns="48767" numCol="1" anchor="t">
              <a:noAutofit/>
            </a:bodyPr>
            <a:lstStyle/>
            <a:p>
              <a:pPr algn="l" defTabSz="650240">
                <a:defRPr sz="2400">
                  <a:solidFill>
                    <a:srgbClr val="000000"/>
                  </a:solidFill>
                  <a:latin typeface="Corbel"/>
                  <a:ea typeface="Corbel"/>
                  <a:cs typeface="Corbel"/>
                  <a:sym typeface="Corbel"/>
                </a:defRPr>
              </a:pPr>
            </a:p>
          </p:txBody>
        </p:sp>
        <p:sp>
          <p:nvSpPr>
            <p:cNvPr id="175" name="Shape 175"/>
            <p:cNvSpPr/>
            <p:nvPr/>
          </p:nvSpPr>
          <p:spPr>
            <a:xfrm>
              <a:off x="0" y="5587999"/>
              <a:ext cx="1310641" cy="172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51" y="21600"/>
                  </a:lnTo>
                  <a:lnTo>
                    <a:pt x="21600" y="21600"/>
                  </a:lnTo>
                  <a:lnTo>
                    <a:pt x="0" y="0"/>
                  </a:lnTo>
                  <a:close/>
                </a:path>
              </a:pathLst>
            </a:custGeom>
            <a:solidFill>
              <a:srgbClr val="262626"/>
            </a:solidFill>
            <a:ln w="12700" cap="flat">
              <a:noFill/>
              <a:miter lim="400000"/>
            </a:ln>
            <a:effectLst/>
          </p:spPr>
          <p:txBody>
            <a:bodyPr wrap="square" lIns="48767" tIns="48767" rIns="48767" bIns="48767" numCol="1" anchor="t">
              <a:noAutofit/>
            </a:bodyPr>
            <a:lstStyle/>
            <a:p>
              <a:pPr algn="l" defTabSz="650240">
                <a:defRPr sz="2400">
                  <a:solidFill>
                    <a:srgbClr val="000000"/>
                  </a:solidFill>
                  <a:latin typeface="Corbel"/>
                  <a:ea typeface="Corbel"/>
                  <a:cs typeface="Corbel"/>
                  <a:sym typeface="Corbel"/>
                </a:defRPr>
              </a:pPr>
            </a:p>
          </p:txBody>
        </p:sp>
        <p:sp>
          <p:nvSpPr>
            <p:cNvPr id="176" name="Shape 176"/>
            <p:cNvSpPr/>
            <p:nvPr/>
          </p:nvSpPr>
          <p:spPr>
            <a:xfrm>
              <a:off x="326813" y="5643880"/>
              <a:ext cx="1595122" cy="16713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843" y="21600"/>
                  </a:lnTo>
                  <a:lnTo>
                    <a:pt x="21600" y="21600"/>
                  </a:lnTo>
                  <a:lnTo>
                    <a:pt x="0" y="0"/>
                  </a:lnTo>
                  <a:close/>
                </a:path>
              </a:pathLst>
            </a:custGeom>
            <a:solidFill>
              <a:srgbClr val="0C5A82"/>
            </a:solidFill>
            <a:ln w="12700" cap="flat">
              <a:noFill/>
              <a:miter lim="400000"/>
            </a:ln>
            <a:effectLst/>
          </p:spPr>
          <p:txBody>
            <a:bodyPr wrap="square" lIns="48767" tIns="48767" rIns="48767" bIns="48767" numCol="1" anchor="t">
              <a:noAutofit/>
            </a:bodyPr>
            <a:lstStyle/>
            <a:p>
              <a:pPr algn="l" defTabSz="650240">
                <a:defRPr sz="2400">
                  <a:solidFill>
                    <a:srgbClr val="000000"/>
                  </a:solidFill>
                  <a:latin typeface="Corbel"/>
                  <a:ea typeface="Corbel"/>
                  <a:cs typeface="Corbel"/>
                  <a:sym typeface="Corbel"/>
                </a:defRPr>
              </a:pPr>
            </a:p>
          </p:txBody>
        </p:sp>
        <p:sp>
          <p:nvSpPr>
            <p:cNvPr id="177" name="Shape 177"/>
            <p:cNvSpPr/>
            <p:nvPr/>
          </p:nvSpPr>
          <p:spPr>
            <a:xfrm>
              <a:off x="326813" y="5638799"/>
              <a:ext cx="2272455" cy="1676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5"/>
                  </a:moveTo>
                  <a:lnTo>
                    <a:pt x="15162" y="21600"/>
                  </a:lnTo>
                  <a:lnTo>
                    <a:pt x="21600" y="21600"/>
                  </a:lnTo>
                  <a:lnTo>
                    <a:pt x="2511" y="589"/>
                  </a:lnTo>
                  <a:lnTo>
                    <a:pt x="0" y="0"/>
                  </a:lnTo>
                  <a:lnTo>
                    <a:pt x="0" y="65"/>
                  </a:lnTo>
                  <a:close/>
                </a:path>
              </a:pathLst>
            </a:custGeom>
            <a:solidFill>
              <a:srgbClr val="1287C3"/>
            </a:solidFill>
            <a:ln w="12700" cap="flat">
              <a:noFill/>
              <a:miter lim="400000"/>
            </a:ln>
            <a:effectLst/>
          </p:spPr>
          <p:txBody>
            <a:bodyPr wrap="square" lIns="48767" tIns="48767" rIns="48767" bIns="48767" numCol="1" anchor="t">
              <a:noAutofit/>
            </a:bodyPr>
            <a:lstStyle/>
            <a:p>
              <a:pPr algn="l" defTabSz="650240">
                <a:defRPr sz="2400">
                  <a:solidFill>
                    <a:srgbClr val="000000"/>
                  </a:solidFill>
                  <a:latin typeface="Corbel"/>
                  <a:ea typeface="Corbel"/>
                  <a:cs typeface="Corbel"/>
                  <a:sym typeface="Corbel"/>
                </a:defRPr>
              </a:pPr>
            </a:p>
          </p:txBody>
        </p:sp>
        <p:sp>
          <p:nvSpPr>
            <p:cNvPr id="178" name="Shape 178"/>
            <p:cNvSpPr/>
            <p:nvPr/>
          </p:nvSpPr>
          <p:spPr>
            <a:xfrm>
              <a:off x="0" y="5587999"/>
              <a:ext cx="1808481" cy="172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721" y="1271"/>
                  </a:lnTo>
                  <a:lnTo>
                    <a:pt x="3115" y="572"/>
                  </a:lnTo>
                  <a:lnTo>
                    <a:pt x="3175" y="572"/>
                  </a:lnTo>
                  <a:lnTo>
                    <a:pt x="3175" y="508"/>
                  </a:lnTo>
                  <a:lnTo>
                    <a:pt x="3115" y="508"/>
                  </a:lnTo>
                  <a:lnTo>
                    <a:pt x="0" y="0"/>
                  </a:lnTo>
                  <a:lnTo>
                    <a:pt x="15654" y="21600"/>
                  </a:lnTo>
                  <a:lnTo>
                    <a:pt x="21600" y="21600"/>
                  </a:lnTo>
                  <a:close/>
                </a:path>
              </a:pathLst>
            </a:custGeom>
            <a:solidFill>
              <a:srgbClr val="404040"/>
            </a:solidFill>
            <a:ln w="12700" cap="flat">
              <a:noFill/>
              <a:miter lim="400000"/>
            </a:ln>
            <a:effectLst/>
          </p:spPr>
          <p:txBody>
            <a:bodyPr wrap="square" lIns="48767" tIns="48767" rIns="48767" bIns="48767" numCol="1" anchor="t">
              <a:noAutofit/>
            </a:bodyPr>
            <a:lstStyle/>
            <a:p>
              <a:pPr algn="l" defTabSz="650240">
                <a:defRPr sz="2400">
                  <a:solidFill>
                    <a:srgbClr val="000000"/>
                  </a:solidFill>
                  <a:latin typeface="Corbel"/>
                  <a:ea typeface="Corbel"/>
                  <a:cs typeface="Corbel"/>
                  <a:sym typeface="Corbel"/>
                </a:defRPr>
              </a:pPr>
            </a:p>
          </p:txBody>
        </p:sp>
      </p:grpSp>
      <p:sp>
        <p:nvSpPr>
          <p:cNvPr id="180" name="Shape 180"/>
          <p:cNvSpPr/>
          <p:nvPr>
            <p:ph type="title"/>
          </p:nvPr>
        </p:nvSpPr>
        <p:spPr>
          <a:xfrm>
            <a:off x="1583264" y="1950719"/>
            <a:ext cx="10686629" cy="1869440"/>
          </a:xfrm>
          <a:prstGeom prst="rect">
            <a:avLst/>
          </a:prstGeom>
        </p:spPr>
        <p:txBody>
          <a:bodyPr lIns="48767" tIns="48767" rIns="48767" bIns="48767"/>
          <a:lstStyle>
            <a:lvl1pPr defTabSz="650240">
              <a:defRPr sz="5600">
                <a:solidFill>
                  <a:srgbClr val="000000"/>
                </a:solidFill>
                <a:latin typeface="Corbel"/>
                <a:ea typeface="Corbel"/>
                <a:cs typeface="Corbel"/>
                <a:sym typeface="Corbel"/>
              </a:defRPr>
            </a:lvl1pPr>
          </a:lstStyle>
          <a:p>
            <a:pPr/>
            <a:r>
              <a:t>Title Text</a:t>
            </a:r>
          </a:p>
        </p:txBody>
      </p:sp>
      <p:sp>
        <p:nvSpPr>
          <p:cNvPr id="181" name="Shape 181"/>
          <p:cNvSpPr/>
          <p:nvPr>
            <p:ph type="body" sz="half" idx="1"/>
          </p:nvPr>
        </p:nvSpPr>
        <p:spPr>
          <a:xfrm>
            <a:off x="1583263" y="4063998"/>
            <a:ext cx="10686629" cy="3332483"/>
          </a:xfrm>
          <a:prstGeom prst="rect">
            <a:avLst/>
          </a:prstGeom>
        </p:spPr>
        <p:txBody>
          <a:bodyPr lIns="48767" tIns="48767" rIns="48767" bIns="48767"/>
          <a:lstStyle>
            <a:lvl1pPr marL="404812" indent="-404812" defTabSz="650240">
              <a:spcBef>
                <a:spcPts val="800"/>
              </a:spcBef>
              <a:buClr>
                <a:srgbClr val="1287C3"/>
              </a:buClr>
              <a:buSzPct val="145000"/>
              <a:buFont typeface="Arial"/>
              <a:defRPr sz="3400">
                <a:solidFill>
                  <a:srgbClr val="000000"/>
                </a:solidFill>
                <a:latin typeface="Corbel"/>
                <a:ea typeface="Corbel"/>
                <a:cs typeface="Corbel"/>
                <a:sym typeface="Corbel"/>
              </a:defRPr>
            </a:lvl1pPr>
            <a:lvl2pPr marL="942975" indent="-485775" defTabSz="650240">
              <a:spcBef>
                <a:spcPts val="800"/>
              </a:spcBef>
              <a:buClr>
                <a:srgbClr val="1287C3"/>
              </a:buClr>
              <a:buSzPct val="145000"/>
              <a:buFont typeface="Arial"/>
              <a:defRPr sz="3400">
                <a:solidFill>
                  <a:srgbClr val="000000"/>
                </a:solidFill>
                <a:latin typeface="Corbel"/>
                <a:ea typeface="Corbel"/>
                <a:cs typeface="Corbel"/>
                <a:sym typeface="Corbel"/>
              </a:defRPr>
            </a:lvl2pPr>
            <a:lvl3pPr marL="1454150" indent="-539750" defTabSz="650240">
              <a:spcBef>
                <a:spcPts val="800"/>
              </a:spcBef>
              <a:buClr>
                <a:srgbClr val="1287C3"/>
              </a:buClr>
              <a:buSzPct val="145000"/>
              <a:buFont typeface="Arial"/>
              <a:defRPr sz="3400">
                <a:solidFill>
                  <a:srgbClr val="000000"/>
                </a:solidFill>
                <a:latin typeface="Corbel"/>
                <a:ea typeface="Corbel"/>
                <a:cs typeface="Corbel"/>
                <a:sym typeface="Corbel"/>
              </a:defRPr>
            </a:lvl3pPr>
            <a:lvl4pPr marL="1735931" indent="-364331" defTabSz="650240">
              <a:spcBef>
                <a:spcPts val="800"/>
              </a:spcBef>
              <a:buClr>
                <a:srgbClr val="1287C3"/>
              </a:buClr>
              <a:buSzPct val="145000"/>
              <a:buFont typeface="Arial"/>
              <a:defRPr sz="3400">
                <a:solidFill>
                  <a:srgbClr val="000000"/>
                </a:solidFill>
                <a:latin typeface="Corbel"/>
                <a:ea typeface="Corbel"/>
                <a:cs typeface="Corbel"/>
                <a:sym typeface="Corbel"/>
              </a:defRPr>
            </a:lvl4pPr>
            <a:lvl5pPr marL="2245178" indent="-416378" defTabSz="650240">
              <a:spcBef>
                <a:spcPts val="800"/>
              </a:spcBef>
              <a:buClr>
                <a:srgbClr val="1287C3"/>
              </a:buClr>
              <a:buSzPct val="145000"/>
              <a:buFont typeface="Arial"/>
              <a:defRPr sz="3400">
                <a:solidFill>
                  <a:srgbClr val="000000"/>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182" name="Shape 182"/>
          <p:cNvSpPr/>
          <p:nvPr>
            <p:ph type="sldNum" sz="quarter" idx="2"/>
          </p:nvPr>
        </p:nvSpPr>
        <p:spPr>
          <a:xfrm>
            <a:off x="11981855" y="7521838"/>
            <a:ext cx="288037" cy="300737"/>
          </a:xfrm>
          <a:prstGeom prst="rect">
            <a:avLst/>
          </a:prstGeom>
        </p:spPr>
        <p:txBody>
          <a:bodyPr lIns="48767" tIns="48767" rIns="48767" bIns="48767" anchor="ctr"/>
          <a:lstStyle>
            <a:lvl1pPr algn="r" defTabSz="650240">
              <a:defRPr sz="1400">
                <a:solidFill>
                  <a:srgbClr val="000000"/>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g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pasted-image.tiff"/>
          <p:cNvPicPr>
            <a:picLocks noChangeAspect="1"/>
          </p:cNvPicPr>
          <p:nvPr/>
        </p:nvPicPr>
        <p:blipFill>
          <a:blip r:embed="rId2">
            <a:extLst/>
          </a:blip>
          <a:stretch>
            <a:fillRect/>
          </a:stretch>
        </p:blipFill>
        <p:spPr>
          <a:xfrm>
            <a:off x="12718" y="189807"/>
            <a:ext cx="12979365" cy="937398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xfrm>
            <a:off x="1583263" y="1219199"/>
            <a:ext cx="10686629" cy="1869440"/>
          </a:xfrm>
          <a:prstGeom prst="rect">
            <a:avLst/>
          </a:prstGeom>
        </p:spPr>
        <p:txBody>
          <a:bodyPr/>
          <a:lstStyle/>
          <a:p>
            <a:pPr/>
            <a:r>
              <a:t>Complexity of The Issue</a:t>
            </a:r>
          </a:p>
        </p:txBody>
      </p:sp>
      <p:sp>
        <p:nvSpPr>
          <p:cNvPr id="234" name="Shape 234"/>
          <p:cNvSpPr/>
          <p:nvPr>
            <p:ph type="body" idx="1"/>
          </p:nvPr>
        </p:nvSpPr>
        <p:spPr>
          <a:xfrm>
            <a:off x="1583263" y="3444668"/>
            <a:ext cx="10686629" cy="4904277"/>
          </a:xfrm>
          <a:prstGeom prst="rect">
            <a:avLst/>
          </a:prstGeom>
        </p:spPr>
        <p:txBody>
          <a:bodyPr/>
          <a:lstStyle/>
          <a:p>
            <a:pPr marL="364331" indent="-364331" defTabSz="585215">
              <a:lnSpc>
                <a:spcPct val="90000"/>
              </a:lnSpc>
              <a:spcBef>
                <a:spcPts val="700"/>
              </a:spcBef>
              <a:defRPr sz="3059"/>
            </a:pPr>
            <a:r>
              <a:t>Cultural invasion</a:t>
            </a:r>
          </a:p>
          <a:p>
            <a:pPr marL="364331" indent="-364331" defTabSz="585215">
              <a:lnSpc>
                <a:spcPct val="90000"/>
              </a:lnSpc>
              <a:spcBef>
                <a:spcPts val="700"/>
              </a:spcBef>
              <a:defRPr sz="3059"/>
            </a:pPr>
          </a:p>
          <a:p>
            <a:pPr marL="364331" indent="-364331" defTabSz="585215">
              <a:lnSpc>
                <a:spcPct val="90000"/>
              </a:lnSpc>
              <a:spcBef>
                <a:spcPts val="700"/>
              </a:spcBef>
              <a:defRPr sz="3059"/>
            </a:pPr>
            <a:r>
              <a:t>Marginalization</a:t>
            </a:r>
          </a:p>
          <a:p>
            <a:pPr marL="364331" indent="-364331" defTabSz="585215">
              <a:lnSpc>
                <a:spcPct val="90000"/>
              </a:lnSpc>
              <a:spcBef>
                <a:spcPts val="700"/>
              </a:spcBef>
              <a:defRPr sz="3059"/>
            </a:pPr>
          </a:p>
          <a:p>
            <a:pPr marL="364331" indent="-364331" defTabSz="585215">
              <a:lnSpc>
                <a:spcPct val="90000"/>
              </a:lnSpc>
              <a:spcBef>
                <a:spcPts val="700"/>
              </a:spcBef>
              <a:defRPr sz="3059"/>
            </a:pPr>
            <a:r>
              <a:t>Aboriginal control over Aboriginal education</a:t>
            </a:r>
          </a:p>
          <a:p>
            <a:pPr marL="364331" indent="-364331" defTabSz="585215">
              <a:lnSpc>
                <a:spcPct val="90000"/>
              </a:lnSpc>
              <a:spcBef>
                <a:spcPts val="700"/>
              </a:spcBef>
              <a:defRPr sz="3059"/>
            </a:pPr>
          </a:p>
          <a:p>
            <a:pPr marL="364331" indent="-364331" defTabSz="585215">
              <a:lnSpc>
                <a:spcPct val="90000"/>
              </a:lnSpc>
              <a:spcBef>
                <a:spcPts val="700"/>
              </a:spcBef>
              <a:defRPr sz="3059"/>
            </a:pPr>
            <a:r>
              <a:t>Reconnecting Aboriginal communities to cultures and languages</a:t>
            </a:r>
          </a:p>
          <a:p>
            <a:pPr marL="364331" indent="-364331" defTabSz="585215">
              <a:lnSpc>
                <a:spcPct val="90000"/>
              </a:lnSpc>
              <a:spcBef>
                <a:spcPts val="700"/>
              </a:spcBef>
              <a:defRPr sz="3059"/>
            </a:pPr>
          </a:p>
          <a:p>
            <a:pPr marL="364331" indent="-364331" defTabSz="585215">
              <a:lnSpc>
                <a:spcPct val="90000"/>
              </a:lnSpc>
              <a:spcBef>
                <a:spcPts val="700"/>
              </a:spcBef>
              <a:defRPr sz="3059"/>
            </a:pPr>
            <a:r>
              <a:t>Funding inequalities</a:t>
            </a:r>
          </a:p>
        </p:txBody>
      </p:sp>
      <p:sp>
        <p:nvSpPr>
          <p:cNvPr id="235" name="Shape 235"/>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36" name="Shape 236"/>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p:nvPr>
        </p:nvSpPr>
        <p:spPr>
          <a:xfrm>
            <a:off x="1583264" y="1950719"/>
            <a:ext cx="10686629" cy="1869440"/>
          </a:xfrm>
          <a:prstGeom prst="rect">
            <a:avLst/>
          </a:prstGeom>
        </p:spPr>
        <p:txBody>
          <a:bodyPr/>
          <a:lstStyle/>
          <a:p>
            <a:pPr/>
            <a:r>
              <a:t>Addressing The Issue</a:t>
            </a:r>
          </a:p>
        </p:txBody>
      </p:sp>
      <p:sp>
        <p:nvSpPr>
          <p:cNvPr id="239" name="Shape 239"/>
          <p:cNvSpPr/>
          <p:nvPr>
            <p:ph type="body" sz="half" idx="1"/>
          </p:nvPr>
        </p:nvSpPr>
        <p:spPr>
          <a:xfrm>
            <a:off x="1583263" y="3513356"/>
            <a:ext cx="10686629" cy="3928917"/>
          </a:xfrm>
          <a:prstGeom prst="rect">
            <a:avLst/>
          </a:prstGeom>
        </p:spPr>
        <p:txBody>
          <a:bodyPr/>
          <a:lstStyle>
            <a:lvl1pPr marL="0" indent="0">
              <a:buSzTx/>
              <a:buNone/>
            </a:lvl1pPr>
          </a:lstStyle>
          <a:p>
            <a:pPr/>
            <a:r>
              <a:t>Since the majority of Aboriginal peoples (more than 600 First Nations) reside in rural or remote areas, “distance education would seem in theory to offer considerable benefits to community members” (Simon, Burton, Lockhart, &amp; O’Donnell, 2014, p. 2).  </a:t>
            </a:r>
          </a:p>
        </p:txBody>
      </p:sp>
      <p:sp>
        <p:nvSpPr>
          <p:cNvPr id="240" name="Shape 240"/>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41" name="Shape 241"/>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xfrm>
            <a:off x="1583263" y="1506542"/>
            <a:ext cx="10686629" cy="1869440"/>
          </a:xfrm>
          <a:prstGeom prst="rect">
            <a:avLst/>
          </a:prstGeom>
        </p:spPr>
        <p:txBody>
          <a:bodyPr/>
          <a:lstStyle/>
          <a:p>
            <a:pPr/>
            <a:r>
              <a:t>Research Purpose</a:t>
            </a:r>
          </a:p>
        </p:txBody>
      </p:sp>
      <p:sp>
        <p:nvSpPr>
          <p:cNvPr id="244" name="Shape 244"/>
          <p:cNvSpPr/>
          <p:nvPr>
            <p:ph type="body" sz="half" idx="1"/>
          </p:nvPr>
        </p:nvSpPr>
        <p:spPr>
          <a:xfrm>
            <a:off x="1583263" y="3375981"/>
            <a:ext cx="10686629" cy="4341040"/>
          </a:xfrm>
          <a:prstGeom prst="rect">
            <a:avLst/>
          </a:prstGeom>
        </p:spPr>
        <p:txBody>
          <a:bodyPr/>
          <a:lstStyle/>
          <a:p>
            <a:pPr marL="0" indent="0" defTabSz="559206">
              <a:spcBef>
                <a:spcPts val="700"/>
              </a:spcBef>
              <a:buSzTx/>
              <a:buNone/>
              <a:defRPr sz="2924"/>
            </a:pPr>
            <a:r>
              <a:t>Benefits </a:t>
            </a:r>
          </a:p>
          <a:p>
            <a:pPr marL="0" indent="0" defTabSz="559206">
              <a:spcBef>
                <a:spcPts val="700"/>
              </a:spcBef>
              <a:buSzTx/>
              <a:buNone/>
              <a:defRPr sz="2924"/>
            </a:pPr>
            <a:r>
              <a:t>This research study uses a case study to describe a successful model of an Indigenous online high school by examining perceptions of teachers, staff, students, and parents. </a:t>
            </a:r>
          </a:p>
          <a:p>
            <a:pPr marL="0" indent="0" defTabSz="559206">
              <a:spcBef>
                <a:spcPts val="700"/>
              </a:spcBef>
              <a:buSzTx/>
              <a:buNone/>
              <a:defRPr sz="2924"/>
            </a:pPr>
          </a:p>
          <a:p>
            <a:pPr marL="0" indent="0" defTabSz="559206">
              <a:spcBef>
                <a:spcPts val="700"/>
              </a:spcBef>
              <a:buSzTx/>
              <a:buNone/>
              <a:defRPr sz="2924"/>
            </a:pPr>
            <a:r>
              <a:t>Need</a:t>
            </a:r>
          </a:p>
          <a:p>
            <a:pPr marL="0" indent="0" defTabSz="559206">
              <a:spcBef>
                <a:spcPts val="700"/>
              </a:spcBef>
              <a:buSzTx/>
              <a:buNone/>
              <a:defRPr sz="2924"/>
            </a:pPr>
            <a:r>
              <a:t>There is limited research on K-12 Aboriginal online education in Canada.  </a:t>
            </a:r>
          </a:p>
        </p:txBody>
      </p:sp>
      <p:sp>
        <p:nvSpPr>
          <p:cNvPr id="245" name="Shape 245"/>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46" name="Shape 246"/>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p:nvPr>
        </p:nvSpPr>
        <p:spPr>
          <a:xfrm>
            <a:off x="1583264" y="1950719"/>
            <a:ext cx="10686629" cy="1869440"/>
          </a:xfrm>
          <a:prstGeom prst="rect">
            <a:avLst/>
          </a:prstGeom>
        </p:spPr>
        <p:txBody>
          <a:bodyPr/>
          <a:lstStyle/>
          <a:p>
            <a:pPr/>
            <a:r>
              <a:t>Definition of Success</a:t>
            </a:r>
          </a:p>
        </p:txBody>
      </p:sp>
      <p:sp>
        <p:nvSpPr>
          <p:cNvPr id="249" name="Shape 249"/>
          <p:cNvSpPr/>
          <p:nvPr>
            <p:ph type="body" sz="half" idx="1"/>
          </p:nvPr>
        </p:nvSpPr>
        <p:spPr>
          <a:xfrm>
            <a:off x="1583263" y="3377126"/>
            <a:ext cx="10686629" cy="3941509"/>
          </a:xfrm>
          <a:prstGeom prst="rect">
            <a:avLst/>
          </a:prstGeom>
        </p:spPr>
        <p:txBody>
          <a:bodyPr/>
          <a:lstStyle/>
          <a:p>
            <a:pPr marL="0" indent="0">
              <a:buSzTx/>
              <a:buNone/>
            </a:pPr>
            <a:r>
              <a:t>Tunison’s (2007) definition of success states that: </a:t>
            </a:r>
          </a:p>
          <a:p>
            <a:pPr marL="0" indent="0">
              <a:buSzTx/>
              <a:buNone/>
            </a:pPr>
            <a:r>
              <a:t>“Success with respect to the </a:t>
            </a:r>
            <a:r>
              <a:rPr i="1"/>
              <a:t>Learning Spirit</a:t>
            </a:r>
            <a:r>
              <a:t> is typically seen through the lens of protecting and reclaiming language, culture, and tradition while focusing on long-term goals such as graduation and transitions to work and post-secondary institutions” (p. 13). </a:t>
            </a:r>
          </a:p>
        </p:txBody>
      </p:sp>
      <p:sp>
        <p:nvSpPr>
          <p:cNvPr id="250" name="Shape 250"/>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51" name="Shape 251"/>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title"/>
          </p:nvPr>
        </p:nvSpPr>
        <p:spPr>
          <a:xfrm>
            <a:off x="1597002" y="1332534"/>
            <a:ext cx="10686629" cy="1081825"/>
          </a:xfrm>
          <a:prstGeom prst="rect">
            <a:avLst/>
          </a:prstGeom>
        </p:spPr>
        <p:txBody>
          <a:bodyPr/>
          <a:lstStyle>
            <a:lvl1pPr>
              <a:defRPr sz="4400"/>
            </a:lvl1pPr>
          </a:lstStyle>
          <a:p>
            <a:pPr/>
            <a:r>
              <a:t>Conceptual Framework</a:t>
            </a:r>
          </a:p>
        </p:txBody>
      </p:sp>
      <p:pic>
        <p:nvPicPr>
          <p:cNvPr id="254" name="image3.jpg" descr="C:\Users\spalahicky\Desktop\Conceptual framework indigenous online school.jpg"/>
          <p:cNvPicPr>
            <a:picLocks noChangeAspect="1"/>
          </p:cNvPicPr>
          <p:nvPr/>
        </p:nvPicPr>
        <p:blipFill>
          <a:blip r:embed="rId2">
            <a:extLst/>
          </a:blip>
          <a:stretch>
            <a:fillRect/>
          </a:stretch>
        </p:blipFill>
        <p:spPr>
          <a:xfrm>
            <a:off x="3025136" y="2414359"/>
            <a:ext cx="8074735" cy="5962061"/>
          </a:xfrm>
          <a:prstGeom prst="rect">
            <a:avLst/>
          </a:prstGeom>
          <a:ln w="12700">
            <a:miter lim="400000"/>
          </a:ln>
        </p:spPr>
      </p:pic>
      <p:sp>
        <p:nvSpPr>
          <p:cNvPr id="255" name="Shape 255"/>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56" name="Shape 256"/>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title"/>
          </p:nvPr>
        </p:nvSpPr>
        <p:spPr>
          <a:xfrm>
            <a:off x="1583264" y="1950719"/>
            <a:ext cx="10686629" cy="1869440"/>
          </a:xfrm>
          <a:prstGeom prst="rect">
            <a:avLst/>
          </a:prstGeom>
        </p:spPr>
        <p:txBody>
          <a:bodyPr/>
          <a:lstStyle/>
          <a:p>
            <a:pPr/>
            <a:r>
              <a:t>Literature Review Topics</a:t>
            </a:r>
          </a:p>
        </p:txBody>
      </p:sp>
      <p:sp>
        <p:nvSpPr>
          <p:cNvPr id="259" name="Shape 259"/>
          <p:cNvSpPr/>
          <p:nvPr>
            <p:ph type="body" sz="half" idx="1"/>
          </p:nvPr>
        </p:nvSpPr>
        <p:spPr>
          <a:xfrm>
            <a:off x="1390939" y="3668473"/>
            <a:ext cx="10686629" cy="3332482"/>
          </a:xfrm>
          <a:prstGeom prst="rect">
            <a:avLst/>
          </a:prstGeom>
        </p:spPr>
        <p:txBody>
          <a:bodyPr/>
          <a:lstStyle/>
          <a:p>
            <a:pPr/>
            <a:r>
              <a:t>Historical review of Indigenous education</a:t>
            </a:r>
          </a:p>
          <a:p>
            <a:pPr/>
          </a:p>
          <a:p>
            <a:pPr/>
            <a:r>
              <a:t>An investigation of successful models of distance education </a:t>
            </a:r>
          </a:p>
          <a:p>
            <a:pPr/>
          </a:p>
          <a:p>
            <a:pPr/>
            <a:r>
              <a:t>The need for online learning in Aboriginal communities </a:t>
            </a:r>
          </a:p>
        </p:txBody>
      </p:sp>
      <p:sp>
        <p:nvSpPr>
          <p:cNvPr id="260" name="Shape 260"/>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61" name="Shape 261"/>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title"/>
          </p:nvPr>
        </p:nvSpPr>
        <p:spPr>
          <a:xfrm>
            <a:off x="1583263" y="1356574"/>
            <a:ext cx="10686629" cy="1869440"/>
          </a:xfrm>
          <a:prstGeom prst="rect">
            <a:avLst/>
          </a:prstGeom>
        </p:spPr>
        <p:txBody>
          <a:bodyPr/>
          <a:lstStyle/>
          <a:p>
            <a:pPr/>
            <a:r>
              <a:t>Historical Review</a:t>
            </a:r>
          </a:p>
        </p:txBody>
      </p:sp>
      <p:sp>
        <p:nvSpPr>
          <p:cNvPr id="264" name="Shape 264"/>
          <p:cNvSpPr/>
          <p:nvPr>
            <p:ph type="body" sz="half" idx="1"/>
          </p:nvPr>
        </p:nvSpPr>
        <p:spPr>
          <a:xfrm>
            <a:off x="1583264" y="3226013"/>
            <a:ext cx="10686629" cy="3332483"/>
          </a:xfrm>
          <a:prstGeom prst="rect">
            <a:avLst/>
          </a:prstGeom>
        </p:spPr>
        <p:txBody>
          <a:bodyPr/>
          <a:lstStyle/>
          <a:p>
            <a:pPr/>
            <a:r>
              <a:t>Phase one – Residential schools</a:t>
            </a:r>
          </a:p>
          <a:p>
            <a:pPr/>
          </a:p>
          <a:p>
            <a:pPr/>
            <a:r>
              <a:t>Phase two - </a:t>
            </a:r>
            <a:r>
              <a:t>Indian Act of 1951 </a:t>
            </a:r>
          </a:p>
          <a:p>
            <a:pPr/>
          </a:p>
          <a:p>
            <a:pPr/>
            <a:r>
              <a:t>Phase three - Indian Education Paper Phase One of 1973</a:t>
            </a:r>
          </a:p>
        </p:txBody>
      </p:sp>
      <p:sp>
        <p:nvSpPr>
          <p:cNvPr id="265" name="Shape 265"/>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66" name="Shape 266"/>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title"/>
          </p:nvPr>
        </p:nvSpPr>
        <p:spPr>
          <a:xfrm>
            <a:off x="1583264" y="1446835"/>
            <a:ext cx="10686629" cy="834552"/>
          </a:xfrm>
          <a:prstGeom prst="rect">
            <a:avLst/>
          </a:prstGeom>
        </p:spPr>
        <p:txBody>
          <a:bodyPr/>
          <a:lstStyle>
            <a:lvl1pPr>
              <a:defRPr sz="4900"/>
            </a:lvl1pPr>
          </a:lstStyle>
          <a:p>
            <a:pPr/>
            <a:r>
              <a:t>Successful Models of Distance Education</a:t>
            </a:r>
          </a:p>
        </p:txBody>
      </p:sp>
      <p:sp>
        <p:nvSpPr>
          <p:cNvPr id="269" name="Shape 269"/>
          <p:cNvSpPr/>
          <p:nvPr>
            <p:ph type="body" sz="quarter" idx="1"/>
          </p:nvPr>
        </p:nvSpPr>
        <p:spPr>
          <a:xfrm>
            <a:off x="1679426" y="2388028"/>
            <a:ext cx="10686629" cy="1248968"/>
          </a:xfrm>
          <a:prstGeom prst="rect">
            <a:avLst/>
          </a:prstGeom>
        </p:spPr>
        <p:txBody>
          <a:bodyPr/>
          <a:lstStyle>
            <a:lvl1pPr marL="0" indent="0">
              <a:buSzTx/>
              <a:buNone/>
              <a:defRPr sz="3200"/>
            </a:lvl1pPr>
          </a:lstStyle>
          <a:p>
            <a:pPr/>
            <a:r>
              <a:t>Moore and Kearsley (2005) recommend distance education programs utilize a systems view in order to be successful.</a:t>
            </a:r>
          </a:p>
        </p:txBody>
      </p:sp>
      <p:grpSp>
        <p:nvGrpSpPr>
          <p:cNvPr id="290" name="Group 290"/>
          <p:cNvGrpSpPr/>
          <p:nvPr/>
        </p:nvGrpSpPr>
        <p:grpSpPr>
          <a:xfrm>
            <a:off x="4615678" y="3636995"/>
            <a:ext cx="5113781" cy="4345073"/>
            <a:chOff x="0" y="0"/>
            <a:chExt cx="5113779" cy="4345072"/>
          </a:xfrm>
        </p:grpSpPr>
        <p:grpSp>
          <p:nvGrpSpPr>
            <p:cNvPr id="272" name="Group 272"/>
            <p:cNvGrpSpPr/>
            <p:nvPr/>
          </p:nvGrpSpPr>
          <p:grpSpPr>
            <a:xfrm>
              <a:off x="1705347" y="0"/>
              <a:ext cx="1527751" cy="1069425"/>
              <a:chOff x="0" y="0"/>
              <a:chExt cx="1527749" cy="1069424"/>
            </a:xfrm>
          </p:grpSpPr>
          <p:sp>
            <p:nvSpPr>
              <p:cNvPr id="270" name="Shape 270"/>
              <p:cNvSpPr/>
              <p:nvPr/>
            </p:nvSpPr>
            <p:spPr>
              <a:xfrm>
                <a:off x="0" y="0"/>
                <a:ext cx="1527750" cy="1069425"/>
              </a:xfrm>
              <a:prstGeom prst="roundRect">
                <a:avLst>
                  <a:gd name="adj" fmla="val 20000"/>
                </a:avLst>
              </a:prstGeom>
              <a:solidFill>
                <a:srgbClr val="30ACEC"/>
              </a:solidFill>
              <a:ln w="12700" cap="rnd">
                <a:solidFill>
                  <a:srgbClr val="FFFFFF"/>
                </a:solidFill>
                <a:prstDash val="solid"/>
                <a:round/>
              </a:ln>
              <a:effectLst/>
            </p:spPr>
            <p:txBody>
              <a:bodyPr wrap="square" lIns="48767" tIns="48767" rIns="48767" bIns="48767" numCol="1" anchor="ctr">
                <a:noAutofit/>
              </a:bodyPr>
              <a:lstStyle/>
              <a:p>
                <a:pPr defTabSz="1300480">
                  <a:defRPr sz="1800">
                    <a:latin typeface="Corbel"/>
                    <a:ea typeface="Corbel"/>
                    <a:cs typeface="Corbel"/>
                    <a:sym typeface="Corbel"/>
                  </a:defRPr>
                </a:pPr>
              </a:p>
            </p:txBody>
          </p:sp>
          <p:sp>
            <p:nvSpPr>
              <p:cNvPr id="271" name="Shape 271"/>
              <p:cNvSpPr/>
              <p:nvPr/>
            </p:nvSpPr>
            <p:spPr>
              <a:xfrm>
                <a:off x="62630" y="34214"/>
                <a:ext cx="1402489" cy="100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noAutofit/>
              </a:bodyPr>
              <a:lstStyle>
                <a:lvl1pPr defTabSz="1300480">
                  <a:defRPr sz="1700">
                    <a:latin typeface="Corbel"/>
                    <a:ea typeface="Corbel"/>
                    <a:cs typeface="Corbel"/>
                    <a:sym typeface="Corbel"/>
                  </a:defRPr>
                </a:lvl1pPr>
              </a:lstStyle>
              <a:p>
                <a:pPr/>
                <a:r>
                  <a:t>Design &amp; Development</a:t>
                </a:r>
              </a:p>
            </p:txBody>
          </p:sp>
        </p:grpSp>
        <p:sp>
          <p:nvSpPr>
            <p:cNvPr id="273" name="Shape 273"/>
            <p:cNvSpPr/>
            <p:nvPr/>
          </p:nvSpPr>
          <p:spPr>
            <a:xfrm>
              <a:off x="3239673" y="647201"/>
              <a:ext cx="628226" cy="4987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361" y="5139"/>
                    <a:pt x="15732" y="12508"/>
                    <a:pt x="21600" y="21600"/>
                  </a:cubicBezTo>
                </a:path>
              </a:pathLst>
            </a:custGeom>
            <a:noFill/>
            <a:ln w="3175" cap="rnd">
              <a:solidFill>
                <a:srgbClr val="ABD2F4"/>
              </a:solidFill>
              <a:prstDash val="solid"/>
              <a:round/>
            </a:ln>
            <a:effectLst/>
          </p:spPr>
          <p:txBody>
            <a:bodyPr wrap="square" lIns="48767" tIns="48767" rIns="48767" bIns="48767" numCol="1" anchor="ctr">
              <a:noAutofit/>
            </a:bodyPr>
            <a:lstStyle/>
            <a:p>
              <a:pPr algn="l" defTabSz="650240">
                <a:defRPr sz="2400">
                  <a:solidFill>
                    <a:srgbClr val="000000"/>
                  </a:solidFill>
                  <a:latin typeface="Corbel"/>
                  <a:ea typeface="Corbel"/>
                  <a:cs typeface="Corbel"/>
                  <a:sym typeface="Corbel"/>
                </a:defRPr>
              </a:pPr>
            </a:p>
          </p:txBody>
        </p:sp>
        <p:grpSp>
          <p:nvGrpSpPr>
            <p:cNvPr id="276" name="Group 276"/>
            <p:cNvGrpSpPr/>
            <p:nvPr/>
          </p:nvGrpSpPr>
          <p:grpSpPr>
            <a:xfrm>
              <a:off x="3484613" y="1285142"/>
              <a:ext cx="1629167" cy="1060294"/>
              <a:chOff x="-53426" y="0"/>
              <a:chExt cx="1629165" cy="1060292"/>
            </a:xfrm>
          </p:grpSpPr>
          <p:sp>
            <p:nvSpPr>
              <p:cNvPr id="274" name="Shape 274"/>
              <p:cNvSpPr/>
              <p:nvPr/>
            </p:nvSpPr>
            <p:spPr>
              <a:xfrm>
                <a:off x="0" y="0"/>
                <a:ext cx="1514705" cy="1060293"/>
              </a:xfrm>
              <a:prstGeom prst="roundRect">
                <a:avLst>
                  <a:gd name="adj" fmla="val 20000"/>
                </a:avLst>
              </a:prstGeom>
              <a:solidFill>
                <a:srgbClr val="30ACEC"/>
              </a:solidFill>
              <a:ln w="12700" cap="rnd">
                <a:solidFill>
                  <a:srgbClr val="FFFFFF"/>
                </a:solidFill>
                <a:prstDash val="solid"/>
                <a:round/>
              </a:ln>
              <a:effectLst/>
            </p:spPr>
            <p:txBody>
              <a:bodyPr wrap="square" lIns="48767" tIns="48767" rIns="48767" bIns="48767" numCol="1" anchor="ctr">
                <a:noAutofit/>
              </a:bodyPr>
              <a:lstStyle/>
              <a:p>
                <a:pPr defTabSz="1300480">
                  <a:defRPr sz="1800">
                    <a:latin typeface="Corbel"/>
                    <a:ea typeface="Corbel"/>
                    <a:cs typeface="Corbel"/>
                    <a:sym typeface="Corbel"/>
                  </a:defRPr>
                </a:pPr>
              </a:p>
            </p:txBody>
          </p:sp>
          <p:sp>
            <p:nvSpPr>
              <p:cNvPr id="275" name="Shape 275"/>
              <p:cNvSpPr/>
              <p:nvPr/>
            </p:nvSpPr>
            <p:spPr>
              <a:xfrm>
                <a:off x="-53427" y="180560"/>
                <a:ext cx="1629166" cy="6991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noAutofit/>
              </a:bodyPr>
              <a:lstStyle>
                <a:lvl1pPr defTabSz="1300480">
                  <a:defRPr sz="1700">
                    <a:latin typeface="Corbel"/>
                    <a:ea typeface="Corbel"/>
                    <a:cs typeface="Corbel"/>
                    <a:sym typeface="Corbel"/>
                  </a:defRPr>
                </a:lvl1pPr>
              </a:lstStyle>
              <a:p>
                <a:pPr/>
                <a:r>
                  <a:t>Communication</a:t>
                </a:r>
              </a:p>
            </p:txBody>
          </p:sp>
        </p:grpSp>
        <p:sp>
          <p:nvSpPr>
            <p:cNvPr id="277" name="Shape 277"/>
            <p:cNvSpPr/>
            <p:nvPr/>
          </p:nvSpPr>
          <p:spPr>
            <a:xfrm>
              <a:off x="4058536" y="2387218"/>
              <a:ext cx="224736" cy="8202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0590" y="7560"/>
                    <a:pt x="13192" y="14956"/>
                    <a:pt x="0" y="21600"/>
                  </a:cubicBezTo>
                </a:path>
              </a:pathLst>
            </a:custGeom>
            <a:noFill/>
            <a:ln w="3175" cap="rnd">
              <a:solidFill>
                <a:srgbClr val="ABD2F4"/>
              </a:solidFill>
              <a:prstDash val="solid"/>
              <a:round/>
            </a:ln>
            <a:effectLst/>
          </p:spPr>
          <p:txBody>
            <a:bodyPr wrap="square" lIns="48767" tIns="48767" rIns="48767" bIns="48767" numCol="1" anchor="ctr">
              <a:noAutofit/>
            </a:bodyPr>
            <a:lstStyle/>
            <a:p>
              <a:pPr algn="l" defTabSz="650240">
                <a:defRPr sz="2400">
                  <a:solidFill>
                    <a:srgbClr val="000000"/>
                  </a:solidFill>
                  <a:latin typeface="Corbel"/>
                  <a:ea typeface="Corbel"/>
                  <a:cs typeface="Corbel"/>
                  <a:sym typeface="Corbel"/>
                </a:defRPr>
              </a:pPr>
            </a:p>
          </p:txBody>
        </p:sp>
        <p:grpSp>
          <p:nvGrpSpPr>
            <p:cNvPr id="280" name="Group 280"/>
            <p:cNvGrpSpPr/>
            <p:nvPr/>
          </p:nvGrpSpPr>
          <p:grpSpPr>
            <a:xfrm>
              <a:off x="2862055" y="3275647"/>
              <a:ext cx="1527751" cy="1069426"/>
              <a:chOff x="0" y="0"/>
              <a:chExt cx="1527749" cy="1069424"/>
            </a:xfrm>
          </p:grpSpPr>
          <p:sp>
            <p:nvSpPr>
              <p:cNvPr id="278" name="Shape 278"/>
              <p:cNvSpPr/>
              <p:nvPr/>
            </p:nvSpPr>
            <p:spPr>
              <a:xfrm>
                <a:off x="0" y="0"/>
                <a:ext cx="1527750" cy="1069425"/>
              </a:xfrm>
              <a:prstGeom prst="roundRect">
                <a:avLst>
                  <a:gd name="adj" fmla="val 20000"/>
                </a:avLst>
              </a:prstGeom>
              <a:solidFill>
                <a:srgbClr val="30ACEC"/>
              </a:solidFill>
              <a:ln w="12700" cap="rnd">
                <a:solidFill>
                  <a:srgbClr val="FFFFFF"/>
                </a:solidFill>
                <a:prstDash val="solid"/>
                <a:round/>
              </a:ln>
              <a:effectLst/>
            </p:spPr>
            <p:txBody>
              <a:bodyPr wrap="square" lIns="48767" tIns="48767" rIns="48767" bIns="48767" numCol="1" anchor="ctr">
                <a:noAutofit/>
              </a:bodyPr>
              <a:lstStyle/>
              <a:p>
                <a:pPr defTabSz="1300480">
                  <a:defRPr sz="1800">
                    <a:latin typeface="Corbel"/>
                    <a:ea typeface="Corbel"/>
                    <a:cs typeface="Corbel"/>
                    <a:sym typeface="Corbel"/>
                  </a:defRPr>
                </a:pPr>
              </a:p>
            </p:txBody>
          </p:sp>
          <p:sp>
            <p:nvSpPr>
              <p:cNvPr id="279" name="Shape 279"/>
              <p:cNvSpPr/>
              <p:nvPr/>
            </p:nvSpPr>
            <p:spPr>
              <a:xfrm>
                <a:off x="62630" y="182115"/>
                <a:ext cx="1402489" cy="7051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noAutofit/>
              </a:bodyPr>
              <a:lstStyle>
                <a:lvl1pPr defTabSz="1300480">
                  <a:defRPr sz="1800">
                    <a:latin typeface="Corbel"/>
                    <a:ea typeface="Corbel"/>
                    <a:cs typeface="Corbel"/>
                    <a:sym typeface="Corbel"/>
                  </a:defRPr>
                </a:lvl1pPr>
              </a:lstStyle>
              <a:p>
                <a:pPr/>
                <a:r>
                  <a:t>Teaching &amp; Learning</a:t>
                </a:r>
              </a:p>
            </p:txBody>
          </p:sp>
        </p:grpSp>
        <p:sp>
          <p:nvSpPr>
            <p:cNvPr id="281" name="Shape 281"/>
            <p:cNvSpPr/>
            <p:nvPr/>
          </p:nvSpPr>
          <p:spPr>
            <a:xfrm>
              <a:off x="2117204" y="4153240"/>
              <a:ext cx="615137" cy="25574"/>
            </a:xfrm>
            <a:custGeom>
              <a:avLst/>
              <a:gdLst/>
              <a:ahLst/>
              <a:cxnLst>
                <a:cxn ang="0">
                  <a:pos x="wd2" y="hd2"/>
                </a:cxn>
                <a:cxn ang="5400000">
                  <a:pos x="wd2" y="hd2"/>
                </a:cxn>
                <a:cxn ang="10800000">
                  <a:pos x="wd2" y="hd2"/>
                </a:cxn>
                <a:cxn ang="16200000">
                  <a:pos x="wd2" y="hd2"/>
                </a:cxn>
              </a:cxnLst>
              <a:rect l="0" t="0" r="r" b="b"/>
              <a:pathLst>
                <a:path w="21600" h="16200" fill="norm" stroke="1" extrusionOk="0">
                  <a:moveTo>
                    <a:pt x="21600" y="0"/>
                  </a:moveTo>
                  <a:cubicBezTo>
                    <a:pt x="14446" y="21600"/>
                    <a:pt x="7154" y="21600"/>
                    <a:pt x="0" y="0"/>
                  </a:cubicBezTo>
                </a:path>
              </a:pathLst>
            </a:custGeom>
            <a:noFill/>
            <a:ln w="3175" cap="rnd">
              <a:solidFill>
                <a:srgbClr val="ABD2F4"/>
              </a:solidFill>
              <a:prstDash val="solid"/>
              <a:round/>
            </a:ln>
            <a:effectLst/>
          </p:spPr>
          <p:txBody>
            <a:bodyPr wrap="square" lIns="48767" tIns="48767" rIns="48767" bIns="48767" numCol="1" anchor="ctr">
              <a:noAutofit/>
            </a:bodyPr>
            <a:lstStyle/>
            <a:p>
              <a:pPr algn="l" defTabSz="650240">
                <a:defRPr sz="2400">
                  <a:solidFill>
                    <a:srgbClr val="000000"/>
                  </a:solidFill>
                  <a:latin typeface="Corbel"/>
                  <a:ea typeface="Corbel"/>
                  <a:cs typeface="Corbel"/>
                  <a:sym typeface="Corbel"/>
                </a:defRPr>
              </a:pPr>
            </a:p>
          </p:txBody>
        </p:sp>
        <p:grpSp>
          <p:nvGrpSpPr>
            <p:cNvPr id="284" name="Group 284"/>
            <p:cNvGrpSpPr/>
            <p:nvPr/>
          </p:nvGrpSpPr>
          <p:grpSpPr>
            <a:xfrm>
              <a:off x="672637" y="3275647"/>
              <a:ext cx="1537625" cy="1069426"/>
              <a:chOff x="-3002" y="0"/>
              <a:chExt cx="1537623" cy="1069424"/>
            </a:xfrm>
          </p:grpSpPr>
          <p:sp>
            <p:nvSpPr>
              <p:cNvPr id="282" name="Shape 282"/>
              <p:cNvSpPr/>
              <p:nvPr/>
            </p:nvSpPr>
            <p:spPr>
              <a:xfrm>
                <a:off x="0" y="0"/>
                <a:ext cx="1527750" cy="1069425"/>
              </a:xfrm>
              <a:prstGeom prst="roundRect">
                <a:avLst>
                  <a:gd name="adj" fmla="val 20000"/>
                </a:avLst>
              </a:prstGeom>
              <a:solidFill>
                <a:srgbClr val="30ACEC"/>
              </a:solidFill>
              <a:ln w="12700" cap="rnd">
                <a:solidFill>
                  <a:srgbClr val="FFFFFF"/>
                </a:solidFill>
                <a:prstDash val="solid"/>
                <a:round/>
              </a:ln>
              <a:effectLst/>
            </p:spPr>
            <p:txBody>
              <a:bodyPr wrap="square" lIns="48767" tIns="48767" rIns="48767" bIns="48767" numCol="1" anchor="ctr">
                <a:noAutofit/>
              </a:bodyPr>
              <a:lstStyle/>
              <a:p>
                <a:pPr defTabSz="1300480">
                  <a:defRPr sz="1800">
                    <a:latin typeface="Corbel"/>
                    <a:ea typeface="Corbel"/>
                    <a:cs typeface="Corbel"/>
                    <a:sym typeface="Corbel"/>
                  </a:defRPr>
                </a:pPr>
              </a:p>
            </p:txBody>
          </p:sp>
          <p:sp>
            <p:nvSpPr>
              <p:cNvPr id="283" name="Shape 283"/>
              <p:cNvSpPr/>
              <p:nvPr/>
            </p:nvSpPr>
            <p:spPr>
              <a:xfrm>
                <a:off x="-3003" y="182115"/>
                <a:ext cx="1537625" cy="7051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noAutofit/>
              </a:bodyPr>
              <a:lstStyle>
                <a:lvl1pPr defTabSz="1300480">
                  <a:defRPr sz="1800">
                    <a:latin typeface="Corbel"/>
                    <a:ea typeface="Corbel"/>
                    <a:cs typeface="Corbel"/>
                    <a:sym typeface="Corbel"/>
                  </a:defRPr>
                </a:lvl1pPr>
              </a:lstStyle>
              <a:p>
                <a:pPr/>
                <a:r>
                  <a:t>Management</a:t>
                </a:r>
              </a:p>
            </p:txBody>
          </p:sp>
        </p:grpSp>
        <p:sp>
          <p:nvSpPr>
            <p:cNvPr id="285" name="Shape 285"/>
            <p:cNvSpPr/>
            <p:nvPr/>
          </p:nvSpPr>
          <p:spPr>
            <a:xfrm>
              <a:off x="566273" y="2387218"/>
              <a:ext cx="224736" cy="8202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8408" y="14956"/>
                    <a:pt x="1010" y="7560"/>
                    <a:pt x="0" y="0"/>
                  </a:cubicBezTo>
                </a:path>
              </a:pathLst>
            </a:custGeom>
            <a:noFill/>
            <a:ln w="3175" cap="rnd">
              <a:solidFill>
                <a:srgbClr val="ABD2F4"/>
              </a:solidFill>
              <a:prstDash val="solid"/>
              <a:round/>
            </a:ln>
            <a:effectLst/>
          </p:spPr>
          <p:txBody>
            <a:bodyPr wrap="square" lIns="48767" tIns="48767" rIns="48767" bIns="48767" numCol="1" anchor="ctr">
              <a:noAutofit/>
            </a:bodyPr>
            <a:lstStyle/>
            <a:p>
              <a:pPr algn="l" defTabSz="650240">
                <a:defRPr sz="2400">
                  <a:solidFill>
                    <a:srgbClr val="000000"/>
                  </a:solidFill>
                  <a:latin typeface="Corbel"/>
                  <a:ea typeface="Corbel"/>
                  <a:cs typeface="Corbel"/>
                  <a:sym typeface="Corbel"/>
                </a:defRPr>
              </a:pPr>
            </a:p>
          </p:txBody>
        </p:sp>
        <p:grpSp>
          <p:nvGrpSpPr>
            <p:cNvPr id="288" name="Group 288"/>
            <p:cNvGrpSpPr/>
            <p:nvPr/>
          </p:nvGrpSpPr>
          <p:grpSpPr>
            <a:xfrm>
              <a:off x="-1" y="1285142"/>
              <a:ext cx="1527751" cy="1069426"/>
              <a:chOff x="0" y="0"/>
              <a:chExt cx="1527749" cy="1069424"/>
            </a:xfrm>
          </p:grpSpPr>
          <p:sp>
            <p:nvSpPr>
              <p:cNvPr id="286" name="Shape 286"/>
              <p:cNvSpPr/>
              <p:nvPr/>
            </p:nvSpPr>
            <p:spPr>
              <a:xfrm>
                <a:off x="0" y="0"/>
                <a:ext cx="1527750" cy="1069425"/>
              </a:xfrm>
              <a:prstGeom prst="roundRect">
                <a:avLst>
                  <a:gd name="adj" fmla="val 20000"/>
                </a:avLst>
              </a:prstGeom>
              <a:solidFill>
                <a:srgbClr val="30ACEC"/>
              </a:solidFill>
              <a:ln w="12700" cap="rnd">
                <a:solidFill>
                  <a:srgbClr val="FFFFFF"/>
                </a:solidFill>
                <a:prstDash val="solid"/>
                <a:round/>
              </a:ln>
              <a:effectLst/>
            </p:spPr>
            <p:txBody>
              <a:bodyPr wrap="square" lIns="48767" tIns="48767" rIns="48767" bIns="48767" numCol="1" anchor="ctr">
                <a:noAutofit/>
              </a:bodyPr>
              <a:lstStyle/>
              <a:p>
                <a:pPr defTabSz="1300480">
                  <a:defRPr sz="1800">
                    <a:latin typeface="Corbel"/>
                    <a:ea typeface="Corbel"/>
                    <a:cs typeface="Corbel"/>
                    <a:sym typeface="Corbel"/>
                  </a:defRPr>
                </a:pPr>
              </a:p>
            </p:txBody>
          </p:sp>
          <p:sp>
            <p:nvSpPr>
              <p:cNvPr id="287" name="Shape 287"/>
              <p:cNvSpPr/>
              <p:nvPr/>
            </p:nvSpPr>
            <p:spPr>
              <a:xfrm>
                <a:off x="62630" y="330016"/>
                <a:ext cx="1402489" cy="409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noAutofit/>
              </a:bodyPr>
              <a:lstStyle>
                <a:lvl1pPr defTabSz="1300480">
                  <a:defRPr sz="1800">
                    <a:latin typeface="Corbel"/>
                    <a:ea typeface="Corbel"/>
                    <a:cs typeface="Corbel"/>
                    <a:sym typeface="Corbel"/>
                  </a:defRPr>
                </a:lvl1pPr>
              </a:lstStyle>
              <a:p>
                <a:pPr/>
                <a:r>
                  <a:t>Evaluation</a:t>
                </a:r>
              </a:p>
            </p:txBody>
          </p:sp>
        </p:grpSp>
        <p:sp>
          <p:nvSpPr>
            <p:cNvPr id="289" name="Shape 289"/>
            <p:cNvSpPr/>
            <p:nvPr/>
          </p:nvSpPr>
          <p:spPr>
            <a:xfrm>
              <a:off x="981645" y="647201"/>
              <a:ext cx="628226" cy="4987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5868" y="12508"/>
                    <a:pt x="13239" y="5139"/>
                    <a:pt x="21600" y="0"/>
                  </a:cubicBezTo>
                </a:path>
              </a:pathLst>
            </a:custGeom>
            <a:noFill/>
            <a:ln w="3175" cap="rnd">
              <a:solidFill>
                <a:srgbClr val="ABD2F4"/>
              </a:solidFill>
              <a:prstDash val="solid"/>
              <a:round/>
            </a:ln>
            <a:effectLst/>
          </p:spPr>
          <p:txBody>
            <a:bodyPr wrap="square" lIns="48767" tIns="48767" rIns="48767" bIns="48767" numCol="1" anchor="ctr">
              <a:noAutofit/>
            </a:bodyPr>
            <a:lstStyle/>
            <a:p>
              <a:pPr algn="l" defTabSz="650240">
                <a:defRPr sz="2400">
                  <a:solidFill>
                    <a:srgbClr val="000000"/>
                  </a:solidFill>
                  <a:latin typeface="Corbel"/>
                  <a:ea typeface="Corbel"/>
                  <a:cs typeface="Corbel"/>
                  <a:sym typeface="Corbel"/>
                </a:defRPr>
              </a:pPr>
            </a:p>
          </p:txBody>
        </p:sp>
      </p:grpSp>
      <p:sp>
        <p:nvSpPr>
          <p:cNvPr id="291" name="Shape 291"/>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92" name="Shape 292"/>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title"/>
          </p:nvPr>
        </p:nvSpPr>
        <p:spPr>
          <a:xfrm>
            <a:off x="1583264" y="1950719"/>
            <a:ext cx="10686629" cy="1869440"/>
          </a:xfrm>
          <a:prstGeom prst="rect">
            <a:avLst/>
          </a:prstGeom>
        </p:spPr>
        <p:txBody>
          <a:bodyPr/>
          <a:lstStyle/>
          <a:p>
            <a:pPr/>
            <a:r>
              <a:t>Online Learning in Aboriginal Communities</a:t>
            </a:r>
          </a:p>
        </p:txBody>
      </p:sp>
      <p:sp>
        <p:nvSpPr>
          <p:cNvPr id="295" name="Shape 295"/>
          <p:cNvSpPr/>
          <p:nvPr>
            <p:ph type="body" sz="half" idx="1"/>
          </p:nvPr>
        </p:nvSpPr>
        <p:spPr>
          <a:xfrm>
            <a:off x="1720638" y="3820158"/>
            <a:ext cx="10686629" cy="2687965"/>
          </a:xfrm>
          <a:prstGeom prst="rect">
            <a:avLst/>
          </a:prstGeom>
        </p:spPr>
        <p:txBody>
          <a:bodyPr/>
          <a:lstStyle>
            <a:lvl1pPr marL="0" indent="0">
              <a:buSzTx/>
              <a:buNone/>
            </a:lvl1pPr>
          </a:lstStyle>
          <a:p>
            <a:pPr/>
            <a:r>
              <a:t>There are four K-12 distance education programs under federal jurisdiction (Barbour, 2014).</a:t>
            </a:r>
          </a:p>
        </p:txBody>
      </p:sp>
      <p:sp>
        <p:nvSpPr>
          <p:cNvPr id="296" name="Shape 296"/>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97" name="Shape 297"/>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ph type="title"/>
          </p:nvPr>
        </p:nvSpPr>
        <p:spPr>
          <a:xfrm>
            <a:off x="1583264" y="1524858"/>
            <a:ext cx="10686629" cy="1869440"/>
          </a:xfrm>
          <a:prstGeom prst="rect">
            <a:avLst/>
          </a:prstGeom>
        </p:spPr>
        <p:txBody>
          <a:bodyPr/>
          <a:lstStyle/>
          <a:p>
            <a:pPr/>
            <a:r>
              <a:t>Research Questions</a:t>
            </a:r>
          </a:p>
        </p:txBody>
      </p:sp>
      <p:sp>
        <p:nvSpPr>
          <p:cNvPr id="300" name="Shape 300"/>
          <p:cNvSpPr/>
          <p:nvPr>
            <p:ph type="body" sz="half" idx="1"/>
          </p:nvPr>
        </p:nvSpPr>
        <p:spPr>
          <a:xfrm>
            <a:off x="1583264" y="3157325"/>
            <a:ext cx="10686629" cy="3332482"/>
          </a:xfrm>
          <a:prstGeom prst="rect">
            <a:avLst/>
          </a:prstGeom>
        </p:spPr>
        <p:txBody>
          <a:bodyPr/>
          <a:lstStyle/>
          <a:p>
            <a:pPr marL="0" indent="0" defTabSz="643737">
              <a:buSzTx/>
              <a:buNone/>
              <a:defRPr sz="3366"/>
            </a:pPr>
            <a:r>
              <a:t>What are the essential components of a successful Indigenous online high school?</a:t>
            </a:r>
          </a:p>
          <a:p>
            <a:pPr marL="400764" indent="-400764" defTabSz="643737">
              <a:defRPr sz="3366"/>
            </a:pPr>
          </a:p>
          <a:p>
            <a:pPr marL="0" indent="0" defTabSz="643737">
              <a:buSzTx/>
              <a:buNone/>
              <a:defRPr sz="3366"/>
            </a:pPr>
            <a:r>
              <a:t>What role does Indigenous culture play in shaping a successful model?</a:t>
            </a:r>
          </a:p>
        </p:txBody>
      </p:sp>
      <p:sp>
        <p:nvSpPr>
          <p:cNvPr id="301" name="Shape 301"/>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302" name="Shape 302"/>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2541431" y="2691272"/>
            <a:ext cx="9728461" cy="2790613"/>
          </a:xfrm>
          <a:prstGeom prst="rect">
            <a:avLst/>
          </a:prstGeom>
        </p:spPr>
        <p:txBody>
          <a:bodyPr/>
          <a:lstStyle/>
          <a:p>
            <a:pPr algn="ctr" defTabSz="578713">
              <a:defRPr sz="3382"/>
            </a:pPr>
            <a:r>
              <a:t>A model for a successful Indigenous online high school: Perspectives of teachers, staff, students, and parents</a:t>
            </a:r>
            <a:br/>
            <a:br/>
            <a:r>
              <a:rPr sz="1602"/>
              <a:t>Presented by: Sophia Palahicky </a:t>
            </a:r>
            <a:br>
              <a:rPr sz="1602"/>
            </a:br>
            <a:r>
              <a:rPr sz="1602"/>
              <a:t>December 9, 2015</a:t>
            </a:r>
            <a:br>
              <a:rPr sz="1602"/>
            </a:br>
            <a:br>
              <a:rPr sz="1602"/>
            </a:br>
          </a:p>
        </p:txBody>
      </p:sp>
      <p:sp>
        <p:nvSpPr>
          <p:cNvPr id="194" name="Shape 194"/>
          <p:cNvSpPr/>
          <p:nvPr>
            <p:ph type="body" sz="quarter" idx="1"/>
          </p:nvPr>
        </p:nvSpPr>
        <p:spPr>
          <a:xfrm>
            <a:off x="2637593" y="6223707"/>
            <a:ext cx="9632299" cy="1481104"/>
          </a:xfrm>
          <a:prstGeom prst="rect">
            <a:avLst/>
          </a:prstGeom>
        </p:spPr>
        <p:txBody>
          <a:bodyPr/>
          <a:lstStyle/>
          <a:p>
            <a:pPr algn="ctr" defTabSz="474675">
              <a:spcBef>
                <a:spcPts val="600"/>
              </a:spcBef>
              <a:defRPr sz="1606"/>
            </a:pPr>
            <a:r>
              <a:t>Dissertation Committee Members</a:t>
            </a:r>
            <a:br/>
            <a:r>
              <a:t>Dr. Dianne Conrad</a:t>
            </a:r>
            <a:br/>
            <a:r>
              <a:t>Dr. Cynthia Blodgett-Griffin</a:t>
            </a:r>
            <a:br/>
            <a:r>
              <a:t>Dr. Lloyd Robertson</a:t>
            </a:r>
            <a:br/>
            <a:r>
              <a:t>Dr. Michael Barbour</a:t>
            </a:r>
            <a:br/>
          </a:p>
        </p:txBody>
      </p:sp>
      <p:sp>
        <p:nvSpPr>
          <p:cNvPr id="195" name="Shape 195"/>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
        <p:nvSpPr>
          <p:cNvPr id="196" name="Shape 196"/>
          <p:cNvSpPr/>
          <p:nvPr/>
        </p:nvSpPr>
        <p:spPr>
          <a:xfrm>
            <a:off x="-6857" y="8530969"/>
            <a:ext cx="13018514" cy="1481104"/>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title"/>
          </p:nvPr>
        </p:nvSpPr>
        <p:spPr>
          <a:xfrm>
            <a:off x="1583263" y="1634758"/>
            <a:ext cx="10686629" cy="1869440"/>
          </a:xfrm>
          <a:prstGeom prst="rect">
            <a:avLst/>
          </a:prstGeom>
        </p:spPr>
        <p:txBody>
          <a:bodyPr/>
          <a:lstStyle/>
          <a:p>
            <a:pPr/>
            <a:r>
              <a:t>Research Methodology</a:t>
            </a:r>
          </a:p>
        </p:txBody>
      </p:sp>
      <p:sp>
        <p:nvSpPr>
          <p:cNvPr id="305" name="Shape 305"/>
          <p:cNvSpPr/>
          <p:nvPr>
            <p:ph type="body" idx="1"/>
          </p:nvPr>
        </p:nvSpPr>
        <p:spPr>
          <a:xfrm>
            <a:off x="1583262" y="3156182"/>
            <a:ext cx="10686629" cy="4876800"/>
          </a:xfrm>
          <a:prstGeom prst="rect">
            <a:avLst/>
          </a:prstGeom>
        </p:spPr>
        <p:txBody>
          <a:bodyPr/>
          <a:lstStyle/>
          <a:p>
            <a:pPr marL="0" indent="0" defTabSz="565708">
              <a:lnSpc>
                <a:spcPct val="90000"/>
              </a:lnSpc>
              <a:spcBef>
                <a:spcPts val="700"/>
              </a:spcBef>
              <a:buSzTx/>
              <a:buNone/>
              <a:defRPr sz="2610"/>
            </a:pPr>
            <a:r>
              <a:t>According to Yin (2003), case study is appropriate when:</a:t>
            </a:r>
          </a:p>
          <a:p>
            <a:pPr marL="0" indent="0" defTabSz="565708">
              <a:lnSpc>
                <a:spcPct val="90000"/>
              </a:lnSpc>
              <a:spcBef>
                <a:spcPts val="700"/>
              </a:spcBef>
              <a:buSzTx/>
              <a:buNone/>
              <a:defRPr sz="2610"/>
            </a:pPr>
          </a:p>
          <a:p>
            <a:pPr marL="339003" indent="-339003" defTabSz="565708">
              <a:lnSpc>
                <a:spcPct val="90000"/>
              </a:lnSpc>
              <a:spcBef>
                <a:spcPts val="700"/>
              </a:spcBef>
              <a:defRPr sz="2610"/>
            </a:pPr>
            <a:r>
              <a:t>the researcher is not able to manipulate the behavior of the research 		participants </a:t>
            </a:r>
          </a:p>
          <a:p>
            <a:pPr marL="339003" indent="-339003" defTabSz="565708">
              <a:lnSpc>
                <a:spcPct val="90000"/>
              </a:lnSpc>
              <a:spcBef>
                <a:spcPts val="700"/>
              </a:spcBef>
              <a:defRPr sz="2610"/>
            </a:pPr>
          </a:p>
          <a:p>
            <a:pPr marL="339003" indent="-339003" defTabSz="565708">
              <a:lnSpc>
                <a:spcPct val="90000"/>
              </a:lnSpc>
              <a:spcBef>
                <a:spcPts val="700"/>
              </a:spcBef>
              <a:defRPr sz="2610"/>
            </a:pPr>
            <a:r>
              <a:t>the casework covers contextual conditions that are relevant to the topic of study</a:t>
            </a:r>
          </a:p>
          <a:p>
            <a:pPr marL="339003" indent="-339003" defTabSz="565708">
              <a:lnSpc>
                <a:spcPct val="90000"/>
              </a:lnSpc>
              <a:spcBef>
                <a:spcPts val="700"/>
              </a:spcBef>
              <a:defRPr sz="2610"/>
            </a:pPr>
          </a:p>
          <a:p>
            <a:pPr marL="339003" indent="-339003" defTabSz="565708">
              <a:lnSpc>
                <a:spcPct val="90000"/>
              </a:lnSpc>
              <a:spcBef>
                <a:spcPts val="700"/>
              </a:spcBef>
              <a:defRPr sz="2610"/>
            </a:pPr>
            <a:r>
              <a:t>the researcher cannot manipulate the behavior of the participants</a:t>
            </a:r>
          </a:p>
          <a:p>
            <a:pPr marL="339003" indent="-339003" defTabSz="565708">
              <a:lnSpc>
                <a:spcPct val="90000"/>
              </a:lnSpc>
              <a:spcBef>
                <a:spcPts val="700"/>
              </a:spcBef>
              <a:defRPr sz="2610"/>
            </a:pPr>
          </a:p>
          <a:p>
            <a:pPr marL="339003" indent="-339003" defTabSz="565708">
              <a:lnSpc>
                <a:spcPct val="90000"/>
              </a:lnSpc>
              <a:spcBef>
                <a:spcPts val="700"/>
              </a:spcBef>
              <a:defRPr sz="2610"/>
            </a:pPr>
            <a:r>
              <a:t>the answers to the research questions will be derived from participants’ meaning</a:t>
            </a:r>
          </a:p>
        </p:txBody>
      </p:sp>
      <p:sp>
        <p:nvSpPr>
          <p:cNvPr id="306" name="Shape 306"/>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307" name="Shape 307"/>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ph type="title"/>
          </p:nvPr>
        </p:nvSpPr>
        <p:spPr>
          <a:xfrm>
            <a:off x="1432152" y="1469909"/>
            <a:ext cx="10686629" cy="1869440"/>
          </a:xfrm>
          <a:prstGeom prst="rect">
            <a:avLst/>
          </a:prstGeom>
        </p:spPr>
        <p:txBody>
          <a:bodyPr/>
          <a:lstStyle/>
          <a:p>
            <a:pPr/>
            <a:r>
              <a:t>Data Collection and Analysis</a:t>
            </a:r>
          </a:p>
        </p:txBody>
      </p:sp>
      <p:graphicFrame>
        <p:nvGraphicFramePr>
          <p:cNvPr id="310" name="Table 310"/>
          <p:cNvGraphicFramePr/>
          <p:nvPr/>
        </p:nvGraphicFramePr>
        <p:xfrm>
          <a:off x="1583266" y="3527091"/>
          <a:ext cx="10395804" cy="4382254"/>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507430"/>
                <a:gridCol w="7875672"/>
              </a:tblGrid>
              <a:tr h="586355">
                <a:tc>
                  <a:txBody>
                    <a:bodyPr/>
                    <a:lstStyle/>
                    <a:p>
                      <a:pPr algn="l" defTabSz="650240">
                        <a:defRPr>
                          <a:solidFill>
                            <a:srgbClr val="000000"/>
                          </a:solidFill>
                        </a:defRPr>
                      </a:pPr>
                      <a:r>
                        <a:rPr sz="2400">
                          <a:latin typeface="Corbel"/>
                          <a:ea typeface="Corbel"/>
                          <a:cs typeface="Corbel"/>
                          <a:sym typeface="Corbel"/>
                        </a:rPr>
                        <a:t>Subtopic</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tcPr>
                </a:tc>
                <a:tc>
                  <a:txBody>
                    <a:bodyPr/>
                    <a:lstStyle/>
                    <a:p>
                      <a:pPr algn="l" defTabSz="650240">
                        <a:defRPr>
                          <a:solidFill>
                            <a:srgbClr val="000000"/>
                          </a:solidFill>
                        </a:defRPr>
                      </a:pPr>
                      <a:r>
                        <a:rPr sz="2400">
                          <a:latin typeface="Corbel"/>
                          <a:ea typeface="Corbel"/>
                          <a:cs typeface="Corbel"/>
                          <a:sym typeface="Corbel"/>
                        </a:rPr>
                        <a:t>Description</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tcPr>
                </a:tc>
              </a:tr>
              <a:tr h="586355">
                <a:tc>
                  <a:txBody>
                    <a:bodyPr/>
                    <a:lstStyle/>
                    <a:p>
                      <a:pPr algn="l" defTabSz="650240">
                        <a:defRPr>
                          <a:solidFill>
                            <a:srgbClr val="000000"/>
                          </a:solidFill>
                        </a:defRPr>
                      </a:pPr>
                      <a:r>
                        <a:rPr sz="2400">
                          <a:latin typeface="Corbel"/>
                          <a:ea typeface="Corbel"/>
                          <a:cs typeface="Corbel"/>
                          <a:sym typeface="Corbel"/>
                        </a:rPr>
                        <a:t>Methods</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chemeClr val="accent1">
                        <a:hueOff val="-136794"/>
                        <a:satOff val="-2150"/>
                        <a:lumOff val="15693"/>
                      </a:schemeClr>
                    </a:solidFill>
                  </a:tcPr>
                </a:tc>
                <a:tc>
                  <a:txBody>
                    <a:bodyPr/>
                    <a:lstStyle/>
                    <a:p>
                      <a:pPr algn="l" defTabSz="650240">
                        <a:defRPr>
                          <a:solidFill>
                            <a:srgbClr val="000000"/>
                          </a:solidFill>
                        </a:defRPr>
                      </a:pPr>
                      <a:r>
                        <a:rPr sz="2400">
                          <a:latin typeface="Corbel"/>
                          <a:ea typeface="Corbel"/>
                          <a:cs typeface="Corbel"/>
                          <a:sym typeface="Corbel"/>
                        </a:rPr>
                        <a:t>Mixed (qualitative and quantitative)</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chemeClr val="accent1">
                        <a:hueOff val="-136794"/>
                        <a:satOff val="-2150"/>
                        <a:lumOff val="15693"/>
                      </a:schemeClr>
                    </a:solidFill>
                  </a:tcPr>
                </a:tc>
              </a:tr>
              <a:tr h="1012065">
                <a:tc>
                  <a:txBody>
                    <a:bodyPr/>
                    <a:lstStyle/>
                    <a:p>
                      <a:pPr algn="l" defTabSz="650240">
                        <a:defRPr>
                          <a:solidFill>
                            <a:srgbClr val="000000"/>
                          </a:solidFill>
                        </a:defRPr>
                      </a:pPr>
                      <a:r>
                        <a:rPr sz="2400">
                          <a:latin typeface="Corbel"/>
                          <a:ea typeface="Corbel"/>
                          <a:cs typeface="Corbel"/>
                          <a:sym typeface="Corbel"/>
                        </a:rPr>
                        <a:t>Instruments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2">
                        <a:satOff val="-13916"/>
                        <a:lumOff val="13989"/>
                      </a:schemeClr>
                    </a:solidFill>
                  </a:tcPr>
                </a:tc>
                <a:tc>
                  <a:txBody>
                    <a:bodyPr/>
                    <a:lstStyle/>
                    <a:p>
                      <a:pPr algn="l" defTabSz="650240">
                        <a:defRPr>
                          <a:solidFill>
                            <a:srgbClr val="000000"/>
                          </a:solidFill>
                        </a:defRPr>
                      </a:pPr>
                      <a:r>
                        <a:rPr sz="2400">
                          <a:latin typeface="Corbel"/>
                          <a:ea typeface="Corbel"/>
                          <a:cs typeface="Corbel"/>
                          <a:sym typeface="Corbel"/>
                        </a:rPr>
                        <a:t>16 interviews
online survey (17 participants)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2">
                        <a:satOff val="-13916"/>
                        <a:lumOff val="13989"/>
                      </a:schemeClr>
                    </a:solidFill>
                  </a:tcPr>
                </a:tc>
              </a:tr>
              <a:tr h="586355">
                <a:tc>
                  <a:txBody>
                    <a:bodyPr/>
                    <a:lstStyle/>
                    <a:p>
                      <a:pPr algn="l" defTabSz="650240">
                        <a:defRPr>
                          <a:solidFill>
                            <a:srgbClr val="000000"/>
                          </a:solidFill>
                        </a:defRPr>
                      </a:pPr>
                      <a:r>
                        <a:rPr sz="2400">
                          <a:latin typeface="Corbel"/>
                          <a:ea typeface="Corbel"/>
                          <a:cs typeface="Corbel"/>
                          <a:sym typeface="Corbel"/>
                        </a:rPr>
                        <a:t>Participants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1">
                        <a:hueOff val="-136794"/>
                        <a:satOff val="-2150"/>
                        <a:lumOff val="15693"/>
                      </a:schemeClr>
                    </a:solidFill>
                  </a:tcPr>
                </a:tc>
                <a:tc>
                  <a:txBody>
                    <a:bodyPr/>
                    <a:lstStyle/>
                    <a:p>
                      <a:pPr algn="l" defTabSz="650240">
                        <a:defRPr>
                          <a:solidFill>
                            <a:srgbClr val="000000"/>
                          </a:solidFill>
                        </a:defRPr>
                      </a:pPr>
                      <a:r>
                        <a:rPr sz="2400">
                          <a:latin typeface="Corbel"/>
                          <a:ea typeface="Corbel"/>
                          <a:cs typeface="Corbel"/>
                          <a:sym typeface="Corbel"/>
                        </a:rPr>
                        <a:t>administrators, teachers, staff, students, parents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1">
                        <a:hueOff val="-136794"/>
                        <a:satOff val="-2150"/>
                        <a:lumOff val="15693"/>
                      </a:schemeClr>
                    </a:solidFill>
                  </a:tcPr>
                </a:tc>
              </a:tr>
              <a:tr h="586355">
                <a:tc>
                  <a:txBody>
                    <a:bodyPr/>
                    <a:lstStyle/>
                    <a:p>
                      <a:pPr algn="l" defTabSz="650240">
                        <a:defRPr>
                          <a:solidFill>
                            <a:srgbClr val="000000"/>
                          </a:solidFill>
                        </a:defRPr>
                      </a:pPr>
                      <a:r>
                        <a:rPr sz="2400">
                          <a:latin typeface="Corbel"/>
                          <a:ea typeface="Corbel"/>
                          <a:cs typeface="Corbel"/>
                          <a:sym typeface="Corbel"/>
                        </a:rPr>
                        <a:t>Data analysis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2">
                        <a:satOff val="-13916"/>
                        <a:lumOff val="13989"/>
                      </a:schemeClr>
                    </a:solidFill>
                  </a:tcPr>
                </a:tc>
                <a:tc>
                  <a:txBody>
                    <a:bodyPr/>
                    <a:lstStyle/>
                    <a:p>
                      <a:pPr algn="l" defTabSz="650240">
                        <a:defRPr>
                          <a:solidFill>
                            <a:srgbClr val="000000"/>
                          </a:solidFill>
                        </a:defRPr>
                      </a:pPr>
                      <a:r>
                        <a:rPr sz="2400">
                          <a:latin typeface="Corbel"/>
                          <a:ea typeface="Corbel"/>
                          <a:cs typeface="Corbel"/>
                          <a:sym typeface="Corbel"/>
                        </a:rPr>
                        <a:t>Inductive approach (open coding, axial coding, selective coding)</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2">
                        <a:satOff val="-13916"/>
                        <a:lumOff val="13989"/>
                      </a:schemeClr>
                    </a:solidFill>
                  </a:tcPr>
                </a:tc>
              </a:tr>
              <a:tr h="1012065">
                <a:tc>
                  <a:txBody>
                    <a:bodyPr/>
                    <a:lstStyle/>
                    <a:p>
                      <a:pPr algn="l" defTabSz="650240">
                        <a:defRPr>
                          <a:solidFill>
                            <a:srgbClr val="000000"/>
                          </a:solidFill>
                        </a:defRPr>
                      </a:pPr>
                      <a:r>
                        <a:rPr sz="2400">
                          <a:latin typeface="Corbel"/>
                          <a:ea typeface="Corbel"/>
                          <a:cs typeface="Corbel"/>
                          <a:sym typeface="Corbel"/>
                        </a:rPr>
                        <a:t>Considerations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1">
                        <a:hueOff val="-136794"/>
                        <a:satOff val="-2150"/>
                        <a:lumOff val="15693"/>
                      </a:schemeClr>
                    </a:solidFill>
                  </a:tcPr>
                </a:tc>
                <a:tc>
                  <a:txBody>
                    <a:bodyPr/>
                    <a:lstStyle/>
                    <a:p>
                      <a:pPr algn="l" defTabSz="650240">
                        <a:defRPr>
                          <a:solidFill>
                            <a:srgbClr val="000000"/>
                          </a:solidFill>
                        </a:defRPr>
                      </a:pPr>
                      <a:r>
                        <a:rPr sz="2400">
                          <a:latin typeface="Corbel"/>
                          <a:ea typeface="Corbel"/>
                          <a:cs typeface="Corbel"/>
                          <a:sym typeface="Corbel"/>
                        </a:rPr>
                        <a:t>ethical consideration, access and permissions, informed consent, role as researcher</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1">
                        <a:hueOff val="-136794"/>
                        <a:satOff val="-2150"/>
                        <a:lumOff val="15693"/>
                      </a:schemeClr>
                    </a:solidFill>
                  </a:tcPr>
                </a:tc>
              </a:tr>
            </a:tbl>
          </a:graphicData>
        </a:graphic>
      </p:graphicFrame>
      <p:sp>
        <p:nvSpPr>
          <p:cNvPr id="311" name="Shape 311"/>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312" name="Shape 312"/>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Shape 314"/>
          <p:cNvSpPr/>
          <p:nvPr>
            <p:ph type="title"/>
          </p:nvPr>
        </p:nvSpPr>
        <p:spPr>
          <a:xfrm>
            <a:off x="1564326" y="1335201"/>
            <a:ext cx="10686629" cy="764664"/>
          </a:xfrm>
          <a:prstGeom prst="rect">
            <a:avLst/>
          </a:prstGeom>
        </p:spPr>
        <p:txBody>
          <a:bodyPr/>
          <a:lstStyle>
            <a:lvl1pPr defTabSz="546201">
              <a:defRPr sz="4703"/>
            </a:lvl1pPr>
          </a:lstStyle>
          <a:p>
            <a:pPr/>
            <a:r>
              <a:t>Findings</a:t>
            </a:r>
          </a:p>
        </p:txBody>
      </p:sp>
      <p:pic>
        <p:nvPicPr>
          <p:cNvPr id="315" name="image4.jpg" descr="C:\Users\spalahicky\Desktop\Conceptual framework 4 indigenous online school.jpg"/>
          <p:cNvPicPr>
            <a:picLocks noChangeAspect="1"/>
          </p:cNvPicPr>
          <p:nvPr/>
        </p:nvPicPr>
        <p:blipFill>
          <a:blip r:embed="rId2">
            <a:extLst/>
          </a:blip>
          <a:stretch>
            <a:fillRect/>
          </a:stretch>
        </p:blipFill>
        <p:spPr>
          <a:xfrm>
            <a:off x="2320030" y="2156682"/>
            <a:ext cx="8977102" cy="5956326"/>
          </a:xfrm>
          <a:prstGeom prst="rect">
            <a:avLst/>
          </a:prstGeom>
          <a:ln w="12700">
            <a:miter lim="400000"/>
          </a:ln>
        </p:spPr>
      </p:pic>
      <p:sp>
        <p:nvSpPr>
          <p:cNvPr id="316" name="Shape 316"/>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317" name="Shape 317"/>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9" name="image5.png"/>
          <p:cNvPicPr>
            <a:picLocks noChangeAspect="1"/>
          </p:cNvPicPr>
          <p:nvPr/>
        </p:nvPicPr>
        <p:blipFill>
          <a:blip r:embed="rId2">
            <a:extLst/>
          </a:blip>
          <a:stretch>
            <a:fillRect/>
          </a:stretch>
        </p:blipFill>
        <p:spPr>
          <a:xfrm>
            <a:off x="3266982" y="1806310"/>
            <a:ext cx="7736593" cy="6316166"/>
          </a:xfrm>
          <a:prstGeom prst="rect">
            <a:avLst/>
          </a:prstGeom>
          <a:ln w="12700">
            <a:miter lim="400000"/>
          </a:ln>
        </p:spPr>
      </p:pic>
      <p:sp>
        <p:nvSpPr>
          <p:cNvPr id="320" name="Shape 320"/>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321" name="Shape 321"/>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title"/>
          </p:nvPr>
        </p:nvSpPr>
        <p:spPr>
          <a:xfrm>
            <a:off x="1583262" y="1356575"/>
            <a:ext cx="10686629" cy="480812"/>
          </a:xfrm>
          <a:prstGeom prst="rect">
            <a:avLst/>
          </a:prstGeom>
        </p:spPr>
        <p:txBody>
          <a:bodyPr/>
          <a:lstStyle>
            <a:lvl1pPr>
              <a:defRPr sz="2400"/>
            </a:lvl1pPr>
          </a:lstStyle>
          <a:p>
            <a:pPr/>
            <a:r>
              <a:t>References</a:t>
            </a:r>
          </a:p>
        </p:txBody>
      </p:sp>
      <p:sp>
        <p:nvSpPr>
          <p:cNvPr id="324" name="Shape 324"/>
          <p:cNvSpPr/>
          <p:nvPr>
            <p:ph type="body" idx="1"/>
          </p:nvPr>
        </p:nvSpPr>
        <p:spPr>
          <a:xfrm>
            <a:off x="1811863" y="1837387"/>
            <a:ext cx="10686629" cy="6429134"/>
          </a:xfrm>
          <a:prstGeom prst="rect">
            <a:avLst/>
          </a:prstGeom>
        </p:spPr>
        <p:txBody>
          <a:bodyPr/>
          <a:lstStyle/>
          <a:p>
            <a:pPr marL="361950" indent="-361950" defTabSz="617727">
              <a:lnSpc>
                <a:spcPct val="80000"/>
              </a:lnSpc>
              <a:defRPr sz="1710"/>
            </a:pPr>
            <a:r>
              <a:t>Barbour, M. K. (2013). </a:t>
            </a:r>
            <a:r>
              <a:rPr i="1"/>
              <a:t>State of the nation: K –12 online learning in Canada.</a:t>
            </a:r>
            <a:r>
              <a:t> Victoria, BC: Open School BC/Vienna, VA: International Council for K –12 Online Learning. Retrieved from http://www.openschool.bc.ca/pdfs/state_of_nation-2013.pdf</a:t>
            </a:r>
          </a:p>
          <a:p>
            <a:pPr marL="361950" indent="-361950" defTabSz="617727">
              <a:lnSpc>
                <a:spcPct val="80000"/>
              </a:lnSpc>
              <a:defRPr sz="1710"/>
            </a:pPr>
            <a:r>
              <a:t>Clark, R. C., &amp; Mayer, R. E. (2011). </a:t>
            </a:r>
            <a:r>
              <a:rPr i="1"/>
              <a:t>E-learning and the science of instruction: Proven guidelines for consumers and designers of multimedia learning (3rd Edition)</a:t>
            </a:r>
            <a:r>
              <a:t>. Hoboken, NJ, USA: Pfeiffer. Retrieved from http://www.ebrary.com</a:t>
            </a:r>
          </a:p>
          <a:p>
            <a:pPr marL="361950" indent="-361950" defTabSz="617727">
              <a:lnSpc>
                <a:spcPct val="80000"/>
              </a:lnSpc>
              <a:defRPr sz="1710"/>
            </a:pPr>
            <a:r>
              <a:t>Moore, M., &amp; Kearsley, G. (2005). </a:t>
            </a:r>
            <a:r>
              <a:rPr i="1"/>
              <a:t>Distance education: A systems view</a:t>
            </a:r>
            <a:r>
              <a:t>. Belmont, CA.:Wadsworth.</a:t>
            </a:r>
          </a:p>
          <a:p>
            <a:pPr marL="361950" indent="-361950" defTabSz="617727">
              <a:lnSpc>
                <a:spcPct val="80000"/>
              </a:lnSpc>
              <a:defRPr sz="1710"/>
            </a:pPr>
            <a:r>
              <a:t>Puxley, C. (2015). </a:t>
            </a:r>
            <a:r>
              <a:rPr i="1"/>
              <a:t>Grinding poverty faced by Manitoba First Nations worst in country: Aboriginal Affairs documents. Canadian Press. Retrieved from </a:t>
            </a:r>
            <a:r>
              <a:t>http://aptn.ca/news/2015/01/29/grinding-poverty-faced-manitoba-first-nations-worst-country-aboriginal-affairs-documents/</a:t>
            </a:r>
          </a:p>
          <a:p>
            <a:pPr marL="361950" indent="-361950" defTabSz="617727">
              <a:lnSpc>
                <a:spcPct val="80000"/>
              </a:lnSpc>
              <a:defRPr sz="1710"/>
            </a:pPr>
            <a:r>
              <a:t>Report of The Standing Senate Committee on Aboriginal peoples. (2012). </a:t>
            </a:r>
            <a:r>
              <a:rPr i="1"/>
              <a:t>Reforming First Nations education [electronic resource]: From crisis to hope</a:t>
            </a:r>
            <a:r>
              <a:t>. Ottawa, Ont.: Standing Committee on Aboriginal peoples, 2011 (Saint-Lazare, Quebec: Canadian Electronic Library, 2012).</a:t>
            </a:r>
          </a:p>
          <a:p>
            <a:pPr marL="361950" indent="-361950" defTabSz="617727">
              <a:lnSpc>
                <a:spcPct val="80000"/>
              </a:lnSpc>
              <a:defRPr sz="1710"/>
            </a:pPr>
            <a:r>
              <a:t>Simon, J., Burton, K., Lockhart, E., &amp; O'Donnell, S. (2014). Post-secondary distance education in a contemporary colonial context: Experiences of students in a rural First Nation in Canada. </a:t>
            </a:r>
            <a:r>
              <a:rPr i="1"/>
              <a:t>The International Review Of Research In Open And Distance Learning</a:t>
            </a:r>
            <a:r>
              <a:t>, 15(1). Retrieved from http://www.irrodl.org/index.php/irrodl/article/view/1357/2770</a:t>
            </a:r>
          </a:p>
          <a:p>
            <a:pPr marL="361950" indent="-361950" defTabSz="617727">
              <a:lnSpc>
                <a:spcPct val="80000"/>
              </a:lnSpc>
              <a:defRPr sz="1710"/>
            </a:pPr>
            <a:r>
              <a:t>Statistics Canada. (2011). </a:t>
            </a:r>
            <a:r>
              <a:rPr i="1"/>
              <a:t>Aboriginal Peoples in Canada: First Nations People, Métis and Inuit.</a:t>
            </a:r>
            <a:r>
              <a:t> </a:t>
            </a:r>
            <a:r>
              <a:t>Retrieved from http://www12.statcan.gc.ca/nhs-enm/2011/as-sa/99-011-x/99-011-x2011001-eng.cfm</a:t>
            </a:r>
          </a:p>
          <a:p>
            <a:pPr marL="361950" indent="-361950" defTabSz="617727">
              <a:lnSpc>
                <a:spcPct val="80000"/>
              </a:lnSpc>
              <a:defRPr sz="1710"/>
            </a:pPr>
            <a:r>
              <a:t>Statistics Canada. (2011). </a:t>
            </a:r>
            <a:r>
              <a:rPr i="1"/>
              <a:t>Aboriginal Peoples.</a:t>
            </a:r>
            <a:r>
              <a:t> </a:t>
            </a:r>
            <a:r>
              <a:t>Retrieved from http://www.statcan.gc.ca/pub/11-402-x/2011000/chap/ap-pa/ap-pa-eng.htm</a:t>
            </a:r>
          </a:p>
          <a:p>
            <a:pPr marL="361950" indent="-361950" defTabSz="617727">
              <a:lnSpc>
                <a:spcPct val="80000"/>
              </a:lnSpc>
              <a:defRPr sz="1710"/>
            </a:pPr>
            <a:r>
              <a:t>Strauss, A. L. &amp; Corbin, J. (1990). </a:t>
            </a:r>
            <a:r>
              <a:rPr i="1"/>
              <a:t>Basics of Qualitative Research</a:t>
            </a:r>
            <a:r>
              <a:t>. Newbury Park, CA: Sage.</a:t>
            </a:r>
          </a:p>
          <a:p>
            <a:pPr marL="361950" indent="-361950" defTabSz="617727">
              <a:lnSpc>
                <a:spcPct val="80000"/>
              </a:lnSpc>
              <a:defRPr sz="1710"/>
            </a:pPr>
            <a:r>
              <a:t>Tunison, S. (2007). </a:t>
            </a:r>
            <a:r>
              <a:rPr i="1"/>
              <a:t>Aboriginal learning: A review of current metrics of success</a:t>
            </a:r>
            <a:r>
              <a:t>. Saskatoon, SK, CAN: Canadian Council on Learning, Aboriginal Learning Knowledge Centre. Retrieved from http://www.ebrary.com</a:t>
            </a:r>
          </a:p>
          <a:p>
            <a:pPr marL="361950" indent="-361950" defTabSz="617727">
              <a:lnSpc>
                <a:spcPct val="80000"/>
              </a:lnSpc>
              <a:defRPr sz="1710"/>
            </a:pPr>
            <a:r>
              <a:t>Yin, R. K. (2003). </a:t>
            </a:r>
            <a:r>
              <a:rPr i="1"/>
              <a:t>Case study research: Design and methods</a:t>
            </a:r>
            <a:r>
              <a:t> (3rd ed.). Thousand Oaks, CA: Sage.</a:t>
            </a:r>
          </a:p>
          <a:p>
            <a:pPr marL="361950" indent="-361950" defTabSz="617727">
              <a:lnSpc>
                <a:spcPct val="80000"/>
              </a:lnSpc>
              <a:defRPr sz="1710"/>
            </a:pPr>
          </a:p>
        </p:txBody>
      </p:sp>
      <p:sp>
        <p:nvSpPr>
          <p:cNvPr id="325" name="Shape 325"/>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326" name="Shape 326"/>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title"/>
          </p:nvPr>
        </p:nvSpPr>
        <p:spPr>
          <a:xfrm>
            <a:off x="235966" y="951380"/>
            <a:ext cx="12532867" cy="2781009"/>
          </a:xfrm>
          <a:prstGeom prst="rect">
            <a:avLst/>
          </a:prstGeom>
        </p:spPr>
        <p:txBody>
          <a:bodyPr/>
          <a:lstStyle>
            <a:lvl1pPr>
              <a:defRPr sz="4800"/>
            </a:lvl1pPr>
          </a:lstStyle>
          <a:p>
            <a:pPr>
              <a:defRPr>
                <a:effectLst/>
              </a:defRPr>
            </a:pPr>
            <a:r>
              <a:t>FACTORS INFLUENCING PERSISTENCE IN HIGHER EDUCATION DISTANCE EDUCATION CONSORTIA</a:t>
            </a:r>
          </a:p>
        </p:txBody>
      </p:sp>
      <p:sp>
        <p:nvSpPr>
          <p:cNvPr id="329" name="Shape 329"/>
          <p:cNvSpPr/>
          <p:nvPr>
            <p:ph type="body" sz="quarter" idx="1"/>
          </p:nvPr>
        </p:nvSpPr>
        <p:spPr>
          <a:prstGeom prst="rect">
            <a:avLst/>
          </a:prstGeom>
        </p:spPr>
        <p:txBody>
          <a:bodyPr/>
          <a:lstStyle/>
          <a:p>
            <a:pPr>
              <a:lnSpc>
                <a:spcPct val="80000"/>
              </a:lnSpc>
              <a:spcBef>
                <a:spcPts val="500"/>
              </a:spcBef>
              <a:defRPr sz="2400"/>
            </a:pPr>
            <a:r>
              <a:t>Research project in partial fulfillment of an </a:t>
            </a:r>
          </a:p>
          <a:p>
            <a:pPr>
              <a:lnSpc>
                <a:spcPct val="80000"/>
              </a:lnSpc>
              <a:spcBef>
                <a:spcPts val="500"/>
              </a:spcBef>
              <a:defRPr sz="2400"/>
            </a:pPr>
            <a:r>
              <a:t>Ed.D. at Athabasca University</a:t>
            </a:r>
          </a:p>
          <a:p>
            <a:pPr>
              <a:lnSpc>
                <a:spcPct val="80000"/>
              </a:lnSpc>
              <a:spcBef>
                <a:spcPts val="500"/>
              </a:spcBef>
              <a:defRPr sz="2400"/>
            </a:pPr>
            <a:r>
              <a:t>by </a:t>
            </a:r>
          </a:p>
          <a:p>
            <a:pPr>
              <a:lnSpc>
                <a:spcPct val="80000"/>
              </a:lnSpc>
              <a:spcBef>
                <a:spcPts val="500"/>
              </a:spcBef>
              <a:defRPr sz="2400"/>
            </a:pPr>
            <a:r>
              <a:t>Gord Preston, B.Ed., M.B.A., Dip.C.S.</a:t>
            </a:r>
          </a:p>
          <a:p>
            <a:pPr>
              <a:lnSpc>
                <a:spcPct val="80000"/>
              </a:lnSpc>
              <a:spcBef>
                <a:spcPts val="500"/>
              </a:spcBef>
              <a:defRPr sz="2400"/>
            </a:pPr>
          </a:p>
          <a:p>
            <a:pPr>
              <a:lnSpc>
                <a:spcPct val="80000"/>
              </a:lnSpc>
              <a:spcBef>
                <a:spcPts val="500"/>
              </a:spcBef>
              <a:defRPr sz="2400"/>
            </a:pPr>
            <a:r>
              <a:t>CIDER Presentation December 9, 2015</a:t>
            </a:r>
          </a:p>
        </p:txBody>
      </p:sp>
      <p:pic>
        <p:nvPicPr>
          <p:cNvPr id="330" name="image2.jpg"/>
          <p:cNvPicPr>
            <a:picLocks noChangeAspect="1"/>
          </p:cNvPicPr>
          <p:nvPr/>
        </p:nvPicPr>
        <p:blipFill>
          <a:blip r:embed="rId2">
            <a:extLst/>
          </a:blip>
          <a:stretch>
            <a:fillRect/>
          </a:stretch>
        </p:blipFill>
        <p:spPr>
          <a:xfrm>
            <a:off x="9267507" y="8217497"/>
            <a:ext cx="3364979" cy="1137238"/>
          </a:xfrm>
          <a:prstGeom prst="rect">
            <a:avLst/>
          </a:prstGeom>
          <a:ln w="12700">
            <a:miter lim="400000"/>
          </a:ln>
        </p:spPr>
      </p:pic>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title"/>
          </p:nvPr>
        </p:nvSpPr>
        <p:spPr>
          <a:xfrm>
            <a:off x="445805" y="473110"/>
            <a:ext cx="10078722" cy="1253844"/>
          </a:xfrm>
          <a:prstGeom prst="rect">
            <a:avLst/>
          </a:prstGeom>
        </p:spPr>
        <p:txBody>
          <a:bodyPr/>
          <a:lstStyle/>
          <a:p>
            <a:pPr/>
            <a:r>
              <a:t>Agenda</a:t>
            </a:r>
          </a:p>
        </p:txBody>
      </p:sp>
      <p:sp>
        <p:nvSpPr>
          <p:cNvPr id="333" name="Shape 333"/>
          <p:cNvSpPr/>
          <p:nvPr>
            <p:ph type="body" idx="1"/>
          </p:nvPr>
        </p:nvSpPr>
        <p:spPr>
          <a:xfrm>
            <a:off x="1484242" y="2316515"/>
            <a:ext cx="10958019" cy="6656741"/>
          </a:xfrm>
          <a:prstGeom prst="rect">
            <a:avLst/>
          </a:prstGeom>
        </p:spPr>
        <p:txBody>
          <a:bodyPr/>
          <a:lstStyle/>
          <a:p>
            <a:pPr marL="544639" indent="-471487">
              <a:spcBef>
                <a:spcPts val="1000"/>
              </a:spcBef>
              <a:buClr>
                <a:srgbClr val="F9F9F9"/>
              </a:buClr>
              <a:buSzPct val="65000"/>
              <a:buFont typeface="Arial"/>
              <a:buChar char="•"/>
              <a:defRPr sz="4400"/>
            </a:pPr>
            <a:r>
              <a:t>Introduction</a:t>
            </a:r>
          </a:p>
          <a:p>
            <a:pPr marL="544639" indent="-471487">
              <a:spcBef>
                <a:spcPts val="1000"/>
              </a:spcBef>
              <a:buClr>
                <a:srgbClr val="F9F9F9"/>
              </a:buClr>
              <a:buSzPct val="65000"/>
              <a:buFont typeface="Arial"/>
              <a:buChar char="•"/>
              <a:defRPr sz="4400"/>
            </a:pPr>
            <a:r>
              <a:t>The Topic</a:t>
            </a:r>
          </a:p>
          <a:p>
            <a:pPr marL="544639" indent="-471487">
              <a:spcBef>
                <a:spcPts val="1000"/>
              </a:spcBef>
              <a:buClr>
                <a:srgbClr val="F9F9F9"/>
              </a:buClr>
              <a:buSzPct val="65000"/>
              <a:buFont typeface="Arial"/>
              <a:buChar char="•"/>
              <a:defRPr sz="4400"/>
            </a:pPr>
            <a:r>
              <a:t>The Methodology</a:t>
            </a:r>
          </a:p>
          <a:p>
            <a:pPr marL="544639" indent="-471487">
              <a:spcBef>
                <a:spcPts val="1000"/>
              </a:spcBef>
              <a:buClr>
                <a:srgbClr val="F9F9F9"/>
              </a:buClr>
              <a:buSzPct val="65000"/>
              <a:buFont typeface="Arial"/>
              <a:buChar char="•"/>
              <a:defRPr sz="4400"/>
            </a:pPr>
            <a:r>
              <a:t>The Analysis</a:t>
            </a:r>
          </a:p>
          <a:p>
            <a:pPr marL="544639" indent="-471487">
              <a:spcBef>
                <a:spcPts val="1000"/>
              </a:spcBef>
              <a:buClr>
                <a:srgbClr val="F9F9F9"/>
              </a:buClr>
              <a:buSzPct val="65000"/>
              <a:buFont typeface="Arial"/>
              <a:buChar char="•"/>
              <a:defRPr sz="4400"/>
            </a:pPr>
            <a:r>
              <a:t>Preliminary Findings</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5" name="Shape 335"/>
          <p:cNvSpPr/>
          <p:nvPr>
            <p:ph type="title"/>
          </p:nvPr>
        </p:nvSpPr>
        <p:spPr>
          <a:xfrm>
            <a:off x="357717" y="677933"/>
            <a:ext cx="10078721" cy="1347118"/>
          </a:xfrm>
          <a:prstGeom prst="rect">
            <a:avLst/>
          </a:prstGeom>
        </p:spPr>
        <p:txBody>
          <a:bodyPr/>
          <a:lstStyle/>
          <a:p>
            <a:pPr/>
            <a:r>
              <a:t>Introduction</a:t>
            </a:r>
          </a:p>
        </p:txBody>
      </p:sp>
      <p:sp>
        <p:nvSpPr>
          <p:cNvPr id="336" name="Shape 336"/>
          <p:cNvSpPr/>
          <p:nvPr>
            <p:ph type="body" idx="1"/>
          </p:nvPr>
        </p:nvSpPr>
        <p:spPr>
          <a:xfrm>
            <a:off x="1381831" y="2623749"/>
            <a:ext cx="10972728" cy="6451918"/>
          </a:xfrm>
          <a:prstGeom prst="rect">
            <a:avLst/>
          </a:prstGeom>
        </p:spPr>
        <p:txBody>
          <a:bodyPr/>
          <a:lstStyle/>
          <a:p>
            <a:pPr>
              <a:spcBef>
                <a:spcPts val="1200"/>
              </a:spcBef>
              <a:defRPr b="1" sz="5000"/>
            </a:pPr>
            <a:r>
              <a:t>Background</a:t>
            </a:r>
          </a:p>
          <a:p>
            <a:pPr marL="538516" indent="-465364">
              <a:spcBef>
                <a:spcPts val="900"/>
              </a:spcBef>
              <a:buClr>
                <a:srgbClr val="F9F9F9"/>
              </a:buClr>
              <a:buSzPct val="65000"/>
              <a:buFont typeface="Arial"/>
              <a:buChar char="•"/>
              <a:defRPr sz="3800"/>
            </a:pPr>
            <a:r>
              <a:t>work history</a:t>
            </a:r>
          </a:p>
          <a:p>
            <a:pPr marL="538516" indent="-465364">
              <a:spcBef>
                <a:spcPts val="900"/>
              </a:spcBef>
              <a:buClr>
                <a:srgbClr val="F9F9F9"/>
              </a:buClr>
              <a:buSzPct val="65000"/>
              <a:buFont typeface="Arial"/>
              <a:buChar char="•"/>
              <a:defRPr sz="3800"/>
            </a:pPr>
            <a:r>
              <a:t>education</a:t>
            </a:r>
          </a:p>
          <a:p>
            <a:pPr/>
          </a:p>
          <a:p>
            <a:pPr>
              <a:spcBef>
                <a:spcPts val="1200"/>
              </a:spcBef>
              <a:defRPr b="1" sz="5000"/>
            </a:pPr>
            <a:r>
              <a:t>Interest in Consortia</a:t>
            </a:r>
          </a:p>
          <a:p>
            <a:pPr marL="538516" indent="-465364">
              <a:spcBef>
                <a:spcPts val="900"/>
              </a:spcBef>
              <a:buClr>
                <a:srgbClr val="F9F9F9"/>
              </a:buClr>
              <a:buSzPct val="65000"/>
              <a:buFont typeface="Arial"/>
              <a:buChar char="•"/>
              <a:defRPr sz="3800"/>
            </a:pPr>
            <a:r>
              <a:t>faith based business education in Canada</a:t>
            </a:r>
          </a:p>
          <a:p>
            <a:pPr marL="538516" indent="-465364">
              <a:spcBef>
                <a:spcPts val="900"/>
              </a:spcBef>
              <a:buClr>
                <a:srgbClr val="F9F9F9"/>
              </a:buClr>
              <a:buSzPct val="65000"/>
              <a:buFont typeface="Arial"/>
              <a:buChar char="•"/>
              <a:defRPr sz="3800"/>
            </a:pPr>
            <a:r>
              <a:t>consortia potential</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ph type="title"/>
          </p:nvPr>
        </p:nvSpPr>
        <p:spPr>
          <a:xfrm>
            <a:off x="255305" y="473110"/>
            <a:ext cx="10078722" cy="1253844"/>
          </a:xfrm>
          <a:prstGeom prst="rect">
            <a:avLst/>
          </a:prstGeom>
        </p:spPr>
        <p:txBody>
          <a:bodyPr/>
          <a:lstStyle/>
          <a:p>
            <a:pPr/>
            <a:r>
              <a:t>The Topic</a:t>
            </a:r>
          </a:p>
        </p:txBody>
      </p:sp>
      <p:sp>
        <p:nvSpPr>
          <p:cNvPr id="339" name="Shape 339"/>
          <p:cNvSpPr/>
          <p:nvPr>
            <p:ph type="body" idx="1"/>
          </p:nvPr>
        </p:nvSpPr>
        <p:spPr>
          <a:xfrm>
            <a:off x="460128" y="2316515"/>
            <a:ext cx="11982133" cy="6656741"/>
          </a:xfrm>
          <a:prstGeom prst="rect">
            <a:avLst/>
          </a:prstGeom>
        </p:spPr>
        <p:txBody>
          <a:bodyPr/>
          <a:lstStyle/>
          <a:p>
            <a:pPr indent="70957" defTabSz="1261465">
              <a:lnSpc>
                <a:spcPct val="80000"/>
              </a:lnSpc>
              <a:spcBef>
                <a:spcPts val="400"/>
              </a:spcBef>
              <a:defRPr sz="4268"/>
            </a:pPr>
          </a:p>
          <a:p>
            <a:pPr indent="70957" defTabSz="1261465">
              <a:lnSpc>
                <a:spcPct val="80000"/>
              </a:lnSpc>
              <a:spcBef>
                <a:spcPts val="700"/>
              </a:spcBef>
              <a:defRPr sz="3298"/>
            </a:pPr>
            <a:r>
              <a:t>Primary research question, “</a:t>
            </a:r>
            <a:r>
              <a:rPr>
                <a:solidFill>
                  <a:srgbClr val="CEB966"/>
                </a:solidFill>
              </a:rPr>
              <a:t>What factors influence persistence in four Canadian higher education, distance education consortia?</a:t>
            </a:r>
            <a:r>
              <a:t>”</a:t>
            </a:r>
            <a:endParaRPr sz="1940"/>
          </a:p>
          <a:p>
            <a:pPr indent="70957" defTabSz="1261465">
              <a:lnSpc>
                <a:spcPct val="80000"/>
              </a:lnSpc>
              <a:spcBef>
                <a:spcPts val="400"/>
              </a:spcBef>
              <a:defRPr sz="4268"/>
            </a:pPr>
          </a:p>
          <a:p>
            <a:pPr indent="70957" algn="just" defTabSz="1261465">
              <a:lnSpc>
                <a:spcPct val="80000"/>
              </a:lnSpc>
              <a:spcBef>
                <a:spcPts val="700"/>
              </a:spcBef>
              <a:defRPr sz="3298"/>
            </a:pPr>
            <a:r>
              <a:t>Secondary research question, “</a:t>
            </a:r>
            <a:r>
              <a:rPr>
                <a:solidFill>
                  <a:srgbClr val="CEB966"/>
                </a:solidFill>
              </a:rPr>
              <a:t>To what extent, if any, does consortium operational alignment, or misalignment, with cultural logics influence its persistence?</a:t>
            </a:r>
            <a:r>
              <a:t> “</a:t>
            </a:r>
            <a:endParaRPr sz="4268"/>
          </a:p>
          <a:p>
            <a:pPr indent="70957" algn="just" defTabSz="1261465">
              <a:lnSpc>
                <a:spcPct val="80000"/>
              </a:lnSpc>
              <a:spcBef>
                <a:spcPts val="400"/>
              </a:spcBef>
              <a:defRPr sz="4268"/>
            </a:pPr>
          </a:p>
          <a:p>
            <a:pPr indent="70957" defTabSz="1261465">
              <a:lnSpc>
                <a:spcPct val="80000"/>
              </a:lnSpc>
              <a:spcBef>
                <a:spcPts val="400"/>
              </a:spcBef>
              <a:defRPr sz="4268"/>
            </a:pPr>
          </a:p>
          <a:p>
            <a:pPr marL="699226" indent="-628269" defTabSz="1261465">
              <a:lnSpc>
                <a:spcPct val="80000"/>
              </a:lnSpc>
              <a:spcBef>
                <a:spcPts val="700"/>
              </a:spcBef>
              <a:buClr>
                <a:srgbClr val="F9F9F9"/>
              </a:buClr>
              <a:buSzPct val="65000"/>
              <a:buFont typeface="Arial"/>
              <a:buChar char="•"/>
              <a:defRPr sz="3298"/>
            </a:pPr>
            <a:r>
              <a:t>Why this topic?</a:t>
            </a:r>
            <a:endParaRPr sz="1940"/>
          </a:p>
          <a:p>
            <a:pPr marL="542159" indent="-471201" defTabSz="1261465">
              <a:lnSpc>
                <a:spcPct val="80000"/>
              </a:lnSpc>
              <a:spcBef>
                <a:spcPts val="700"/>
              </a:spcBef>
              <a:buClr>
                <a:srgbClr val="F9F9F9"/>
              </a:buClr>
              <a:buSzPct val="65000"/>
              <a:buFont typeface="Arial"/>
              <a:buChar char="•"/>
              <a:defRPr sz="3298"/>
            </a:pPr>
            <a:r>
              <a:t>  Why Canada?</a:t>
            </a:r>
            <a:endParaRPr sz="1940"/>
          </a:p>
          <a:p>
            <a:pPr marL="542159" indent="-471201" defTabSz="1261465">
              <a:lnSpc>
                <a:spcPct val="80000"/>
              </a:lnSpc>
              <a:spcBef>
                <a:spcPts val="700"/>
              </a:spcBef>
              <a:buClr>
                <a:srgbClr val="F9F9F9"/>
              </a:buClr>
              <a:buSzPct val="65000"/>
              <a:buFont typeface="Arial"/>
              <a:buChar char="•"/>
              <a:defRPr sz="3298"/>
            </a:pPr>
            <a:r>
              <a:t>  Why the external environment?</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ph type="title"/>
          </p:nvPr>
        </p:nvSpPr>
        <p:spPr>
          <a:xfrm>
            <a:off x="203200" y="165876"/>
            <a:ext cx="12749494" cy="1253844"/>
          </a:xfrm>
          <a:prstGeom prst="rect">
            <a:avLst/>
          </a:prstGeom>
        </p:spPr>
        <p:txBody>
          <a:bodyPr/>
          <a:lstStyle/>
          <a:p>
            <a:pPr/>
            <a:r>
              <a:t>Reflections on Methodology</a:t>
            </a:r>
          </a:p>
        </p:txBody>
      </p:sp>
      <p:sp>
        <p:nvSpPr>
          <p:cNvPr id="342" name="Shape 342"/>
          <p:cNvSpPr/>
          <p:nvPr>
            <p:ph type="body" idx="1"/>
          </p:nvPr>
        </p:nvSpPr>
        <p:spPr>
          <a:xfrm>
            <a:off x="664951" y="1804458"/>
            <a:ext cx="11982132" cy="7476032"/>
          </a:xfrm>
          <a:prstGeom prst="rect">
            <a:avLst/>
          </a:prstGeom>
        </p:spPr>
        <p:txBody>
          <a:bodyPr/>
          <a:lstStyle/>
          <a:p>
            <a:pPr marL="544639" indent="-471487">
              <a:lnSpc>
                <a:spcPct val="90000"/>
              </a:lnSpc>
              <a:spcBef>
                <a:spcPts val="1000"/>
              </a:spcBef>
              <a:buClr>
                <a:srgbClr val="F9F9F9"/>
              </a:buClr>
              <a:buSzPct val="65000"/>
              <a:buFont typeface="Arial"/>
              <a:buChar char="•"/>
              <a:defRPr sz="4400"/>
            </a:pPr>
            <a:r>
              <a:t>Four case studies</a:t>
            </a:r>
          </a:p>
          <a:p>
            <a:pPr lvl="1" marL="1334044" indent="-465364">
              <a:lnSpc>
                <a:spcPct val="90000"/>
              </a:lnSpc>
              <a:spcBef>
                <a:spcPts val="900"/>
              </a:spcBef>
              <a:buClr>
                <a:srgbClr val="FFFFFF"/>
              </a:buClr>
              <a:buSzPct val="80000"/>
              <a:buFont typeface="Arial"/>
              <a:buChar char="•"/>
              <a:defRPr sz="3800"/>
            </a:pPr>
            <a:r>
              <a:t>scale too big for an Ed.D. dissertation, but learning lots</a:t>
            </a:r>
          </a:p>
          <a:p>
            <a:pPr marL="544639" indent="-471487">
              <a:lnSpc>
                <a:spcPct val="90000"/>
              </a:lnSpc>
              <a:buClr>
                <a:srgbClr val="F9F9F9"/>
              </a:buClr>
              <a:buSzPct val="65000"/>
              <a:buFont typeface="Arial"/>
              <a:buChar char="•"/>
              <a:defRPr sz="4400"/>
            </a:pPr>
          </a:p>
          <a:p>
            <a:pPr marL="544639" indent="-471487">
              <a:lnSpc>
                <a:spcPct val="90000"/>
              </a:lnSpc>
              <a:spcBef>
                <a:spcPts val="1000"/>
              </a:spcBef>
              <a:buClr>
                <a:srgbClr val="F9F9F9"/>
              </a:buClr>
              <a:buSzPct val="65000"/>
              <a:buFont typeface="Arial"/>
              <a:buChar char="•"/>
              <a:defRPr sz="4400"/>
            </a:pPr>
            <a:r>
              <a:t>Case selection</a:t>
            </a:r>
            <a:endParaRPr sz="4200"/>
          </a:p>
          <a:p>
            <a:pPr lvl="2" marL="1599220" indent="-465364">
              <a:lnSpc>
                <a:spcPct val="90000"/>
              </a:lnSpc>
              <a:spcBef>
                <a:spcPts val="900"/>
              </a:spcBef>
              <a:buClr>
                <a:srgbClr val="FFFFFF"/>
              </a:buClr>
              <a:buSzPct val="95000"/>
              <a:buFont typeface="Arial"/>
              <a:buChar char="•"/>
              <a:defRPr sz="3800"/>
            </a:pPr>
            <a:r>
              <a:t>convenience has benefits</a:t>
            </a:r>
            <a:endParaRPr sz="2200"/>
          </a:p>
          <a:p>
            <a:pPr lvl="2" marL="1599220" indent="-465364">
              <a:lnSpc>
                <a:spcPct val="90000"/>
              </a:lnSpc>
              <a:spcBef>
                <a:spcPts val="900"/>
              </a:spcBef>
              <a:buClr>
                <a:srgbClr val="FFFFFF"/>
              </a:buClr>
              <a:buSzPct val="95000"/>
              <a:buFont typeface="Arial"/>
              <a:buChar char="•"/>
              <a:defRPr sz="3800"/>
            </a:pPr>
            <a:r>
              <a:t>contrast has benefits</a:t>
            </a:r>
          </a:p>
          <a:p>
            <a:pPr marL="544639" indent="-471487">
              <a:lnSpc>
                <a:spcPct val="90000"/>
              </a:lnSpc>
              <a:buClr>
                <a:srgbClr val="F9F9F9"/>
              </a:buClr>
              <a:buSzPct val="65000"/>
              <a:buFont typeface="Arial"/>
              <a:buChar char="•"/>
              <a:defRPr sz="4400"/>
            </a:pPr>
          </a:p>
          <a:p>
            <a:pPr marL="544639" indent="-471487">
              <a:lnSpc>
                <a:spcPct val="90000"/>
              </a:lnSpc>
              <a:spcBef>
                <a:spcPts val="1000"/>
              </a:spcBef>
              <a:buClr>
                <a:srgbClr val="F9F9F9"/>
              </a:buClr>
              <a:buSzPct val="65000"/>
              <a:buFont typeface="Arial"/>
              <a:buChar char="•"/>
              <a:defRPr sz="4400"/>
            </a:pPr>
            <a:r>
              <a:t>Methodological changes on the fly: switch from two to one phase of data collection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xfrm>
            <a:off x="1583263" y="1219199"/>
            <a:ext cx="10686629" cy="1315363"/>
          </a:xfrm>
          <a:prstGeom prst="rect">
            <a:avLst/>
          </a:prstGeom>
        </p:spPr>
        <p:txBody>
          <a:bodyPr/>
          <a:lstStyle/>
          <a:p>
            <a:pPr/>
            <a:r>
              <a:t>Presentation Overview</a:t>
            </a:r>
          </a:p>
        </p:txBody>
      </p:sp>
      <p:sp>
        <p:nvSpPr>
          <p:cNvPr id="199" name="Shape 199"/>
          <p:cNvSpPr/>
          <p:nvPr>
            <p:ph type="body" sz="half" idx="1"/>
          </p:nvPr>
        </p:nvSpPr>
        <p:spPr>
          <a:xfrm>
            <a:off x="2871130" y="2778403"/>
            <a:ext cx="8572177" cy="5755998"/>
          </a:xfrm>
          <a:prstGeom prst="rect">
            <a:avLst/>
          </a:prstGeom>
        </p:spPr>
        <p:txBody>
          <a:bodyPr/>
          <a:lstStyle/>
          <a:p>
            <a:pPr marL="388619" indent="-388619" defTabSz="624230">
              <a:defRPr sz="3264"/>
            </a:pPr>
            <a:r>
              <a:t>Introduction and Background </a:t>
            </a:r>
          </a:p>
          <a:p>
            <a:pPr marL="388619" indent="-388619" defTabSz="624230">
              <a:defRPr sz="3264"/>
            </a:pPr>
            <a:r>
              <a:t>Research problem </a:t>
            </a:r>
          </a:p>
          <a:p>
            <a:pPr marL="388619" indent="-388619" defTabSz="624230">
              <a:defRPr sz="3264"/>
            </a:pPr>
            <a:r>
              <a:t>Literature review</a:t>
            </a:r>
          </a:p>
          <a:p>
            <a:pPr marL="388619" indent="-388619" defTabSz="624230">
              <a:defRPr sz="3264"/>
            </a:pPr>
            <a:r>
              <a:t>Research questions</a:t>
            </a:r>
          </a:p>
          <a:p>
            <a:pPr marL="388619" indent="-388619" defTabSz="624230">
              <a:defRPr sz="3264"/>
            </a:pPr>
            <a:r>
              <a:t>Research methodology</a:t>
            </a:r>
          </a:p>
          <a:p>
            <a:pPr marL="388619" indent="-388619" defTabSz="624230">
              <a:defRPr sz="3264"/>
            </a:pPr>
            <a:r>
              <a:t>Findings</a:t>
            </a:r>
          </a:p>
          <a:p>
            <a:pPr marL="388619" indent="-388619" defTabSz="624230">
              <a:defRPr sz="3264"/>
            </a:pPr>
            <a:r>
              <a:t>Questions</a:t>
            </a:r>
          </a:p>
          <a:p>
            <a:pPr marL="0" indent="0" defTabSz="624230">
              <a:buSzTx/>
              <a:buNone/>
              <a:defRPr sz="3264"/>
            </a:pPr>
          </a:p>
          <a:p>
            <a:pPr marL="388619" indent="-388619" defTabSz="624230">
              <a:defRPr sz="3264"/>
            </a:pPr>
          </a:p>
        </p:txBody>
      </p:sp>
      <p:sp>
        <p:nvSpPr>
          <p:cNvPr id="200" name="Shape 200"/>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01" name="Shape 201"/>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title"/>
          </p:nvPr>
        </p:nvSpPr>
        <p:spPr>
          <a:xfrm>
            <a:off x="318805" y="473110"/>
            <a:ext cx="10078722" cy="1253844"/>
          </a:xfrm>
          <a:prstGeom prst="rect">
            <a:avLst/>
          </a:prstGeom>
        </p:spPr>
        <p:txBody>
          <a:bodyPr/>
          <a:lstStyle/>
          <a:p>
            <a:pPr/>
            <a:r>
              <a:t>The Analysis</a:t>
            </a:r>
          </a:p>
        </p:txBody>
      </p:sp>
      <p:sp>
        <p:nvSpPr>
          <p:cNvPr id="345" name="Shape 345"/>
          <p:cNvSpPr/>
          <p:nvPr>
            <p:ph type="body" idx="1"/>
          </p:nvPr>
        </p:nvSpPr>
        <p:spPr>
          <a:xfrm>
            <a:off x="1484242" y="2316515"/>
            <a:ext cx="10958019" cy="6656741"/>
          </a:xfrm>
          <a:prstGeom prst="rect">
            <a:avLst/>
          </a:prstGeom>
        </p:spPr>
        <p:txBody>
          <a:bodyPr/>
          <a:lstStyle/>
          <a:p>
            <a:pPr marL="544639" indent="-471487">
              <a:lnSpc>
                <a:spcPct val="90000"/>
              </a:lnSpc>
              <a:spcBef>
                <a:spcPts val="1000"/>
              </a:spcBef>
              <a:buClr>
                <a:srgbClr val="F9F9F9"/>
              </a:buClr>
              <a:buSzPct val="65000"/>
              <a:buFont typeface="Arial"/>
              <a:buChar char="•"/>
              <a:defRPr sz="4400"/>
            </a:pPr>
            <a:r>
              <a:t>Narrative Analysis</a:t>
            </a:r>
          </a:p>
          <a:p>
            <a:pPr lvl="1" marL="1348739" indent="-480059">
              <a:lnSpc>
                <a:spcPct val="90000"/>
              </a:lnSpc>
              <a:spcBef>
                <a:spcPts val="1000"/>
              </a:spcBef>
              <a:buClr>
                <a:srgbClr val="FFFFFF"/>
              </a:buClr>
              <a:buSzPct val="80000"/>
              <a:buFont typeface="Arial"/>
              <a:buChar char="•"/>
              <a:defRPr sz="4200"/>
            </a:pPr>
            <a:r>
              <a:t>15 interviews</a:t>
            </a:r>
            <a:endParaRPr sz="2400"/>
          </a:p>
          <a:p>
            <a:pPr lvl="1" marL="1348739" indent="-480059">
              <a:lnSpc>
                <a:spcPct val="90000"/>
              </a:lnSpc>
              <a:spcBef>
                <a:spcPts val="1000"/>
              </a:spcBef>
              <a:buClr>
                <a:srgbClr val="FFFFFF"/>
              </a:buClr>
              <a:buSzPct val="80000"/>
              <a:buFont typeface="Arial"/>
              <a:buChar char="•"/>
              <a:defRPr sz="4200"/>
            </a:pPr>
            <a:r>
              <a:t>90+ documents</a:t>
            </a:r>
            <a:endParaRPr sz="2400"/>
          </a:p>
          <a:p>
            <a:pPr lvl="1" marL="1348739" indent="-480059">
              <a:lnSpc>
                <a:spcPct val="90000"/>
              </a:lnSpc>
              <a:spcBef>
                <a:spcPts val="1000"/>
              </a:spcBef>
              <a:buClr>
                <a:srgbClr val="FFFFFF"/>
              </a:buClr>
              <a:buSzPct val="80000"/>
              <a:buFont typeface="Arial"/>
              <a:buChar char="•"/>
              <a:defRPr sz="4200"/>
            </a:pPr>
            <a:r>
              <a:t>10% second coded; 88% agreement (Cohen’s kappa .872)</a:t>
            </a:r>
          </a:p>
          <a:p>
            <a:pPr marL="544639" indent="-471487">
              <a:lnSpc>
                <a:spcPct val="90000"/>
              </a:lnSpc>
              <a:spcBef>
                <a:spcPts val="1000"/>
              </a:spcBef>
              <a:buClr>
                <a:srgbClr val="F9F9F9"/>
              </a:buClr>
              <a:buSzPct val="65000"/>
              <a:buFont typeface="Arial"/>
              <a:buChar char="•"/>
              <a:defRPr sz="4400"/>
            </a:pPr>
            <a:r>
              <a:t>Meta-triangulation between three models</a:t>
            </a:r>
          </a:p>
          <a:p>
            <a:pPr lvl="1" marL="1348739" indent="-480059">
              <a:lnSpc>
                <a:spcPct val="90000"/>
              </a:lnSpc>
              <a:spcBef>
                <a:spcPts val="1000"/>
              </a:spcBef>
              <a:buClr>
                <a:srgbClr val="FFFFFF"/>
              </a:buClr>
              <a:buSzPct val="80000"/>
              <a:buFont typeface="Arial"/>
              <a:buChar char="•"/>
              <a:defRPr sz="4200"/>
            </a:pPr>
            <a:r>
              <a:t>again, scale too ambitious but learning lots</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title"/>
          </p:nvPr>
        </p:nvSpPr>
        <p:spPr>
          <a:xfrm>
            <a:off x="664951" y="268287"/>
            <a:ext cx="10078721" cy="1024115"/>
          </a:xfrm>
          <a:prstGeom prst="rect">
            <a:avLst/>
          </a:prstGeom>
        </p:spPr>
        <p:txBody>
          <a:bodyPr/>
          <a:lstStyle/>
          <a:p>
            <a:pPr/>
            <a:r>
              <a:t>Preliminary Findings</a:t>
            </a:r>
          </a:p>
        </p:txBody>
      </p:sp>
      <p:sp>
        <p:nvSpPr>
          <p:cNvPr id="348" name="Shape 348"/>
          <p:cNvSpPr/>
          <p:nvPr>
            <p:ph type="body" idx="1"/>
          </p:nvPr>
        </p:nvSpPr>
        <p:spPr>
          <a:xfrm>
            <a:off x="660092" y="2316515"/>
            <a:ext cx="11782169" cy="6861564"/>
          </a:xfrm>
          <a:prstGeom prst="rect">
            <a:avLst/>
          </a:prstGeom>
        </p:spPr>
        <p:txBody>
          <a:bodyPr/>
          <a:lstStyle/>
          <a:p>
            <a:pPr/>
            <a:r>
              <a:t>Incomplete, but…</a:t>
            </a:r>
          </a:p>
          <a:p>
            <a:pPr marL="553211" indent="-480059">
              <a:buClr>
                <a:srgbClr val="F9F9F9"/>
              </a:buClr>
              <a:buSzPct val="65000"/>
              <a:buFont typeface="Arial"/>
              <a:buChar char="•"/>
            </a:pPr>
            <a:r>
              <a:t>Early indications confirm the importance of alignment with cultural logics</a:t>
            </a:r>
          </a:p>
          <a:p>
            <a:pPr marL="553211" indent="-480059">
              <a:buClr>
                <a:srgbClr val="F9F9F9"/>
              </a:buClr>
              <a:buSzPct val="65000"/>
              <a:buFont typeface="Arial"/>
              <a:buChar char="•"/>
            </a:pPr>
          </a:p>
          <a:p>
            <a:pPr marL="553211" indent="-480059">
              <a:buClr>
                <a:srgbClr val="F9F9F9"/>
              </a:buClr>
              <a:buSzPct val="65000"/>
              <a:buFont typeface="Arial"/>
              <a:buChar char="•"/>
            </a:pPr>
            <a:r>
              <a:t>Similarities between jurisdictions</a:t>
            </a:r>
          </a:p>
          <a:p>
            <a:pPr lvl="1" marL="1325880" indent="-457200">
              <a:buClr>
                <a:srgbClr val="FFFFFF"/>
              </a:buClr>
              <a:buSzPct val="80000"/>
              <a:buFont typeface="Arial"/>
              <a:buChar char="•"/>
              <a:defRPr sz="2400"/>
            </a:pPr>
            <a:r>
              <a:t>consortium highly valued by operational personnel</a:t>
            </a:r>
          </a:p>
          <a:p>
            <a:pPr lvl="1" marL="1325880" indent="-457200">
              <a:buClr>
                <a:srgbClr val="FFFFFF"/>
              </a:buClr>
              <a:buSzPct val="80000"/>
              <a:buFont typeface="Arial"/>
              <a:buChar char="•"/>
              <a:defRPr sz="2400"/>
            </a:pPr>
            <a:r>
              <a:t>inter-organizational models confirmed</a:t>
            </a:r>
          </a:p>
          <a:p>
            <a:pPr lvl="1" marL="1325880" indent="-457200">
              <a:buClr>
                <a:srgbClr val="FFFFFF"/>
              </a:buClr>
              <a:buSzPct val="80000"/>
              <a:buFont typeface="Arial"/>
              <a:buChar char="•"/>
              <a:defRPr sz="2400"/>
            </a:pPr>
          </a:p>
          <a:p>
            <a:pPr marL="553211" indent="-480059">
              <a:buClr>
                <a:srgbClr val="F9F9F9"/>
              </a:buClr>
              <a:buSzPct val="65000"/>
              <a:buFont typeface="Arial"/>
              <a:buChar char="•"/>
            </a:pPr>
            <a:r>
              <a:t>Differences between jurisdictions</a:t>
            </a:r>
          </a:p>
          <a:p>
            <a:pPr lvl="1" marL="1325880" indent="-457200">
              <a:buClr>
                <a:srgbClr val="FFFFFF"/>
              </a:buClr>
              <a:buSzPct val="80000"/>
              <a:buFont typeface="Arial"/>
              <a:buChar char="•"/>
              <a:defRPr sz="2400"/>
            </a:pPr>
            <a:r>
              <a:t>Functional differences to achieve similar goals (access, efficiency, excellence, accountability)</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title"/>
          </p:nvPr>
        </p:nvSpPr>
        <p:spPr>
          <a:xfrm>
            <a:off x="610224" y="4746751"/>
            <a:ext cx="9216069" cy="3272876"/>
          </a:xfrm>
          <a:prstGeom prst="rect">
            <a:avLst/>
          </a:prstGeom>
        </p:spPr>
        <p:txBody>
          <a:bodyPr/>
          <a:lstStyle/>
          <a:p>
            <a:pPr>
              <a:defRPr sz="3000">
                <a:ln w="6818">
                  <a:solidFill>
                    <a:srgbClr val="5698FF"/>
                  </a:solidFill>
                </a:ln>
              </a:defRPr>
            </a:pPr>
            <a:r>
              <a:t>Heather Scarlett-Ferguson</a:t>
            </a:r>
            <a:br/>
            <a:r>
              <a:t> BSP, M.ED. (DE), Edd(c), RPh</a:t>
            </a:r>
            <a:br/>
            <a:r>
              <a:t>Athabasca University</a:t>
            </a:r>
            <a:br/>
          </a:p>
        </p:txBody>
      </p:sp>
      <p:sp>
        <p:nvSpPr>
          <p:cNvPr id="351" name="Shape 351"/>
          <p:cNvSpPr/>
          <p:nvPr>
            <p:ph type="body" sz="half" idx="1"/>
          </p:nvPr>
        </p:nvSpPr>
        <p:spPr>
          <a:xfrm>
            <a:off x="615893" y="1087578"/>
            <a:ext cx="9216069" cy="3602075"/>
          </a:xfrm>
          <a:prstGeom prst="rect">
            <a:avLst/>
          </a:prstGeom>
        </p:spPr>
        <p:txBody>
          <a:bodyPr/>
          <a:lstStyle/>
          <a:p>
            <a:pPr algn="ctr" defTabSz="1157427">
              <a:lnSpc>
                <a:spcPct val="80000"/>
              </a:lnSpc>
              <a:spcBef>
                <a:spcPts val="900"/>
              </a:spcBef>
              <a:defRPr b="1" sz="3916">
                <a:latin typeface="Lucida Sans Unicode"/>
                <a:ea typeface="Lucida Sans Unicode"/>
                <a:cs typeface="Lucida Sans Unicode"/>
                <a:sym typeface="Lucida Sans Unicode"/>
              </a:defRPr>
            </a:pPr>
            <a:r>
              <a:t>Professional Development Education use by Pharmacists: </a:t>
            </a:r>
            <a:endParaRPr sz="7297"/>
          </a:p>
          <a:p>
            <a:pPr algn="ctr" defTabSz="1157427">
              <a:lnSpc>
                <a:spcPct val="80000"/>
              </a:lnSpc>
              <a:spcBef>
                <a:spcPts val="900"/>
              </a:spcBef>
              <a:defRPr b="1" sz="3916">
                <a:latin typeface="Lucida Sans Unicode"/>
                <a:ea typeface="Lucida Sans Unicode"/>
                <a:cs typeface="Lucida Sans Unicode"/>
                <a:sym typeface="Lucida Sans Unicode"/>
              </a:defRPr>
            </a:pPr>
            <a:r>
              <a:t>Exploring Organizational Context in Knowledge Translation to Practice</a:t>
            </a:r>
            <a:endParaRPr sz="7297"/>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Shape 353"/>
          <p:cNvSpPr/>
          <p:nvPr>
            <p:ph type="title"/>
          </p:nvPr>
        </p:nvSpPr>
        <p:spPr>
          <a:prstGeom prst="rect">
            <a:avLst/>
          </a:prstGeom>
        </p:spPr>
        <p:txBody>
          <a:bodyPr/>
          <a:lstStyle/>
          <a:p>
            <a:pPr/>
            <a:r>
              <a:t>Research Problem</a:t>
            </a:r>
          </a:p>
        </p:txBody>
      </p:sp>
      <p:sp>
        <p:nvSpPr>
          <p:cNvPr id="354" name="Shape 354"/>
          <p:cNvSpPr/>
          <p:nvPr>
            <p:ph type="body" idx="1"/>
          </p:nvPr>
        </p:nvSpPr>
        <p:spPr>
          <a:xfrm>
            <a:off x="650239" y="2275840"/>
            <a:ext cx="10620588" cy="6436926"/>
          </a:xfrm>
          <a:prstGeom prst="rect">
            <a:avLst/>
          </a:prstGeom>
        </p:spPr>
        <p:txBody>
          <a:bodyPr/>
          <a:lstStyle/>
          <a:p>
            <a:pPr marL="0" indent="36576">
              <a:buSzTx/>
              <a:buNone/>
            </a:pPr>
            <a:r>
              <a:t>It takes an average of 17 years for health research evidence to reach patients. </a:t>
            </a:r>
          </a:p>
          <a:p>
            <a:pPr/>
            <a:r>
              <a:t>How can this be improved?</a:t>
            </a:r>
          </a:p>
          <a:p>
            <a:pPr/>
            <a:r>
              <a:t>What factors influence this?</a:t>
            </a:r>
          </a:p>
          <a:p>
            <a:pPr/>
            <a:r>
              <a:t>Why does this even matter?</a:t>
            </a:r>
          </a:p>
          <a:p>
            <a:pPr/>
            <a:r>
              <a:t>How could I measure organizational</a:t>
            </a:r>
          </a:p>
          <a:p>
            <a:pPr marL="0" indent="36576">
              <a:buSzTx/>
              <a:buNone/>
            </a:pPr>
            <a:r>
              <a:t>factors and their perceived influence</a:t>
            </a:r>
          </a:p>
          <a:p>
            <a:pPr marL="0" indent="36576">
              <a:buSzTx/>
              <a:buNone/>
            </a:pPr>
            <a:r>
              <a:t>on knowledge use?</a:t>
            </a:r>
          </a:p>
        </p:txBody>
      </p:sp>
      <p:pic>
        <p:nvPicPr>
          <p:cNvPr id="355" name="image1.jpg" descr="http://www.npa.co.uk/PageFiles/5134/cartoon%20image.jpg"/>
          <p:cNvPicPr>
            <a:picLocks noChangeAspect="1"/>
          </p:cNvPicPr>
          <p:nvPr/>
        </p:nvPicPr>
        <p:blipFill>
          <a:blip r:embed="rId2">
            <a:extLst/>
          </a:blip>
          <a:stretch>
            <a:fillRect/>
          </a:stretch>
        </p:blipFill>
        <p:spPr>
          <a:xfrm>
            <a:off x="9814612" y="6720205"/>
            <a:ext cx="2912428" cy="2811852"/>
          </a:xfrm>
          <a:prstGeom prst="rect">
            <a:avLst/>
          </a:prstGeom>
          <a:ln w="12700">
            <a:miter lim="400000"/>
          </a:ln>
        </p:spPr>
      </p:pic>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ph type="title"/>
          </p:nvPr>
        </p:nvSpPr>
        <p:spPr>
          <a:prstGeom prst="rect">
            <a:avLst/>
          </a:prstGeom>
        </p:spPr>
        <p:txBody>
          <a:bodyPr/>
          <a:lstStyle/>
          <a:p>
            <a:pPr/>
            <a:r>
              <a:t>Methodology</a:t>
            </a:r>
          </a:p>
        </p:txBody>
      </p:sp>
      <p:sp>
        <p:nvSpPr>
          <p:cNvPr id="358" name="Shape 358"/>
          <p:cNvSpPr/>
          <p:nvPr>
            <p:ph type="body" idx="1"/>
          </p:nvPr>
        </p:nvSpPr>
        <p:spPr>
          <a:xfrm>
            <a:off x="650239" y="2275840"/>
            <a:ext cx="10620588" cy="6436926"/>
          </a:xfrm>
          <a:prstGeom prst="rect">
            <a:avLst/>
          </a:prstGeom>
        </p:spPr>
        <p:txBody>
          <a:bodyPr/>
          <a:lstStyle/>
          <a:p>
            <a:pPr/>
            <a:r>
              <a:t>Sampling</a:t>
            </a:r>
          </a:p>
          <a:p>
            <a:pPr/>
            <a:r>
              <a:t>Alberta Context Tool (ACT) + qualitative questions</a:t>
            </a:r>
          </a:p>
          <a:p>
            <a:pPr/>
            <a:r>
              <a:t>Data analysis</a:t>
            </a:r>
          </a:p>
          <a:p>
            <a:pPr lvl="1" marL="827883" indent="-379827">
              <a:spcBef>
                <a:spcPts val="800"/>
              </a:spcBef>
              <a:defRPr sz="3600"/>
            </a:pPr>
            <a:r>
              <a:t>Descriptive statistics</a:t>
            </a:r>
          </a:p>
          <a:p>
            <a:pPr lvl="1" marL="827883" indent="-379827">
              <a:spcBef>
                <a:spcPts val="800"/>
              </a:spcBef>
              <a:defRPr sz="3600"/>
            </a:pPr>
            <a:r>
              <a:t>Factor analysis</a:t>
            </a:r>
          </a:p>
          <a:p>
            <a:pPr lvl="1" marL="827883" indent="-379827">
              <a:spcBef>
                <a:spcPts val="800"/>
              </a:spcBef>
              <a:defRPr sz="3600"/>
            </a:pPr>
            <a:r>
              <a:t>Multiple regression </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0" name="Shape 360"/>
          <p:cNvSpPr/>
          <p:nvPr>
            <p:ph type="title"/>
          </p:nvPr>
        </p:nvSpPr>
        <p:spPr>
          <a:prstGeom prst="rect">
            <a:avLst/>
          </a:prstGeom>
        </p:spPr>
        <p:txBody>
          <a:bodyPr/>
          <a:lstStyle/>
          <a:p>
            <a:pPr/>
            <a:r>
              <a:t>Quantitative Results</a:t>
            </a:r>
          </a:p>
        </p:txBody>
      </p:sp>
      <p:sp>
        <p:nvSpPr>
          <p:cNvPr id="361" name="Shape 361"/>
          <p:cNvSpPr/>
          <p:nvPr>
            <p:ph type="body" idx="1"/>
          </p:nvPr>
        </p:nvSpPr>
        <p:spPr>
          <a:xfrm>
            <a:off x="693684" y="1978723"/>
            <a:ext cx="10620588" cy="6789710"/>
          </a:xfrm>
          <a:prstGeom prst="rect">
            <a:avLst/>
          </a:prstGeom>
        </p:spPr>
        <p:txBody>
          <a:bodyPr/>
          <a:lstStyle/>
          <a:p>
            <a:pPr lvl="1" marL="836676" indent="-388620">
              <a:lnSpc>
                <a:spcPct val="90000"/>
              </a:lnSpc>
              <a:spcBef>
                <a:spcPts val="800"/>
              </a:spcBef>
              <a:defRPr sz="3400"/>
            </a:pPr>
            <a:r>
              <a:t>N = 569</a:t>
            </a:r>
          </a:p>
          <a:p>
            <a:pPr lvl="1" marL="836676" indent="-388620">
              <a:lnSpc>
                <a:spcPct val="90000"/>
              </a:lnSpc>
              <a:spcBef>
                <a:spcPts val="800"/>
              </a:spcBef>
              <a:defRPr sz="3400"/>
            </a:pPr>
            <a:r>
              <a:t>Over 90% non-management pharmacists</a:t>
            </a:r>
          </a:p>
          <a:p>
            <a:pPr lvl="1" marL="836676" indent="-388620">
              <a:lnSpc>
                <a:spcPct val="90000"/>
              </a:lnSpc>
              <a:spcBef>
                <a:spcPts val="800"/>
              </a:spcBef>
              <a:defRPr sz="3400"/>
            </a:pPr>
            <a:r>
              <a:t>Mostly female; majority age range 30-55 yrs</a:t>
            </a:r>
          </a:p>
          <a:p>
            <a:pPr lvl="1" marL="836676" indent="-388620">
              <a:lnSpc>
                <a:spcPct val="90000"/>
              </a:lnSpc>
              <a:spcBef>
                <a:spcPts val="800"/>
              </a:spcBef>
              <a:defRPr sz="3400"/>
            </a:pPr>
            <a:r>
              <a:t>58% community Rx &amp; 42% hospital Rx</a:t>
            </a:r>
          </a:p>
          <a:p>
            <a:pPr lvl="1" marL="822128" indent="-374072">
              <a:lnSpc>
                <a:spcPct val="90000"/>
              </a:lnSpc>
              <a:spcBef>
                <a:spcPts val="700"/>
              </a:spcBef>
              <a:defRPr sz="3000"/>
            </a:pPr>
            <a:r>
              <a:t>There was a statistically significant (p&lt;0.05) difference of ACT scores between community and hospital pharmacists on all concepts except for ACT Space and ACT Time</a:t>
            </a:r>
            <a:endParaRPr sz="3400"/>
          </a:p>
          <a:p>
            <a:pPr lvl="1" marL="822128" indent="-374072">
              <a:lnSpc>
                <a:spcPct val="90000"/>
              </a:lnSpc>
              <a:spcBef>
                <a:spcPts val="700"/>
              </a:spcBef>
              <a:defRPr sz="3000"/>
            </a:pPr>
            <a:r>
              <a:t>The PCA indicated a 15-factor solution (Eigenvalue &gt;1) accounting for 67.37% of the variance in organizational context -</a:t>
            </a:r>
            <a:r>
              <a:t>similar finding to previously published research using a nursing sample population</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ph type="title"/>
          </p:nvPr>
        </p:nvSpPr>
        <p:spPr>
          <a:prstGeom prst="rect">
            <a:avLst/>
          </a:prstGeom>
        </p:spPr>
        <p:txBody>
          <a:bodyPr/>
          <a:lstStyle/>
          <a:p>
            <a:pPr/>
            <a:r>
              <a:t>Quantitative Results</a:t>
            </a:r>
          </a:p>
        </p:txBody>
      </p:sp>
      <p:sp>
        <p:nvSpPr>
          <p:cNvPr id="364" name="Shape 364"/>
          <p:cNvSpPr/>
          <p:nvPr>
            <p:ph type="body" idx="1"/>
          </p:nvPr>
        </p:nvSpPr>
        <p:spPr>
          <a:xfrm>
            <a:off x="691652" y="2016196"/>
            <a:ext cx="10620588" cy="6789710"/>
          </a:xfrm>
          <a:prstGeom prst="rect">
            <a:avLst/>
          </a:prstGeom>
        </p:spPr>
        <p:txBody>
          <a:bodyPr/>
          <a:lstStyle/>
          <a:p>
            <a:pPr lvl="1" marL="827883" indent="-379827">
              <a:spcBef>
                <a:spcPts val="800"/>
              </a:spcBef>
              <a:defRPr sz="3600"/>
            </a:pPr>
            <a:r>
              <a:t>Multiple regression </a:t>
            </a:r>
            <a:r>
              <a:t>examined dependent (10 areas of ACT) and independent variables (years worked in role &amp; years worked in location; type of practice)</a:t>
            </a:r>
          </a:p>
          <a:p>
            <a:pPr lvl="1" marL="827883" indent="-379827">
              <a:spcBef>
                <a:spcPts val="800"/>
              </a:spcBef>
              <a:defRPr sz="3600"/>
            </a:pPr>
            <a:r>
              <a:t>Preliminary analysis showed some correlations (both positive and negative) </a:t>
            </a:r>
          </a:p>
          <a:p>
            <a:pPr lvl="1" marL="827883" indent="-379827">
              <a:spcBef>
                <a:spcPts val="800"/>
              </a:spcBef>
              <a:defRPr sz="3600"/>
            </a:pPr>
            <a:r>
              <a:t>Formal &amp; information interactions showed less than 22% of explained variance (R</a:t>
            </a:r>
            <a:r>
              <a:rPr baseline="30555"/>
              <a:t>2</a:t>
            </a:r>
            <a:r>
              <a:t>)</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ph type="title"/>
          </p:nvPr>
        </p:nvSpPr>
        <p:spPr>
          <a:prstGeom prst="rect">
            <a:avLst/>
          </a:prstGeom>
        </p:spPr>
        <p:txBody>
          <a:bodyPr/>
          <a:lstStyle/>
          <a:p>
            <a:pPr/>
            <a:r>
              <a:t>Qualitative Results</a:t>
            </a:r>
          </a:p>
        </p:txBody>
      </p:sp>
      <p:sp>
        <p:nvSpPr>
          <p:cNvPr id="367" name="Shape 367"/>
          <p:cNvSpPr/>
          <p:nvPr>
            <p:ph type="body" idx="1"/>
          </p:nvPr>
        </p:nvSpPr>
        <p:spPr>
          <a:xfrm>
            <a:off x="650239" y="2275840"/>
            <a:ext cx="10620588" cy="6436926"/>
          </a:xfrm>
          <a:prstGeom prst="rect">
            <a:avLst/>
          </a:prstGeom>
        </p:spPr>
        <p:txBody>
          <a:bodyPr/>
          <a:lstStyle/>
          <a:p>
            <a:pPr/>
            <a:r>
              <a:t>Q #1 – most significant factors? (n=422)</a:t>
            </a:r>
          </a:p>
          <a:p>
            <a:pPr lvl="1" marL="827883" indent="-379827">
              <a:spcBef>
                <a:spcPts val="800"/>
              </a:spcBef>
              <a:defRPr sz="3600"/>
            </a:pPr>
            <a:r>
              <a:t>In order of frequency, the most prevalent themes were: time, staff, confidence, workload, resistance, and leadership.</a:t>
            </a:r>
          </a:p>
          <a:p>
            <a:pPr/>
            <a:r>
              <a:t>Q # 2 – any others not listed? (n=168)</a:t>
            </a:r>
          </a:p>
          <a:p>
            <a:pPr lvl="1" marL="827883" indent="-379827">
              <a:spcBef>
                <a:spcPts val="800"/>
              </a:spcBef>
              <a:defRPr sz="3600"/>
            </a:pPr>
            <a:r>
              <a:t>In order of frequency, the most prevalent themes were: communication/networking, technology, collaboration, system inefficiencies, and availability of professional development opportunities.</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ph type="title"/>
          </p:nvPr>
        </p:nvSpPr>
        <p:spPr>
          <a:prstGeom prst="rect">
            <a:avLst/>
          </a:prstGeom>
        </p:spPr>
        <p:txBody>
          <a:bodyPr/>
          <a:lstStyle>
            <a:lvl1pPr algn="ctr" defTabSz="1079398">
              <a:defRPr b="1" sz="4814"/>
            </a:lvl1pPr>
          </a:lstStyle>
          <a:p>
            <a:pPr/>
            <a:r>
              <a:t>Significance –What does this really mean? </a:t>
            </a:r>
          </a:p>
        </p:txBody>
      </p:sp>
      <p:sp>
        <p:nvSpPr>
          <p:cNvPr id="370" name="Shape 370"/>
          <p:cNvSpPr/>
          <p:nvPr>
            <p:ph type="body" idx="1"/>
          </p:nvPr>
        </p:nvSpPr>
        <p:spPr>
          <a:xfrm>
            <a:off x="650239" y="2275840"/>
            <a:ext cx="10620588" cy="6436926"/>
          </a:xfrm>
          <a:prstGeom prst="rect">
            <a:avLst/>
          </a:prstGeom>
        </p:spPr>
        <p:txBody>
          <a:bodyPr/>
          <a:lstStyle/>
          <a:p>
            <a:pPr marL="570903" indent="-534327">
              <a:lnSpc>
                <a:spcPct val="80000"/>
              </a:lnSpc>
              <a:spcBef>
                <a:spcPts val="700"/>
              </a:spcBef>
              <a:defRPr sz="3200"/>
            </a:pPr>
            <a:r>
              <a:t>Hospital and community pharmacists differed in perceptions regarding most aspects of the ACT</a:t>
            </a:r>
          </a:p>
          <a:p>
            <a:pPr marL="570903" indent="-534327">
              <a:lnSpc>
                <a:spcPct val="80000"/>
              </a:lnSpc>
              <a:spcBef>
                <a:spcPts val="700"/>
              </a:spcBef>
              <a:defRPr sz="3200"/>
            </a:pPr>
            <a:r>
              <a:t>Factor analysis showed that the ACT may be a valid instrument for use in pharmacists</a:t>
            </a:r>
          </a:p>
          <a:p>
            <a:pPr marL="570903" indent="-534327">
              <a:lnSpc>
                <a:spcPct val="80000"/>
              </a:lnSpc>
              <a:spcBef>
                <a:spcPts val="700"/>
              </a:spcBef>
              <a:defRPr sz="3200"/>
            </a:pPr>
            <a:r>
              <a:t>There were some disparities between quantitative and qualitative results and some additional insights:</a:t>
            </a:r>
          </a:p>
          <a:p>
            <a:pPr lvl="2" marL="1091183" indent="-341376">
              <a:lnSpc>
                <a:spcPct val="80000"/>
              </a:lnSpc>
              <a:spcBef>
                <a:spcPts val="600"/>
              </a:spcBef>
              <a:buClr>
                <a:srgbClr val="C0504D"/>
              </a:buClr>
              <a:buFont typeface="Arial"/>
              <a:defRPr sz="2400"/>
            </a:pPr>
            <a:r>
              <a:t>Resistance to change &amp; confidence were additional factors listed by pharmacists and deemed important even though not part of the ACT</a:t>
            </a:r>
          </a:p>
          <a:p>
            <a:pPr lvl="2" marL="1091183" indent="-341376">
              <a:lnSpc>
                <a:spcPct val="80000"/>
              </a:lnSpc>
              <a:spcBef>
                <a:spcPts val="600"/>
              </a:spcBef>
              <a:buClr>
                <a:srgbClr val="C0504D"/>
              </a:buClr>
              <a:buFont typeface="Arial"/>
              <a:defRPr sz="2400"/>
            </a:pPr>
            <a:r>
              <a:t>Technology, system inefficiencies &amp; communication were listed as ‘other’ items not addressed in the ACT</a:t>
            </a:r>
          </a:p>
          <a:p>
            <a:pPr marL="570903" indent="-534327">
              <a:lnSpc>
                <a:spcPct val="80000"/>
              </a:lnSpc>
              <a:spcBef>
                <a:spcPts val="700"/>
              </a:spcBef>
              <a:defRPr sz="3200"/>
            </a:pPr>
            <a:r>
              <a:t>These results provide a baseline for future research</a:t>
            </a:r>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2" name="pasted-image.tiff"/>
          <p:cNvPicPr>
            <a:picLocks noChangeAspect="1"/>
          </p:cNvPicPr>
          <p:nvPr/>
        </p:nvPicPr>
        <p:blipFill>
          <a:blip r:embed="rId2">
            <a:extLst/>
          </a:blip>
          <a:stretch>
            <a:fillRect/>
          </a:stretch>
        </p:blipFill>
        <p:spPr>
          <a:xfrm>
            <a:off x="19609" y="194785"/>
            <a:ext cx="12965582" cy="9364030"/>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xfrm>
            <a:off x="1583264" y="1950719"/>
            <a:ext cx="10686629" cy="1869440"/>
          </a:xfrm>
          <a:prstGeom prst="rect">
            <a:avLst/>
          </a:prstGeom>
        </p:spPr>
        <p:txBody>
          <a:bodyPr/>
          <a:lstStyle/>
          <a:p>
            <a:pPr/>
            <a:r>
              <a:t>Aboriginal Population</a:t>
            </a:r>
            <a:br/>
            <a:r>
              <a:rPr sz="1800"/>
              <a:t>Source: Statistics Canada 2011</a:t>
            </a:r>
          </a:p>
        </p:txBody>
      </p:sp>
      <p:sp>
        <p:nvSpPr>
          <p:cNvPr id="204" name="Shape 204"/>
          <p:cNvSpPr/>
          <p:nvPr>
            <p:ph type="body" idx="1"/>
          </p:nvPr>
        </p:nvSpPr>
        <p:spPr>
          <a:xfrm>
            <a:off x="1583263" y="3458407"/>
            <a:ext cx="10686629" cy="4753164"/>
          </a:xfrm>
          <a:prstGeom prst="rect">
            <a:avLst/>
          </a:prstGeom>
        </p:spPr>
        <p:txBody>
          <a:bodyPr/>
          <a:lstStyle/>
          <a:p>
            <a:pPr marL="315623" indent="-315623" defTabSz="526694">
              <a:spcBef>
                <a:spcPts val="600"/>
              </a:spcBef>
              <a:defRPr sz="2430"/>
            </a:pPr>
          </a:p>
          <a:p>
            <a:pPr marL="315623" indent="-315623" defTabSz="526694">
              <a:spcBef>
                <a:spcPts val="600"/>
              </a:spcBef>
              <a:defRPr sz="2430"/>
            </a:pPr>
            <a:r>
              <a:t>Population</a:t>
            </a:r>
            <a:r>
              <a:t> - 4.3% of the total Canadian population</a:t>
            </a:r>
          </a:p>
          <a:p>
            <a:pPr marL="315623" indent="-315623" defTabSz="526694">
              <a:spcBef>
                <a:spcPts val="600"/>
              </a:spcBef>
              <a:defRPr sz="2430"/>
            </a:pPr>
          </a:p>
          <a:p>
            <a:pPr marL="315623" indent="-315623" defTabSz="526694">
              <a:spcBef>
                <a:spcPts val="600"/>
              </a:spcBef>
              <a:defRPr sz="2430"/>
            </a:pPr>
            <a:r>
              <a:t>Population Growth </a:t>
            </a:r>
            <a:r>
              <a:t>- increased by 20.1% between 2006 and 2011</a:t>
            </a:r>
          </a:p>
          <a:p>
            <a:pPr marL="315623" indent="-315623" defTabSz="526694">
              <a:spcBef>
                <a:spcPts val="600"/>
              </a:spcBef>
              <a:defRPr sz="2430"/>
            </a:pPr>
          </a:p>
          <a:p>
            <a:pPr marL="315623" indent="-315623" defTabSz="526694">
              <a:spcBef>
                <a:spcPts val="600"/>
              </a:spcBef>
              <a:defRPr sz="2430"/>
            </a:pPr>
            <a:r>
              <a:t>Population Density </a:t>
            </a:r>
            <a:r>
              <a:t>- largest shares of the population of Nunavut and the Northwest Territories &amp; largest numbers lived in Ontario and the western provinces </a:t>
            </a:r>
          </a:p>
          <a:p>
            <a:pPr marL="315623" indent="-315623" defTabSz="526694">
              <a:spcBef>
                <a:spcPts val="600"/>
              </a:spcBef>
              <a:defRPr sz="2430"/>
            </a:pPr>
          </a:p>
          <a:p>
            <a:pPr marL="315623" indent="-315623" defTabSz="526694">
              <a:spcBef>
                <a:spcPts val="600"/>
              </a:spcBef>
              <a:defRPr sz="2430"/>
            </a:pPr>
            <a:r>
              <a:t>Population Breakdown </a:t>
            </a:r>
            <a:r>
              <a:t>- 60.8% First Nations , 32.3% Métis &amp; 4.2% Inuit</a:t>
            </a:r>
          </a:p>
        </p:txBody>
      </p:sp>
      <p:sp>
        <p:nvSpPr>
          <p:cNvPr id="205" name="Shape 205"/>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06" name="Shape 206"/>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xfrm>
            <a:off x="1583264" y="1950719"/>
            <a:ext cx="10686629" cy="1869440"/>
          </a:xfrm>
          <a:prstGeom prst="rect">
            <a:avLst/>
          </a:prstGeom>
        </p:spPr>
        <p:txBody>
          <a:bodyPr/>
          <a:lstStyle/>
          <a:p>
            <a:pPr/>
            <a:r>
              <a:t>Aboriginal Population Continued</a:t>
            </a:r>
            <a:br/>
            <a:r>
              <a:rPr sz="1800"/>
              <a:t>Source: Statistics Canada 2011</a:t>
            </a:r>
          </a:p>
        </p:txBody>
      </p:sp>
      <p:sp>
        <p:nvSpPr>
          <p:cNvPr id="209" name="Shape 209"/>
          <p:cNvSpPr/>
          <p:nvPr>
            <p:ph type="body" sz="half" idx="1"/>
          </p:nvPr>
        </p:nvSpPr>
        <p:spPr>
          <a:xfrm>
            <a:off x="1583263" y="4063998"/>
            <a:ext cx="10686629" cy="4229998"/>
          </a:xfrm>
          <a:prstGeom prst="rect">
            <a:avLst/>
          </a:prstGeom>
        </p:spPr>
        <p:txBody>
          <a:bodyPr/>
          <a:lstStyle/>
          <a:p>
            <a:pPr marL="331946" indent="-331946" defTabSz="533196">
              <a:spcBef>
                <a:spcPts val="600"/>
              </a:spcBef>
              <a:defRPr sz="2788"/>
            </a:pPr>
            <a:r>
              <a:t>Young population </a:t>
            </a:r>
            <a:r>
              <a:t>- 7% of all children, 5.9% of all youth, &amp; the median age was 26</a:t>
            </a:r>
          </a:p>
          <a:p>
            <a:pPr marL="331946" indent="-331946" defTabSz="533196">
              <a:spcBef>
                <a:spcPts val="600"/>
              </a:spcBef>
              <a:defRPr sz="2788"/>
            </a:pPr>
          </a:p>
          <a:p>
            <a:pPr marL="331946" indent="-331946" defTabSz="533196">
              <a:spcBef>
                <a:spcPts val="600"/>
              </a:spcBef>
              <a:defRPr sz="2788"/>
            </a:pPr>
            <a:r>
              <a:t>Diverse cultures </a:t>
            </a:r>
            <a:r>
              <a:t>- more than 600 First Nations/Indian bands &amp; over 60 Aboriginal languages </a:t>
            </a:r>
          </a:p>
          <a:p>
            <a:pPr marL="331946" indent="-331946" defTabSz="533196">
              <a:spcBef>
                <a:spcPts val="600"/>
              </a:spcBef>
              <a:defRPr sz="2788"/>
            </a:pPr>
          </a:p>
          <a:p>
            <a:pPr marL="331946" indent="-331946" defTabSz="533196">
              <a:spcBef>
                <a:spcPts val="600"/>
              </a:spcBef>
              <a:defRPr sz="2788"/>
            </a:pPr>
            <a:r>
              <a:t>Population of reserves </a:t>
            </a:r>
            <a:r>
              <a:t>- 49.3% lived on an Indian reserve or Indian settlement</a:t>
            </a:r>
          </a:p>
        </p:txBody>
      </p:sp>
      <p:sp>
        <p:nvSpPr>
          <p:cNvPr id="210" name="Shape 210"/>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11" name="Shape 211"/>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p:nvPr>
        </p:nvSpPr>
        <p:spPr>
          <a:xfrm>
            <a:off x="1583264" y="1950719"/>
            <a:ext cx="10686629" cy="1869440"/>
          </a:xfrm>
          <a:prstGeom prst="rect">
            <a:avLst/>
          </a:prstGeom>
        </p:spPr>
        <p:txBody>
          <a:bodyPr/>
          <a:lstStyle/>
          <a:p>
            <a:pPr/>
            <a:r>
              <a:t>High School Completion Rates</a:t>
            </a:r>
          </a:p>
        </p:txBody>
      </p:sp>
      <p:sp>
        <p:nvSpPr>
          <p:cNvPr id="214" name="Shape 214"/>
          <p:cNvSpPr/>
          <p:nvPr>
            <p:ph type="body" sz="half" idx="1"/>
          </p:nvPr>
        </p:nvSpPr>
        <p:spPr>
          <a:xfrm>
            <a:off x="1583263" y="4063998"/>
            <a:ext cx="10686629" cy="3332483"/>
          </a:xfrm>
          <a:prstGeom prst="rect">
            <a:avLst/>
          </a:prstGeom>
        </p:spPr>
        <p:txBody>
          <a:bodyPr/>
          <a:lstStyle/>
          <a:p>
            <a:pPr marL="364331" indent="-364331" defTabSz="585215">
              <a:lnSpc>
                <a:spcPct val="90000"/>
              </a:lnSpc>
              <a:spcBef>
                <a:spcPts val="700"/>
              </a:spcBef>
              <a:defRPr sz="3059"/>
            </a:pPr>
            <a:r>
              <a:t>Total rate in Canada </a:t>
            </a:r>
            <a:r>
              <a:t>- 78.3% recorded in 2009-2010</a:t>
            </a:r>
          </a:p>
          <a:p>
            <a:pPr marL="364331" indent="-364331" defTabSz="585215">
              <a:lnSpc>
                <a:spcPct val="90000"/>
              </a:lnSpc>
              <a:spcBef>
                <a:spcPts val="700"/>
              </a:spcBef>
              <a:defRPr sz="3059"/>
            </a:pPr>
          </a:p>
          <a:p>
            <a:pPr marL="364331" indent="-364331" defTabSz="585215">
              <a:lnSpc>
                <a:spcPct val="90000"/>
              </a:lnSpc>
              <a:spcBef>
                <a:spcPts val="700"/>
              </a:spcBef>
              <a:defRPr sz="3059"/>
            </a:pPr>
            <a:r>
              <a:t>Aboriginal rate </a:t>
            </a:r>
            <a:r>
              <a:t>- Nearly 40% of Aboriginal students did not complete high school (Friesen, 2013). </a:t>
            </a:r>
          </a:p>
          <a:p>
            <a:pPr marL="364331" indent="-364331" defTabSz="585215">
              <a:lnSpc>
                <a:spcPct val="90000"/>
              </a:lnSpc>
              <a:spcBef>
                <a:spcPts val="700"/>
              </a:spcBef>
              <a:defRPr sz="3059"/>
            </a:pPr>
          </a:p>
          <a:p>
            <a:pPr marL="364331" indent="-364331" defTabSz="585215">
              <a:lnSpc>
                <a:spcPct val="90000"/>
              </a:lnSpc>
              <a:spcBef>
                <a:spcPts val="700"/>
              </a:spcBef>
              <a:defRPr sz="3059"/>
            </a:pPr>
            <a:r>
              <a:t>Manitoba rate </a:t>
            </a:r>
            <a:r>
              <a:t>- Manitoba had the lowest high-school graduation rate for First Nations (Canadian Press, 2014)</a:t>
            </a:r>
          </a:p>
        </p:txBody>
      </p:sp>
      <p:sp>
        <p:nvSpPr>
          <p:cNvPr id="215" name="Shape 215"/>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16" name="Shape 216"/>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xfrm>
            <a:off x="1500841" y="1219199"/>
            <a:ext cx="10670554" cy="1181423"/>
          </a:xfrm>
          <a:prstGeom prst="rect">
            <a:avLst/>
          </a:prstGeom>
        </p:spPr>
        <p:txBody>
          <a:bodyPr/>
          <a:lstStyle/>
          <a:p>
            <a:pPr/>
            <a:r>
              <a:t>Employment Rate</a:t>
            </a:r>
          </a:p>
        </p:txBody>
      </p:sp>
      <p:pic>
        <p:nvPicPr>
          <p:cNvPr id="219" name="image2.gif"/>
          <p:cNvPicPr>
            <a:picLocks noChangeAspect="1"/>
          </p:cNvPicPr>
          <p:nvPr/>
        </p:nvPicPr>
        <p:blipFill>
          <a:blip r:embed="rId2">
            <a:extLst/>
          </a:blip>
          <a:stretch>
            <a:fillRect/>
          </a:stretch>
        </p:blipFill>
        <p:spPr>
          <a:xfrm>
            <a:off x="3715433" y="2290001"/>
            <a:ext cx="7590502" cy="5962780"/>
          </a:xfrm>
          <a:prstGeom prst="rect">
            <a:avLst/>
          </a:prstGeom>
          <a:ln w="12700">
            <a:miter lim="400000"/>
          </a:ln>
        </p:spPr>
      </p:pic>
      <p:sp>
        <p:nvSpPr>
          <p:cNvPr id="220" name="Shape 220"/>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21" name="Shape 221"/>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xfrm>
            <a:off x="1583264" y="1950719"/>
            <a:ext cx="10686629" cy="1869440"/>
          </a:xfrm>
          <a:prstGeom prst="rect">
            <a:avLst/>
          </a:prstGeom>
        </p:spPr>
        <p:txBody>
          <a:bodyPr/>
          <a:lstStyle/>
          <a:p>
            <a:pPr/>
            <a:r>
              <a:t>Education and the Labour Market</a:t>
            </a:r>
            <a:br/>
            <a:r>
              <a:rPr sz="2200"/>
              <a:t>Source: Statistic Canada 2011</a:t>
            </a:r>
            <a:br>
              <a:rPr sz="2200"/>
            </a:br>
          </a:p>
        </p:txBody>
      </p:sp>
      <p:sp>
        <p:nvSpPr>
          <p:cNvPr id="224" name="Shape 224"/>
          <p:cNvSpPr/>
          <p:nvPr>
            <p:ph type="body" idx="1"/>
          </p:nvPr>
        </p:nvSpPr>
        <p:spPr>
          <a:xfrm>
            <a:off x="1583263" y="3142444"/>
            <a:ext cx="10686629" cy="5069125"/>
          </a:xfrm>
          <a:prstGeom prst="rect">
            <a:avLst/>
          </a:prstGeom>
        </p:spPr>
        <p:txBody>
          <a:bodyPr/>
          <a:lstStyle/>
          <a:p>
            <a:pPr marL="356234" indent="-356234" defTabSz="572211">
              <a:spcBef>
                <a:spcPts val="700"/>
              </a:spcBef>
              <a:defRPr sz="2992"/>
            </a:pPr>
            <a:r>
              <a:t>Completed postsecondary education – employment rate down 1.8%</a:t>
            </a:r>
          </a:p>
          <a:p>
            <a:pPr marL="356234" indent="-356234" defTabSz="572211">
              <a:spcBef>
                <a:spcPts val="700"/>
              </a:spcBef>
              <a:defRPr sz="2992"/>
            </a:pPr>
          </a:p>
          <a:p>
            <a:pPr marL="356234" indent="-356234" defTabSz="572211">
              <a:spcBef>
                <a:spcPts val="700"/>
              </a:spcBef>
              <a:defRPr sz="2992"/>
            </a:pPr>
            <a:r>
              <a:t>Important point </a:t>
            </a:r>
            <a:r>
              <a:t>- non-Aboriginal people with a completed postsecondary education employment rate down 1.5% </a:t>
            </a:r>
          </a:p>
          <a:p>
            <a:pPr marL="356234" indent="-356234" defTabSz="572211">
              <a:spcBef>
                <a:spcPts val="700"/>
              </a:spcBef>
              <a:defRPr sz="2992"/>
            </a:pPr>
          </a:p>
          <a:p>
            <a:pPr marL="356234" indent="-356234" defTabSz="572211">
              <a:spcBef>
                <a:spcPts val="700"/>
              </a:spcBef>
              <a:defRPr sz="2992"/>
            </a:pPr>
            <a:r>
              <a:t>With less than a high school diploma - employment rate down 5.5%</a:t>
            </a:r>
          </a:p>
          <a:p>
            <a:pPr marL="356234" indent="-356234" defTabSz="572211">
              <a:spcBef>
                <a:spcPts val="700"/>
              </a:spcBef>
              <a:defRPr sz="2992"/>
            </a:pPr>
          </a:p>
          <a:p>
            <a:pPr marL="356234" indent="-356234" defTabSz="572211">
              <a:spcBef>
                <a:spcPts val="700"/>
              </a:spcBef>
              <a:defRPr sz="2992"/>
            </a:pPr>
            <a:r>
              <a:t>With a high school diploma and some postsecondary education - employment rate down 3.3%</a:t>
            </a:r>
          </a:p>
        </p:txBody>
      </p:sp>
      <p:sp>
        <p:nvSpPr>
          <p:cNvPr id="225" name="Shape 225"/>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26" name="Shape 226"/>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p:nvPr>
        </p:nvSpPr>
        <p:spPr>
          <a:xfrm>
            <a:off x="1583264" y="1950719"/>
            <a:ext cx="10686629" cy="1869440"/>
          </a:xfrm>
          <a:prstGeom prst="rect">
            <a:avLst/>
          </a:prstGeom>
        </p:spPr>
        <p:txBody>
          <a:bodyPr/>
          <a:lstStyle/>
          <a:p>
            <a:pPr/>
            <a:r>
              <a:t>Research Problem</a:t>
            </a:r>
          </a:p>
        </p:txBody>
      </p:sp>
      <p:sp>
        <p:nvSpPr>
          <p:cNvPr id="229" name="Shape 229"/>
          <p:cNvSpPr/>
          <p:nvPr>
            <p:ph type="body" idx="1"/>
          </p:nvPr>
        </p:nvSpPr>
        <p:spPr>
          <a:xfrm>
            <a:off x="1583263" y="3279820"/>
            <a:ext cx="10686629" cy="5000439"/>
          </a:xfrm>
          <a:prstGeom prst="rect">
            <a:avLst/>
          </a:prstGeom>
        </p:spPr>
        <p:txBody>
          <a:bodyPr/>
          <a:lstStyle/>
          <a:p>
            <a:pPr/>
            <a:r>
              <a:t>High school completion rates are low for Aboriginal learners</a:t>
            </a:r>
          </a:p>
          <a:p>
            <a:pPr/>
          </a:p>
          <a:p>
            <a:pPr/>
            <a:r>
              <a:t>High school completion rates are alarmingly low for First Nations students</a:t>
            </a:r>
          </a:p>
          <a:p>
            <a:pPr/>
          </a:p>
          <a:p>
            <a:pPr/>
            <a:r>
              <a:t>High school completion rates affect labour market success</a:t>
            </a:r>
          </a:p>
        </p:txBody>
      </p:sp>
      <p:sp>
        <p:nvSpPr>
          <p:cNvPr id="230" name="Shape 230"/>
          <p:cNvSpPr/>
          <p:nvPr/>
        </p:nvSpPr>
        <p:spPr>
          <a:xfrm>
            <a:off x="-6857" y="8530969"/>
            <a:ext cx="13018514" cy="1481105"/>
          </a:xfrm>
          <a:prstGeom prst="rect">
            <a:avLst/>
          </a:prstGeom>
          <a:solidFill>
            <a:srgbClr val="000000"/>
          </a:solidFill>
          <a:ln w="12700">
            <a:miter lim="400000"/>
          </a:ln>
        </p:spPr>
        <p:txBody>
          <a:bodyPr lIns="50800" tIns="50800" rIns="50800" bIns="50800" anchor="ctr"/>
          <a:lstStyle/>
          <a:p>
            <a:pPr>
              <a:defRPr sz="2600"/>
            </a:pPr>
          </a:p>
        </p:txBody>
      </p:sp>
      <p:sp>
        <p:nvSpPr>
          <p:cNvPr id="231" name="Shape 231"/>
          <p:cNvSpPr/>
          <p:nvPr/>
        </p:nvSpPr>
        <p:spPr>
          <a:xfrm>
            <a:off x="-6857" y="1141"/>
            <a:ext cx="13018514" cy="1217712"/>
          </a:xfrm>
          <a:prstGeom prst="rect">
            <a:avLst/>
          </a:prstGeom>
          <a:solidFill>
            <a:srgbClr val="000000"/>
          </a:solidFill>
          <a:ln w="12700">
            <a:miter lim="400000"/>
          </a:ln>
        </p:spPr>
        <p:txBody>
          <a:bodyPr lIns="50800" tIns="50800" rIns="50800" bIns="50800" anchor="ctr"/>
          <a:lstStyle/>
          <a:p>
            <a:pPr>
              <a:defRPr sz="2600"/>
            </a:pP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