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60"/>
  </p:notesMasterIdLst>
  <p:handoutMasterIdLst>
    <p:handoutMasterId r:id="rId61"/>
  </p:handoutMasterIdLst>
  <p:sldIdLst>
    <p:sldId id="256" r:id="rId3"/>
    <p:sldId id="348" r:id="rId4"/>
    <p:sldId id="345" r:id="rId5"/>
    <p:sldId id="349" r:id="rId6"/>
    <p:sldId id="350" r:id="rId7"/>
    <p:sldId id="441" r:id="rId8"/>
    <p:sldId id="408" r:id="rId9"/>
    <p:sldId id="410" r:id="rId10"/>
    <p:sldId id="411" r:id="rId11"/>
    <p:sldId id="412" r:id="rId12"/>
    <p:sldId id="413" r:id="rId13"/>
    <p:sldId id="451" r:id="rId14"/>
    <p:sldId id="454" r:id="rId15"/>
    <p:sldId id="462" r:id="rId16"/>
    <p:sldId id="452" r:id="rId17"/>
    <p:sldId id="464" r:id="rId18"/>
    <p:sldId id="398" r:id="rId19"/>
    <p:sldId id="397" r:id="rId20"/>
    <p:sldId id="450" r:id="rId21"/>
    <p:sldId id="457" r:id="rId22"/>
    <p:sldId id="445" r:id="rId23"/>
    <p:sldId id="448" r:id="rId24"/>
    <p:sldId id="456" r:id="rId25"/>
    <p:sldId id="399" r:id="rId26"/>
    <p:sldId id="481" r:id="rId27"/>
    <p:sldId id="482" r:id="rId28"/>
    <p:sldId id="458" r:id="rId29"/>
    <p:sldId id="480" r:id="rId30"/>
    <p:sldId id="467" r:id="rId31"/>
    <p:sldId id="479" r:id="rId32"/>
    <p:sldId id="459" r:id="rId33"/>
    <p:sldId id="460" r:id="rId34"/>
    <p:sldId id="483" r:id="rId35"/>
    <p:sldId id="461" r:id="rId36"/>
    <p:sldId id="468" r:id="rId37"/>
    <p:sldId id="469" r:id="rId38"/>
    <p:sldId id="403" r:id="rId39"/>
    <p:sldId id="471" r:id="rId40"/>
    <p:sldId id="472" r:id="rId41"/>
    <p:sldId id="400" r:id="rId42"/>
    <p:sldId id="474" r:id="rId43"/>
    <p:sldId id="473" r:id="rId44"/>
    <p:sldId id="404" r:id="rId45"/>
    <p:sldId id="424" r:id="rId46"/>
    <p:sldId id="475" r:id="rId47"/>
    <p:sldId id="476" r:id="rId48"/>
    <p:sldId id="477" r:id="rId49"/>
    <p:sldId id="355" r:id="rId50"/>
    <p:sldId id="440" r:id="rId51"/>
    <p:sldId id="449" r:id="rId52"/>
    <p:sldId id="406" r:id="rId53"/>
    <p:sldId id="405" r:id="rId54"/>
    <p:sldId id="407" r:id="rId55"/>
    <p:sldId id="455" r:id="rId56"/>
    <p:sldId id="463" r:id="rId57"/>
    <p:sldId id="466" r:id="rId58"/>
    <p:sldId id="478" r:id="rId5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Trebuchet MS" panose="020B0603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Trebuchet MS" panose="020B0603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Trebuchet MS" panose="020B0603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Trebuchet MS" panose="020B0603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Trebuchet MS" panose="020B0603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Trebuchet MS" panose="020B0603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Trebuchet MS" panose="020B0603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Trebuchet MS" panose="020B0603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Trebuchet MS" panose="020B0603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25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FC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75" autoAdjust="0"/>
    <p:restoredTop sz="65750" autoAdjust="0"/>
  </p:normalViewPr>
  <p:slideViewPr>
    <p:cSldViewPr>
      <p:cViewPr varScale="1">
        <p:scale>
          <a:sx n="56" d="100"/>
          <a:sy n="56" d="100"/>
        </p:scale>
        <p:origin x="888" y="58"/>
      </p:cViewPr>
      <p:guideLst>
        <p:guide orient="horz" pos="2256"/>
        <p:guide pos="2880"/>
      </p:guideLst>
    </p:cSldViewPr>
  </p:slideViewPr>
  <p:notesTextViewPr>
    <p:cViewPr>
      <p:scale>
        <a:sx n="1" d="1"/>
        <a:sy n="1" d="1"/>
      </p:scale>
      <p:origin x="0" y="0"/>
    </p:cViewPr>
  </p:notesTextViewPr>
  <p:sorterViewPr>
    <p:cViewPr>
      <p:scale>
        <a:sx n="100" d="100"/>
        <a:sy n="100" d="100"/>
      </p:scale>
      <p:origin x="0" y="9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charts/_rels/chart1.xml.rels><?xml version="1.0" encoding="UTF-8" standalone="yes"?>
<Relationships xmlns="http://schemas.openxmlformats.org/package/2006/relationships"><Relationship Id="rId2" Type="http://schemas.openxmlformats.org/officeDocument/2006/relationships/oleObject" Target="file:///C:\Users\carriea\Documents\ADMIN\Stats\compiled%20asd%20stats%202014.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carriea\Documents\ADMIN\Stats\compiled%20asd%20stats%202014.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tx>
            <c:strRef>
              <c:f>Sheet1!$A$2</c:f>
              <c:strCache>
                <c:ptCount val="1"/>
                <c:pt idx="0">
                  <c:v>one disability</c:v>
                </c:pt>
              </c:strCache>
            </c:strRef>
          </c:tx>
          <c:invertIfNegative val="0"/>
          <c:cat>
            <c:strRef>
              <c:f>Sheet1!$B$1:$F$1</c:f>
              <c:strCache>
                <c:ptCount val="5"/>
                <c:pt idx="1">
                  <c:v>in 2014</c:v>
                </c:pt>
                <c:pt idx="2">
                  <c:v>in 2013</c:v>
                </c:pt>
                <c:pt idx="3">
                  <c:v>in 2012</c:v>
                </c:pt>
                <c:pt idx="4">
                  <c:v>in 2011</c:v>
                </c:pt>
              </c:strCache>
            </c:strRef>
          </c:cat>
          <c:val>
            <c:numRef>
              <c:f>Sheet1!$B$2:$F$2</c:f>
              <c:numCache>
                <c:formatCode>General</c:formatCode>
                <c:ptCount val="5"/>
                <c:pt idx="1">
                  <c:v>2020</c:v>
                </c:pt>
                <c:pt idx="2">
                  <c:v>1594</c:v>
                </c:pt>
                <c:pt idx="3">
                  <c:v>1033</c:v>
                </c:pt>
                <c:pt idx="4">
                  <c:v>1260</c:v>
                </c:pt>
              </c:numCache>
            </c:numRef>
          </c:val>
        </c:ser>
        <c:ser>
          <c:idx val="1"/>
          <c:order val="1"/>
          <c:tx>
            <c:strRef>
              <c:f>Sheet1!$A$3</c:f>
              <c:strCache>
                <c:ptCount val="1"/>
                <c:pt idx="0">
                  <c:v>multiple disabilities</c:v>
                </c:pt>
              </c:strCache>
            </c:strRef>
          </c:tx>
          <c:invertIfNegative val="0"/>
          <c:cat>
            <c:strRef>
              <c:f>Sheet1!$B$1:$F$1</c:f>
              <c:strCache>
                <c:ptCount val="5"/>
                <c:pt idx="1">
                  <c:v>in 2014</c:v>
                </c:pt>
                <c:pt idx="2">
                  <c:v>in 2013</c:v>
                </c:pt>
                <c:pt idx="3">
                  <c:v>in 2012</c:v>
                </c:pt>
                <c:pt idx="4">
                  <c:v>in 2011</c:v>
                </c:pt>
              </c:strCache>
            </c:strRef>
          </c:cat>
          <c:val>
            <c:numRef>
              <c:f>Sheet1!$B$3:$F$3</c:f>
              <c:numCache>
                <c:formatCode>General</c:formatCode>
                <c:ptCount val="5"/>
                <c:pt idx="1">
                  <c:v>478</c:v>
                </c:pt>
                <c:pt idx="2">
                  <c:v>407</c:v>
                </c:pt>
                <c:pt idx="3">
                  <c:v>255</c:v>
                </c:pt>
                <c:pt idx="4">
                  <c:v>249</c:v>
                </c:pt>
              </c:numCache>
            </c:numRef>
          </c:val>
        </c:ser>
        <c:dLbls>
          <c:showLegendKey val="0"/>
          <c:showVal val="0"/>
          <c:showCatName val="0"/>
          <c:showSerName val="0"/>
          <c:showPercent val="0"/>
          <c:showBubbleSize val="0"/>
        </c:dLbls>
        <c:gapWidth val="150"/>
        <c:axId val="407241864"/>
        <c:axId val="407241472"/>
      </c:barChart>
      <c:catAx>
        <c:axId val="407241864"/>
        <c:scaling>
          <c:orientation val="minMax"/>
        </c:scaling>
        <c:delete val="0"/>
        <c:axPos val="l"/>
        <c:numFmt formatCode="General" sourceLinked="0"/>
        <c:majorTickMark val="out"/>
        <c:minorTickMark val="none"/>
        <c:tickLblPos val="nextTo"/>
        <c:crossAx val="407241472"/>
        <c:crosses val="autoZero"/>
        <c:auto val="1"/>
        <c:lblAlgn val="ctr"/>
        <c:lblOffset val="100"/>
        <c:noMultiLvlLbl val="0"/>
      </c:catAx>
      <c:valAx>
        <c:axId val="407241472"/>
        <c:scaling>
          <c:orientation val="minMax"/>
        </c:scaling>
        <c:delete val="0"/>
        <c:axPos val="b"/>
        <c:majorGridlines/>
        <c:numFmt formatCode="General" sourceLinked="1"/>
        <c:majorTickMark val="out"/>
        <c:minorTickMark val="none"/>
        <c:tickLblPos val="nextTo"/>
        <c:crossAx val="407241864"/>
        <c:crosses val="autoZero"/>
        <c:crossBetween val="between"/>
      </c:valAx>
    </c:plotArea>
    <c:legend>
      <c:legendPos val="r"/>
      <c:layout>
        <c:manualLayout>
          <c:xMode val="edge"/>
          <c:yMode val="edge"/>
          <c:x val="0.77797061825605096"/>
          <c:y val="0.370744856489713"/>
          <c:w val="0.21277012248468899"/>
          <c:h val="0.17786512573025101"/>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tx>
            <c:strRef>
              <c:f>Sheet1!$C$9</c:f>
              <c:strCache>
                <c:ptCount val="1"/>
                <c:pt idx="0">
                  <c:v>in 2014</c:v>
                </c:pt>
              </c:strCache>
            </c:strRef>
          </c:tx>
          <c:invertIfNegative val="0"/>
          <c:cat>
            <c:strRef>
              <c:f>Sheet1!$B$10:$B$18</c:f>
              <c:strCache>
                <c:ptCount val="9"/>
                <c:pt idx="0">
                  <c:v>Acquired Brain Injury</c:v>
                </c:pt>
                <c:pt idx="1">
                  <c:v> Attention-Deficit I Hyperactivity Disorder</c:v>
                </c:pt>
                <c:pt idx="2">
                  <c:v> Chronic Medical/Systemic</c:v>
                </c:pt>
                <c:pt idx="3">
                  <c:v> Deaf/Hard of Hearing</c:v>
                </c:pt>
                <c:pt idx="4">
                  <c:v>Learning Disability</c:v>
                </c:pt>
                <c:pt idx="5">
                  <c:v> Blind/Partially Sighted </c:v>
                </c:pt>
                <c:pt idx="6">
                  <c:v> Mobility/Functional </c:v>
                </c:pt>
                <c:pt idx="7">
                  <c:v> Psychiatric </c:v>
                </c:pt>
                <c:pt idx="8">
                  <c:v> Other</c:v>
                </c:pt>
              </c:strCache>
            </c:strRef>
          </c:cat>
          <c:val>
            <c:numRef>
              <c:f>Sheet1!$C$10:$C$18</c:f>
              <c:numCache>
                <c:formatCode>General</c:formatCode>
                <c:ptCount val="9"/>
                <c:pt idx="0">
                  <c:v>48</c:v>
                </c:pt>
                <c:pt idx="1">
                  <c:v>312</c:v>
                </c:pt>
                <c:pt idx="2">
                  <c:v>630</c:v>
                </c:pt>
                <c:pt idx="3">
                  <c:v>27</c:v>
                </c:pt>
                <c:pt idx="4">
                  <c:v>325</c:v>
                </c:pt>
                <c:pt idx="5">
                  <c:v>75</c:v>
                </c:pt>
                <c:pt idx="6">
                  <c:v>223</c:v>
                </c:pt>
                <c:pt idx="7">
                  <c:v>854</c:v>
                </c:pt>
                <c:pt idx="8">
                  <c:v>4</c:v>
                </c:pt>
              </c:numCache>
            </c:numRef>
          </c:val>
        </c:ser>
        <c:ser>
          <c:idx val="1"/>
          <c:order val="1"/>
          <c:tx>
            <c:strRef>
              <c:f>Sheet1!$D$9</c:f>
              <c:strCache>
                <c:ptCount val="1"/>
                <c:pt idx="0">
                  <c:v>in 2013</c:v>
                </c:pt>
              </c:strCache>
            </c:strRef>
          </c:tx>
          <c:invertIfNegative val="0"/>
          <c:cat>
            <c:strRef>
              <c:f>Sheet1!$B$10:$B$18</c:f>
              <c:strCache>
                <c:ptCount val="9"/>
                <c:pt idx="0">
                  <c:v>Acquired Brain Injury</c:v>
                </c:pt>
                <c:pt idx="1">
                  <c:v> Attention-Deficit I Hyperactivity Disorder</c:v>
                </c:pt>
                <c:pt idx="2">
                  <c:v> Chronic Medical/Systemic</c:v>
                </c:pt>
                <c:pt idx="3">
                  <c:v> Deaf/Hard of Hearing</c:v>
                </c:pt>
                <c:pt idx="4">
                  <c:v>Learning Disability</c:v>
                </c:pt>
                <c:pt idx="5">
                  <c:v> Blind/Partially Sighted </c:v>
                </c:pt>
                <c:pt idx="6">
                  <c:v> Mobility/Functional </c:v>
                </c:pt>
                <c:pt idx="7">
                  <c:v> Psychiatric </c:v>
                </c:pt>
                <c:pt idx="8">
                  <c:v> Other</c:v>
                </c:pt>
              </c:strCache>
            </c:strRef>
          </c:cat>
          <c:val>
            <c:numRef>
              <c:f>Sheet1!$D$10:$D$18</c:f>
              <c:numCache>
                <c:formatCode>General</c:formatCode>
                <c:ptCount val="9"/>
                <c:pt idx="0">
                  <c:v>37</c:v>
                </c:pt>
                <c:pt idx="1">
                  <c:v>240</c:v>
                </c:pt>
                <c:pt idx="2">
                  <c:v>531</c:v>
                </c:pt>
                <c:pt idx="3">
                  <c:v>23</c:v>
                </c:pt>
                <c:pt idx="4">
                  <c:v>225</c:v>
                </c:pt>
                <c:pt idx="5">
                  <c:v>64</c:v>
                </c:pt>
                <c:pt idx="6">
                  <c:v>206</c:v>
                </c:pt>
                <c:pt idx="7">
                  <c:v>669</c:v>
                </c:pt>
                <c:pt idx="8">
                  <c:v>6</c:v>
                </c:pt>
              </c:numCache>
            </c:numRef>
          </c:val>
        </c:ser>
        <c:ser>
          <c:idx val="2"/>
          <c:order val="2"/>
          <c:tx>
            <c:strRef>
              <c:f>Sheet1!$E$9</c:f>
              <c:strCache>
                <c:ptCount val="1"/>
                <c:pt idx="0">
                  <c:v>in 2012</c:v>
                </c:pt>
              </c:strCache>
            </c:strRef>
          </c:tx>
          <c:invertIfNegative val="0"/>
          <c:cat>
            <c:strRef>
              <c:f>Sheet1!$B$10:$B$18</c:f>
              <c:strCache>
                <c:ptCount val="9"/>
                <c:pt idx="0">
                  <c:v>Acquired Brain Injury</c:v>
                </c:pt>
                <c:pt idx="1">
                  <c:v> Attention-Deficit I Hyperactivity Disorder</c:v>
                </c:pt>
                <c:pt idx="2">
                  <c:v> Chronic Medical/Systemic</c:v>
                </c:pt>
                <c:pt idx="3">
                  <c:v> Deaf/Hard of Hearing</c:v>
                </c:pt>
                <c:pt idx="4">
                  <c:v>Learning Disability</c:v>
                </c:pt>
                <c:pt idx="5">
                  <c:v> Blind/Partially Sighted </c:v>
                </c:pt>
                <c:pt idx="6">
                  <c:v> Mobility/Functional </c:v>
                </c:pt>
                <c:pt idx="7">
                  <c:v> Psychiatric </c:v>
                </c:pt>
                <c:pt idx="8">
                  <c:v> Other</c:v>
                </c:pt>
              </c:strCache>
            </c:strRef>
          </c:cat>
          <c:val>
            <c:numRef>
              <c:f>Sheet1!$E$10:$E$18</c:f>
              <c:numCache>
                <c:formatCode>General</c:formatCode>
                <c:ptCount val="9"/>
                <c:pt idx="0">
                  <c:v>24</c:v>
                </c:pt>
                <c:pt idx="1">
                  <c:v>160</c:v>
                </c:pt>
                <c:pt idx="2">
                  <c:v>297</c:v>
                </c:pt>
                <c:pt idx="3">
                  <c:v>19</c:v>
                </c:pt>
                <c:pt idx="4">
                  <c:v>204</c:v>
                </c:pt>
                <c:pt idx="5">
                  <c:v>48</c:v>
                </c:pt>
                <c:pt idx="6">
                  <c:v>137</c:v>
                </c:pt>
                <c:pt idx="7">
                  <c:v>397</c:v>
                </c:pt>
                <c:pt idx="8">
                  <c:v>0</c:v>
                </c:pt>
              </c:numCache>
            </c:numRef>
          </c:val>
        </c:ser>
        <c:ser>
          <c:idx val="3"/>
          <c:order val="3"/>
          <c:tx>
            <c:strRef>
              <c:f>Sheet1!$F$9</c:f>
              <c:strCache>
                <c:ptCount val="1"/>
                <c:pt idx="0">
                  <c:v>in 2011</c:v>
                </c:pt>
              </c:strCache>
            </c:strRef>
          </c:tx>
          <c:invertIfNegative val="0"/>
          <c:cat>
            <c:strRef>
              <c:f>Sheet1!$B$10:$B$18</c:f>
              <c:strCache>
                <c:ptCount val="9"/>
                <c:pt idx="0">
                  <c:v>Acquired Brain Injury</c:v>
                </c:pt>
                <c:pt idx="1">
                  <c:v> Attention-Deficit I Hyperactivity Disorder</c:v>
                </c:pt>
                <c:pt idx="2">
                  <c:v> Chronic Medical/Systemic</c:v>
                </c:pt>
                <c:pt idx="3">
                  <c:v> Deaf/Hard of Hearing</c:v>
                </c:pt>
                <c:pt idx="4">
                  <c:v>Learning Disability</c:v>
                </c:pt>
                <c:pt idx="5">
                  <c:v> Blind/Partially Sighted </c:v>
                </c:pt>
                <c:pt idx="6">
                  <c:v> Mobility/Functional </c:v>
                </c:pt>
                <c:pt idx="7">
                  <c:v> Psychiatric </c:v>
                </c:pt>
                <c:pt idx="8">
                  <c:v> Other</c:v>
                </c:pt>
              </c:strCache>
            </c:strRef>
          </c:cat>
          <c:val>
            <c:numRef>
              <c:f>Sheet1!$F$10:$F$18</c:f>
              <c:numCache>
                <c:formatCode>General</c:formatCode>
                <c:ptCount val="9"/>
                <c:pt idx="0">
                  <c:v>38</c:v>
                </c:pt>
                <c:pt idx="1">
                  <c:v>162</c:v>
                </c:pt>
                <c:pt idx="2">
                  <c:v>324</c:v>
                </c:pt>
                <c:pt idx="3">
                  <c:v>34</c:v>
                </c:pt>
                <c:pt idx="4">
                  <c:v>251</c:v>
                </c:pt>
                <c:pt idx="5">
                  <c:v>66</c:v>
                </c:pt>
                <c:pt idx="6">
                  <c:v>190</c:v>
                </c:pt>
                <c:pt idx="7">
                  <c:v>440</c:v>
                </c:pt>
                <c:pt idx="8">
                  <c:v>4</c:v>
                </c:pt>
              </c:numCache>
            </c:numRef>
          </c:val>
        </c:ser>
        <c:dLbls>
          <c:showLegendKey val="0"/>
          <c:showVal val="0"/>
          <c:showCatName val="0"/>
          <c:showSerName val="0"/>
          <c:showPercent val="0"/>
          <c:showBubbleSize val="0"/>
        </c:dLbls>
        <c:gapWidth val="150"/>
        <c:axId val="407240688"/>
        <c:axId val="313266328"/>
      </c:barChart>
      <c:catAx>
        <c:axId val="407240688"/>
        <c:scaling>
          <c:orientation val="minMax"/>
        </c:scaling>
        <c:delete val="0"/>
        <c:axPos val="l"/>
        <c:numFmt formatCode="General" sourceLinked="0"/>
        <c:majorTickMark val="out"/>
        <c:minorTickMark val="none"/>
        <c:tickLblPos val="nextTo"/>
        <c:crossAx val="313266328"/>
        <c:crosses val="autoZero"/>
        <c:auto val="1"/>
        <c:lblAlgn val="ctr"/>
        <c:lblOffset val="100"/>
        <c:noMultiLvlLbl val="0"/>
      </c:catAx>
      <c:valAx>
        <c:axId val="313266328"/>
        <c:scaling>
          <c:orientation val="minMax"/>
        </c:scaling>
        <c:delete val="0"/>
        <c:axPos val="b"/>
        <c:majorGridlines/>
        <c:numFmt formatCode="General" sourceLinked="1"/>
        <c:majorTickMark val="out"/>
        <c:minorTickMark val="none"/>
        <c:tickLblPos val="nextTo"/>
        <c:crossAx val="407240688"/>
        <c:crosses val="autoZero"/>
        <c:crossBetween val="between"/>
      </c:valAx>
    </c:plotArea>
    <c:legend>
      <c:legendPos val="r"/>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AC5FC130-5B81-4EAD-BA6B-39498B976580}" type="datetimeFigureOut">
              <a:rPr lang="en-US" altLang="en-US"/>
              <a:pPr/>
              <a:t>12/10/2015</a:t>
            </a:fld>
            <a:endParaRPr lang="en-US" alt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1719464-16D3-42C2-82AE-9944FDC675DF}" type="slidenum">
              <a:rPr lang="en-US" altLang="en-US"/>
              <a:pPr/>
              <a:t>‹#›</a:t>
            </a:fld>
            <a:endParaRPr lang="en-US" altLang="en-US" dirty="0"/>
          </a:p>
        </p:txBody>
      </p:sp>
    </p:spTree>
    <p:extLst>
      <p:ext uri="{BB962C8B-B14F-4D97-AF65-F5344CB8AC3E}">
        <p14:creationId xmlns:p14="http://schemas.microsoft.com/office/powerpoint/2010/main" val="1779679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7558" tIns="48780" rIns="97558" bIns="48780" rtlCol="0"/>
          <a:lstStyle>
            <a:lvl1pPr algn="l" fontAlgn="auto">
              <a:spcBef>
                <a:spcPts val="0"/>
              </a:spcBef>
              <a:spcAft>
                <a:spcPts val="0"/>
              </a:spcAft>
              <a:defRPr sz="1300" dirty="0">
                <a:latin typeface="+mn-lt"/>
                <a:ea typeface="+mn-ea"/>
              </a:defRPr>
            </a:lvl1pPr>
          </a:lstStyle>
          <a:p>
            <a:pPr>
              <a:defRPr/>
            </a:pPr>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wrap="square" lIns="97558" tIns="48780" rIns="97558" bIns="48780" numCol="1" anchor="t" anchorCtr="0" compatLnSpc="1">
            <a:prstTxWarp prst="textNoShape">
              <a:avLst/>
            </a:prstTxWarp>
          </a:bodyPr>
          <a:lstStyle>
            <a:lvl1pPr algn="r">
              <a:defRPr sz="1300">
                <a:latin typeface="Calibri" panose="020F0502020204030204" pitchFamily="34" charset="0"/>
              </a:defRPr>
            </a:lvl1pPr>
          </a:lstStyle>
          <a:p>
            <a:fld id="{6AA00327-FBB1-4287-A3DB-431465435A89}" type="datetimeFigureOut">
              <a:rPr lang="en-US" altLang="en-US"/>
              <a:pPr/>
              <a:t>12/10/2015</a:t>
            </a:fld>
            <a:endParaRPr lang="en-US" alt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7558" tIns="48780" rIns="97558" bIns="48780"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7558" tIns="48780" rIns="97558" bIns="4878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7558" tIns="48780" rIns="97558" bIns="48780" rtlCol="0" anchor="b"/>
          <a:lstStyle>
            <a:lvl1pPr algn="l" fontAlgn="auto">
              <a:spcBef>
                <a:spcPts val="0"/>
              </a:spcBef>
              <a:spcAft>
                <a:spcPts val="0"/>
              </a:spcAft>
              <a:defRPr sz="1300" dirty="0">
                <a:latin typeface="+mn-lt"/>
                <a:ea typeface="+mn-ea"/>
              </a:defRPr>
            </a:lvl1pPr>
          </a:lstStyle>
          <a:p>
            <a:pPr>
              <a:defRPr/>
            </a:pPr>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7558" tIns="48780" rIns="97558" bIns="48780" numCol="1" anchor="b" anchorCtr="0" compatLnSpc="1">
            <a:prstTxWarp prst="textNoShape">
              <a:avLst/>
            </a:prstTxWarp>
          </a:bodyPr>
          <a:lstStyle>
            <a:lvl1pPr algn="r">
              <a:defRPr sz="1300">
                <a:latin typeface="Calibri" panose="020F0502020204030204" pitchFamily="34" charset="0"/>
              </a:defRPr>
            </a:lvl1pPr>
          </a:lstStyle>
          <a:p>
            <a:fld id="{D3E6C688-FBA1-4DEB-97E3-ED937E8298B7}" type="slidenum">
              <a:rPr lang="en-US" altLang="en-US"/>
              <a:pPr/>
              <a:t>‹#›</a:t>
            </a:fld>
            <a:endParaRPr lang="en-US" altLang="en-US" dirty="0"/>
          </a:p>
        </p:txBody>
      </p:sp>
    </p:spTree>
    <p:extLst>
      <p:ext uri="{BB962C8B-B14F-4D97-AF65-F5344CB8AC3E}">
        <p14:creationId xmlns:p14="http://schemas.microsoft.com/office/powerpoint/2010/main" val="3474237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fontAlgn="base">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fontAlgn="base">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fontAlgn="base">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fontAlgn="base">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fld id="{7692363D-87BD-4480-AC91-066CBB90CEB6}" type="slidenum">
              <a:rPr lang="en-US" altLang="en-US">
                <a:latin typeface="Calibri" panose="020F0502020204030204" pitchFamily="34" charset="0"/>
              </a:rPr>
              <a:pPr/>
              <a:t>0</a:t>
            </a:fld>
            <a:endParaRPr lang="en-US" altLang="en-US" dirty="0">
              <a:latin typeface="Calibri" panose="020F0502020204030204" pitchFamily="34" charset="0"/>
            </a:endParaRPr>
          </a:p>
        </p:txBody>
      </p:sp>
    </p:spTree>
    <p:extLst>
      <p:ext uri="{BB962C8B-B14F-4D97-AF65-F5344CB8AC3E}">
        <p14:creationId xmlns:p14="http://schemas.microsoft.com/office/powerpoint/2010/main" val="2404051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fld id="{DE336769-3D8E-4770-B032-889E22EDD1BA}" type="slidenum">
              <a:rPr lang="en-US" altLang="en-US">
                <a:latin typeface="Calibri" panose="020F0502020204030204" pitchFamily="34" charset="0"/>
              </a:rPr>
              <a:pPr/>
              <a:t>9</a:t>
            </a:fld>
            <a:endParaRPr lang="en-US" altLang="en-US" dirty="0">
              <a:latin typeface="Calibri" panose="020F0502020204030204" pitchFamily="34" charset="0"/>
            </a:endParaRPr>
          </a:p>
        </p:txBody>
      </p:sp>
    </p:spTree>
    <p:extLst>
      <p:ext uri="{BB962C8B-B14F-4D97-AF65-F5344CB8AC3E}">
        <p14:creationId xmlns:p14="http://schemas.microsoft.com/office/powerpoint/2010/main" val="487228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Online</a:t>
            </a:r>
            <a:r>
              <a:rPr lang="en-US" altLang="en-US" baseline="0" dirty="0" smtClean="0"/>
              <a:t> communication tools do not always work for students with disabilities or may be unfamiliar to students (may have lived in rural or remote areas with limited internet access).</a:t>
            </a:r>
            <a:endParaRPr lang="en-US" altLang="en-US" dirty="0" smtClean="0"/>
          </a:p>
        </p:txBody>
      </p:sp>
      <p:sp>
        <p:nvSpPr>
          <p:cNvPr id="880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fld id="{3850362B-3A5B-4CB4-997C-178747B60E08}" type="slidenum">
              <a:rPr lang="en-US" altLang="en-US">
                <a:latin typeface="Calibri" panose="020F0502020204030204" pitchFamily="34" charset="0"/>
              </a:rPr>
              <a:pPr/>
              <a:t>10</a:t>
            </a:fld>
            <a:endParaRPr lang="en-US" altLang="en-US" dirty="0">
              <a:latin typeface="Calibri" panose="020F0502020204030204" pitchFamily="34" charset="0"/>
            </a:endParaRPr>
          </a:p>
        </p:txBody>
      </p:sp>
    </p:spTree>
    <p:extLst>
      <p:ext uri="{BB962C8B-B14F-4D97-AF65-F5344CB8AC3E}">
        <p14:creationId xmlns:p14="http://schemas.microsoft.com/office/powerpoint/2010/main" val="780950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Fear causes cognitive</a:t>
            </a:r>
            <a:r>
              <a:rPr lang="en-CA" baseline="0" dirty="0" smtClean="0"/>
              <a:t> processes to short circuit, making it nearly impossible for students to participate, concentrate, study, or pass an exam.</a:t>
            </a:r>
            <a:endParaRPr lang="en-CA" dirty="0"/>
          </a:p>
        </p:txBody>
      </p:sp>
      <p:sp>
        <p:nvSpPr>
          <p:cNvPr id="4" name="Slide Number Placeholder 3"/>
          <p:cNvSpPr>
            <a:spLocks noGrp="1"/>
          </p:cNvSpPr>
          <p:nvPr>
            <p:ph type="sldNum" sz="quarter" idx="10"/>
          </p:nvPr>
        </p:nvSpPr>
        <p:spPr/>
        <p:txBody>
          <a:bodyPr/>
          <a:lstStyle/>
          <a:p>
            <a:fld id="{D3E6C688-FBA1-4DEB-97E3-ED937E8298B7}" type="slidenum">
              <a:rPr lang="en-US" altLang="en-US" smtClean="0"/>
              <a:pPr/>
              <a:t>11</a:t>
            </a:fld>
            <a:endParaRPr lang="en-US" altLang="en-US" dirty="0"/>
          </a:p>
        </p:txBody>
      </p:sp>
    </p:spTree>
    <p:extLst>
      <p:ext uri="{BB962C8B-B14F-4D97-AF65-F5344CB8AC3E}">
        <p14:creationId xmlns:p14="http://schemas.microsoft.com/office/powerpoint/2010/main" val="2866257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CA" dirty="0" smtClean="0"/>
              <a:t>“</a:t>
            </a:r>
            <a:r>
              <a:rPr lang="en-CA" sz="1200" b="0" i="0" u="none" strike="noStrike" kern="1200" baseline="0" dirty="0" smtClean="0">
                <a:solidFill>
                  <a:schemeClr val="tx1"/>
                </a:solidFill>
                <a:latin typeface="+mn-lt"/>
                <a:ea typeface="MS PGothic" panose="020B0600070205080204" pitchFamily="34" charset="-128"/>
                <a:cs typeface="+mn-cs"/>
              </a:rPr>
              <a:t>For many students with disabilities, this will be the first time they are responsible for the disclosure of their disability and explaining their academic needs to others; until this point, they have had family or teachers speak on their behalf and may have never been their own advocates.” “Lynch and Gussel (1996) confirmed students’ lack of training in self-advocacy skills upon entering post-secondary study. Most respondents stated that they struggled with how to approach educators, how to describe their learning style and how to effectively put forth their academic needs in a way that educators understood (Kraglund-Gauthier, Young &amp; Kell, 2014).</a:t>
            </a:r>
          </a:p>
          <a:p>
            <a:pPr marL="228600" indent="-228600">
              <a:buAutoNum type="arabicPeriod"/>
            </a:pPr>
            <a:endParaRPr lang="en-CA" sz="1200" b="0" i="0" u="none" strike="noStrike" kern="1200" baseline="0" dirty="0" smtClean="0">
              <a:solidFill>
                <a:schemeClr val="tx1"/>
              </a:solidFill>
              <a:latin typeface="+mn-lt"/>
              <a:ea typeface="MS PGothic" panose="020B0600070205080204" pitchFamily="34" charset="-128"/>
              <a:cs typeface="+mn-cs"/>
            </a:endParaRPr>
          </a:p>
          <a:p>
            <a:pPr marL="228600" indent="-228600">
              <a:buAutoNum type="arabicPeriod"/>
            </a:pPr>
            <a:r>
              <a:rPr lang="en-CA" sz="1200" b="0" i="0" u="none" strike="noStrike" kern="1200" baseline="0" dirty="0" smtClean="0">
                <a:solidFill>
                  <a:schemeClr val="tx1"/>
                </a:solidFill>
                <a:latin typeface="+mn-lt"/>
                <a:ea typeface="MS PGothic" panose="020B0600070205080204" pitchFamily="34" charset="-128"/>
                <a:cs typeface="+mn-cs"/>
              </a:rPr>
              <a:t>Note: The conference will have a panel exploring the student experience. So please attend if you are learning more about their experience.</a:t>
            </a:r>
            <a:endParaRPr lang="en-CA" dirty="0" smtClean="0"/>
          </a:p>
          <a:p>
            <a:endParaRPr lang="en-CA" dirty="0" smtClean="0"/>
          </a:p>
          <a:p>
            <a:r>
              <a:rPr lang="en-CA" dirty="0" smtClean="0"/>
              <a:t>Supporting</a:t>
            </a:r>
            <a:r>
              <a:rPr lang="en-CA" baseline="0" dirty="0" smtClean="0"/>
              <a:t> these learners – peer advisors, visual means of sharing information with students, personal attention from advisers</a:t>
            </a:r>
          </a:p>
          <a:p>
            <a:endParaRPr lang="en-CA"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CA" dirty="0" smtClean="0">
                <a:effectLst/>
              </a:rPr>
              <a:t>Jones and Becker (2002) identify the need for programs that teach decision-making skills, promote self-advocacy, provide curriculum intensive advising, and provide services to support students during their first year.   Ender and Wilkie (2000) include remedial courses for basic reading, writing, and math skills in their programming suggestions. - See more at: http://www.nacada.ksu.edu/Resources/Clearinghouse/View-Articles/At-Risk-Students.aspx#sthash.1KfUyVaf.dpuf</a:t>
            </a:r>
          </a:p>
          <a:p>
            <a:pPr marL="0" marR="0" indent="0" algn="l" defTabSz="914400" rtl="0" eaLnBrk="1" fontAlgn="base" latinLnBrk="0" hangingPunct="1">
              <a:lnSpc>
                <a:spcPct val="100000"/>
              </a:lnSpc>
              <a:spcBef>
                <a:spcPct val="30000"/>
              </a:spcBef>
              <a:spcAft>
                <a:spcPct val="0"/>
              </a:spcAft>
              <a:buClrTx/>
              <a:buSzTx/>
              <a:buFontTx/>
              <a:buNone/>
              <a:tabLst/>
              <a:defRPr/>
            </a:pPr>
            <a:endParaRPr lang="en-CA" dirty="0" smtClean="0">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CA" dirty="0" smtClean="0">
                <a:effectLst/>
              </a:rPr>
              <a:t>Fearful students who procrastinate,</a:t>
            </a:r>
            <a:r>
              <a:rPr lang="en-CA" baseline="0" dirty="0" smtClean="0">
                <a:effectLst/>
              </a:rPr>
              <a:t> afraid that they will not measure up. May drop further and further behind. Cultural factors may have a role (fear of foreignness (Steed 2011). Confused about the complexity of English language. May be fearful about interacting with students born in US.</a:t>
            </a:r>
            <a:endParaRPr lang="en-CA" dirty="0" smtClean="0">
              <a:effectLst/>
            </a:endParaRPr>
          </a:p>
          <a:p>
            <a:endParaRPr lang="en-CA" dirty="0" smtClean="0"/>
          </a:p>
          <a:p>
            <a:r>
              <a:rPr lang="en-CA" dirty="0" smtClean="0"/>
              <a:t>Can support at risk students by anticipating the kinds of supports they might need and providing them. Links to Critical Thinking</a:t>
            </a:r>
            <a:r>
              <a:rPr lang="en-CA" baseline="0" dirty="0" smtClean="0"/>
              <a:t> resources on AU website.</a:t>
            </a:r>
          </a:p>
          <a:p>
            <a:endParaRPr lang="en-CA" baseline="0" dirty="0" smtClean="0"/>
          </a:p>
          <a:p>
            <a:r>
              <a:rPr lang="en-CA" baseline="0" dirty="0" smtClean="0"/>
              <a:t>Enrollment of students with disabilities increases every year in the US population. Numbers have quadrupled in last 25 years. Increase in the variety of disabilities among students. The number of students with disabilities who fail to graduate is also growing. </a:t>
            </a:r>
            <a:r>
              <a:rPr lang="en-CA" sz="1200" b="0" i="0" u="none" strike="noStrike" kern="1200" baseline="0" dirty="0" smtClean="0">
                <a:solidFill>
                  <a:schemeClr val="tx1"/>
                </a:solidFill>
                <a:latin typeface="+mn-lt"/>
                <a:ea typeface="MS PGothic" panose="020B0600070205080204" pitchFamily="34" charset="-128"/>
                <a:cs typeface="+mn-cs"/>
              </a:rPr>
              <a:t>(Barnard-Brak, 2010; Higbee, et. al, 2010; Paul, </a:t>
            </a:r>
            <a:r>
              <a:rPr lang="de-DE" sz="1200" b="0" i="0" u="none" strike="noStrike" kern="1200" baseline="0" dirty="0" smtClean="0">
                <a:solidFill>
                  <a:schemeClr val="tx1"/>
                </a:solidFill>
                <a:latin typeface="+mn-lt"/>
                <a:ea typeface="MS PGothic" panose="020B0600070205080204" pitchFamily="34" charset="-128"/>
                <a:cs typeface="+mn-cs"/>
              </a:rPr>
              <a:t>2000; Quick, Lehmann, &amp; Deniston, 2003)</a:t>
            </a:r>
            <a:endParaRPr lang="en-CA" baseline="0" dirty="0" smtClean="0"/>
          </a:p>
        </p:txBody>
      </p:sp>
      <p:sp>
        <p:nvSpPr>
          <p:cNvPr id="4" name="Slide Number Placeholder 3"/>
          <p:cNvSpPr>
            <a:spLocks noGrp="1"/>
          </p:cNvSpPr>
          <p:nvPr>
            <p:ph type="sldNum" sz="quarter" idx="10"/>
          </p:nvPr>
        </p:nvSpPr>
        <p:spPr/>
        <p:txBody>
          <a:bodyPr/>
          <a:lstStyle/>
          <a:p>
            <a:fld id="{D3E6C688-FBA1-4DEB-97E3-ED937E8298B7}" type="slidenum">
              <a:rPr lang="en-US" altLang="en-US" smtClean="0"/>
              <a:pPr/>
              <a:t>12</a:t>
            </a:fld>
            <a:endParaRPr lang="en-US" altLang="en-US" dirty="0"/>
          </a:p>
        </p:txBody>
      </p:sp>
    </p:spTree>
    <p:extLst>
      <p:ext uri="{BB962C8B-B14F-4D97-AF65-F5344CB8AC3E}">
        <p14:creationId xmlns:p14="http://schemas.microsoft.com/office/powerpoint/2010/main" val="3742334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From</a:t>
            </a:r>
          </a:p>
          <a:p>
            <a:r>
              <a:rPr lang="en-CA" dirty="0" smtClean="0"/>
              <a:t>Gradel,</a:t>
            </a:r>
            <a:r>
              <a:rPr lang="en-CA" baseline="0" dirty="0" smtClean="0"/>
              <a:t> K. &amp; Edson, A.J. (2009-2010). Putting universal design for learning on the higher ed agenda. </a:t>
            </a:r>
            <a:r>
              <a:rPr lang="en-CA" i="1" baseline="0" dirty="0" smtClean="0"/>
              <a:t>Journal of Educational Technology Systems</a:t>
            </a:r>
            <a:r>
              <a:rPr lang="en-CA" baseline="0" dirty="0" smtClean="0"/>
              <a:t>, 38(2), 111-121.</a:t>
            </a:r>
            <a:endParaRPr lang="en-CA" dirty="0"/>
          </a:p>
        </p:txBody>
      </p:sp>
      <p:sp>
        <p:nvSpPr>
          <p:cNvPr id="4" name="Slide Number Placeholder 3"/>
          <p:cNvSpPr>
            <a:spLocks noGrp="1"/>
          </p:cNvSpPr>
          <p:nvPr>
            <p:ph type="sldNum" sz="quarter" idx="10"/>
          </p:nvPr>
        </p:nvSpPr>
        <p:spPr/>
        <p:txBody>
          <a:bodyPr/>
          <a:lstStyle/>
          <a:p>
            <a:fld id="{D3E6C688-FBA1-4DEB-97E3-ED937E8298B7}" type="slidenum">
              <a:rPr lang="en-US" altLang="en-US" smtClean="0"/>
              <a:pPr/>
              <a:t>13</a:t>
            </a:fld>
            <a:endParaRPr lang="en-US" altLang="en-US" dirty="0"/>
          </a:p>
        </p:txBody>
      </p:sp>
    </p:spTree>
    <p:extLst>
      <p:ext uri="{BB962C8B-B14F-4D97-AF65-F5344CB8AC3E}">
        <p14:creationId xmlns:p14="http://schemas.microsoft.com/office/powerpoint/2010/main" val="2696719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Croxton, R.A. (2014). The role of interactivity in student satisfaction and persistence in online learning. MERLOT</a:t>
            </a:r>
            <a:r>
              <a:rPr lang="en-CA" baseline="0" dirty="0" smtClean="0"/>
              <a:t> Journal of Online Learning and Teaching, 10(2), 314-324</a:t>
            </a:r>
          </a:p>
          <a:p>
            <a:endParaRPr lang="en-CA" baseline="0" dirty="0" smtClean="0"/>
          </a:p>
          <a:p>
            <a:r>
              <a:rPr lang="en-CA" sz="1200" b="0" i="0" u="none" strike="noStrike" kern="1200" baseline="0" dirty="0" smtClean="0">
                <a:solidFill>
                  <a:schemeClr val="tx1"/>
                </a:solidFill>
                <a:latin typeface="+mn-lt"/>
                <a:ea typeface="MS PGothic" panose="020B0600070205080204" pitchFamily="34" charset="-128"/>
                <a:cs typeface="+mn-cs"/>
              </a:rPr>
              <a:t>Despite the rapid growth in student enrollment in online courses, persistence in such courses is often</a:t>
            </a:r>
          </a:p>
          <a:p>
            <a:r>
              <a:rPr lang="en-CA" sz="1200" b="0" i="0" u="none" strike="noStrike" kern="1200" baseline="0" dirty="0" smtClean="0">
                <a:solidFill>
                  <a:schemeClr val="tx1"/>
                </a:solidFill>
                <a:latin typeface="+mn-lt"/>
                <a:ea typeface="MS PGothic" panose="020B0600070205080204" pitchFamily="34" charset="-128"/>
                <a:cs typeface="+mn-cs"/>
              </a:rPr>
              <a:t>much lower than in traditional, face-to-face (F2F) courses (Carr, 2000; Chen &amp; Jang, 2010; Jun, 2005;</a:t>
            </a:r>
          </a:p>
          <a:p>
            <a:r>
              <a:rPr lang="en-CA" sz="1200" b="0" i="0" u="none" strike="noStrike" kern="1200" baseline="0" dirty="0" smtClean="0">
                <a:solidFill>
                  <a:schemeClr val="tx1"/>
                </a:solidFill>
                <a:latin typeface="+mn-lt"/>
                <a:ea typeface="MS PGothic" panose="020B0600070205080204" pitchFamily="34" charset="-128"/>
                <a:cs typeface="+mn-cs"/>
              </a:rPr>
              <a:t>Rochester &amp; Pradel, 2008). Rates of students who fail to complete their online courses range from as</a:t>
            </a:r>
          </a:p>
          <a:p>
            <a:r>
              <a:rPr lang="en-CA" sz="1200" b="0" i="0" u="none" strike="noStrike" kern="1200" baseline="0" dirty="0" smtClean="0">
                <a:solidFill>
                  <a:schemeClr val="tx1"/>
                </a:solidFill>
                <a:latin typeface="+mn-lt"/>
                <a:ea typeface="MS PGothic" panose="020B0600070205080204" pitchFamily="34" charset="-128"/>
                <a:cs typeface="+mn-cs"/>
              </a:rPr>
              <a:t>low as 10% to as high as 50% to 75% (Carr, 2000; Jun, 2005; Rochester &amp; Pradel, 2008). These high</a:t>
            </a:r>
          </a:p>
          <a:p>
            <a:r>
              <a:rPr lang="en-CA" sz="1200" b="0" i="0" u="none" strike="noStrike" kern="1200" baseline="0" dirty="0" smtClean="0">
                <a:solidFill>
                  <a:schemeClr val="tx1"/>
                </a:solidFill>
                <a:latin typeface="+mn-lt"/>
                <a:ea typeface="MS PGothic" panose="020B0600070205080204" pitchFamily="34" charset="-128"/>
                <a:cs typeface="+mn-cs"/>
              </a:rPr>
              <a:t>attrition rates are costly to universities and deserve attention from university management, faculty</a:t>
            </a:r>
          </a:p>
          <a:p>
            <a:r>
              <a:rPr lang="en-CA" sz="1200" b="0" i="0" u="none" strike="noStrike" kern="1200" baseline="0" dirty="0" smtClean="0">
                <a:solidFill>
                  <a:schemeClr val="tx1"/>
                </a:solidFill>
                <a:latin typeface="+mn-lt"/>
                <a:ea typeface="MS PGothic" panose="020B0600070205080204" pitchFamily="34" charset="-128"/>
                <a:cs typeface="+mn-cs"/>
              </a:rPr>
              <a:t>members, and course designers (Liu, Gomez, Khan, &amp; Yen, 2007).</a:t>
            </a:r>
            <a:endParaRPr lang="en-CA" dirty="0"/>
          </a:p>
        </p:txBody>
      </p:sp>
      <p:sp>
        <p:nvSpPr>
          <p:cNvPr id="4" name="Slide Number Placeholder 3"/>
          <p:cNvSpPr>
            <a:spLocks noGrp="1"/>
          </p:cNvSpPr>
          <p:nvPr>
            <p:ph type="sldNum" sz="quarter" idx="10"/>
          </p:nvPr>
        </p:nvSpPr>
        <p:spPr/>
        <p:txBody>
          <a:bodyPr/>
          <a:lstStyle/>
          <a:p>
            <a:fld id="{D3E6C688-FBA1-4DEB-97E3-ED937E8298B7}" type="slidenum">
              <a:rPr lang="en-US" altLang="en-US" smtClean="0"/>
              <a:pPr/>
              <a:t>14</a:t>
            </a:fld>
            <a:endParaRPr lang="en-US" altLang="en-US" dirty="0"/>
          </a:p>
        </p:txBody>
      </p:sp>
    </p:spTree>
    <p:extLst>
      <p:ext uri="{BB962C8B-B14F-4D97-AF65-F5344CB8AC3E}">
        <p14:creationId xmlns:p14="http://schemas.microsoft.com/office/powerpoint/2010/main" val="3274650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Students wh</a:t>
            </a:r>
            <a:r>
              <a:rPr lang="en-CA" baseline="0" dirty="0" smtClean="0"/>
              <a:t>o are most often excluded become disengaged (Canadian Council on Learning, 2009)</a:t>
            </a:r>
            <a:endParaRPr lang="en-CA" dirty="0"/>
          </a:p>
        </p:txBody>
      </p:sp>
      <p:sp>
        <p:nvSpPr>
          <p:cNvPr id="4" name="Slide Number Placeholder 3"/>
          <p:cNvSpPr>
            <a:spLocks noGrp="1"/>
          </p:cNvSpPr>
          <p:nvPr>
            <p:ph type="sldNum" sz="quarter" idx="10"/>
          </p:nvPr>
        </p:nvSpPr>
        <p:spPr/>
        <p:txBody>
          <a:bodyPr/>
          <a:lstStyle/>
          <a:p>
            <a:fld id="{D3E6C688-FBA1-4DEB-97E3-ED937E8298B7}" type="slidenum">
              <a:rPr lang="en-US" altLang="en-US" smtClean="0"/>
              <a:pPr/>
              <a:t>15</a:t>
            </a:fld>
            <a:endParaRPr lang="en-US" altLang="en-US" dirty="0"/>
          </a:p>
        </p:txBody>
      </p:sp>
    </p:spTree>
    <p:extLst>
      <p:ext uri="{BB962C8B-B14F-4D97-AF65-F5344CB8AC3E}">
        <p14:creationId xmlns:p14="http://schemas.microsoft.com/office/powerpoint/2010/main" val="2391020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Student centred approaches, flexibility</a:t>
            </a:r>
          </a:p>
        </p:txBody>
      </p:sp>
      <p:sp>
        <p:nvSpPr>
          <p:cNvPr id="1228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fld id="{39C31950-1009-4C7D-8D9C-AF28F44858E4}" type="slidenum">
              <a:rPr lang="en-US" altLang="en-US">
                <a:latin typeface="Calibri" panose="020F0502020204030204" pitchFamily="34" charset="0"/>
              </a:rPr>
              <a:pPr/>
              <a:t>16</a:t>
            </a:fld>
            <a:endParaRPr lang="en-US" altLang="en-US" dirty="0">
              <a:latin typeface="Calibri" panose="020F0502020204030204" pitchFamily="34" charset="0"/>
            </a:endParaRPr>
          </a:p>
        </p:txBody>
      </p:sp>
    </p:spTree>
    <p:extLst>
      <p:ext uri="{BB962C8B-B14F-4D97-AF65-F5344CB8AC3E}">
        <p14:creationId xmlns:p14="http://schemas.microsoft.com/office/powerpoint/2010/main" val="2487058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RSS feeds</a:t>
            </a:r>
          </a:p>
          <a:p>
            <a:pPr>
              <a:spcBef>
                <a:spcPct val="0"/>
              </a:spcBef>
            </a:pPr>
            <a:r>
              <a:rPr lang="en-US" altLang="en-US" dirty="0" smtClean="0"/>
              <a:t>Again don’t be prescriptive</a:t>
            </a:r>
          </a:p>
          <a:p>
            <a:pPr>
              <a:spcBef>
                <a:spcPct val="0"/>
              </a:spcBef>
            </a:pPr>
            <a:endParaRPr lang="en-US" altLang="en-US" dirty="0" smtClean="0"/>
          </a:p>
          <a:p>
            <a:pPr>
              <a:spcBef>
                <a:spcPct val="0"/>
              </a:spcBef>
            </a:pPr>
            <a:r>
              <a:rPr lang="en-US" altLang="en-US" dirty="0" smtClean="0"/>
              <a:t>Ceding control of look and feel to students</a:t>
            </a:r>
          </a:p>
          <a:p>
            <a:pPr>
              <a:spcBef>
                <a:spcPct val="0"/>
              </a:spcBef>
            </a:pPr>
            <a:endParaRPr lang="en-US" altLang="en-US" dirty="0" smtClean="0"/>
          </a:p>
          <a:p>
            <a:pPr>
              <a:spcBef>
                <a:spcPct val="0"/>
              </a:spcBef>
            </a:pPr>
            <a:r>
              <a:rPr lang="en-US" altLang="en-US" dirty="0" smtClean="0"/>
              <a:t>Relevance. Biology lab can pique interest of some students but may cause anxiety in others that inhibits learning. Plan for interaction between variable emotional responses and the activity itself.</a:t>
            </a:r>
          </a:p>
          <a:p>
            <a:pPr>
              <a:spcBef>
                <a:spcPct val="0"/>
              </a:spcBef>
            </a:pPr>
            <a:endParaRPr lang="en-US" altLang="en-US" dirty="0" smtClean="0"/>
          </a:p>
          <a:p>
            <a:pPr>
              <a:spcBef>
                <a:spcPct val="0"/>
              </a:spcBef>
            </a:pPr>
            <a:r>
              <a:rPr lang="en-US" altLang="en-US" dirty="0" smtClean="0"/>
              <a:t>Make activities relevant to where students live, their own experience by allowing for flexibility in assignments in terms of selection of topics.</a:t>
            </a:r>
          </a:p>
          <a:p>
            <a:pPr>
              <a:spcBef>
                <a:spcPct val="0"/>
              </a:spcBef>
            </a:pPr>
            <a:endParaRPr lang="en-US" altLang="en-US" dirty="0" smtClean="0"/>
          </a:p>
          <a:p>
            <a:pPr>
              <a:spcBef>
                <a:spcPct val="0"/>
              </a:spcBef>
            </a:pPr>
            <a:r>
              <a:rPr lang="en-US" altLang="en-US" dirty="0" smtClean="0"/>
              <a:t>Pacing or timing for completion of tasks – built into the self-paced learning environment.</a:t>
            </a:r>
          </a:p>
          <a:p>
            <a:pPr>
              <a:spcBef>
                <a:spcPct val="0"/>
              </a:spcBef>
            </a:pPr>
            <a:endParaRPr lang="en-US" altLang="en-US" dirty="0" smtClean="0"/>
          </a:p>
          <a:p>
            <a:pPr>
              <a:spcBef>
                <a:spcPct val="0"/>
              </a:spcBef>
            </a:pPr>
            <a:r>
              <a:rPr lang="en-US" altLang="en-US" dirty="0" smtClean="0"/>
              <a:t>Have a ‘learn</a:t>
            </a:r>
            <a:r>
              <a:rPr lang="en-US" altLang="en-US" baseline="0" dirty="0" smtClean="0"/>
              <a:t> history through literature’ segment. For example have students reflect on events around expansion of railroad in Canada’s west by reading Rudy Weibe’s “The scorched wood people” and more mainstream accounts of railroad’s expansion. Specifically the impact of ability of indigenous peoples to make a living off of the land, disruption in their culture. Could do something similar with American authors (of books like “Rabbit Boss” or the trilogy by ….</a:t>
            </a:r>
            <a:endParaRPr lang="en-US" altLang="en-US" dirty="0" smtClean="0"/>
          </a:p>
        </p:txBody>
      </p:sp>
      <p:sp>
        <p:nvSpPr>
          <p:cNvPr id="1239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fld id="{805A6AA2-55CB-468B-B299-1FE860715425}" type="slidenum">
              <a:rPr lang="en-US" altLang="en-US">
                <a:latin typeface="Calibri" panose="020F0502020204030204" pitchFamily="34" charset="0"/>
              </a:rPr>
              <a:pPr/>
              <a:t>17</a:t>
            </a:fld>
            <a:endParaRPr lang="en-US" altLang="en-US" dirty="0">
              <a:latin typeface="Calibri" panose="020F0502020204030204" pitchFamily="34" charset="0"/>
            </a:endParaRPr>
          </a:p>
        </p:txBody>
      </p:sp>
    </p:spTree>
    <p:extLst>
      <p:ext uri="{BB962C8B-B14F-4D97-AF65-F5344CB8AC3E}">
        <p14:creationId xmlns:p14="http://schemas.microsoft.com/office/powerpoint/2010/main" val="2634645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Open-ended</a:t>
            </a:r>
            <a:r>
              <a:rPr lang="en-CA" baseline="0" dirty="0" smtClean="0"/>
              <a:t> assignments can benefit both students and course professors. Open-ended assignments give students agency and choice while they tend to require fewer updates in terms of course revisions.</a:t>
            </a:r>
          </a:p>
          <a:p>
            <a:endParaRPr lang="en-CA" baseline="0" dirty="0" smtClean="0"/>
          </a:p>
          <a:p>
            <a:r>
              <a:rPr lang="en-CA" baseline="0" dirty="0" smtClean="0"/>
              <a:t>Importance of autonomy</a:t>
            </a:r>
          </a:p>
          <a:p>
            <a:r>
              <a:rPr lang="en-CA" sz="1200" kern="1200" dirty="0" smtClean="0">
                <a:solidFill>
                  <a:schemeClr val="tx1"/>
                </a:solidFill>
                <a:effectLst/>
                <a:latin typeface="+mn-lt"/>
                <a:ea typeface="MS PGothic" panose="020B0600070205080204" pitchFamily="34" charset="-128"/>
                <a:cs typeface="+mn-cs"/>
              </a:rPr>
              <a:t>“Fostering autonomy involves providing choice as part of student engagement with course activities (Reeve &amp; Jang, 2006). Choosing among several options is designed to increase students’ </a:t>
            </a:r>
          </a:p>
          <a:p>
            <a:r>
              <a:rPr lang="en-CA" sz="1200" kern="1200" dirty="0" smtClean="0">
                <a:solidFill>
                  <a:schemeClr val="tx1"/>
                </a:solidFill>
                <a:effectLst/>
                <a:latin typeface="+mn-lt"/>
                <a:ea typeface="MS PGothic" panose="020B0600070205080204" pitchFamily="34" charset="-128"/>
                <a:cs typeface="+mn-cs"/>
              </a:rPr>
              <a:t>perceptions of internal control over their actions (Reeve, Nix, &amp; Hamm, 2003). When afforded choices, students tend to spend more time and effort on the activity (Flowerday &amp; Schraw, 2000). Patall, Cooper, and Wynn (2010) reported when instructors provided choice, students exhibited more autonomous motivation, perceived higher competence, and resulted in higher completion </a:t>
            </a:r>
            <a:r>
              <a:rPr lang="en-CA" sz="1200" kern="1200" baseline="0" dirty="0" smtClean="0">
                <a:solidFill>
                  <a:schemeClr val="tx1"/>
                </a:solidFill>
                <a:effectLst/>
                <a:latin typeface="+mn-lt"/>
                <a:ea typeface="MS PGothic" panose="020B0600070205080204" pitchFamily="34" charset="-128"/>
                <a:cs typeface="+mn-cs"/>
              </a:rPr>
              <a:t> </a:t>
            </a:r>
            <a:r>
              <a:rPr lang="en-CA" sz="1200" kern="1200" dirty="0" smtClean="0">
                <a:solidFill>
                  <a:schemeClr val="tx1"/>
                </a:solidFill>
                <a:effectLst/>
                <a:latin typeface="+mn-lt"/>
                <a:ea typeface="MS PGothic" panose="020B0600070205080204" pitchFamily="34" charset="-128"/>
                <a:cs typeface="+mn-cs"/>
              </a:rPr>
              <a:t>rates and better performance compared to students who did not have a choice</a:t>
            </a:r>
            <a:r>
              <a:rPr lang="en-CA" dirty="0" smtClean="0"/>
              <a:t>“</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D3E6C688-FBA1-4DEB-97E3-ED937E8298B7}" type="slidenum">
              <a:rPr lang="en-US" altLang="en-US" smtClean="0"/>
              <a:pPr/>
              <a:t>18</a:t>
            </a:fld>
            <a:endParaRPr lang="en-US" altLang="en-US" dirty="0"/>
          </a:p>
        </p:txBody>
      </p:sp>
    </p:spTree>
    <p:extLst>
      <p:ext uri="{BB962C8B-B14F-4D97-AF65-F5344CB8AC3E}">
        <p14:creationId xmlns:p14="http://schemas.microsoft.com/office/powerpoint/2010/main" val="1795171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fld id="{E1826245-D7D8-4B98-8EAB-D8283461091B}" type="slidenum">
              <a:rPr lang="en-US" altLang="en-US">
                <a:latin typeface="Calibri" panose="020F0502020204030204" pitchFamily="34" charset="0"/>
              </a:rPr>
              <a:pPr/>
              <a:t>1</a:t>
            </a:fld>
            <a:endParaRPr lang="en-US" altLang="en-US" dirty="0">
              <a:latin typeface="Calibri" panose="020F0502020204030204" pitchFamily="34" charset="0"/>
            </a:endParaRPr>
          </a:p>
        </p:txBody>
      </p:sp>
    </p:spTree>
    <p:extLst>
      <p:ext uri="{BB962C8B-B14F-4D97-AF65-F5344CB8AC3E}">
        <p14:creationId xmlns:p14="http://schemas.microsoft.com/office/powerpoint/2010/main" val="1959262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Different</a:t>
            </a:r>
            <a:r>
              <a:rPr lang="en-CA" baseline="0" dirty="0" smtClean="0"/>
              <a:t> perspectives on historical event. Might introduce through work of fiction like Rudy Wiebe’s “The Scorched Wood People”. Different views on the expansion of railroad through western Canada. Indigenous, Official, immigrant.</a:t>
            </a:r>
            <a:endParaRPr lang="en-CA" dirty="0"/>
          </a:p>
        </p:txBody>
      </p:sp>
      <p:sp>
        <p:nvSpPr>
          <p:cNvPr id="4" name="Slide Number Placeholder 3"/>
          <p:cNvSpPr>
            <a:spLocks noGrp="1"/>
          </p:cNvSpPr>
          <p:nvPr>
            <p:ph type="sldNum" sz="quarter" idx="10"/>
          </p:nvPr>
        </p:nvSpPr>
        <p:spPr/>
        <p:txBody>
          <a:bodyPr/>
          <a:lstStyle/>
          <a:p>
            <a:fld id="{D3E6C688-FBA1-4DEB-97E3-ED937E8298B7}" type="slidenum">
              <a:rPr lang="en-US" altLang="en-US" smtClean="0"/>
              <a:pPr/>
              <a:t>19</a:t>
            </a:fld>
            <a:endParaRPr lang="en-US" altLang="en-US" dirty="0"/>
          </a:p>
        </p:txBody>
      </p:sp>
    </p:spTree>
    <p:extLst>
      <p:ext uri="{BB962C8B-B14F-4D97-AF65-F5344CB8AC3E}">
        <p14:creationId xmlns:p14="http://schemas.microsoft.com/office/powerpoint/2010/main" val="2531651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latin typeface="Century Schoolbook" charset="0"/>
              </a:rPr>
              <a:t>Another activity requires learner to join a virtual firm and engage in role play as a professional lawyer.</a:t>
            </a:r>
          </a:p>
          <a:p>
            <a:pPr>
              <a:spcBef>
                <a:spcPct val="0"/>
              </a:spcBef>
            </a:pPr>
            <a:r>
              <a:rPr lang="en-US" altLang="en-US" dirty="0" smtClean="0">
                <a:latin typeface="Century Schoolbook" charset="0"/>
              </a:rPr>
              <a:t>Interaction with opposing student firms and with fictional and simulated clients provides opportunities for students to engage in role play at a deeper level than traditional classroom.</a:t>
            </a:r>
          </a:p>
          <a:p>
            <a:pPr>
              <a:spcBef>
                <a:spcPct val="0"/>
              </a:spcBef>
            </a:pPr>
            <a:r>
              <a:rPr lang="en-US" altLang="en-US" dirty="0" smtClean="0">
                <a:latin typeface="Century Schoolbook" charset="0"/>
              </a:rPr>
              <a:t>Transactional learning provides opportunities for relevant principles, codes of conduct and ethical and personal responsibility issues to become explicit to the student.</a:t>
            </a:r>
          </a:p>
          <a:p>
            <a:pPr>
              <a:spcBef>
                <a:spcPct val="0"/>
              </a:spcBef>
            </a:pPr>
            <a:endParaRPr lang="en-US" altLang="en-US" dirty="0" smtClean="0">
              <a:latin typeface="Century Schoolbook" charset="0"/>
            </a:endParaRPr>
          </a:p>
          <a:p>
            <a:pPr>
              <a:spcBef>
                <a:spcPct val="0"/>
              </a:spcBef>
            </a:pPr>
            <a:r>
              <a:rPr lang="en-US" altLang="en-US" dirty="0" smtClean="0">
                <a:latin typeface="Century Schoolbook" charset="0"/>
              </a:rPr>
              <a:t>Civil court action activity</a:t>
            </a:r>
          </a:p>
          <a:p>
            <a:pPr>
              <a:spcBef>
                <a:spcPct val="0"/>
              </a:spcBef>
            </a:pPr>
            <a:r>
              <a:rPr lang="en-US" altLang="en-US" dirty="0" smtClean="0">
                <a:latin typeface="Century Schoolbook" charset="0"/>
              </a:rPr>
              <a:t>Tutors acted as clerks of the court within the transaction.</a:t>
            </a:r>
          </a:p>
          <a:p>
            <a:pPr>
              <a:spcBef>
                <a:spcPct val="0"/>
              </a:spcBef>
            </a:pPr>
            <a:r>
              <a:rPr lang="en-US" altLang="en-US" dirty="0" smtClean="0">
                <a:latin typeface="Century Schoolbook" charset="0"/>
              </a:rPr>
              <a:t>Responded in character to correspondence and lodging of documents by student firms.</a:t>
            </a:r>
          </a:p>
          <a:p>
            <a:pPr>
              <a:spcBef>
                <a:spcPct val="0"/>
              </a:spcBef>
            </a:pPr>
            <a:r>
              <a:rPr lang="en-US" altLang="en-US" dirty="0" smtClean="0">
                <a:latin typeface="Century Schoolbook" charset="0"/>
              </a:rPr>
              <a:t>Instructors assumed various roles such as clients, senior partner and other citizens or institutions.</a:t>
            </a:r>
          </a:p>
          <a:p>
            <a:pPr>
              <a:spcBef>
                <a:spcPct val="0"/>
              </a:spcBef>
            </a:pPr>
            <a:endParaRPr lang="en-US" altLang="en-US" dirty="0" smtClean="0">
              <a:latin typeface="Century Schoolbook" charset="0"/>
            </a:endParaRPr>
          </a:p>
          <a:p>
            <a:pPr>
              <a:spcBef>
                <a:spcPct val="0"/>
              </a:spcBef>
            </a:pPr>
            <a:endParaRPr lang="en-US" altLang="en-US" dirty="0" smtClean="0"/>
          </a:p>
        </p:txBody>
      </p:sp>
      <p:sp>
        <p:nvSpPr>
          <p:cNvPr id="1177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fld id="{D9321E10-DFE6-4CCB-9783-D5D7926B2B2B}" type="slidenum">
              <a:rPr lang="en-US" altLang="en-US">
                <a:latin typeface="Calibri" panose="020F0502020204030204" pitchFamily="34" charset="0"/>
              </a:rPr>
              <a:pPr/>
              <a:t>20</a:t>
            </a:fld>
            <a:endParaRPr lang="en-US" altLang="en-US" dirty="0">
              <a:latin typeface="Calibri" panose="020F0502020204030204" pitchFamily="34" charset="0"/>
            </a:endParaRPr>
          </a:p>
        </p:txBody>
      </p:sp>
    </p:spTree>
    <p:extLst>
      <p:ext uri="{BB962C8B-B14F-4D97-AF65-F5344CB8AC3E}">
        <p14:creationId xmlns:p14="http://schemas.microsoft.com/office/powerpoint/2010/main" val="2879673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Case studies/Problem-based learning. For intro level students take cases from the headlines, intermediate level – throw students into the middle of things without providing any framing.</a:t>
            </a:r>
          </a:p>
        </p:txBody>
      </p:sp>
      <p:sp>
        <p:nvSpPr>
          <p:cNvPr id="163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BC72085-3613-4689-8CFF-99F8E4E460FC}" type="slidenum">
              <a:rPr lang="en-US" altLang="en-US" sz="1200"/>
              <a:pPr/>
              <a:t>21</a:t>
            </a:fld>
            <a:endParaRPr lang="en-US" altLang="en-US" sz="1200" dirty="0"/>
          </a:p>
        </p:txBody>
      </p:sp>
    </p:spTree>
    <p:extLst>
      <p:ext uri="{BB962C8B-B14F-4D97-AF65-F5344CB8AC3E}">
        <p14:creationId xmlns:p14="http://schemas.microsoft.com/office/powerpoint/2010/main" val="2882061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Cox 2009</a:t>
            </a:r>
          </a:p>
          <a:p>
            <a:endParaRPr lang="en-CA" dirty="0"/>
          </a:p>
        </p:txBody>
      </p:sp>
      <p:sp>
        <p:nvSpPr>
          <p:cNvPr id="4" name="Slide Number Placeholder 3"/>
          <p:cNvSpPr>
            <a:spLocks noGrp="1"/>
          </p:cNvSpPr>
          <p:nvPr>
            <p:ph type="sldNum" sz="quarter" idx="10"/>
          </p:nvPr>
        </p:nvSpPr>
        <p:spPr/>
        <p:txBody>
          <a:bodyPr/>
          <a:lstStyle/>
          <a:p>
            <a:fld id="{D3E6C688-FBA1-4DEB-97E3-ED937E8298B7}" type="slidenum">
              <a:rPr lang="en-US" altLang="en-US" smtClean="0"/>
              <a:pPr/>
              <a:t>22</a:t>
            </a:fld>
            <a:endParaRPr lang="en-US" altLang="en-US" dirty="0"/>
          </a:p>
        </p:txBody>
      </p:sp>
    </p:spTree>
    <p:extLst>
      <p:ext uri="{BB962C8B-B14F-4D97-AF65-F5344CB8AC3E}">
        <p14:creationId xmlns:p14="http://schemas.microsoft.com/office/powerpoint/2010/main" val="2802330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Flexibility in tools (flickr, yotube, etc…..</a:t>
            </a:r>
          </a:p>
          <a:p>
            <a:pPr>
              <a:spcBef>
                <a:spcPct val="0"/>
              </a:spcBef>
            </a:pPr>
            <a:endParaRPr lang="en-US" altLang="en-US" dirty="0" smtClean="0"/>
          </a:p>
          <a:p>
            <a:pPr>
              <a:spcBef>
                <a:spcPct val="0"/>
              </a:spcBef>
            </a:pPr>
            <a:r>
              <a:rPr lang="en-US" altLang="en-US" dirty="0" smtClean="0"/>
              <a:t>Use scheduling tools like hand held devices, time management tools, rubrics</a:t>
            </a:r>
          </a:p>
          <a:p>
            <a:pPr>
              <a:spcBef>
                <a:spcPct val="0"/>
              </a:spcBef>
            </a:pPr>
            <a:r>
              <a:rPr lang="en-US" altLang="en-US" dirty="0" smtClean="0"/>
              <a:t>Encourage students to set shorter goals in order to reach longer term goal</a:t>
            </a:r>
          </a:p>
          <a:p>
            <a:pPr>
              <a:spcBef>
                <a:spcPct val="0"/>
              </a:spcBef>
            </a:pPr>
            <a:r>
              <a:rPr lang="en-US" altLang="en-US" dirty="0" smtClean="0"/>
              <a:t>Provide examples of excellent performances</a:t>
            </a:r>
          </a:p>
          <a:p>
            <a:pPr>
              <a:spcBef>
                <a:spcPct val="0"/>
              </a:spcBef>
            </a:pPr>
            <a:r>
              <a:rPr lang="en-US" altLang="en-US" dirty="0" smtClean="0"/>
              <a:t>Allow for flexibility in tool use, emphasize the learning process</a:t>
            </a:r>
          </a:p>
          <a:p>
            <a:pPr>
              <a:spcBef>
                <a:spcPct val="0"/>
              </a:spcBef>
            </a:pPr>
            <a:endParaRPr lang="en-US" altLang="en-US" dirty="0" smtClean="0"/>
          </a:p>
          <a:p>
            <a:pPr>
              <a:spcBef>
                <a:spcPct val="0"/>
              </a:spcBef>
            </a:pPr>
            <a:r>
              <a:rPr lang="en-US" altLang="en-US" dirty="0" smtClean="0"/>
              <a:t>Support learner to cope with challenges in activity. Embed self-checks in tasks and ask students to rate difficulty level of task.</a:t>
            </a:r>
          </a:p>
          <a:p>
            <a:pPr>
              <a:spcBef>
                <a:spcPct val="0"/>
              </a:spcBef>
            </a:pPr>
            <a:endParaRPr lang="en-US" altLang="en-US" dirty="0" smtClean="0"/>
          </a:p>
          <a:p>
            <a:pPr>
              <a:spcBef>
                <a:spcPct val="0"/>
              </a:spcBef>
            </a:pPr>
            <a:r>
              <a:rPr lang="en-US" altLang="en-US" dirty="0" smtClean="0"/>
              <a:t>Study skills website</a:t>
            </a:r>
          </a:p>
          <a:p>
            <a:pPr>
              <a:spcBef>
                <a:spcPct val="0"/>
              </a:spcBef>
            </a:pPr>
            <a:endParaRPr lang="en-US" altLang="en-US" dirty="0" smtClean="0"/>
          </a:p>
          <a:p>
            <a:pPr>
              <a:spcBef>
                <a:spcPct val="0"/>
              </a:spcBef>
            </a:pPr>
            <a:r>
              <a:rPr lang="en-US" altLang="en-US" dirty="0" smtClean="0"/>
              <a:t>Group work – use web conferencing tool like AdobeConnect, e.g. break out rooms for different groups to address different topics and bring their findings back to group. Leave time for reflection on process, Give options to students who cannot use the technology, or who need to participate asynchronously in a paced grad class for example. Don’t require students to use a particular technology. Hangouts in Google+ outlining of topic and expectations re: group work. Allow students to go to their own hangouts. </a:t>
            </a:r>
          </a:p>
        </p:txBody>
      </p:sp>
      <p:sp>
        <p:nvSpPr>
          <p:cNvPr id="1249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fld id="{9B142C87-B5FC-42F6-BC10-1A053961C119}" type="slidenum">
              <a:rPr lang="en-US" altLang="en-US">
                <a:latin typeface="Calibri" panose="020F0502020204030204" pitchFamily="34" charset="0"/>
              </a:rPr>
              <a:pPr/>
              <a:t>23</a:t>
            </a:fld>
            <a:endParaRPr lang="en-US" altLang="en-US" dirty="0">
              <a:latin typeface="Calibri" panose="020F0502020204030204" pitchFamily="34" charset="0"/>
            </a:endParaRPr>
          </a:p>
        </p:txBody>
      </p:sp>
    </p:spTree>
    <p:extLst>
      <p:ext uri="{BB962C8B-B14F-4D97-AF65-F5344CB8AC3E}">
        <p14:creationId xmlns:p14="http://schemas.microsoft.com/office/powerpoint/2010/main" val="2535272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3E6C688-FBA1-4DEB-97E3-ED937E8298B7}" type="slidenum">
              <a:rPr lang="en-US" altLang="en-US" smtClean="0"/>
              <a:pPr/>
              <a:t>24</a:t>
            </a:fld>
            <a:endParaRPr lang="en-US" altLang="en-US" dirty="0"/>
          </a:p>
        </p:txBody>
      </p:sp>
    </p:spTree>
    <p:extLst>
      <p:ext uri="{BB962C8B-B14F-4D97-AF65-F5344CB8AC3E}">
        <p14:creationId xmlns:p14="http://schemas.microsoft.com/office/powerpoint/2010/main" val="2672852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Math</a:t>
            </a:r>
            <a:r>
              <a:rPr lang="en-CA" baseline="0" dirty="0" smtClean="0"/>
              <a:t> 315</a:t>
            </a:r>
            <a:endParaRPr lang="en-CA" dirty="0"/>
          </a:p>
        </p:txBody>
      </p:sp>
      <p:sp>
        <p:nvSpPr>
          <p:cNvPr id="4" name="Slide Number Placeholder 3"/>
          <p:cNvSpPr>
            <a:spLocks noGrp="1"/>
          </p:cNvSpPr>
          <p:nvPr>
            <p:ph type="sldNum" sz="quarter" idx="10"/>
          </p:nvPr>
        </p:nvSpPr>
        <p:spPr/>
        <p:txBody>
          <a:bodyPr/>
          <a:lstStyle/>
          <a:p>
            <a:fld id="{D3E6C688-FBA1-4DEB-97E3-ED937E8298B7}" type="slidenum">
              <a:rPr lang="en-US" altLang="en-US" smtClean="0"/>
              <a:pPr/>
              <a:t>27</a:t>
            </a:fld>
            <a:endParaRPr lang="en-US" altLang="en-US" dirty="0"/>
          </a:p>
        </p:txBody>
      </p:sp>
    </p:spTree>
    <p:extLst>
      <p:ext uri="{BB962C8B-B14F-4D97-AF65-F5344CB8AC3E}">
        <p14:creationId xmlns:p14="http://schemas.microsoft.com/office/powerpoint/2010/main" val="1188630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218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fld id="{7F14E185-7811-406F-9A6E-B1B302BF7B25}" type="slidenum">
              <a:rPr lang="en-US" altLang="en-US">
                <a:latin typeface="Calibri" panose="020F0502020204030204" pitchFamily="34" charset="0"/>
              </a:rPr>
              <a:pPr/>
              <a:t>29</a:t>
            </a:fld>
            <a:endParaRPr lang="en-US" altLang="en-US" dirty="0">
              <a:latin typeface="Calibri" panose="020F0502020204030204" pitchFamily="34" charset="0"/>
            </a:endParaRPr>
          </a:p>
        </p:txBody>
      </p:sp>
    </p:spTree>
    <p:extLst>
      <p:ext uri="{BB962C8B-B14F-4D97-AF65-F5344CB8AC3E}">
        <p14:creationId xmlns:p14="http://schemas.microsoft.com/office/powerpoint/2010/main" val="13820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Flexible</a:t>
            </a:r>
            <a:r>
              <a:rPr lang="en-CA" baseline="0" dirty="0" smtClean="0"/>
              <a:t> (e.g. can be submitted as video, research report, animation)</a:t>
            </a:r>
            <a:endParaRPr lang="en-CA" dirty="0"/>
          </a:p>
        </p:txBody>
      </p:sp>
      <p:sp>
        <p:nvSpPr>
          <p:cNvPr id="4" name="Slide Number Placeholder 3"/>
          <p:cNvSpPr>
            <a:spLocks noGrp="1"/>
          </p:cNvSpPr>
          <p:nvPr>
            <p:ph type="sldNum" sz="quarter" idx="10"/>
          </p:nvPr>
        </p:nvSpPr>
        <p:spPr/>
        <p:txBody>
          <a:bodyPr/>
          <a:lstStyle/>
          <a:p>
            <a:fld id="{D3E6C688-FBA1-4DEB-97E3-ED937E8298B7}" type="slidenum">
              <a:rPr lang="en-US" altLang="en-US" smtClean="0"/>
              <a:pPr/>
              <a:t>30</a:t>
            </a:fld>
            <a:endParaRPr lang="en-US" altLang="en-US" dirty="0"/>
          </a:p>
        </p:txBody>
      </p:sp>
    </p:spTree>
    <p:extLst>
      <p:ext uri="{BB962C8B-B14F-4D97-AF65-F5344CB8AC3E}">
        <p14:creationId xmlns:p14="http://schemas.microsoft.com/office/powerpoint/2010/main" val="3607190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Interact</a:t>
            </a:r>
            <a:r>
              <a:rPr lang="en-CA" baseline="0" dirty="0" smtClean="0"/>
              <a:t> with an expert. For example a citizen scientist blogger. </a:t>
            </a:r>
          </a:p>
          <a:p>
            <a:endParaRPr lang="en-CA" baseline="0" dirty="0" smtClean="0"/>
          </a:p>
          <a:p>
            <a:r>
              <a:rPr lang="en-CA" baseline="0" dirty="0" smtClean="0"/>
              <a:t>Hold synchronous activities and record and archive for those students who cannot attend. </a:t>
            </a:r>
          </a:p>
          <a:p>
            <a:endParaRPr lang="en-CA" baseline="0" dirty="0" smtClean="0"/>
          </a:p>
          <a:p>
            <a:r>
              <a:rPr lang="en-CA" baseline="0" dirty="0" smtClean="0"/>
              <a:t>Au programs. Provide a link to the program with which your course is associated (e.g. mathematics, history) to encourage students to plan their academic future</a:t>
            </a:r>
          </a:p>
          <a:p>
            <a:endParaRPr lang="en-CA" baseline="0" dirty="0" smtClean="0"/>
          </a:p>
          <a:p>
            <a:r>
              <a:rPr lang="en-CA" baseline="0" dirty="0" smtClean="0"/>
              <a:t>Special interest groups could be set up on the Landing or within the course (under groupings and using the sign up sheets)</a:t>
            </a:r>
          </a:p>
          <a:p>
            <a:endParaRPr lang="en-CA" baseline="0" dirty="0" smtClean="0"/>
          </a:p>
          <a:p>
            <a:r>
              <a:rPr lang="en-CA" baseline="0" dirty="0" smtClean="0"/>
              <a:t>Encourage students working on group projects to collaborate synchronously or asynchronously through tools like Skype, Adobe Connect, Google Docs, Wikis in Moodle</a:t>
            </a:r>
          </a:p>
          <a:p>
            <a:endParaRPr lang="en-CA" baseline="0" dirty="0" smtClean="0"/>
          </a:p>
          <a:p>
            <a:r>
              <a:rPr lang="en-CA" baseline="0" dirty="0" smtClean="0"/>
              <a:t>Or to use free online brainstorming tools like Slatebox or XMind</a:t>
            </a:r>
            <a:endParaRPr lang="en-CA" dirty="0"/>
          </a:p>
        </p:txBody>
      </p:sp>
      <p:sp>
        <p:nvSpPr>
          <p:cNvPr id="4" name="Slide Number Placeholder 3"/>
          <p:cNvSpPr>
            <a:spLocks noGrp="1"/>
          </p:cNvSpPr>
          <p:nvPr>
            <p:ph type="sldNum" sz="quarter" idx="10"/>
          </p:nvPr>
        </p:nvSpPr>
        <p:spPr/>
        <p:txBody>
          <a:bodyPr/>
          <a:lstStyle/>
          <a:p>
            <a:fld id="{D3E6C688-FBA1-4DEB-97E3-ED937E8298B7}" type="slidenum">
              <a:rPr lang="en-US" altLang="en-US" smtClean="0"/>
              <a:pPr/>
              <a:t>31</a:t>
            </a:fld>
            <a:endParaRPr lang="en-US" altLang="en-US" dirty="0"/>
          </a:p>
        </p:txBody>
      </p:sp>
    </p:spTree>
    <p:extLst>
      <p:ext uri="{BB962C8B-B14F-4D97-AF65-F5344CB8AC3E}">
        <p14:creationId xmlns:p14="http://schemas.microsoft.com/office/powerpoint/2010/main" val="2647368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778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fld id="{59831756-B860-4580-9FD5-C32BA472D014}" type="slidenum">
              <a:rPr lang="en-US" altLang="en-US">
                <a:latin typeface="Calibri" panose="020F0502020204030204" pitchFamily="34" charset="0"/>
              </a:rPr>
              <a:pPr/>
              <a:t>2</a:t>
            </a:fld>
            <a:endParaRPr lang="en-US" altLang="en-US" dirty="0">
              <a:latin typeface="Calibri" panose="020F0502020204030204" pitchFamily="34" charset="0"/>
            </a:endParaRPr>
          </a:p>
        </p:txBody>
      </p:sp>
    </p:spTree>
    <p:extLst>
      <p:ext uri="{BB962C8B-B14F-4D97-AF65-F5344CB8AC3E}">
        <p14:creationId xmlns:p14="http://schemas.microsoft.com/office/powerpoint/2010/main" val="16326421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S PGothic" panose="020B0600070205080204" pitchFamily="34" charset="-128"/>
                <a:cs typeface="+mn-cs"/>
              </a:rPr>
              <a:t>In Croxton (2014)</a:t>
            </a:r>
          </a:p>
          <a:p>
            <a:endParaRPr lang="en-CA" sz="1200" b="0" i="0" u="none" strike="noStrike" kern="1200" baseline="0" dirty="0" smtClean="0">
              <a:solidFill>
                <a:schemeClr val="tx1"/>
              </a:solidFill>
              <a:latin typeface="+mn-lt"/>
              <a:ea typeface="MS PGothic" panose="020B0600070205080204" pitchFamily="34" charset="-128"/>
              <a:cs typeface="+mn-cs"/>
            </a:endParaRPr>
          </a:p>
          <a:p>
            <a:r>
              <a:rPr lang="en-CA" sz="1200" b="0" i="0" u="none" strike="noStrike" kern="1200" baseline="0" dirty="0" smtClean="0">
                <a:solidFill>
                  <a:schemeClr val="tx1"/>
                </a:solidFill>
                <a:latin typeface="+mn-lt"/>
                <a:ea typeface="MS PGothic" panose="020B0600070205080204" pitchFamily="34" charset="-128"/>
                <a:cs typeface="+mn-cs"/>
              </a:rPr>
              <a:t>As noted previously in this review, findings by Biesenbach-</a:t>
            </a:r>
          </a:p>
          <a:p>
            <a:r>
              <a:rPr lang="en-CA" sz="1200" b="0" i="0" u="none" strike="noStrike" kern="1200" baseline="0" dirty="0" smtClean="0">
                <a:solidFill>
                  <a:schemeClr val="tx1"/>
                </a:solidFill>
                <a:latin typeface="+mn-lt"/>
                <a:ea typeface="MS PGothic" panose="020B0600070205080204" pitchFamily="34" charset="-128"/>
                <a:cs typeface="+mn-cs"/>
              </a:rPr>
              <a:t>Lucas (2003) suggest that some students perceived the asynchronous student–student online</a:t>
            </a:r>
          </a:p>
          <a:p>
            <a:r>
              <a:rPr lang="en-CA" sz="1200" b="0" i="0" u="none" strike="noStrike" kern="1200" baseline="0" dirty="0" smtClean="0">
                <a:solidFill>
                  <a:schemeClr val="tx1"/>
                </a:solidFill>
                <a:latin typeface="+mn-lt"/>
                <a:ea typeface="MS PGothic" panose="020B0600070205080204" pitchFamily="34" charset="-128"/>
                <a:cs typeface="+mn-cs"/>
              </a:rPr>
              <a:t>bulletin board discussions to be forced and unnatural. As explained by Biesenbach-Lucas, "The</a:t>
            </a:r>
          </a:p>
          <a:p>
            <a:r>
              <a:rPr lang="en-CA" sz="1200" b="0" i="0" u="none" strike="noStrike" kern="1200" baseline="0" dirty="0" smtClean="0">
                <a:solidFill>
                  <a:schemeClr val="tx1"/>
                </a:solidFill>
                <a:latin typeface="+mn-lt"/>
                <a:ea typeface="MS PGothic" panose="020B0600070205080204" pitchFamily="34" charset="-128"/>
                <a:cs typeface="+mn-cs"/>
              </a:rPr>
              <a:t>requirement to react to and expand on an existing topic may stifle students' motivation to initiate</a:t>
            </a:r>
          </a:p>
          <a:p>
            <a:r>
              <a:rPr lang="en-CA" sz="1200" b="0" i="0" u="none" strike="noStrike" kern="1200" baseline="0" dirty="0" smtClean="0">
                <a:solidFill>
                  <a:schemeClr val="tx1"/>
                </a:solidFill>
                <a:latin typeface="+mn-lt"/>
                <a:ea typeface="MS PGothic" panose="020B0600070205080204" pitchFamily="34" charset="-128"/>
                <a:cs typeface="+mn-cs"/>
              </a:rPr>
              <a:t>new topics or raise alternative issues" (p. 91).</a:t>
            </a:r>
            <a:endParaRPr lang="en-CA" dirty="0"/>
          </a:p>
        </p:txBody>
      </p:sp>
      <p:sp>
        <p:nvSpPr>
          <p:cNvPr id="4" name="Slide Number Placeholder 3"/>
          <p:cNvSpPr>
            <a:spLocks noGrp="1"/>
          </p:cNvSpPr>
          <p:nvPr>
            <p:ph type="sldNum" sz="quarter" idx="10"/>
          </p:nvPr>
        </p:nvSpPr>
        <p:spPr/>
        <p:txBody>
          <a:bodyPr/>
          <a:lstStyle/>
          <a:p>
            <a:fld id="{D3E6C688-FBA1-4DEB-97E3-ED937E8298B7}" type="slidenum">
              <a:rPr lang="en-US" altLang="en-US" smtClean="0"/>
              <a:pPr/>
              <a:t>33</a:t>
            </a:fld>
            <a:endParaRPr lang="en-US" altLang="en-US" dirty="0"/>
          </a:p>
        </p:txBody>
      </p:sp>
    </p:spTree>
    <p:extLst>
      <p:ext uri="{BB962C8B-B14F-4D97-AF65-F5344CB8AC3E}">
        <p14:creationId xmlns:p14="http://schemas.microsoft.com/office/powerpoint/2010/main" val="19316543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RNA folding game in</a:t>
            </a:r>
            <a:r>
              <a:rPr lang="en-CA" baseline="0" dirty="0" smtClean="0"/>
              <a:t> which players work collaboratively and solely to solve puzzles and create RNA molecules that fold properly in the lab.</a:t>
            </a:r>
            <a:endParaRPr lang="en-CA" dirty="0"/>
          </a:p>
        </p:txBody>
      </p:sp>
      <p:sp>
        <p:nvSpPr>
          <p:cNvPr id="4" name="Slide Number Placeholder 3"/>
          <p:cNvSpPr>
            <a:spLocks noGrp="1"/>
          </p:cNvSpPr>
          <p:nvPr>
            <p:ph type="sldNum" sz="quarter" idx="10"/>
          </p:nvPr>
        </p:nvSpPr>
        <p:spPr/>
        <p:txBody>
          <a:bodyPr/>
          <a:lstStyle/>
          <a:p>
            <a:fld id="{D3E6C688-FBA1-4DEB-97E3-ED937E8298B7}" type="slidenum">
              <a:rPr lang="en-US" altLang="en-US" smtClean="0"/>
              <a:pPr/>
              <a:t>34</a:t>
            </a:fld>
            <a:endParaRPr lang="en-US" altLang="en-US" dirty="0"/>
          </a:p>
        </p:txBody>
      </p:sp>
    </p:spTree>
    <p:extLst>
      <p:ext uri="{BB962C8B-B14F-4D97-AF65-F5344CB8AC3E}">
        <p14:creationId xmlns:p14="http://schemas.microsoft.com/office/powerpoint/2010/main" val="35607783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Brainstorming</a:t>
            </a:r>
            <a:r>
              <a:rPr lang="en-CA" baseline="0" dirty="0" smtClean="0"/>
              <a:t> and mind mapping software (open source)</a:t>
            </a:r>
            <a:endParaRPr lang="en-CA" dirty="0"/>
          </a:p>
        </p:txBody>
      </p:sp>
      <p:sp>
        <p:nvSpPr>
          <p:cNvPr id="4" name="Slide Number Placeholder 3"/>
          <p:cNvSpPr>
            <a:spLocks noGrp="1"/>
          </p:cNvSpPr>
          <p:nvPr>
            <p:ph type="sldNum" sz="quarter" idx="10"/>
          </p:nvPr>
        </p:nvSpPr>
        <p:spPr/>
        <p:txBody>
          <a:bodyPr/>
          <a:lstStyle/>
          <a:p>
            <a:fld id="{D3E6C688-FBA1-4DEB-97E3-ED937E8298B7}" type="slidenum">
              <a:rPr lang="en-US" altLang="en-US" smtClean="0"/>
              <a:pPr/>
              <a:t>35</a:t>
            </a:fld>
            <a:endParaRPr lang="en-US" altLang="en-US" dirty="0"/>
          </a:p>
        </p:txBody>
      </p:sp>
    </p:spTree>
    <p:extLst>
      <p:ext uri="{BB962C8B-B14F-4D97-AF65-F5344CB8AC3E}">
        <p14:creationId xmlns:p14="http://schemas.microsoft.com/office/powerpoint/2010/main" val="631518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25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fld id="{83A29CEB-1DD8-4398-B829-7B80998CABE2}" type="slidenum">
              <a:rPr lang="en-US" altLang="en-US">
                <a:latin typeface="Calibri" panose="020F0502020204030204" pitchFamily="34" charset="0"/>
              </a:rPr>
              <a:pPr/>
              <a:t>36</a:t>
            </a:fld>
            <a:endParaRPr lang="en-US" altLang="en-US" dirty="0">
              <a:latin typeface="Calibri" panose="020F0502020204030204" pitchFamily="34" charset="0"/>
            </a:endParaRPr>
          </a:p>
        </p:txBody>
      </p:sp>
    </p:spTree>
    <p:extLst>
      <p:ext uri="{BB962C8B-B14F-4D97-AF65-F5344CB8AC3E}">
        <p14:creationId xmlns:p14="http://schemas.microsoft.com/office/powerpoint/2010/main" val="2600121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Might recommend that students use software like Read</a:t>
            </a:r>
            <a:r>
              <a:rPr lang="en-CA" baseline="0" dirty="0" smtClean="0"/>
              <a:t> and Write Gold (which provides underlining, highlighting, and </a:t>
            </a:r>
            <a:endParaRPr lang="en-CA" dirty="0"/>
          </a:p>
        </p:txBody>
      </p:sp>
      <p:sp>
        <p:nvSpPr>
          <p:cNvPr id="4" name="Slide Number Placeholder 3"/>
          <p:cNvSpPr>
            <a:spLocks noGrp="1"/>
          </p:cNvSpPr>
          <p:nvPr>
            <p:ph type="sldNum" sz="quarter" idx="10"/>
          </p:nvPr>
        </p:nvSpPr>
        <p:spPr/>
        <p:txBody>
          <a:bodyPr/>
          <a:lstStyle/>
          <a:p>
            <a:fld id="{D3E6C688-FBA1-4DEB-97E3-ED937E8298B7}" type="slidenum">
              <a:rPr lang="en-US" altLang="en-US" smtClean="0"/>
              <a:pPr/>
              <a:t>37</a:t>
            </a:fld>
            <a:endParaRPr lang="en-US" altLang="en-US" dirty="0"/>
          </a:p>
        </p:txBody>
      </p:sp>
    </p:spTree>
    <p:extLst>
      <p:ext uri="{BB962C8B-B14F-4D97-AF65-F5344CB8AC3E}">
        <p14:creationId xmlns:p14="http://schemas.microsoft.com/office/powerpoint/2010/main" val="24448985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269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fld id="{A0FC7F4F-ED50-4A28-91BA-B1E20607C610}" type="slidenum">
              <a:rPr lang="en-US" altLang="en-US">
                <a:latin typeface="Calibri" panose="020F0502020204030204" pitchFamily="34" charset="0"/>
              </a:rPr>
              <a:pPr/>
              <a:t>39</a:t>
            </a:fld>
            <a:endParaRPr lang="en-US" altLang="en-US" dirty="0">
              <a:latin typeface="Calibri" panose="020F0502020204030204" pitchFamily="34" charset="0"/>
            </a:endParaRPr>
          </a:p>
        </p:txBody>
      </p:sp>
    </p:spTree>
    <p:extLst>
      <p:ext uri="{BB962C8B-B14F-4D97-AF65-F5344CB8AC3E}">
        <p14:creationId xmlns:p14="http://schemas.microsoft.com/office/powerpoint/2010/main" val="18205764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Student Service based – counselling links, SS section </a:t>
            </a:r>
          </a:p>
          <a:p>
            <a:pPr>
              <a:spcBef>
                <a:spcPct val="0"/>
              </a:spcBef>
            </a:pPr>
            <a:r>
              <a:rPr lang="en-US" altLang="en-US" dirty="0" smtClean="0"/>
              <a:t>Goal setting worksheets</a:t>
            </a:r>
          </a:p>
          <a:p>
            <a:pPr>
              <a:spcBef>
                <a:spcPct val="0"/>
              </a:spcBef>
            </a:pPr>
            <a:r>
              <a:rPr lang="en-US" altLang="en-US" dirty="0" smtClean="0"/>
              <a:t>Links to student support services (study skills, writesite, etc.)</a:t>
            </a:r>
          </a:p>
          <a:p>
            <a:pPr>
              <a:spcBef>
                <a:spcPct val="0"/>
              </a:spcBef>
            </a:pPr>
            <a:r>
              <a:rPr lang="en-US" altLang="en-US" dirty="0" smtClean="0"/>
              <a:t>Website that links to other students stories, social media site where students can provide each other with support or on which students can receive help as needed, workshops on coping skills (emotional control)</a:t>
            </a:r>
          </a:p>
          <a:p>
            <a:pPr>
              <a:spcBef>
                <a:spcPct val="0"/>
              </a:spcBef>
            </a:pPr>
            <a:r>
              <a:rPr lang="en-US" altLang="en-US" dirty="0" smtClean="0"/>
              <a:t>HTML block with link to student services like AU counselling services</a:t>
            </a:r>
          </a:p>
          <a:p>
            <a:pPr>
              <a:spcBef>
                <a:spcPct val="0"/>
              </a:spcBef>
            </a:pPr>
            <a:r>
              <a:rPr lang="en-US" altLang="en-US" dirty="0" smtClean="0"/>
              <a:t>Link to program or disciplinary site (possibly site on social media such as AU Landing)</a:t>
            </a:r>
          </a:p>
          <a:p>
            <a:pPr>
              <a:spcBef>
                <a:spcPct val="0"/>
              </a:spcBef>
            </a:pPr>
            <a:endParaRPr lang="en-US" altLang="en-US" dirty="0" smtClean="0"/>
          </a:p>
        </p:txBody>
      </p:sp>
      <p:sp>
        <p:nvSpPr>
          <p:cNvPr id="1280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fld id="{6110CC32-21A8-49C6-9640-AD6908E75313}" type="slidenum">
              <a:rPr lang="en-US" altLang="en-US">
                <a:latin typeface="Calibri" panose="020F0502020204030204" pitchFamily="34" charset="0"/>
              </a:rPr>
              <a:pPr/>
              <a:t>42</a:t>
            </a:fld>
            <a:endParaRPr lang="en-US" altLang="en-US" dirty="0">
              <a:latin typeface="Calibri" panose="020F0502020204030204" pitchFamily="34" charset="0"/>
            </a:endParaRPr>
          </a:p>
        </p:txBody>
      </p:sp>
    </p:spTree>
    <p:extLst>
      <p:ext uri="{BB962C8B-B14F-4D97-AF65-F5344CB8AC3E}">
        <p14:creationId xmlns:p14="http://schemas.microsoft.com/office/powerpoint/2010/main" val="9061363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Custom tutorials</a:t>
            </a:r>
          </a:p>
          <a:p>
            <a:pPr>
              <a:spcBef>
                <a:spcPct val="0"/>
              </a:spcBef>
            </a:pPr>
            <a:r>
              <a:rPr lang="en-US" altLang="en-US" dirty="0" smtClean="0"/>
              <a:t>HTML block that links to student services (Counseling, ASD, study skills, SSC)</a:t>
            </a:r>
          </a:p>
        </p:txBody>
      </p:sp>
      <p:sp>
        <p:nvSpPr>
          <p:cNvPr id="1290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fld id="{7CABDF7F-07A1-4079-9D70-DDBABDB75988}" type="slidenum">
              <a:rPr lang="en-US" altLang="en-US">
                <a:latin typeface="Calibri" panose="020F0502020204030204" pitchFamily="34" charset="0"/>
              </a:rPr>
              <a:pPr/>
              <a:t>43</a:t>
            </a:fld>
            <a:endParaRPr lang="en-US" altLang="en-US" dirty="0">
              <a:latin typeface="Calibri" panose="020F0502020204030204" pitchFamily="34" charset="0"/>
            </a:endParaRPr>
          </a:p>
        </p:txBody>
      </p:sp>
    </p:spTree>
    <p:extLst>
      <p:ext uri="{BB962C8B-B14F-4D97-AF65-F5344CB8AC3E}">
        <p14:creationId xmlns:p14="http://schemas.microsoft.com/office/powerpoint/2010/main" val="40322222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http://success.oregonstate.edu/learning-corner/time-management/goal-setting</a:t>
            </a:r>
            <a:endParaRPr lang="en-CA" dirty="0"/>
          </a:p>
        </p:txBody>
      </p:sp>
      <p:sp>
        <p:nvSpPr>
          <p:cNvPr id="4" name="Slide Number Placeholder 3"/>
          <p:cNvSpPr>
            <a:spLocks noGrp="1"/>
          </p:cNvSpPr>
          <p:nvPr>
            <p:ph type="sldNum" sz="quarter" idx="10"/>
          </p:nvPr>
        </p:nvSpPr>
        <p:spPr/>
        <p:txBody>
          <a:bodyPr/>
          <a:lstStyle/>
          <a:p>
            <a:fld id="{D3E6C688-FBA1-4DEB-97E3-ED937E8298B7}" type="slidenum">
              <a:rPr lang="en-US" altLang="en-US" smtClean="0"/>
              <a:pPr/>
              <a:t>44</a:t>
            </a:fld>
            <a:endParaRPr lang="en-US" altLang="en-US" dirty="0"/>
          </a:p>
        </p:txBody>
      </p:sp>
    </p:spTree>
    <p:extLst>
      <p:ext uri="{BB962C8B-B14F-4D97-AF65-F5344CB8AC3E}">
        <p14:creationId xmlns:p14="http://schemas.microsoft.com/office/powerpoint/2010/main" val="41289600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Might</a:t>
            </a:r>
            <a:r>
              <a:rPr lang="en-CA" baseline="0" dirty="0" smtClean="0"/>
              <a:t> want to customize to your course or a specific assignment.</a:t>
            </a:r>
            <a:endParaRPr lang="en-CA" dirty="0"/>
          </a:p>
        </p:txBody>
      </p:sp>
      <p:sp>
        <p:nvSpPr>
          <p:cNvPr id="4" name="Slide Number Placeholder 3"/>
          <p:cNvSpPr>
            <a:spLocks noGrp="1"/>
          </p:cNvSpPr>
          <p:nvPr>
            <p:ph type="sldNum" sz="quarter" idx="10"/>
          </p:nvPr>
        </p:nvSpPr>
        <p:spPr/>
        <p:txBody>
          <a:bodyPr/>
          <a:lstStyle/>
          <a:p>
            <a:fld id="{D3E6C688-FBA1-4DEB-97E3-ED937E8298B7}" type="slidenum">
              <a:rPr lang="en-US" altLang="en-US" smtClean="0"/>
              <a:pPr/>
              <a:t>46</a:t>
            </a:fld>
            <a:endParaRPr lang="en-US" altLang="en-US" dirty="0"/>
          </a:p>
        </p:txBody>
      </p:sp>
    </p:spTree>
    <p:extLst>
      <p:ext uri="{BB962C8B-B14F-4D97-AF65-F5344CB8AC3E}">
        <p14:creationId xmlns:p14="http://schemas.microsoft.com/office/powerpoint/2010/main" val="2461924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If at any time you would like to see</a:t>
            </a:r>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fld id="{CEAB52EC-9423-414A-91F2-155A4C6E94BE}" type="slidenum">
              <a:rPr lang="en-US" altLang="en-US">
                <a:latin typeface="Calibri" panose="020F0502020204030204" pitchFamily="34" charset="0"/>
              </a:rPr>
              <a:pPr/>
              <a:t>3</a:t>
            </a:fld>
            <a:endParaRPr lang="en-US" altLang="en-US" dirty="0">
              <a:latin typeface="Calibri" panose="020F0502020204030204" pitchFamily="34" charset="0"/>
            </a:endParaRPr>
          </a:p>
        </p:txBody>
      </p:sp>
    </p:spTree>
    <p:extLst>
      <p:ext uri="{BB962C8B-B14F-4D97-AF65-F5344CB8AC3E}">
        <p14:creationId xmlns:p14="http://schemas.microsoft.com/office/powerpoint/2010/main" val="29899898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300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fld id="{42E8097F-221F-4E5E-84DD-B6B4B0CFB792}" type="slidenum">
              <a:rPr lang="en-US" altLang="en-US">
                <a:latin typeface="Calibri" panose="020F0502020204030204" pitchFamily="34" charset="0"/>
              </a:rPr>
              <a:pPr/>
              <a:t>47</a:t>
            </a:fld>
            <a:endParaRPr lang="en-US" altLang="en-US" dirty="0">
              <a:latin typeface="Calibri" panose="020F0502020204030204" pitchFamily="34" charset="0"/>
            </a:endParaRPr>
          </a:p>
        </p:txBody>
      </p:sp>
    </p:spTree>
    <p:extLst>
      <p:ext uri="{BB962C8B-B14F-4D97-AF65-F5344CB8AC3E}">
        <p14:creationId xmlns:p14="http://schemas.microsoft.com/office/powerpoint/2010/main" val="28564272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http://pachyderm.cdl.edu/elixr-stories/udl-music/</a:t>
            </a:r>
          </a:p>
        </p:txBody>
      </p:sp>
      <p:sp>
        <p:nvSpPr>
          <p:cNvPr id="1310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fld id="{AF5EC70F-F351-4590-B2E3-A308E6E5920F}" type="slidenum">
              <a:rPr lang="en-US" altLang="en-US">
                <a:latin typeface="Calibri" panose="020F0502020204030204" pitchFamily="34" charset="0"/>
              </a:rPr>
              <a:pPr/>
              <a:t>48</a:t>
            </a:fld>
            <a:endParaRPr lang="en-US" altLang="en-US" dirty="0">
              <a:latin typeface="Calibri" panose="020F0502020204030204" pitchFamily="34" charset="0"/>
            </a:endParaRPr>
          </a:p>
        </p:txBody>
      </p:sp>
    </p:spTree>
    <p:extLst>
      <p:ext uri="{BB962C8B-B14F-4D97-AF65-F5344CB8AC3E}">
        <p14:creationId xmlns:p14="http://schemas.microsoft.com/office/powerpoint/2010/main" val="34446210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341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fld id="{19EFBD5D-7180-4444-9EF5-EB887504BEF1}" type="slidenum">
              <a:rPr lang="en-US" altLang="en-US">
                <a:latin typeface="Calibri" panose="020F0502020204030204" pitchFamily="34" charset="0"/>
              </a:rPr>
              <a:pPr/>
              <a:t>50</a:t>
            </a:fld>
            <a:endParaRPr lang="en-US" altLang="en-US" dirty="0">
              <a:latin typeface="Calibri" panose="020F0502020204030204" pitchFamily="34" charset="0"/>
            </a:endParaRPr>
          </a:p>
        </p:txBody>
      </p:sp>
    </p:spTree>
    <p:extLst>
      <p:ext uri="{BB962C8B-B14F-4D97-AF65-F5344CB8AC3E}">
        <p14:creationId xmlns:p14="http://schemas.microsoft.com/office/powerpoint/2010/main" val="186198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320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fld id="{3223D38E-5207-437E-891C-33495A1AED59}" type="slidenum">
              <a:rPr lang="en-US" altLang="en-US">
                <a:latin typeface="Calibri" panose="020F0502020204030204" pitchFamily="34" charset="0"/>
              </a:rPr>
              <a:pPr/>
              <a:t>51</a:t>
            </a:fld>
            <a:endParaRPr lang="en-US" altLang="en-US" dirty="0">
              <a:latin typeface="Calibri" panose="020F0502020204030204" pitchFamily="34" charset="0"/>
            </a:endParaRPr>
          </a:p>
        </p:txBody>
      </p:sp>
    </p:spTree>
    <p:extLst>
      <p:ext uri="{BB962C8B-B14F-4D97-AF65-F5344CB8AC3E}">
        <p14:creationId xmlns:p14="http://schemas.microsoft.com/office/powerpoint/2010/main" val="36793098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33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fld id="{B03EB2BD-2E9B-42BB-83E0-E3B14DB01D38}" type="slidenum">
              <a:rPr lang="en-US" altLang="en-US">
                <a:latin typeface="Calibri" panose="020F0502020204030204" pitchFamily="34" charset="0"/>
              </a:rPr>
              <a:pPr/>
              <a:t>52</a:t>
            </a:fld>
            <a:endParaRPr lang="en-US" altLang="en-US" dirty="0">
              <a:latin typeface="Calibri" panose="020F0502020204030204" pitchFamily="34" charset="0"/>
            </a:endParaRPr>
          </a:p>
        </p:txBody>
      </p:sp>
    </p:spTree>
    <p:extLst>
      <p:ext uri="{BB962C8B-B14F-4D97-AF65-F5344CB8AC3E}">
        <p14:creationId xmlns:p14="http://schemas.microsoft.com/office/powerpoint/2010/main" val="1148029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baseline="0" dirty="0" smtClean="0"/>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fld id="{DBBBBD07-84B7-481B-AF8B-50A0B325B338}" type="slidenum">
              <a:rPr lang="en-US" altLang="en-US">
                <a:latin typeface="Calibri" panose="020F0502020204030204" pitchFamily="34" charset="0"/>
              </a:rPr>
              <a:pPr/>
              <a:t>4</a:t>
            </a:fld>
            <a:endParaRPr lang="en-US" altLang="en-US" dirty="0">
              <a:latin typeface="Calibri" panose="020F0502020204030204" pitchFamily="34" charset="0"/>
            </a:endParaRPr>
          </a:p>
        </p:txBody>
      </p:sp>
    </p:spTree>
    <p:extLst>
      <p:ext uri="{BB962C8B-B14F-4D97-AF65-F5344CB8AC3E}">
        <p14:creationId xmlns:p14="http://schemas.microsoft.com/office/powerpoint/2010/main" val="1997675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CA" baseline="0" dirty="0" smtClean="0"/>
              <a:t>Enrollment of students with disabilities increases every year in the US population. Numbers have quadrupled in last 25 years. Increase in the variety of disabilities among students. The number of students with disabilities who fail to graduate is also growing. </a:t>
            </a:r>
            <a:r>
              <a:rPr lang="en-CA" sz="1200" b="0" i="0" u="none" strike="noStrike" kern="1200" baseline="0" dirty="0" smtClean="0">
                <a:solidFill>
                  <a:schemeClr val="tx1"/>
                </a:solidFill>
                <a:latin typeface="+mn-lt"/>
                <a:ea typeface="MS PGothic" panose="020B0600070205080204" pitchFamily="34" charset="-128"/>
                <a:cs typeface="+mn-cs"/>
              </a:rPr>
              <a:t>(Barnard-Brak, 2010; Higbee, et. al, 2010; Paul, </a:t>
            </a:r>
            <a:r>
              <a:rPr lang="de-DE" sz="1200" b="0" i="0" u="none" strike="noStrike" kern="1200" baseline="0" dirty="0" smtClean="0">
                <a:solidFill>
                  <a:schemeClr val="tx1"/>
                </a:solidFill>
                <a:latin typeface="+mn-lt"/>
                <a:ea typeface="MS PGothic" panose="020B0600070205080204" pitchFamily="34" charset="-128"/>
                <a:cs typeface="+mn-cs"/>
              </a:rPr>
              <a:t>2000; Quick, Lehmann, &amp; Deniston, 2003)</a:t>
            </a:r>
            <a:endParaRPr lang="en-CA" baseline="0" dirty="0" smtClean="0"/>
          </a:p>
          <a:p>
            <a:endParaRPr lang="en-CA" dirty="0"/>
          </a:p>
        </p:txBody>
      </p:sp>
      <p:sp>
        <p:nvSpPr>
          <p:cNvPr id="4" name="Slide Number Placeholder 3"/>
          <p:cNvSpPr>
            <a:spLocks noGrp="1"/>
          </p:cNvSpPr>
          <p:nvPr>
            <p:ph type="sldNum" sz="quarter" idx="10"/>
          </p:nvPr>
        </p:nvSpPr>
        <p:spPr/>
        <p:txBody>
          <a:bodyPr/>
          <a:lstStyle/>
          <a:p>
            <a:fld id="{D3E6C688-FBA1-4DEB-97E3-ED937E8298B7}" type="slidenum">
              <a:rPr lang="en-US" altLang="en-US" smtClean="0"/>
              <a:pPr/>
              <a:t>5</a:t>
            </a:fld>
            <a:endParaRPr lang="en-US" altLang="en-US" dirty="0"/>
          </a:p>
        </p:txBody>
      </p:sp>
    </p:spTree>
    <p:extLst>
      <p:ext uri="{BB962C8B-B14F-4D97-AF65-F5344CB8AC3E}">
        <p14:creationId xmlns:p14="http://schemas.microsoft.com/office/powerpoint/2010/main" val="3497632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fld id="{65095AEE-9546-45E8-899F-C4C8FBBED1AB}" type="slidenum">
              <a:rPr lang="en-US" altLang="en-US">
                <a:latin typeface="Calibri" panose="020F0502020204030204" pitchFamily="34" charset="0"/>
              </a:rPr>
              <a:pPr/>
              <a:t>6</a:t>
            </a:fld>
            <a:endParaRPr lang="en-US" altLang="en-US" dirty="0">
              <a:latin typeface="Calibri" panose="020F0502020204030204" pitchFamily="34" charset="0"/>
            </a:endParaRPr>
          </a:p>
        </p:txBody>
      </p:sp>
    </p:spTree>
    <p:extLst>
      <p:ext uri="{BB962C8B-B14F-4D97-AF65-F5344CB8AC3E}">
        <p14:creationId xmlns:p14="http://schemas.microsoft.com/office/powerpoint/2010/main" val="450067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Older students, incarcerated students, students working in rural/remote locations, students working on mobile devices, students working in noisy environments, students with variety of disabilities.</a:t>
            </a:r>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fld id="{C5847A1C-B166-46C3-B001-E3A270E33634}" type="slidenum">
              <a:rPr lang="en-US" altLang="en-US">
                <a:latin typeface="Calibri" panose="020F0502020204030204" pitchFamily="34" charset="0"/>
              </a:rPr>
              <a:pPr/>
              <a:t>7</a:t>
            </a:fld>
            <a:endParaRPr lang="en-US" altLang="en-US" dirty="0">
              <a:latin typeface="Calibri" panose="020F0502020204030204" pitchFamily="34" charset="0"/>
            </a:endParaRPr>
          </a:p>
        </p:txBody>
      </p:sp>
    </p:spTree>
    <p:extLst>
      <p:ext uri="{BB962C8B-B14F-4D97-AF65-F5344CB8AC3E}">
        <p14:creationId xmlns:p14="http://schemas.microsoft.com/office/powerpoint/2010/main" val="4271684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860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fld id="{9F74AFDC-B952-4312-A2CE-3524C171F002}" type="slidenum">
              <a:rPr lang="en-US" altLang="en-US">
                <a:latin typeface="Calibri" panose="020F0502020204030204" pitchFamily="34" charset="0"/>
              </a:rPr>
              <a:pPr/>
              <a:t>8</a:t>
            </a:fld>
            <a:endParaRPr lang="en-US" altLang="en-US" dirty="0">
              <a:latin typeface="Calibri" panose="020F0502020204030204" pitchFamily="34" charset="0"/>
            </a:endParaRPr>
          </a:p>
        </p:txBody>
      </p:sp>
    </p:spTree>
    <p:extLst>
      <p:ext uri="{BB962C8B-B14F-4D97-AF65-F5344CB8AC3E}">
        <p14:creationId xmlns:p14="http://schemas.microsoft.com/office/powerpoint/2010/main" val="3935661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fld id="{C2AE462B-E70F-4E05-BD4D-5CAA06C746B8}" type="datetime1">
              <a:rPr lang="en-US" altLang="en-US"/>
              <a:pPr/>
              <a:t>12/10/2015</a:t>
            </a:fld>
            <a:endParaRPr lang="en-US" altLang="en-US" dirty="0"/>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7F7F7F"/>
                </a:solidFill>
                <a:ea typeface="MS PGothic" panose="020B0600070205080204" pitchFamily="34" charset="-128"/>
              </a:defRPr>
            </a:lvl1pPr>
          </a:lstStyle>
          <a:p>
            <a:fld id="{7E1FAA8D-DDE1-4905-A303-D3DADB070828}" type="slidenum">
              <a:rPr lang="en-US" altLang="en-US"/>
              <a:pPr/>
              <a:t>‹#›</a:t>
            </a:fld>
            <a:endParaRPr lang="en-US" altLang="en-US" dirty="0"/>
          </a:p>
        </p:txBody>
      </p:sp>
    </p:spTree>
    <p:extLst>
      <p:ext uri="{BB962C8B-B14F-4D97-AF65-F5344CB8AC3E}">
        <p14:creationId xmlns:p14="http://schemas.microsoft.com/office/powerpoint/2010/main" val="2662515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C5955F1-B9D3-4A06-97CE-A2E5CEF6FFD8}" type="datetime1">
              <a:rPr lang="en-US" altLang="en-US"/>
              <a:pPr/>
              <a:t>12/10/2015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7F7F7F"/>
                </a:solidFill>
                <a:ea typeface="MS PGothic" panose="020B0600070205080204" pitchFamily="34" charset="-128"/>
              </a:defRPr>
            </a:lvl1pPr>
          </a:lstStyle>
          <a:p>
            <a:fld id="{CAB17579-EC1A-410A-82EF-32765250893E}" type="slidenum">
              <a:rPr lang="en-US" altLang="en-US"/>
              <a:pPr/>
              <a:t>‹#›</a:t>
            </a:fld>
            <a:endParaRPr lang="en-US" altLang="en-US" dirty="0"/>
          </a:p>
        </p:txBody>
      </p:sp>
    </p:spTree>
    <p:extLst>
      <p:ext uri="{BB962C8B-B14F-4D97-AF65-F5344CB8AC3E}">
        <p14:creationId xmlns:p14="http://schemas.microsoft.com/office/powerpoint/2010/main" val="4092757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BE5E4950-D3CD-4AE3-9DCA-ADF4C9972691}" type="datetime1">
              <a:rPr lang="en-US" altLang="en-US"/>
              <a:pPr/>
              <a:t>12/10/2015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7F7F7F"/>
                </a:solidFill>
                <a:ea typeface="MS PGothic" panose="020B0600070205080204" pitchFamily="34" charset="-128"/>
              </a:defRPr>
            </a:lvl1pPr>
          </a:lstStyle>
          <a:p>
            <a:fld id="{463F61E4-BCE7-4950-ABB4-2EBF1442D2D7}" type="slidenum">
              <a:rPr lang="en-US" altLang="en-US"/>
              <a:pPr/>
              <a:t>‹#›</a:t>
            </a:fld>
            <a:endParaRPr lang="en-US" altLang="en-US" dirty="0"/>
          </a:p>
        </p:txBody>
      </p:sp>
    </p:spTree>
    <p:extLst>
      <p:ext uri="{BB962C8B-B14F-4D97-AF65-F5344CB8AC3E}">
        <p14:creationId xmlns:p14="http://schemas.microsoft.com/office/powerpoint/2010/main" val="2604919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PP-Main-Title-Scre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2388"/>
            <a:ext cx="9180513" cy="701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AU-Logo-Blu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52425"/>
            <a:ext cx="23622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787900" y="6146800"/>
            <a:ext cx="4105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pPr algn="r"/>
            <a:r>
              <a:rPr lang="en-US" altLang="en-US" sz="2400" dirty="0">
                <a:solidFill>
                  <a:srgbClr val="FF6600"/>
                </a:solidFill>
                <a:latin typeface="Myriad Arabic" panose="01010101010101010101" pitchFamily="50" charset="-78"/>
                <a:cs typeface="Myriad Arabic" panose="01010101010101010101" pitchFamily="50" charset="-78"/>
              </a:rPr>
              <a:t>Focused on the future of learning. </a:t>
            </a:r>
          </a:p>
        </p:txBody>
      </p:sp>
      <p:sp>
        <p:nvSpPr>
          <p:cNvPr id="2" name="Title 1"/>
          <p:cNvSpPr>
            <a:spLocks noGrp="1"/>
          </p:cNvSpPr>
          <p:nvPr>
            <p:ph type="ctrTitle"/>
          </p:nvPr>
        </p:nvSpPr>
        <p:spPr>
          <a:xfrm>
            <a:off x="685800" y="1628800"/>
            <a:ext cx="7772400" cy="1470025"/>
          </a:xfrm>
        </p:spPr>
        <p:txBody>
          <a:bodyPr/>
          <a:lstStyle>
            <a:lvl1pPr>
              <a:defRPr sz="4000" cap="all"/>
            </a:lvl1pPr>
          </a:lstStyle>
          <a:p>
            <a:r>
              <a:rPr lang="en-CA" smtClean="0"/>
              <a:t>Click to edit Master title style</a:t>
            </a:r>
            <a:endParaRPr lang="en-US" dirty="0"/>
          </a:p>
        </p:txBody>
      </p:sp>
      <p:sp>
        <p:nvSpPr>
          <p:cNvPr id="3" name="Subtitle 2"/>
          <p:cNvSpPr>
            <a:spLocks noGrp="1"/>
          </p:cNvSpPr>
          <p:nvPr>
            <p:ph type="subTitle" idx="1"/>
          </p:nvPr>
        </p:nvSpPr>
        <p:spPr>
          <a:xfrm>
            <a:off x="683568" y="3284984"/>
            <a:ext cx="6400800" cy="1752600"/>
          </a:xfrm>
        </p:spPr>
        <p:txBody>
          <a:bodyPr/>
          <a:lstStyle>
            <a:lvl1pPr marL="0" indent="0" algn="l">
              <a:buNone/>
              <a:defRPr sz="3600" b="1" baseline="0">
                <a:solidFill>
                  <a:schemeClr val="bg1"/>
                </a:solidFill>
                <a:latin typeface="Myriad Pro"/>
                <a:cs typeface="Myriad Pro"/>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dirty="0"/>
          </a:p>
        </p:txBody>
      </p:sp>
    </p:spTree>
    <p:extLst>
      <p:ext uri="{BB962C8B-B14F-4D97-AF65-F5344CB8AC3E}">
        <p14:creationId xmlns:p14="http://schemas.microsoft.com/office/powerpoint/2010/main" val="3593181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6478488" cy="1143000"/>
          </a:xfrm>
        </p:spPr>
        <p:txBody>
          <a:bodyPr/>
          <a:lstStyle>
            <a:lvl1pPr>
              <a:defRPr baseline="0"/>
            </a:lvl1pPr>
          </a:lstStyle>
          <a:p>
            <a:r>
              <a:rPr lang="en-CA" smtClean="0"/>
              <a:t>Click to edit Master title style</a:t>
            </a:r>
            <a:endParaRPr lang="en-US" dirty="0"/>
          </a:p>
        </p:txBody>
      </p:sp>
      <p:sp>
        <p:nvSpPr>
          <p:cNvPr id="3" name="Content Placeholder 2"/>
          <p:cNvSpPr>
            <a:spLocks noGrp="1"/>
          </p:cNvSpPr>
          <p:nvPr>
            <p:ph idx="1"/>
          </p:nvPr>
        </p:nvSpPr>
        <p:spPr>
          <a:xfrm>
            <a:off x="685800" y="1981200"/>
            <a:ext cx="6478488" cy="3824064"/>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943392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Content Placeholder 2"/>
          <p:cNvSpPr>
            <a:spLocks noGrp="1"/>
          </p:cNvSpPr>
          <p:nvPr>
            <p:ph sz="half" idx="1"/>
          </p:nvPr>
        </p:nvSpPr>
        <p:spPr>
          <a:xfrm>
            <a:off x="685800" y="1981200"/>
            <a:ext cx="3810000" cy="3896072"/>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981200"/>
            <a:ext cx="3810000" cy="3896072"/>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419645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atin typeface="Myriad Pro"/>
                <a:cs typeface="Myriad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774405"/>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atin typeface="Myriad Pro"/>
                <a:cs typeface="Myriad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774405"/>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2379102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Tree>
    <p:extLst>
      <p:ext uri="{BB962C8B-B14F-4D97-AF65-F5344CB8AC3E}">
        <p14:creationId xmlns:p14="http://schemas.microsoft.com/office/powerpoint/2010/main" val="3369368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6504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55576" y="620688"/>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dirty="0" smtClean="0"/>
              <a:t>Drag picture to placeholder or click icon to add</a:t>
            </a:r>
            <a:endParaRPr lang="en-US" noProof="0" dirty="0"/>
          </a:p>
        </p:txBody>
      </p:sp>
      <p:sp>
        <p:nvSpPr>
          <p:cNvPr id="4" name="Text Placeholder 3"/>
          <p:cNvSpPr>
            <a:spLocks noGrp="1"/>
          </p:cNvSpPr>
          <p:nvPr>
            <p:ph type="body" sz="half" idx="2"/>
          </p:nvPr>
        </p:nvSpPr>
        <p:spPr>
          <a:xfrm>
            <a:off x="755576" y="4949081"/>
            <a:ext cx="5486400" cy="804862"/>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151489197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fld id="{C38481D5-59D1-4861-82F6-1EFE610D178C}" type="datetime1">
              <a:rPr lang="en-US" altLang="en-US"/>
              <a:pPr/>
              <a:t>12/10/2015</a:t>
            </a:fld>
            <a:endParaRPr lang="en-US" altLang="en-US" dirty="0"/>
          </a:p>
        </p:txBody>
      </p:sp>
      <p:sp>
        <p:nvSpPr>
          <p:cNvPr id="5" name="Footer Placeholder 4"/>
          <p:cNvSpPr>
            <a:spLocks noGrp="1"/>
          </p:cNvSpPr>
          <p:nvPr>
            <p:ph type="ftr" sz="quarter" idx="15"/>
          </p:nvPr>
        </p:nvSpPr>
        <p:spPr/>
        <p:txBody>
          <a:bodyPr/>
          <a:lstStyle>
            <a:lvl1pPr>
              <a:defRPr/>
            </a:lvl1pPr>
          </a:lstStyle>
          <a:p>
            <a:pPr>
              <a:defRPr/>
            </a:pPr>
            <a:endParaRPr lang="en-US" dirty="0"/>
          </a:p>
        </p:txBody>
      </p:sp>
      <p:sp>
        <p:nvSpPr>
          <p:cNvPr id="6" name="Slide Number Placeholder 5"/>
          <p:cNvSpPr>
            <a:spLocks noGrp="1"/>
          </p:cNvSpPr>
          <p:nvPr>
            <p:ph type="sldNum" sz="quarter" idx="16"/>
          </p:nvPr>
        </p:nvSpPr>
        <p:spPr/>
        <p:txBody>
          <a:bodyPr wrap="square" numCol="1" anchorCtr="0" compatLnSpc="1">
            <a:prstTxWarp prst="textNoShape">
              <a:avLst/>
            </a:prstTxWarp>
          </a:bodyPr>
          <a:lstStyle>
            <a:lvl1pPr fontAlgn="base">
              <a:spcBef>
                <a:spcPct val="0"/>
              </a:spcBef>
              <a:spcAft>
                <a:spcPct val="0"/>
              </a:spcAft>
              <a:defRPr>
                <a:solidFill>
                  <a:srgbClr val="7F7F7F"/>
                </a:solidFill>
                <a:ea typeface="MS PGothic" panose="020B0600070205080204" pitchFamily="34" charset="-128"/>
              </a:defRPr>
            </a:lvl1pPr>
          </a:lstStyle>
          <a:p>
            <a:fld id="{3F6A9450-A143-4112-887B-5293B71AC267}" type="slidenum">
              <a:rPr lang="en-US" altLang="en-US"/>
              <a:pPr/>
              <a:t>‹#›</a:t>
            </a:fld>
            <a:endParaRPr lang="en-US" altLang="en-US" dirty="0"/>
          </a:p>
        </p:txBody>
      </p:sp>
    </p:spTree>
    <p:extLst>
      <p:ext uri="{BB962C8B-B14F-4D97-AF65-F5344CB8AC3E}">
        <p14:creationId xmlns:p14="http://schemas.microsoft.com/office/powerpoint/2010/main" val="1306817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fld id="{D1DC238E-0A60-4289-BD7D-8FB890A48E83}" type="datetime1">
              <a:rPr lang="en-US" altLang="en-US"/>
              <a:pPr/>
              <a:t>12/10/2015</a:t>
            </a:fld>
            <a:endParaRPr lang="en-US" altLang="en-US" dirty="0"/>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7F7F7F"/>
                </a:solidFill>
                <a:ea typeface="MS PGothic" panose="020B0600070205080204" pitchFamily="34" charset="-128"/>
              </a:defRPr>
            </a:lvl1pPr>
          </a:lstStyle>
          <a:p>
            <a:fld id="{6076A9FC-4EBA-45C3-8B3B-A812306B080C}" type="slidenum">
              <a:rPr lang="en-US" altLang="en-US"/>
              <a:pPr/>
              <a:t>‹#›</a:t>
            </a:fld>
            <a:endParaRPr lang="en-US" altLang="en-US" dirty="0"/>
          </a:p>
        </p:txBody>
      </p:sp>
    </p:spTree>
    <p:extLst>
      <p:ext uri="{BB962C8B-B14F-4D97-AF65-F5344CB8AC3E}">
        <p14:creationId xmlns:p14="http://schemas.microsoft.com/office/powerpoint/2010/main" val="2916300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5"/>
          </p:nvPr>
        </p:nvSpPr>
        <p:spPr/>
        <p:txBody>
          <a:bodyPr/>
          <a:lstStyle>
            <a:lvl1pPr>
              <a:defRPr/>
            </a:lvl1pPr>
          </a:lstStyle>
          <a:p>
            <a:fld id="{80AF7482-16D9-4BAD-9BFD-97ED4A976A8B}" type="datetime1">
              <a:rPr lang="en-US" altLang="en-US"/>
              <a:pPr/>
              <a:t>12/10/2015</a:t>
            </a:fld>
            <a:endParaRPr lang="en-US" altLang="en-US" dirty="0"/>
          </a:p>
        </p:txBody>
      </p:sp>
      <p:sp>
        <p:nvSpPr>
          <p:cNvPr id="6" name="Footer Placeholder 5"/>
          <p:cNvSpPr>
            <a:spLocks noGrp="1"/>
          </p:cNvSpPr>
          <p:nvPr>
            <p:ph type="ftr" sz="quarter" idx="16"/>
          </p:nvPr>
        </p:nvSpPr>
        <p:spPr/>
        <p:txBody>
          <a:bodyPr/>
          <a:lstStyle>
            <a:lvl1pPr>
              <a:defRPr/>
            </a:lvl1pPr>
          </a:lstStyle>
          <a:p>
            <a:pPr>
              <a:defRPr/>
            </a:pPr>
            <a:endParaRPr lang="en-US" dirty="0"/>
          </a:p>
        </p:txBody>
      </p:sp>
      <p:sp>
        <p:nvSpPr>
          <p:cNvPr id="7" name="Slide Number Placeholder 6"/>
          <p:cNvSpPr>
            <a:spLocks noGrp="1"/>
          </p:cNvSpPr>
          <p:nvPr>
            <p:ph type="sldNum" sz="quarter" idx="17"/>
          </p:nvPr>
        </p:nvSpPr>
        <p:spPr/>
        <p:txBody>
          <a:bodyPr wrap="square" numCol="1" anchorCtr="0" compatLnSpc="1">
            <a:prstTxWarp prst="textNoShape">
              <a:avLst/>
            </a:prstTxWarp>
          </a:bodyPr>
          <a:lstStyle>
            <a:lvl1pPr fontAlgn="base">
              <a:spcBef>
                <a:spcPct val="0"/>
              </a:spcBef>
              <a:spcAft>
                <a:spcPct val="0"/>
              </a:spcAft>
              <a:defRPr>
                <a:solidFill>
                  <a:srgbClr val="7F7F7F"/>
                </a:solidFill>
                <a:ea typeface="MS PGothic" panose="020B0600070205080204" pitchFamily="34" charset="-128"/>
              </a:defRPr>
            </a:lvl1pPr>
          </a:lstStyle>
          <a:p>
            <a:fld id="{F445100F-9111-4263-82DF-1EE3EE0F343A}" type="slidenum">
              <a:rPr lang="en-US" altLang="en-US"/>
              <a:pPr/>
              <a:t>‹#›</a:t>
            </a:fld>
            <a:endParaRPr lang="en-US" altLang="en-US" dirty="0"/>
          </a:p>
        </p:txBody>
      </p:sp>
    </p:spTree>
    <p:extLst>
      <p:ext uri="{BB962C8B-B14F-4D97-AF65-F5344CB8AC3E}">
        <p14:creationId xmlns:p14="http://schemas.microsoft.com/office/powerpoint/2010/main" val="789313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7" name="Date Placeholder 6"/>
          <p:cNvSpPr>
            <a:spLocks noGrp="1"/>
          </p:cNvSpPr>
          <p:nvPr>
            <p:ph type="dt" sz="half" idx="10"/>
          </p:nvPr>
        </p:nvSpPr>
        <p:spPr/>
        <p:txBody>
          <a:bodyPr/>
          <a:lstStyle>
            <a:lvl1pPr>
              <a:defRPr/>
            </a:lvl1pPr>
          </a:lstStyle>
          <a:p>
            <a:fld id="{CB3F293F-FAED-4174-B953-1349A5A2530F}" type="datetime1">
              <a:rPr lang="en-US" altLang="en-US"/>
              <a:pPr/>
              <a:t>12/10/2015</a:t>
            </a:fld>
            <a:endParaRPr lang="en-US" alt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7F7F7F"/>
                </a:solidFill>
                <a:ea typeface="MS PGothic" panose="020B0600070205080204" pitchFamily="34" charset="-128"/>
              </a:defRPr>
            </a:lvl1pPr>
          </a:lstStyle>
          <a:p>
            <a:fld id="{1D7889A7-2955-484C-B452-26FD2927F03E}" type="slidenum">
              <a:rPr lang="en-US" altLang="en-US"/>
              <a:pPr/>
              <a:t>‹#›</a:t>
            </a:fld>
            <a:endParaRPr lang="en-US" altLang="en-US" dirty="0"/>
          </a:p>
        </p:txBody>
      </p:sp>
    </p:spTree>
    <p:extLst>
      <p:ext uri="{BB962C8B-B14F-4D97-AF65-F5344CB8AC3E}">
        <p14:creationId xmlns:p14="http://schemas.microsoft.com/office/powerpoint/2010/main" val="282202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fld id="{1B187152-C273-4CF5-A21A-D5B0993172C6}" type="datetime1">
              <a:rPr lang="en-US" altLang="en-US"/>
              <a:pPr/>
              <a:t>12/10/2015</a:t>
            </a:fld>
            <a:endParaRPr lang="en-US" alt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7F7F7F"/>
                </a:solidFill>
                <a:ea typeface="MS PGothic" panose="020B0600070205080204" pitchFamily="34" charset="-128"/>
              </a:defRPr>
            </a:lvl1pPr>
          </a:lstStyle>
          <a:p>
            <a:fld id="{EFB3C6C6-9EA6-47A4-9AEA-426730E8AACB}" type="slidenum">
              <a:rPr lang="en-US" altLang="en-US"/>
              <a:pPr/>
              <a:t>‹#›</a:t>
            </a:fld>
            <a:endParaRPr lang="en-US" altLang="en-US" dirty="0"/>
          </a:p>
        </p:txBody>
      </p:sp>
    </p:spTree>
    <p:extLst>
      <p:ext uri="{BB962C8B-B14F-4D97-AF65-F5344CB8AC3E}">
        <p14:creationId xmlns:p14="http://schemas.microsoft.com/office/powerpoint/2010/main" val="316093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dirty="0"/>
          </a:p>
        </p:txBody>
      </p:sp>
      <p:sp>
        <p:nvSpPr>
          <p:cNvPr id="3" name="Slide Number Placeholder 3"/>
          <p:cNvSpPr>
            <a:spLocks noGrp="1"/>
          </p:cNvSpPr>
          <p:nvPr>
            <p:ph type="sldNum" sz="quarter" idx="11"/>
          </p:nvPr>
        </p:nvSpPr>
        <p:spPr>
          <a:xfrm>
            <a:off x="7162800" y="6172200"/>
            <a:ext cx="609600" cy="365125"/>
          </a:xfrm>
        </p:spPr>
        <p:txBody>
          <a:bodyPr wrap="square" numCol="1" anchorCtr="0" compatLnSpc="1">
            <a:prstTxWarp prst="textNoShape">
              <a:avLst/>
            </a:prstTxWarp>
          </a:bodyPr>
          <a:lstStyle>
            <a:lvl1pPr fontAlgn="base">
              <a:spcBef>
                <a:spcPct val="0"/>
              </a:spcBef>
              <a:spcAft>
                <a:spcPct val="0"/>
              </a:spcAft>
              <a:defRPr>
                <a:solidFill>
                  <a:srgbClr val="7F7F7F"/>
                </a:solidFill>
                <a:ea typeface="MS PGothic" panose="020B0600070205080204" pitchFamily="34" charset="-128"/>
              </a:defRPr>
            </a:lvl1pPr>
          </a:lstStyle>
          <a:p>
            <a:fld id="{DA8E5B47-D7BA-4652-BF56-1D8E003BC9FB}" type="slidenum">
              <a:rPr lang="en-US" altLang="en-US"/>
              <a:pPr/>
              <a:t>‹#›</a:t>
            </a:fld>
            <a:endParaRPr lang="en-US" altLang="en-US" dirty="0"/>
          </a:p>
        </p:txBody>
      </p:sp>
      <p:sp>
        <p:nvSpPr>
          <p:cNvPr id="4" name="Date Placeholder 1"/>
          <p:cNvSpPr>
            <a:spLocks noGrp="1"/>
          </p:cNvSpPr>
          <p:nvPr>
            <p:ph type="dt" sz="half" idx="12"/>
          </p:nvPr>
        </p:nvSpPr>
        <p:spPr>
          <a:xfrm>
            <a:off x="7772400" y="6172200"/>
            <a:ext cx="914400" cy="365125"/>
          </a:xfrm>
        </p:spPr>
        <p:txBody>
          <a:bodyPr/>
          <a:lstStyle>
            <a:lvl1pPr>
              <a:defRPr/>
            </a:lvl1pPr>
          </a:lstStyle>
          <a:p>
            <a:fld id="{663FA500-2556-4526-9D24-481F1D466CB7}" type="datetime1">
              <a:rPr lang="en-US" altLang="en-US"/>
              <a:pPr/>
              <a:t>12/10/2015</a:t>
            </a:fld>
            <a:endParaRPr lang="en-US" altLang="en-US" dirty="0"/>
          </a:p>
        </p:txBody>
      </p:sp>
    </p:spTree>
    <p:extLst>
      <p:ext uri="{BB962C8B-B14F-4D97-AF65-F5344CB8AC3E}">
        <p14:creationId xmlns:p14="http://schemas.microsoft.com/office/powerpoint/2010/main" val="3750874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3BB306F-E864-4669-ABB9-28C8A3FC7980}" type="datetime1">
              <a:rPr lang="en-US" altLang="en-US"/>
              <a:pPr/>
              <a:t>12/10/2015</a:t>
            </a:fld>
            <a:endParaRPr lang="en-US" alt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7F7F7F"/>
                </a:solidFill>
                <a:ea typeface="MS PGothic" panose="020B0600070205080204" pitchFamily="34" charset="-128"/>
              </a:defRPr>
            </a:lvl1pPr>
          </a:lstStyle>
          <a:p>
            <a:fld id="{219A8D1C-4AB8-4DA1-BDB3-5E503B59EBDC}" type="slidenum">
              <a:rPr lang="en-US" altLang="en-US"/>
              <a:pPr/>
              <a:t>‹#›</a:t>
            </a:fld>
            <a:endParaRPr lang="en-US" altLang="en-US" dirty="0"/>
          </a:p>
        </p:txBody>
      </p:sp>
    </p:spTree>
    <p:extLst>
      <p:ext uri="{BB962C8B-B14F-4D97-AF65-F5344CB8AC3E}">
        <p14:creationId xmlns:p14="http://schemas.microsoft.com/office/powerpoint/2010/main" val="2991554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fld id="{194CECCA-9482-4E22-8B97-48362F721C24}" type="datetime1">
              <a:rPr lang="en-US" altLang="en-US"/>
              <a:pPr/>
              <a:t>12/10/2015</a:t>
            </a:fld>
            <a:endParaRPr lang="en-US" alt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7F7F7F"/>
                </a:solidFill>
                <a:ea typeface="MS PGothic" panose="020B0600070205080204" pitchFamily="34" charset="-128"/>
              </a:defRPr>
            </a:lvl1pPr>
          </a:lstStyle>
          <a:p>
            <a:fld id="{D1CA2277-58F8-4C46-B269-8C868C993C88}" type="slidenum">
              <a:rPr lang="en-US" altLang="en-US"/>
              <a:pPr/>
              <a:t>‹#›</a:t>
            </a:fld>
            <a:endParaRPr lang="en-US" altLang="en-US" dirty="0"/>
          </a:p>
        </p:txBody>
      </p:sp>
    </p:spTree>
    <p:extLst>
      <p:ext uri="{BB962C8B-B14F-4D97-AF65-F5344CB8AC3E}">
        <p14:creationId xmlns:p14="http://schemas.microsoft.com/office/powerpoint/2010/main" val="355918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696200" y="6172200"/>
            <a:ext cx="990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defRPr>
            </a:lvl1pPr>
          </a:lstStyle>
          <a:p>
            <a:fld id="{4A93DED6-791C-4D5C-A55A-740C6305667A}" type="datetime1">
              <a:rPr lang="en-US" altLang="en-US"/>
              <a:pPr/>
              <a:t>12/10/2015</a:t>
            </a:fld>
            <a:endParaRPr lang="en-US" altLang="en-US" dirty="0"/>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dirty="0">
                <a:solidFill>
                  <a:schemeClr val="tx1">
                    <a:lumMod val="50000"/>
                    <a:lumOff val="50000"/>
                  </a:schemeClr>
                </a:solidFill>
                <a:latin typeface="+mn-lt"/>
                <a:ea typeface="+mn-ea"/>
              </a:defRPr>
            </a:lvl1pPr>
          </a:lstStyle>
          <a:p>
            <a:pPr>
              <a:defRPr/>
            </a:pPr>
            <a:endParaRPr lang="en-US" dirty="0"/>
          </a:p>
        </p:txBody>
      </p:sp>
      <p:sp>
        <p:nvSpPr>
          <p:cNvPr id="6" name="Slide Number Placeholder 5"/>
          <p:cNvSpPr>
            <a:spLocks noGrp="1"/>
          </p:cNvSpPr>
          <p:nvPr>
            <p:ph type="sldNum" sz="quarter" idx="4"/>
          </p:nvPr>
        </p:nvSpPr>
        <p:spPr>
          <a:xfrm>
            <a:off x="7239000" y="6172200"/>
            <a:ext cx="457200" cy="365125"/>
          </a:xfrm>
          <a:prstGeom prst="rect">
            <a:avLst/>
          </a:prstGeom>
        </p:spPr>
        <p:txBody>
          <a:bodyPr vert="horz" lIns="91440" tIns="45720" rIns="91440" bIns="45720" rtlCol="0" anchor="ctr"/>
          <a:lstStyle>
            <a:lvl1pPr algn="ctr" fontAlgn="auto">
              <a:spcBef>
                <a:spcPts val="0"/>
              </a:spcBef>
              <a:spcAft>
                <a:spcPts val="0"/>
              </a:spcAft>
              <a:defRPr sz="1200" b="1" dirty="0" smtClean="0">
                <a:solidFill>
                  <a:schemeClr val="tx1">
                    <a:lumMod val="50000"/>
                    <a:lumOff val="50000"/>
                  </a:schemeClr>
                </a:solidFill>
                <a:latin typeface="+mn-lt"/>
                <a:ea typeface="+mn-ea"/>
              </a:defRPr>
            </a:lvl1pPr>
          </a:lstStyle>
          <a:p>
            <a:pPr>
              <a:defRPr/>
            </a:pPr>
            <a:r>
              <a:rPr lang="en-US" dirty="0"/>
              <a:t>0</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iming>
    <p:tnLst>
      <p:par>
        <p:cTn id="1" dur="indefinite" restart="never" nodeType="tmRoot"/>
      </p:par>
    </p:tnLst>
  </p:timing>
  <p:hf hdr="0" ftr="0" dt="0"/>
  <p:txStyles>
    <p:titleStyle>
      <a:lvl1pPr marL="319088" indent="-319088" algn="r" rtl="0" fontAlgn="base">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S PGothic" panose="020B0600070205080204" pitchFamily="34" charset="-128"/>
          <a:cs typeface="+mj-cs"/>
        </a:defRPr>
      </a:lvl1pPr>
      <a:lvl2pPr marL="319088" indent="-319088" algn="r" rtl="0" fontAlgn="base">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ea typeface="MS PGothic" panose="020B0600070205080204" pitchFamily="34" charset="-128"/>
        </a:defRPr>
      </a:lvl2pPr>
      <a:lvl3pPr marL="319088" indent="-319088" algn="r" rtl="0" fontAlgn="base">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ea typeface="MS PGothic" panose="020B0600070205080204" pitchFamily="34" charset="-128"/>
        </a:defRPr>
      </a:lvl3pPr>
      <a:lvl4pPr marL="319088" indent="-319088" algn="r" rtl="0" fontAlgn="base">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ea typeface="MS PGothic" panose="020B0600070205080204" pitchFamily="34" charset="-128"/>
        </a:defRPr>
      </a:lvl4pPr>
      <a:lvl5pPr marL="319088" indent="-319088" algn="r" rtl="0" fontAlgn="base">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ea typeface="MS PGothic" panose="020B0600070205080204" pitchFamily="34" charset="-128"/>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fontAlgn="base">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S PGothic" panose="020B0600070205080204" pitchFamily="34" charset="-128"/>
          <a:cs typeface="+mn-cs"/>
        </a:defRPr>
      </a:lvl1pPr>
      <a:lvl2pPr marL="547688" indent="-182563" algn="l" rtl="0" fontAlgn="base">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S PGothic" panose="020B0600070205080204" pitchFamily="34" charset="-128"/>
          <a:cs typeface="+mn-cs"/>
        </a:defRPr>
      </a:lvl2pPr>
      <a:lvl3pPr marL="822325" indent="-182563" algn="l" rtl="0" fontAlgn="base">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S PGothic" panose="020B0600070205080204" pitchFamily="34" charset="-128"/>
          <a:cs typeface="+mn-cs"/>
        </a:defRPr>
      </a:lvl3pPr>
      <a:lvl4pPr marL="1096963" indent="-182563" algn="l" rtl="0" fontAlgn="base">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S PGothic" panose="020B0600070205080204" pitchFamily="34" charset="-128"/>
          <a:cs typeface="+mn-cs"/>
        </a:defRPr>
      </a:lvl4pPr>
      <a:lvl5pPr marL="1389063" indent="-182563" algn="l" rtl="0" fontAlgn="base">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S PGothic" panose="020B0600070205080204" pitchFamily="34" charset="-128"/>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6407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Heading</a:t>
            </a:r>
          </a:p>
        </p:txBody>
      </p:sp>
      <p:sp>
        <p:nvSpPr>
          <p:cNvPr id="2051" name="Rectangle 3"/>
          <p:cNvSpPr>
            <a:spLocks noGrp="1" noChangeArrowheads="1"/>
          </p:cNvSpPr>
          <p:nvPr>
            <p:ph type="body" idx="1"/>
          </p:nvPr>
        </p:nvSpPr>
        <p:spPr bwMode="auto">
          <a:xfrm>
            <a:off x="685800" y="1981200"/>
            <a:ext cx="6407150" cy="382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endParaRPr lang="en-US" altLang="en-US" smtClean="0"/>
          </a:p>
        </p:txBody>
      </p:sp>
      <p:pic>
        <p:nvPicPr>
          <p:cNvPr id="2052" name="Picture 3" descr="AU-Logo-White.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235825" y="594995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3" r:id="rId1"/>
    <p:sldLayoutId id="2147483716" r:id="rId2"/>
    <p:sldLayoutId id="2147483717" r:id="rId3"/>
    <p:sldLayoutId id="2147483718" r:id="rId4"/>
    <p:sldLayoutId id="2147483719" r:id="rId5"/>
    <p:sldLayoutId id="2147483720" r:id="rId6"/>
    <p:sldLayoutId id="2147483721" r:id="rId7"/>
  </p:sldLayoutIdLst>
  <p:hf hdr="0" ftr="0" dt="0"/>
  <p:txStyles>
    <p:titleStyle>
      <a:lvl1pPr algn="l" rtl="0" fontAlgn="base">
        <a:spcBef>
          <a:spcPct val="0"/>
        </a:spcBef>
        <a:spcAft>
          <a:spcPct val="0"/>
        </a:spcAft>
        <a:defRPr sz="3600" b="1">
          <a:solidFill>
            <a:srgbClr val="FF6600"/>
          </a:solidFill>
          <a:latin typeface="Myriad Pro"/>
          <a:ea typeface="MS PGothic" panose="020B0600070205080204" pitchFamily="34" charset="-128"/>
          <a:cs typeface="Myriad Pro"/>
        </a:defRPr>
      </a:lvl1pPr>
      <a:lvl2pPr algn="l" rtl="0" fontAlgn="base">
        <a:spcBef>
          <a:spcPct val="0"/>
        </a:spcBef>
        <a:spcAft>
          <a:spcPct val="0"/>
        </a:spcAft>
        <a:defRPr sz="3600" b="1">
          <a:solidFill>
            <a:srgbClr val="FF6600"/>
          </a:solidFill>
          <a:latin typeface="Myriad Pro" panose="020B0503030403020204" pitchFamily="34" charset="0"/>
          <a:ea typeface="MS PGothic" panose="020B0600070205080204" pitchFamily="34" charset="-128"/>
          <a:cs typeface="ＭＳ Ｐゴシック" pitchFamily="-111" charset="-128"/>
        </a:defRPr>
      </a:lvl2pPr>
      <a:lvl3pPr algn="l" rtl="0" fontAlgn="base">
        <a:spcBef>
          <a:spcPct val="0"/>
        </a:spcBef>
        <a:spcAft>
          <a:spcPct val="0"/>
        </a:spcAft>
        <a:defRPr sz="3600" b="1">
          <a:solidFill>
            <a:srgbClr val="FF6600"/>
          </a:solidFill>
          <a:latin typeface="Myriad Pro" panose="020B0503030403020204" pitchFamily="34" charset="0"/>
          <a:ea typeface="MS PGothic" panose="020B0600070205080204" pitchFamily="34" charset="-128"/>
          <a:cs typeface="ＭＳ Ｐゴシック" pitchFamily="-111" charset="-128"/>
        </a:defRPr>
      </a:lvl3pPr>
      <a:lvl4pPr algn="l" rtl="0" fontAlgn="base">
        <a:spcBef>
          <a:spcPct val="0"/>
        </a:spcBef>
        <a:spcAft>
          <a:spcPct val="0"/>
        </a:spcAft>
        <a:defRPr sz="3600" b="1">
          <a:solidFill>
            <a:srgbClr val="FF6600"/>
          </a:solidFill>
          <a:latin typeface="Myriad Pro" panose="020B0503030403020204" pitchFamily="34" charset="0"/>
          <a:ea typeface="MS PGothic" panose="020B0600070205080204" pitchFamily="34" charset="-128"/>
          <a:cs typeface="ＭＳ Ｐゴシック" pitchFamily="-111" charset="-128"/>
        </a:defRPr>
      </a:lvl4pPr>
      <a:lvl5pPr algn="l" rtl="0" fontAlgn="base">
        <a:spcBef>
          <a:spcPct val="0"/>
        </a:spcBef>
        <a:spcAft>
          <a:spcPct val="0"/>
        </a:spcAft>
        <a:defRPr sz="3600" b="1">
          <a:solidFill>
            <a:srgbClr val="FF6600"/>
          </a:solidFill>
          <a:latin typeface="Myriad Pro" panose="020B0503030403020204" pitchFamily="34" charset="0"/>
          <a:ea typeface="MS PGothic" panose="020B0600070205080204" pitchFamily="34"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6pPr>
      <a:lvl7pPr marL="914400"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7pPr>
      <a:lvl8pPr marL="1371600"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8pPr>
      <a:lvl9pPr marL="1828800"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9pPr>
    </p:titleStyle>
    <p:bodyStyle>
      <a:lvl1pPr marL="342900" indent="-342900" algn="l" rtl="0" fontAlgn="base">
        <a:spcBef>
          <a:spcPct val="20000"/>
        </a:spcBef>
        <a:spcAft>
          <a:spcPct val="0"/>
        </a:spcAft>
        <a:buChar char="•"/>
        <a:defRPr sz="2400">
          <a:solidFill>
            <a:srgbClr val="19194D"/>
          </a:solidFill>
          <a:latin typeface="Century Schoolbook"/>
          <a:ea typeface="MS PGothic" panose="020B0600070205080204" pitchFamily="34" charset="-128"/>
          <a:cs typeface="Century Schoolbook"/>
        </a:defRPr>
      </a:lvl1pPr>
      <a:lvl2pPr marL="742950" indent="-285750" algn="l" rtl="0" fontAlgn="base">
        <a:spcBef>
          <a:spcPct val="20000"/>
        </a:spcBef>
        <a:spcAft>
          <a:spcPct val="0"/>
        </a:spcAft>
        <a:buChar char="–"/>
        <a:defRPr sz="2400">
          <a:solidFill>
            <a:srgbClr val="19194D"/>
          </a:solidFill>
          <a:latin typeface="Century Schoolbook"/>
          <a:ea typeface="MS PGothic" panose="020B0600070205080204" pitchFamily="34" charset="-128"/>
          <a:cs typeface="Century Schoolbook"/>
        </a:defRPr>
      </a:lvl2pPr>
      <a:lvl3pPr marL="1143000" indent="-228600" algn="l" rtl="0" fontAlgn="base">
        <a:spcBef>
          <a:spcPct val="20000"/>
        </a:spcBef>
        <a:spcAft>
          <a:spcPct val="0"/>
        </a:spcAft>
        <a:buChar char="•"/>
        <a:defRPr sz="2400">
          <a:solidFill>
            <a:srgbClr val="19194D"/>
          </a:solidFill>
          <a:latin typeface="Century Schoolbook"/>
          <a:ea typeface="MS PGothic" panose="020B0600070205080204" pitchFamily="34" charset="-128"/>
          <a:cs typeface="Century Schoolbook"/>
        </a:defRPr>
      </a:lvl3pPr>
      <a:lvl4pPr marL="1600200" indent="-228600" algn="l" rtl="0" fontAlgn="base">
        <a:spcBef>
          <a:spcPct val="20000"/>
        </a:spcBef>
        <a:spcAft>
          <a:spcPct val="0"/>
        </a:spcAft>
        <a:buChar char="–"/>
        <a:defRPr sz="2400">
          <a:solidFill>
            <a:srgbClr val="19194D"/>
          </a:solidFill>
          <a:latin typeface="Century Schoolbook"/>
          <a:ea typeface="MS PGothic" panose="020B0600070205080204" pitchFamily="34" charset="-128"/>
          <a:cs typeface="Century Schoolbook"/>
        </a:defRPr>
      </a:lvl4pPr>
      <a:lvl5pPr marL="2057400" indent="-228600" algn="l" rtl="0" fontAlgn="base">
        <a:spcBef>
          <a:spcPct val="20000"/>
        </a:spcBef>
        <a:spcAft>
          <a:spcPct val="0"/>
        </a:spcAft>
        <a:buChar char="»"/>
        <a:defRPr sz="2400">
          <a:solidFill>
            <a:srgbClr val="19194D"/>
          </a:solidFill>
          <a:latin typeface="Century Schoolbook"/>
          <a:ea typeface="MS PGothic" panose="020B0600070205080204" pitchFamily="34" charset="-128"/>
          <a:cs typeface="Century Schoolbook"/>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www2.warwick.ac.uk/fac/soc/law/elj/jilt/2007_1/maharg_owen/"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edweb.sdsu.edu/triton/tidepoolunit/Rubrics/collrubric.html" TargetMode="External"/><Relationship Id="rId2" Type="http://schemas.openxmlformats.org/officeDocument/2006/relationships/hyperlink" Target="http://mason.gmu.edu/~ndabbagh/wblg/online-protocol.html" TargetMode="External"/><Relationship Id="rId1" Type="http://schemas.openxmlformats.org/officeDocument/2006/relationships/slideLayout" Target="../slideLayouts/slideLayout13.xml"/><Relationship Id="rId6" Type="http://schemas.openxmlformats.org/officeDocument/2006/relationships/hyperlink" Target="http://www.uvm.edu/~jmorris/rubricep.html" TargetMode="External"/><Relationship Id="rId5" Type="http://schemas.openxmlformats.org/officeDocument/2006/relationships/hyperlink" Target="http://course1.winona.edu/shatfield/air/rubrics.htm" TargetMode="External"/><Relationship Id="rId4" Type="http://schemas.openxmlformats.org/officeDocument/2006/relationships/hyperlink" Target="http://www.uen.org/Rubric/rubric.cgi?rubric_id=25"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hyperlink" Target="http://www.educationworld.com/a_issues/chat/chat010.shtml#sthash.3hUfyUxs.dpuf"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counselling.athabascau.ca/study_skills.php" TargetMode="External"/><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http://pachyderm.cdl.edu/elixr-stories/udl-music/" TargetMode="External"/><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hyperlink" Target="mailto:slaw@athabascau.ca" TargetMode="External"/><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hyperlink" Target="mailto:carriea@athabascau.ca"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8" Type="http://schemas.openxmlformats.org/officeDocument/2006/relationships/hyperlink" Target="https://landing.athabascau.ca/pg/file/read/107540/accessibility-guidelines" TargetMode="External"/><Relationship Id="rId3" Type="http://schemas.openxmlformats.org/officeDocument/2006/relationships/hyperlink" Target="http://udloncampus.cast.org/home#.VO02a8ZGe5A" TargetMode="External"/><Relationship Id="rId7" Type="http://schemas.openxmlformats.org/officeDocument/2006/relationships/hyperlink" Target="http://ncam.wgbh.org/" TargetMode="External"/><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hyperlink" Target="http://www.udluniverse.com/" TargetMode="External"/><Relationship Id="rId5" Type="http://schemas.openxmlformats.org/officeDocument/2006/relationships/hyperlink" Target="http://www.accessiblecampus.ca/" TargetMode="External"/><Relationship Id="rId10" Type="http://schemas.openxmlformats.org/officeDocument/2006/relationships/hyperlink" Target="https://landing.athabascau.ca/pg/groups/103039/accessibility-at-au/" TargetMode="External"/><Relationship Id="rId4" Type="http://schemas.openxmlformats.org/officeDocument/2006/relationships/hyperlink" Target="http://www.washington.edu/doit/programs/center-universal-design-education/applications-universal-design-postsecondary-education" TargetMode="External"/><Relationship Id="rId9" Type="http://schemas.openxmlformats.org/officeDocument/2006/relationships/hyperlink" Target="http://lss.athabascau.ca/asd/"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nacada.ksu.edu/Resources/Clearinghouse/View-Articles/At-Risk-Students.aspx#sthash.1KfUyVaf.dpuf" TargetMode="External"/><Relationship Id="rId2" Type="http://schemas.openxmlformats.org/officeDocument/2006/relationships/hyperlink" Target="http://www.cclcca.ca/CCL/Reports/LessonsInLearning/LinL20070502_Disability_Provincial_differences.html" TargetMode="Externa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hyperlink" Target="http://www.nacada.ksu.edu/Resources/Clearinghouse/View-Articles/At-Risk-Students.aspx#sthash.1KfUyVaf.dpuf" TargetMode="Externa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4250" y="2532063"/>
            <a:ext cx="7175500" cy="1793875"/>
          </a:xfrm>
        </p:spPr>
        <p:txBody>
          <a:bodyPr/>
          <a:lstStyle/>
          <a:p>
            <a:pPr marL="182880">
              <a:defRPr/>
            </a:pPr>
            <a:r>
              <a:rPr lang="en-US" dirty="0" smtClean="0">
                <a:ea typeface="+mj-ea"/>
              </a:rPr>
              <a:t>Using UDL Principles to Improve Student Engagement</a:t>
            </a:r>
            <a:endParaRPr lang="en-US" dirty="0">
              <a:ea typeface="+mj-ea"/>
            </a:endParaRPr>
          </a:p>
        </p:txBody>
      </p:sp>
      <p:sp>
        <p:nvSpPr>
          <p:cNvPr id="15362" name="TextBox 3"/>
          <p:cNvSpPr txBox="1">
            <a:spLocks noChangeArrowheads="1"/>
          </p:cNvSpPr>
          <p:nvPr/>
        </p:nvSpPr>
        <p:spPr bwMode="auto">
          <a:xfrm>
            <a:off x="7467600" y="64770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r>
              <a:rPr lang="en-US" altLang="en-US" dirty="0" smtClean="0">
                <a:latin typeface="Arial" panose="020B0604020202020204" pitchFamily="34" charset="0"/>
              </a:rPr>
              <a:t>10-Dec-2015</a:t>
            </a:r>
            <a:endParaRPr lang="en-US" altLang="en-US" dirty="0">
              <a:latin typeface="Arial" panose="020B0604020202020204" pitchFamily="34" charset="0"/>
            </a:endParaRPr>
          </a:p>
        </p:txBody>
      </p:sp>
      <p:sp>
        <p:nvSpPr>
          <p:cNvPr id="15363" name="TextBox 4"/>
          <p:cNvSpPr txBox="1">
            <a:spLocks noChangeArrowheads="1"/>
          </p:cNvSpPr>
          <p:nvPr/>
        </p:nvSpPr>
        <p:spPr bwMode="auto">
          <a:xfrm>
            <a:off x="1219200" y="4495800"/>
            <a:ext cx="30572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r>
              <a:rPr lang="en-US" altLang="en-US" sz="2400" b="1" dirty="0" smtClean="0">
                <a:solidFill>
                  <a:srgbClr val="FF6600"/>
                </a:solidFill>
                <a:latin typeface="Arial" panose="020B0604020202020204" pitchFamily="34" charset="0"/>
              </a:rPr>
              <a:t>Sandra </a:t>
            </a:r>
            <a:r>
              <a:rPr lang="en-US" altLang="en-US" sz="2400" b="1" dirty="0">
                <a:solidFill>
                  <a:srgbClr val="FF6600"/>
                </a:solidFill>
                <a:latin typeface="Arial" panose="020B0604020202020204" pitchFamily="34" charset="0"/>
              </a:rPr>
              <a:t>Law (CLDD</a:t>
            </a:r>
            <a:r>
              <a:rPr lang="en-US" altLang="en-US" sz="2400" b="1" dirty="0" smtClean="0">
                <a:solidFill>
                  <a:srgbClr val="FF6600"/>
                </a:solidFill>
                <a:latin typeface="Arial" panose="020B0604020202020204" pitchFamily="34" charset="0"/>
              </a:rPr>
              <a:t>)</a:t>
            </a:r>
            <a:endParaRPr lang="en-US" altLang="en-US" sz="2400" b="1" dirty="0">
              <a:solidFill>
                <a:srgbClr val="FF66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85800" y="-152400"/>
            <a:ext cx="7620000" cy="1143000"/>
          </a:xfrm>
        </p:spPr>
        <p:txBody>
          <a:bodyPr/>
          <a:lstStyle/>
          <a:p>
            <a:r>
              <a:rPr lang="en-US" altLang="en-US" dirty="0" smtClean="0">
                <a:latin typeface="Myriad Pro" panose="020B0503030403020204" pitchFamily="34" charset="0"/>
              </a:rPr>
              <a:t>AU students registered with ASD</a:t>
            </a:r>
          </a:p>
        </p:txBody>
      </p:sp>
      <p:graphicFrame>
        <p:nvGraphicFramePr>
          <p:cNvPr id="4" name="Chart 3"/>
          <p:cNvGraphicFramePr>
            <a:graphicFrameLocks/>
          </p:cNvGraphicFramePr>
          <p:nvPr/>
        </p:nvGraphicFramePr>
        <p:xfrm>
          <a:off x="304800" y="762000"/>
          <a:ext cx="8305800" cy="533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85800" y="533400"/>
            <a:ext cx="7772400" cy="1143000"/>
          </a:xfrm>
        </p:spPr>
        <p:txBody>
          <a:bodyPr/>
          <a:lstStyle/>
          <a:p>
            <a:r>
              <a:rPr lang="en-US" altLang="en-US" dirty="0" smtClean="0">
                <a:latin typeface="Myriad Pro" panose="020B0503030403020204" pitchFamily="34" charset="0"/>
              </a:rPr>
              <a:t>Challenges of distance education</a:t>
            </a:r>
          </a:p>
        </p:txBody>
      </p:sp>
      <p:sp>
        <p:nvSpPr>
          <p:cNvPr id="3" name="Content Placeholder 2"/>
          <p:cNvSpPr>
            <a:spLocks noGrp="1"/>
          </p:cNvSpPr>
          <p:nvPr>
            <p:ph idx="1"/>
          </p:nvPr>
        </p:nvSpPr>
        <p:spPr>
          <a:xfrm>
            <a:off x="762000" y="1890713"/>
            <a:ext cx="7543800" cy="3824287"/>
          </a:xfrm>
        </p:spPr>
        <p:txBody>
          <a:bodyPr/>
          <a:lstStyle/>
          <a:p>
            <a:pPr marL="457200" indent="-457200">
              <a:spcBef>
                <a:spcPts val="1200"/>
              </a:spcBef>
              <a:defRPr/>
            </a:pPr>
            <a:r>
              <a:rPr lang="en-US" dirty="0" smtClean="0">
                <a:solidFill>
                  <a:schemeClr val="accent2">
                    <a:lumMod val="50000"/>
                  </a:schemeClr>
                </a:solidFill>
                <a:ea typeface="+mn-ea"/>
              </a:rPr>
              <a:t>Online communication tools (chat/discussion boards, audio/video conference)</a:t>
            </a:r>
          </a:p>
          <a:p>
            <a:pPr marL="457200" indent="-457200">
              <a:spcBef>
                <a:spcPts val="1200"/>
              </a:spcBef>
              <a:defRPr/>
            </a:pPr>
            <a:r>
              <a:rPr lang="en-US" dirty="0" smtClean="0">
                <a:solidFill>
                  <a:schemeClr val="accent2">
                    <a:lumMod val="50000"/>
                  </a:schemeClr>
                </a:solidFill>
                <a:ea typeface="+mn-ea"/>
              </a:rPr>
              <a:t>Website and LMS accessibility</a:t>
            </a:r>
          </a:p>
          <a:p>
            <a:pPr marL="457200" indent="-457200">
              <a:spcBef>
                <a:spcPts val="1200"/>
              </a:spcBef>
              <a:defRPr/>
            </a:pPr>
            <a:r>
              <a:rPr lang="en-US" dirty="0" smtClean="0">
                <a:solidFill>
                  <a:schemeClr val="accent2">
                    <a:lumMod val="50000"/>
                  </a:schemeClr>
                </a:solidFill>
                <a:ea typeface="+mn-ea"/>
              </a:rPr>
              <a:t>Document accessibility</a:t>
            </a:r>
          </a:p>
          <a:p>
            <a:pPr marL="457200" indent="-457200">
              <a:spcBef>
                <a:spcPts val="1200"/>
              </a:spcBef>
              <a:defRPr/>
            </a:pPr>
            <a:r>
              <a:rPr lang="en-US" dirty="0" smtClean="0">
                <a:solidFill>
                  <a:schemeClr val="accent2">
                    <a:lumMod val="50000"/>
                  </a:schemeClr>
                </a:solidFill>
                <a:ea typeface="+mn-ea"/>
              </a:rPr>
              <a:t>Graphical &amp; multimedia content</a:t>
            </a:r>
          </a:p>
          <a:p>
            <a:pPr marL="457200" indent="-457200">
              <a:spcBef>
                <a:spcPts val="1200"/>
              </a:spcBef>
              <a:defRPr/>
            </a:pPr>
            <a:r>
              <a:rPr lang="en-US" dirty="0" smtClean="0">
                <a:solidFill>
                  <a:schemeClr val="accent2">
                    <a:lumMod val="50000"/>
                  </a:schemeClr>
                </a:solidFill>
                <a:ea typeface="+mn-ea"/>
              </a:rPr>
              <a:t>ICT function/compatibility</a:t>
            </a:r>
          </a:p>
          <a:p>
            <a:pPr marL="457200" indent="-457200">
              <a:spcBef>
                <a:spcPts val="1200"/>
              </a:spcBef>
              <a:defRPr/>
            </a:pPr>
            <a:r>
              <a:rPr lang="en-US" dirty="0" smtClean="0">
                <a:solidFill>
                  <a:schemeClr val="accent2">
                    <a:lumMod val="50000"/>
                  </a:schemeClr>
                </a:solidFill>
                <a:ea typeface="+mn-ea"/>
              </a:rPr>
              <a:t>Instructions &amp; study skills</a:t>
            </a:r>
          </a:p>
          <a:p>
            <a:pPr>
              <a:defRPr/>
            </a:pPr>
            <a:endParaRPr lang="en-US" dirty="0">
              <a:solidFill>
                <a:schemeClr val="accent2">
                  <a:lumMod val="50000"/>
                </a:schemeClr>
              </a:solidFill>
              <a:ea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an at risk student?</a:t>
            </a:r>
            <a:endParaRPr lang="en-CA" dirty="0"/>
          </a:p>
        </p:txBody>
      </p:sp>
      <p:sp>
        <p:nvSpPr>
          <p:cNvPr id="3" name="Content Placeholder 2"/>
          <p:cNvSpPr>
            <a:spLocks noGrp="1"/>
          </p:cNvSpPr>
          <p:nvPr>
            <p:ph idx="1"/>
          </p:nvPr>
        </p:nvSpPr>
        <p:spPr>
          <a:xfrm>
            <a:off x="685800" y="1676400"/>
            <a:ext cx="6478488" cy="3824064"/>
          </a:xfrm>
        </p:spPr>
        <p:txBody>
          <a:bodyPr/>
          <a:lstStyle/>
          <a:p>
            <a:r>
              <a:rPr lang="en-CA" dirty="0" smtClean="0"/>
              <a:t>A student is at risk of not achieving academic success if their ‘skills, knowledge, motivation and/or academic ability is significantly below that of the typical student in PSE’ (Maxwell, 1997, p.2)</a:t>
            </a:r>
          </a:p>
          <a:p>
            <a:r>
              <a:rPr lang="en-CA" dirty="0" smtClean="0"/>
              <a:t>These students have ‘low academic self-concept, unrealistic grade expectations, governed by extrinsic motivation, low self-efficacy, inadequate skills for college success, belief that learning is memorizing and who has a history of passive learning’ (Ender &amp; Wilkie, 2000, p. 134-135)</a:t>
            </a:r>
          </a:p>
        </p:txBody>
      </p:sp>
    </p:spTree>
    <p:extLst>
      <p:ext uri="{BB962C8B-B14F-4D97-AF65-F5344CB8AC3E}">
        <p14:creationId xmlns:p14="http://schemas.microsoft.com/office/powerpoint/2010/main" val="2424712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478488" cy="1143000"/>
          </a:xfrm>
        </p:spPr>
        <p:txBody>
          <a:bodyPr/>
          <a:lstStyle/>
          <a:p>
            <a:r>
              <a:rPr lang="en-CA" dirty="0" smtClean="0"/>
              <a:t>Examples of at risk students</a:t>
            </a:r>
            <a:endParaRPr lang="en-CA" dirty="0"/>
          </a:p>
        </p:txBody>
      </p:sp>
      <p:sp>
        <p:nvSpPr>
          <p:cNvPr id="3" name="Content Placeholder 2"/>
          <p:cNvSpPr>
            <a:spLocks noGrp="1"/>
          </p:cNvSpPr>
          <p:nvPr>
            <p:ph idx="1"/>
          </p:nvPr>
        </p:nvSpPr>
        <p:spPr>
          <a:xfrm>
            <a:off x="685800" y="1676400"/>
            <a:ext cx="7391400" cy="3824064"/>
          </a:xfrm>
        </p:spPr>
        <p:txBody>
          <a:bodyPr/>
          <a:lstStyle/>
          <a:p>
            <a:r>
              <a:rPr lang="en-CA" dirty="0" smtClean="0"/>
              <a:t>Lack necessary preparation for postsecondary study</a:t>
            </a:r>
          </a:p>
          <a:p>
            <a:r>
              <a:rPr lang="en-CA" dirty="0" smtClean="0"/>
              <a:t>Have a diagnosed disability but do not disclose  (e.g. learning disability)</a:t>
            </a:r>
            <a:r>
              <a:rPr lang="en-CA" baseline="30000" dirty="0" smtClean="0"/>
              <a:t>1</a:t>
            </a:r>
          </a:p>
          <a:p>
            <a:r>
              <a:rPr lang="en-CA" dirty="0" smtClean="0"/>
              <a:t>Have an undiagnosed disability</a:t>
            </a:r>
          </a:p>
          <a:p>
            <a:r>
              <a:rPr lang="en-CA" dirty="0" smtClean="0"/>
              <a:t>Students with a history of academic failure</a:t>
            </a:r>
          </a:p>
          <a:p>
            <a:r>
              <a:rPr lang="en-CA" dirty="0" smtClean="0"/>
              <a:t>Students with emotional or behaviourial problems (e.g. anxious students)</a:t>
            </a:r>
          </a:p>
          <a:p>
            <a:r>
              <a:rPr lang="en-CA" dirty="0" smtClean="0"/>
              <a:t>Adult learners returning to PSE after an extended absence</a:t>
            </a:r>
          </a:p>
          <a:p>
            <a:r>
              <a:rPr lang="en-CA" dirty="0" smtClean="0"/>
              <a:t>Low motivation/engagement</a:t>
            </a:r>
          </a:p>
          <a:p>
            <a:r>
              <a:rPr lang="en-CA" dirty="0" smtClean="0"/>
              <a:t>Lack of psychological attachment to school</a:t>
            </a:r>
          </a:p>
          <a:p>
            <a:endParaRPr lang="en-CA" dirty="0"/>
          </a:p>
        </p:txBody>
      </p:sp>
    </p:spTree>
    <p:extLst>
      <p:ext uri="{BB962C8B-B14F-4D97-AF65-F5344CB8AC3E}">
        <p14:creationId xmlns:p14="http://schemas.microsoft.com/office/powerpoint/2010/main" val="23538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6478488" cy="1143000"/>
          </a:xfrm>
        </p:spPr>
        <p:txBody>
          <a:bodyPr/>
          <a:lstStyle/>
          <a:p>
            <a:r>
              <a:rPr lang="en-CA" dirty="0" smtClean="0"/>
              <a:t>Learning Challenge Prototype</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3880033"/>
              </p:ext>
            </p:extLst>
          </p:nvPr>
        </p:nvGraphicFramePr>
        <p:xfrm>
          <a:off x="685800" y="1295400"/>
          <a:ext cx="7924800" cy="4704080"/>
        </p:xfrm>
        <a:graphic>
          <a:graphicData uri="http://schemas.openxmlformats.org/drawingml/2006/table">
            <a:tbl>
              <a:tblPr firstRow="1" bandRow="1">
                <a:tableStyleId>{5C22544A-7EE6-4342-B048-85BDC9FD1C3A}</a:tableStyleId>
              </a:tblPr>
              <a:tblGrid>
                <a:gridCol w="2641600"/>
                <a:gridCol w="2641600"/>
                <a:gridCol w="2641600"/>
              </a:tblGrid>
              <a:tr h="370840">
                <a:tc>
                  <a:txBody>
                    <a:bodyPr/>
                    <a:lstStyle/>
                    <a:p>
                      <a:r>
                        <a:rPr lang="en-CA" dirty="0" smtClean="0"/>
                        <a:t>Reading issues</a:t>
                      </a:r>
                      <a:endParaRPr lang="en-CA" dirty="0"/>
                    </a:p>
                  </a:txBody>
                  <a:tcPr/>
                </a:tc>
                <a:tc>
                  <a:txBody>
                    <a:bodyPr/>
                    <a:lstStyle/>
                    <a:p>
                      <a:r>
                        <a:rPr lang="en-CA" dirty="0" smtClean="0"/>
                        <a:t>Writing issues</a:t>
                      </a:r>
                      <a:endParaRPr lang="en-CA" dirty="0"/>
                    </a:p>
                  </a:txBody>
                  <a:tcPr/>
                </a:tc>
                <a:tc>
                  <a:txBody>
                    <a:bodyPr/>
                    <a:lstStyle/>
                    <a:p>
                      <a:r>
                        <a:rPr lang="en-CA" dirty="0" smtClean="0"/>
                        <a:t>Researching</a:t>
                      </a:r>
                      <a:r>
                        <a:rPr lang="en-CA" baseline="0" dirty="0" smtClean="0"/>
                        <a:t> issues</a:t>
                      </a:r>
                      <a:endParaRPr lang="en-CA" dirty="0"/>
                    </a:p>
                  </a:txBody>
                  <a:tcPr/>
                </a:tc>
              </a:tr>
              <a:tr h="370840">
                <a:tc>
                  <a:txBody>
                    <a:bodyPr/>
                    <a:lstStyle/>
                    <a:p>
                      <a:r>
                        <a:rPr lang="en-CA" sz="1600" dirty="0" smtClean="0"/>
                        <a:t>Connecting background</a:t>
                      </a:r>
                      <a:r>
                        <a:rPr lang="en-CA" sz="1600" baseline="0" dirty="0" smtClean="0"/>
                        <a:t> knowledge to new concepts</a:t>
                      </a:r>
                      <a:endParaRPr lang="en-CA" sz="1600" dirty="0"/>
                    </a:p>
                  </a:txBody>
                  <a:tcPr/>
                </a:tc>
                <a:tc>
                  <a:txBody>
                    <a:bodyPr/>
                    <a:lstStyle/>
                    <a:p>
                      <a:r>
                        <a:rPr lang="en-CA" sz="1600" dirty="0" smtClean="0"/>
                        <a:t>Identifying core ideas/research topics</a:t>
                      </a:r>
                      <a:endParaRPr lang="en-CA" sz="1600" dirty="0"/>
                    </a:p>
                  </a:txBody>
                  <a:tcPr/>
                </a:tc>
                <a:tc>
                  <a:txBody>
                    <a:bodyPr/>
                    <a:lstStyle/>
                    <a:p>
                      <a:r>
                        <a:rPr lang="en-CA" sz="1600" dirty="0" smtClean="0"/>
                        <a:t>Planning projects</a:t>
                      </a:r>
                      <a:endParaRPr lang="en-CA" sz="1600" dirty="0"/>
                    </a:p>
                  </a:txBody>
                  <a:tcPr/>
                </a:tc>
              </a:tr>
              <a:tr h="370840">
                <a:tc>
                  <a:txBody>
                    <a:bodyPr/>
                    <a:lstStyle/>
                    <a:p>
                      <a:r>
                        <a:rPr lang="en-CA" sz="1600" dirty="0" smtClean="0"/>
                        <a:t>With some reading skills, esp.</a:t>
                      </a:r>
                      <a:r>
                        <a:rPr lang="en-CA" sz="1600" baseline="0" dirty="0" smtClean="0"/>
                        <a:t> in new content</a:t>
                      </a:r>
                      <a:endParaRPr lang="en-CA" sz="1600" dirty="0"/>
                    </a:p>
                  </a:txBody>
                  <a:tcPr/>
                </a:tc>
                <a:tc>
                  <a:txBody>
                    <a:bodyPr/>
                    <a:lstStyle/>
                    <a:p>
                      <a:r>
                        <a:rPr lang="en-CA" sz="1600" dirty="0" smtClean="0"/>
                        <a:t>Linking new ideas to prior knowledge</a:t>
                      </a:r>
                      <a:endParaRPr lang="en-CA" sz="1600" dirty="0"/>
                    </a:p>
                  </a:txBody>
                  <a:tcPr/>
                </a:tc>
                <a:tc>
                  <a:txBody>
                    <a:bodyPr/>
                    <a:lstStyle/>
                    <a:p>
                      <a:r>
                        <a:rPr lang="en-CA" sz="1600" dirty="0" smtClean="0"/>
                        <a:t>Selecting research topics</a:t>
                      </a:r>
                      <a:endParaRPr lang="en-CA" sz="1600" dirty="0"/>
                    </a:p>
                  </a:txBody>
                  <a:tcPr/>
                </a:tc>
              </a:tr>
              <a:tr h="370840">
                <a:tc>
                  <a:txBody>
                    <a:bodyPr/>
                    <a:lstStyle/>
                    <a:p>
                      <a:r>
                        <a:rPr lang="en-CA" sz="1600" dirty="0" smtClean="0"/>
                        <a:t>With reading fluency</a:t>
                      </a:r>
                      <a:endParaRPr lang="en-CA" sz="1600" dirty="0"/>
                    </a:p>
                  </a:txBody>
                  <a:tcPr/>
                </a:tc>
                <a:tc>
                  <a:txBody>
                    <a:bodyPr/>
                    <a:lstStyle/>
                    <a:p>
                      <a:r>
                        <a:rPr lang="en-CA" sz="1600" dirty="0" smtClean="0"/>
                        <a:t>Applying new concepts to examples</a:t>
                      </a:r>
                      <a:r>
                        <a:rPr lang="en-CA" sz="1600" baseline="0" dirty="0" smtClean="0"/>
                        <a:t> and new reading</a:t>
                      </a:r>
                      <a:endParaRPr lang="en-CA" sz="1600" dirty="0"/>
                    </a:p>
                  </a:txBody>
                  <a:tcPr/>
                </a:tc>
                <a:tc>
                  <a:txBody>
                    <a:bodyPr/>
                    <a:lstStyle/>
                    <a:p>
                      <a:r>
                        <a:rPr lang="en-CA" sz="1600" dirty="0" smtClean="0"/>
                        <a:t>Identifying search constructs</a:t>
                      </a:r>
                      <a:endParaRPr lang="en-CA" sz="1600" dirty="0"/>
                    </a:p>
                  </a:txBody>
                  <a:tcPr/>
                </a:tc>
              </a:tr>
              <a:tr h="370840">
                <a:tc>
                  <a:txBody>
                    <a:bodyPr/>
                    <a:lstStyle/>
                    <a:p>
                      <a:r>
                        <a:rPr lang="en-CA" sz="1600" dirty="0" smtClean="0"/>
                        <a:t>Comprehension</a:t>
                      </a:r>
                      <a:r>
                        <a:rPr lang="en-CA" sz="1600" baseline="0" dirty="0" smtClean="0"/>
                        <a:t> skills</a:t>
                      </a:r>
                      <a:endParaRPr lang="en-CA" sz="1600" dirty="0"/>
                    </a:p>
                  </a:txBody>
                  <a:tcPr/>
                </a:tc>
                <a:tc>
                  <a:txBody>
                    <a:bodyPr/>
                    <a:lstStyle/>
                    <a:p>
                      <a:r>
                        <a:rPr lang="en-CA" sz="1600" dirty="0" smtClean="0"/>
                        <a:t>Organizing ideas and/or</a:t>
                      </a:r>
                      <a:r>
                        <a:rPr lang="en-CA" sz="1600" baseline="0" dirty="0" smtClean="0"/>
                        <a:t> writing</a:t>
                      </a:r>
                      <a:endParaRPr lang="en-CA" sz="1600" dirty="0"/>
                    </a:p>
                  </a:txBody>
                  <a:tcPr/>
                </a:tc>
                <a:tc>
                  <a:txBody>
                    <a:bodyPr/>
                    <a:lstStyle/>
                    <a:p>
                      <a:r>
                        <a:rPr lang="en-CA" sz="1600" dirty="0" smtClean="0"/>
                        <a:t>Using strategies and tools to</a:t>
                      </a:r>
                      <a:r>
                        <a:rPr lang="en-CA" sz="1600" baseline="0" dirty="0" smtClean="0"/>
                        <a:t> efficiently gather information</a:t>
                      </a:r>
                      <a:endParaRPr lang="en-CA" sz="1600" dirty="0"/>
                    </a:p>
                  </a:txBody>
                  <a:tcPr/>
                </a:tc>
              </a:tr>
              <a:tr h="370840">
                <a:tc>
                  <a:txBody>
                    <a:bodyPr/>
                    <a:lstStyle/>
                    <a:p>
                      <a:r>
                        <a:rPr lang="en-CA" sz="1600" dirty="0" smtClean="0"/>
                        <a:t>Mastering new vocab.</a:t>
                      </a:r>
                      <a:endParaRPr lang="en-CA" sz="1600" dirty="0"/>
                    </a:p>
                  </a:txBody>
                  <a:tcPr/>
                </a:tc>
                <a:tc>
                  <a:txBody>
                    <a:bodyPr/>
                    <a:lstStyle/>
                    <a:p>
                      <a:r>
                        <a:rPr lang="en-CA" sz="1600" dirty="0" smtClean="0"/>
                        <a:t>Drafting</a:t>
                      </a:r>
                      <a:endParaRPr lang="en-CA" sz="1600" dirty="0"/>
                    </a:p>
                  </a:txBody>
                  <a:tcPr/>
                </a:tc>
                <a:tc>
                  <a:txBody>
                    <a:bodyPr/>
                    <a:lstStyle/>
                    <a:p>
                      <a:r>
                        <a:rPr lang="en-CA" sz="1600" dirty="0" smtClean="0"/>
                        <a:t>Organising</a:t>
                      </a:r>
                      <a:r>
                        <a:rPr lang="en-CA" sz="1600" baseline="0" dirty="0" smtClean="0"/>
                        <a:t> information</a:t>
                      </a:r>
                      <a:endParaRPr lang="en-CA" sz="1600" dirty="0"/>
                    </a:p>
                  </a:txBody>
                  <a:tcPr/>
                </a:tc>
              </a:tr>
              <a:tr h="370840">
                <a:tc>
                  <a:txBody>
                    <a:bodyPr/>
                    <a:lstStyle/>
                    <a:p>
                      <a:r>
                        <a:rPr lang="en-CA" sz="1600" dirty="0" smtClean="0"/>
                        <a:t>Retention</a:t>
                      </a:r>
                      <a:endParaRPr lang="en-CA" sz="1600" dirty="0"/>
                    </a:p>
                  </a:txBody>
                  <a:tcPr/>
                </a:tc>
                <a:tc>
                  <a:txBody>
                    <a:bodyPr/>
                    <a:lstStyle/>
                    <a:p>
                      <a:r>
                        <a:rPr lang="en-CA" sz="1600" dirty="0" smtClean="0"/>
                        <a:t>Using</a:t>
                      </a:r>
                      <a:r>
                        <a:rPr lang="en-CA" sz="1600" baseline="0" dirty="0" smtClean="0"/>
                        <a:t> feedback constructively in revisions</a:t>
                      </a:r>
                      <a:endParaRPr lang="en-CA" sz="1600" dirty="0"/>
                    </a:p>
                  </a:txBody>
                  <a:tcPr/>
                </a:tc>
                <a:tc>
                  <a:txBody>
                    <a:bodyPr/>
                    <a:lstStyle/>
                    <a:p>
                      <a:r>
                        <a:rPr lang="en-CA" sz="1600" dirty="0" smtClean="0"/>
                        <a:t>Combining components into final product</a:t>
                      </a:r>
                      <a:endParaRPr lang="en-CA" sz="1600" dirty="0"/>
                    </a:p>
                  </a:txBody>
                  <a:tcPr/>
                </a:tc>
              </a:tr>
              <a:tr h="370840">
                <a:tc>
                  <a:txBody>
                    <a:bodyPr/>
                    <a:lstStyle/>
                    <a:p>
                      <a:endParaRPr lang="en-CA" sz="1600" dirty="0"/>
                    </a:p>
                  </a:txBody>
                  <a:tcPr/>
                </a:tc>
                <a:tc>
                  <a:txBody>
                    <a:bodyPr/>
                    <a:lstStyle/>
                    <a:p>
                      <a:r>
                        <a:rPr lang="en-CA" sz="1600" dirty="0" smtClean="0"/>
                        <a:t>Time and energy use</a:t>
                      </a:r>
                      <a:endParaRPr lang="en-CA" sz="1600" dirty="0"/>
                    </a:p>
                  </a:txBody>
                  <a:tcPr/>
                </a:tc>
                <a:tc>
                  <a:txBody>
                    <a:bodyPr/>
                    <a:lstStyle/>
                    <a:p>
                      <a:r>
                        <a:rPr lang="en-CA" sz="1600" dirty="0" smtClean="0"/>
                        <a:t>Managing time</a:t>
                      </a:r>
                      <a:r>
                        <a:rPr lang="en-CA" sz="1600" baseline="0" dirty="0" smtClean="0"/>
                        <a:t> to </a:t>
                      </a:r>
                      <a:r>
                        <a:rPr lang="en-CA" sz="1600" dirty="0" smtClean="0"/>
                        <a:t>complete</a:t>
                      </a:r>
                      <a:r>
                        <a:rPr lang="en-CA" sz="1600" baseline="0" dirty="0" smtClean="0"/>
                        <a:t> work by deadline</a:t>
                      </a:r>
                      <a:endParaRPr lang="en-CA" sz="1600" dirty="0"/>
                    </a:p>
                  </a:txBody>
                  <a:tcPr/>
                </a:tc>
              </a:tr>
            </a:tbl>
          </a:graphicData>
        </a:graphic>
      </p:graphicFrame>
    </p:spTree>
    <p:extLst>
      <p:ext uri="{BB962C8B-B14F-4D97-AF65-F5344CB8AC3E}">
        <p14:creationId xmlns:p14="http://schemas.microsoft.com/office/powerpoint/2010/main" val="2585999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 high risk course?</a:t>
            </a:r>
            <a:endParaRPr lang="en-CA" dirty="0"/>
          </a:p>
        </p:txBody>
      </p:sp>
      <p:sp>
        <p:nvSpPr>
          <p:cNvPr id="3" name="Content Placeholder 2"/>
          <p:cNvSpPr>
            <a:spLocks noGrp="1"/>
          </p:cNvSpPr>
          <p:nvPr>
            <p:ph idx="1"/>
          </p:nvPr>
        </p:nvSpPr>
        <p:spPr>
          <a:xfrm>
            <a:off x="685800" y="1981200"/>
            <a:ext cx="7391400" cy="3824064"/>
          </a:xfrm>
        </p:spPr>
        <p:txBody>
          <a:bodyPr/>
          <a:lstStyle/>
          <a:p>
            <a:r>
              <a:rPr lang="en-CA" dirty="0" smtClean="0"/>
              <a:t>Online self-paced courses can have high attrition rates. Lack of interaction can lead to reduced student satisfaction and persistence. (Croxton, 2014)</a:t>
            </a:r>
          </a:p>
          <a:p>
            <a:r>
              <a:rPr lang="en-CA" dirty="0" smtClean="0"/>
              <a:t>Typically high risk courses have 30% D or F grades or withdrawls</a:t>
            </a:r>
            <a:r>
              <a:rPr lang="en-CA" dirty="0"/>
              <a:t> </a:t>
            </a:r>
            <a:r>
              <a:rPr lang="en-CA" dirty="0" smtClean="0"/>
              <a:t>(Feldman, 2005).</a:t>
            </a:r>
          </a:p>
        </p:txBody>
      </p:sp>
    </p:spTree>
    <p:extLst>
      <p:ext uri="{BB962C8B-B14F-4D97-AF65-F5344CB8AC3E}">
        <p14:creationId xmlns:p14="http://schemas.microsoft.com/office/powerpoint/2010/main" val="1832471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Inclusive education and student engagement</a:t>
            </a:r>
            <a:endParaRPr lang="en-CA" dirty="0"/>
          </a:p>
        </p:txBody>
      </p:sp>
      <p:sp>
        <p:nvSpPr>
          <p:cNvPr id="3" name="Content Placeholder 2"/>
          <p:cNvSpPr>
            <a:spLocks noGrp="1"/>
          </p:cNvSpPr>
          <p:nvPr>
            <p:ph idx="1"/>
          </p:nvPr>
        </p:nvSpPr>
        <p:spPr>
          <a:xfrm>
            <a:off x="685800" y="1981200"/>
            <a:ext cx="7848600" cy="3824064"/>
          </a:xfrm>
        </p:spPr>
        <p:txBody>
          <a:bodyPr/>
          <a:lstStyle/>
          <a:p>
            <a:pPr marL="0" indent="0">
              <a:buNone/>
            </a:pPr>
            <a:r>
              <a:rPr lang="en-CA" sz="2000" dirty="0" smtClean="0"/>
              <a:t>“</a:t>
            </a:r>
            <a:r>
              <a:rPr lang="en-CA" sz="2000" dirty="0"/>
              <a:t>Disengagement from school – whether a student leaves or struggles through </a:t>
            </a:r>
            <a:r>
              <a:rPr lang="en-CA" sz="2000" dirty="0" smtClean="0"/>
              <a:t>to graduation </a:t>
            </a:r>
            <a:r>
              <a:rPr lang="en-CA" sz="2000" dirty="0"/>
              <a:t>– is also a significant source of inequity in Canadian society, not </a:t>
            </a:r>
            <a:r>
              <a:rPr lang="en-CA" sz="2000" dirty="0" smtClean="0"/>
              <a:t>only because </a:t>
            </a:r>
            <a:r>
              <a:rPr lang="en-CA" sz="2000" dirty="0"/>
              <a:t>it places a large number of students at a disadvantage as they move </a:t>
            </a:r>
            <a:r>
              <a:rPr lang="en-CA" sz="2000" dirty="0" smtClean="0"/>
              <a:t>into adult </a:t>
            </a:r>
            <a:r>
              <a:rPr lang="en-CA" sz="2000" dirty="0"/>
              <a:t>roles, but because disengagement is disproportionately experienced </a:t>
            </a:r>
            <a:r>
              <a:rPr lang="en-CA" sz="2000" dirty="0" smtClean="0"/>
              <a:t>by students </a:t>
            </a:r>
            <a:r>
              <a:rPr lang="en-CA" sz="2000" dirty="0"/>
              <a:t>living in poverty, students with disabilities, and students from </a:t>
            </a:r>
            <a:r>
              <a:rPr lang="en-CA" sz="2000" dirty="0" smtClean="0"/>
              <a:t>ethnic minority </a:t>
            </a:r>
            <a:r>
              <a:rPr lang="en-CA" sz="2000" dirty="0"/>
              <a:t>and Aboriginal communities. (p. 7</a:t>
            </a:r>
            <a:r>
              <a:rPr lang="en-CA" sz="2000" dirty="0" smtClean="0"/>
              <a:t>)</a:t>
            </a:r>
          </a:p>
          <a:p>
            <a:pPr marL="0" indent="0">
              <a:buNone/>
            </a:pPr>
            <a:endParaRPr lang="en-CA" sz="2000" dirty="0"/>
          </a:p>
          <a:p>
            <a:pPr marL="0" indent="0">
              <a:buNone/>
            </a:pPr>
            <a:r>
              <a:rPr lang="en-CA" sz="2000" dirty="0" smtClean="0"/>
              <a:t>From Willms et al. (2009, p. 7)</a:t>
            </a:r>
            <a:endParaRPr lang="en-CA" sz="2000" dirty="0"/>
          </a:p>
        </p:txBody>
      </p:sp>
    </p:spTree>
    <p:extLst>
      <p:ext uri="{BB962C8B-B14F-4D97-AF65-F5344CB8AC3E}">
        <p14:creationId xmlns:p14="http://schemas.microsoft.com/office/powerpoint/2010/main" val="2921474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685800" y="381000"/>
            <a:ext cx="8077200" cy="1143000"/>
          </a:xfrm>
        </p:spPr>
        <p:txBody>
          <a:bodyPr/>
          <a:lstStyle/>
          <a:p>
            <a:r>
              <a:rPr lang="en-US" altLang="en-US" dirty="0" smtClean="0">
                <a:latin typeface="Myriad Pro" panose="020B0503030403020204" pitchFamily="34" charset="0"/>
              </a:rPr>
              <a:t>III. Multiple means of engagement</a:t>
            </a:r>
          </a:p>
        </p:txBody>
      </p:sp>
      <p:graphicFrame>
        <p:nvGraphicFramePr>
          <p:cNvPr id="4" name="Content Placeholder 3"/>
          <p:cNvGraphicFramePr>
            <a:graphicFrameLocks noGrp="1"/>
          </p:cNvGraphicFramePr>
          <p:nvPr>
            <p:ph idx="1"/>
          </p:nvPr>
        </p:nvGraphicFramePr>
        <p:xfrm>
          <a:off x="685800" y="1600200"/>
          <a:ext cx="8229600" cy="3754438"/>
        </p:xfrm>
        <a:graphic>
          <a:graphicData uri="http://schemas.openxmlformats.org/drawingml/2006/table">
            <a:tbl>
              <a:tblPr firstRow="1" bandRow="1">
                <a:tableStyleId>{5C22544A-7EE6-4342-B048-85BDC9FD1C3A}</a:tableStyleId>
              </a:tblPr>
              <a:tblGrid>
                <a:gridCol w="2743200"/>
                <a:gridCol w="2743200"/>
                <a:gridCol w="2743200"/>
              </a:tblGrid>
              <a:tr h="370871">
                <a:tc gridSpan="3">
                  <a:txBody>
                    <a:bodyPr/>
                    <a:lstStyle/>
                    <a:p>
                      <a:pPr algn="ctr"/>
                      <a:r>
                        <a:rPr lang="en-US" sz="1800" dirty="0" smtClean="0"/>
                        <a:t>Engagement</a:t>
                      </a:r>
                      <a:endParaRPr lang="en-US" sz="1800" dirty="0"/>
                    </a:p>
                  </a:txBody>
                  <a:tcPr marT="45724" marB="45724"/>
                </a:tc>
                <a:tc hMerge="1">
                  <a:txBody>
                    <a:bodyPr/>
                    <a:lstStyle/>
                    <a:p>
                      <a:endParaRPr lang="en-US" dirty="0"/>
                    </a:p>
                  </a:txBody>
                  <a:tcPr/>
                </a:tc>
                <a:tc hMerge="1">
                  <a:txBody>
                    <a:bodyPr/>
                    <a:lstStyle/>
                    <a:p>
                      <a:endParaRPr lang="en-US" dirty="0"/>
                    </a:p>
                  </a:txBody>
                  <a:tcPr/>
                </a:tc>
              </a:tr>
              <a:tr h="3383567">
                <a:tc>
                  <a:txBody>
                    <a:bodyPr/>
                    <a:lstStyle/>
                    <a:p>
                      <a:r>
                        <a:rPr lang="en-US" sz="1800" b="1" dirty="0" smtClean="0"/>
                        <a:t>7. Provide options for recruiting interest</a:t>
                      </a:r>
                    </a:p>
                    <a:p>
                      <a:pPr marL="285750" indent="-285750">
                        <a:buFont typeface="Arial"/>
                        <a:buChar char="•"/>
                      </a:pPr>
                      <a:r>
                        <a:rPr lang="en-US" sz="1800" b="0" baseline="0" dirty="0" smtClean="0"/>
                        <a:t>Optimize individual choice and autonomy</a:t>
                      </a:r>
                    </a:p>
                    <a:p>
                      <a:pPr marL="285750" indent="-285750">
                        <a:buFont typeface="Arial"/>
                        <a:buChar char="•"/>
                      </a:pPr>
                      <a:r>
                        <a:rPr lang="en-US" sz="1800" b="0" baseline="0" dirty="0" smtClean="0"/>
                        <a:t>Optimize relevance, value, authenticity</a:t>
                      </a:r>
                    </a:p>
                    <a:p>
                      <a:pPr marL="285750" indent="-285750">
                        <a:buFont typeface="Arial"/>
                        <a:buChar char="•"/>
                      </a:pPr>
                      <a:r>
                        <a:rPr lang="en-US" sz="1800" b="0" baseline="0" dirty="0" smtClean="0"/>
                        <a:t>Minimize threats and distractions</a:t>
                      </a:r>
                      <a:endParaRPr lang="en-US" sz="1800" b="0" dirty="0" smtClean="0"/>
                    </a:p>
                  </a:txBody>
                  <a:tcPr marT="45724" marB="45724"/>
                </a:tc>
                <a:tc>
                  <a:txBody>
                    <a:bodyPr/>
                    <a:lstStyle/>
                    <a:p>
                      <a:r>
                        <a:rPr lang="en-US" sz="1800" b="1" baseline="0" dirty="0" smtClean="0"/>
                        <a:t>8. Provide options for sustaining effort and persistence</a:t>
                      </a:r>
                    </a:p>
                    <a:p>
                      <a:pPr marL="285750" indent="-285750">
                        <a:buFont typeface="Arial"/>
                        <a:buChar char="•"/>
                      </a:pPr>
                      <a:r>
                        <a:rPr lang="en-US" sz="1800" b="0" baseline="0" dirty="0" smtClean="0"/>
                        <a:t>Heighten salience of goals and objectives</a:t>
                      </a:r>
                    </a:p>
                    <a:p>
                      <a:pPr marL="285750" indent="-285750">
                        <a:buFont typeface="Arial"/>
                        <a:buChar char="•"/>
                      </a:pPr>
                      <a:r>
                        <a:rPr lang="en-US" sz="1800" b="0" baseline="0" dirty="0" smtClean="0"/>
                        <a:t>Vary demands and resources to optimize challenge</a:t>
                      </a:r>
                    </a:p>
                    <a:p>
                      <a:pPr marL="285750" indent="-285750">
                        <a:buFont typeface="Arial"/>
                        <a:buChar char="•"/>
                      </a:pPr>
                      <a:r>
                        <a:rPr lang="en-US" sz="1800" b="0" baseline="0" dirty="0" smtClean="0"/>
                        <a:t>Foster collaboration and community</a:t>
                      </a:r>
                    </a:p>
                    <a:p>
                      <a:pPr marL="285750" indent="-285750">
                        <a:buFont typeface="Arial"/>
                        <a:buChar char="•"/>
                      </a:pPr>
                      <a:r>
                        <a:rPr lang="en-US" sz="1800" b="0" baseline="0" dirty="0" smtClean="0"/>
                        <a:t>Increase mastery-oriented feedback</a:t>
                      </a:r>
                    </a:p>
                  </a:txBody>
                  <a:tcPr marT="45724" marB="45724"/>
                </a:tc>
                <a:tc>
                  <a:txBody>
                    <a:bodyPr/>
                    <a:lstStyle/>
                    <a:p>
                      <a:r>
                        <a:rPr lang="en-US" sz="1800" b="1" dirty="0" smtClean="0"/>
                        <a:t>9. Provide</a:t>
                      </a:r>
                      <a:r>
                        <a:rPr lang="en-US" sz="1800" b="1" baseline="0" dirty="0" smtClean="0"/>
                        <a:t> options for self-regulation</a:t>
                      </a:r>
                      <a:endParaRPr lang="en-US" sz="1800" b="1" dirty="0" smtClean="0"/>
                    </a:p>
                    <a:p>
                      <a:pPr marL="285750" indent="-285750">
                        <a:buFont typeface="Arial"/>
                        <a:buChar char="•"/>
                      </a:pPr>
                      <a:r>
                        <a:rPr lang="en-US" sz="1800" baseline="0" dirty="0" smtClean="0"/>
                        <a:t>Promote expectations and beliefs that optimize motivation</a:t>
                      </a:r>
                    </a:p>
                    <a:p>
                      <a:pPr marL="285750" indent="-285750">
                        <a:buFont typeface="Arial"/>
                        <a:buChar char="•"/>
                      </a:pPr>
                      <a:r>
                        <a:rPr lang="en-US" sz="1800" baseline="0" dirty="0" smtClean="0"/>
                        <a:t>Facilitate personal coping skills and strategies</a:t>
                      </a:r>
                    </a:p>
                    <a:p>
                      <a:pPr marL="285750" indent="-285750">
                        <a:buFont typeface="Arial"/>
                        <a:buChar char="•"/>
                      </a:pPr>
                      <a:r>
                        <a:rPr lang="en-US" sz="1800" baseline="0" dirty="0" smtClean="0"/>
                        <a:t>Develop self-assessment and reflection</a:t>
                      </a:r>
                      <a:endParaRPr lang="en-US" sz="1800" dirty="0" smtClean="0"/>
                    </a:p>
                  </a:txBody>
                  <a:tcPr marT="45724" marB="45724"/>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685800" y="457200"/>
            <a:ext cx="7543800" cy="1143000"/>
          </a:xfrm>
        </p:spPr>
        <p:txBody>
          <a:bodyPr/>
          <a:lstStyle/>
          <a:p>
            <a:r>
              <a:rPr lang="en-US" altLang="en-US" dirty="0" smtClean="0">
                <a:latin typeface="Myriad Pro" panose="020B0503030403020204" pitchFamily="34" charset="0"/>
              </a:rPr>
              <a:t>7. Provide options for recruiting interest</a:t>
            </a:r>
          </a:p>
        </p:txBody>
      </p:sp>
      <p:sp>
        <p:nvSpPr>
          <p:cNvPr id="63490" name="Content Placeholder 2"/>
          <p:cNvSpPr>
            <a:spLocks noGrp="1"/>
          </p:cNvSpPr>
          <p:nvPr>
            <p:ph idx="1"/>
          </p:nvPr>
        </p:nvSpPr>
        <p:spPr>
          <a:xfrm>
            <a:off x="685800" y="1676400"/>
            <a:ext cx="7772400" cy="3824288"/>
          </a:xfrm>
        </p:spPr>
        <p:txBody>
          <a:bodyPr/>
          <a:lstStyle/>
          <a:p>
            <a:r>
              <a:rPr lang="en-US" altLang="en-US" dirty="0" smtClean="0">
                <a:latin typeface="Century Schoolbook" charset="0"/>
              </a:rPr>
              <a:t>Optimize individual choice and autonomy</a:t>
            </a:r>
          </a:p>
          <a:p>
            <a:pPr lvl="1"/>
            <a:r>
              <a:rPr lang="en-US" altLang="en-US" dirty="0" smtClean="0">
                <a:latin typeface="Century Schoolbook" charset="0"/>
              </a:rPr>
              <a:t>Practice opportunities, reward type, information gathering/production, design/layout of graphics, sequence for completing tasks</a:t>
            </a:r>
          </a:p>
          <a:p>
            <a:r>
              <a:rPr lang="en-US" altLang="en-US" dirty="0" smtClean="0">
                <a:latin typeface="Century Schoolbook" charset="0"/>
              </a:rPr>
              <a:t>Optimize relevance, value and authenticity</a:t>
            </a:r>
          </a:p>
          <a:p>
            <a:pPr lvl="1"/>
            <a:r>
              <a:rPr lang="en-US" altLang="en-US" dirty="0" smtClean="0">
                <a:latin typeface="Century Schoolbook" charset="0"/>
              </a:rPr>
              <a:t>Personalization, relevance to individual learner, culturally and socially relevant, supports diversity</a:t>
            </a:r>
          </a:p>
          <a:p>
            <a:r>
              <a:rPr lang="en-US" altLang="en-US" dirty="0" smtClean="0">
                <a:latin typeface="Century Schoolbook" charset="0"/>
              </a:rPr>
              <a:t>Minimize threats and distractions</a:t>
            </a:r>
          </a:p>
          <a:p>
            <a:pPr lvl="1"/>
            <a:r>
              <a:rPr lang="en-US" altLang="en-US" dirty="0" smtClean="0">
                <a:latin typeface="Century Schoolbook" charset="0"/>
              </a:rPr>
              <a:t>Accepting environment, vary level of novelty and risk, vary level of sensory stimulation</a:t>
            </a:r>
          </a:p>
          <a:p>
            <a:endParaRPr lang="en-US" altLang="en-US" dirty="0" smtClean="0">
              <a:latin typeface="Century Schoolbook" charset="0"/>
            </a:endParaRPr>
          </a:p>
          <a:p>
            <a:pPr lvl="1"/>
            <a:endParaRPr lang="en-US" altLang="en-US" dirty="0" smtClean="0">
              <a:latin typeface="Century Schoolbook" charset="0"/>
            </a:endParaRPr>
          </a:p>
          <a:p>
            <a:pPr lvl="1"/>
            <a:endParaRPr lang="en-US" altLang="en-US" dirty="0" smtClean="0">
              <a:latin typeface="Century Schoolbook"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Individual choice and autonomy</a:t>
            </a:r>
            <a:endParaRPr lang="en-CA" dirty="0"/>
          </a:p>
        </p:txBody>
      </p:sp>
      <p:sp>
        <p:nvSpPr>
          <p:cNvPr id="3" name="Content Placeholder 2"/>
          <p:cNvSpPr>
            <a:spLocks noGrp="1"/>
          </p:cNvSpPr>
          <p:nvPr>
            <p:ph idx="1"/>
          </p:nvPr>
        </p:nvSpPr>
        <p:spPr/>
        <p:txBody>
          <a:bodyPr/>
          <a:lstStyle/>
          <a:p>
            <a:r>
              <a:rPr lang="en-CA" dirty="0" smtClean="0"/>
              <a:t>Self-quizzes or exams (with immediate and helpful feedback)</a:t>
            </a:r>
          </a:p>
          <a:p>
            <a:r>
              <a:rPr lang="en-CA" dirty="0" smtClean="0"/>
              <a:t>Flexible assignments (e.g. open-ended assignments)</a:t>
            </a:r>
          </a:p>
          <a:p>
            <a:r>
              <a:rPr lang="en-CA" dirty="0" smtClean="0"/>
              <a:t>RSS feeds give students freedom to explore a topic</a:t>
            </a:r>
          </a:p>
          <a:p>
            <a:endParaRPr lang="en-CA" dirty="0"/>
          </a:p>
        </p:txBody>
      </p:sp>
    </p:spTree>
    <p:extLst>
      <p:ext uri="{BB962C8B-B14F-4D97-AF65-F5344CB8AC3E}">
        <p14:creationId xmlns:p14="http://schemas.microsoft.com/office/powerpoint/2010/main" val="1889758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685800" y="609600"/>
            <a:ext cx="6478588" cy="1143000"/>
          </a:xfrm>
        </p:spPr>
        <p:txBody>
          <a:bodyPr/>
          <a:lstStyle/>
          <a:p>
            <a:r>
              <a:rPr lang="en-US" altLang="en-US" dirty="0" smtClean="0">
                <a:latin typeface="Myriad Pro" panose="020B0503030403020204" pitchFamily="34" charset="0"/>
              </a:rPr>
              <a:t>Polling question</a:t>
            </a:r>
          </a:p>
        </p:txBody>
      </p:sp>
      <p:sp>
        <p:nvSpPr>
          <p:cNvPr id="18434" name="Content Placeholder 2"/>
          <p:cNvSpPr>
            <a:spLocks noGrp="1"/>
          </p:cNvSpPr>
          <p:nvPr>
            <p:ph idx="1"/>
          </p:nvPr>
        </p:nvSpPr>
        <p:spPr>
          <a:xfrm>
            <a:off x="685800" y="1981200"/>
            <a:ext cx="7315200" cy="3824288"/>
          </a:xfrm>
        </p:spPr>
        <p:txBody>
          <a:bodyPr/>
          <a:lstStyle/>
          <a:p>
            <a:r>
              <a:rPr lang="en-US" altLang="en-US" dirty="0" smtClean="0">
                <a:latin typeface="Century Schoolbook" charset="0"/>
              </a:rPr>
              <a:t>When I mention the term universal design for learning (UDL) what comes to mind?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Optimize relevance, value &amp; authenticity</a:t>
            </a:r>
            <a:endParaRPr lang="en-CA" dirty="0"/>
          </a:p>
        </p:txBody>
      </p:sp>
      <p:sp>
        <p:nvSpPr>
          <p:cNvPr id="3" name="Content Placeholder 2"/>
          <p:cNvSpPr>
            <a:spLocks noGrp="1"/>
          </p:cNvSpPr>
          <p:nvPr>
            <p:ph idx="1"/>
          </p:nvPr>
        </p:nvSpPr>
        <p:spPr/>
        <p:txBody>
          <a:bodyPr/>
          <a:lstStyle/>
          <a:p>
            <a:r>
              <a:rPr lang="en-CA" dirty="0" smtClean="0"/>
              <a:t>Authentic activities (contextualized to learner’s life)</a:t>
            </a:r>
          </a:p>
          <a:p>
            <a:r>
              <a:rPr lang="en-CA" dirty="0" smtClean="0"/>
              <a:t>Include tasks that allow learners to actively participate and reflect on their learning (e.g. journals, blogs)</a:t>
            </a:r>
          </a:p>
          <a:p>
            <a:r>
              <a:rPr lang="en-CA" dirty="0" smtClean="0"/>
              <a:t>Design activities that allow learners to engage in creative problem-solving (e.g. real world problems in mathematics)</a:t>
            </a:r>
          </a:p>
          <a:p>
            <a:r>
              <a:rPr lang="en-CA" dirty="0" smtClean="0"/>
              <a:t>Appropriate for diverse audiences</a:t>
            </a:r>
            <a:endParaRPr lang="en-CA" dirty="0"/>
          </a:p>
        </p:txBody>
      </p:sp>
    </p:spTree>
    <p:extLst>
      <p:ext uri="{BB962C8B-B14F-4D97-AF65-F5344CB8AC3E}">
        <p14:creationId xmlns:p14="http://schemas.microsoft.com/office/powerpoint/2010/main" val="3706927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685800" y="609600"/>
            <a:ext cx="6478588" cy="1143000"/>
          </a:xfrm>
        </p:spPr>
        <p:txBody>
          <a:bodyPr/>
          <a:lstStyle/>
          <a:p>
            <a:r>
              <a:rPr lang="en-US" altLang="en-US" dirty="0" smtClean="0">
                <a:latin typeface="Myriad Pro" panose="020B0503030403020204" pitchFamily="34" charset="0"/>
              </a:rPr>
              <a:t>Example - Simulation</a:t>
            </a:r>
          </a:p>
        </p:txBody>
      </p:sp>
      <p:sp>
        <p:nvSpPr>
          <p:cNvPr id="57346" name="Content Placeholder 2"/>
          <p:cNvSpPr>
            <a:spLocks noGrp="1"/>
          </p:cNvSpPr>
          <p:nvPr>
            <p:ph idx="1"/>
          </p:nvPr>
        </p:nvSpPr>
        <p:spPr>
          <a:xfrm>
            <a:off x="685800" y="1524000"/>
            <a:ext cx="6478588" cy="3824288"/>
          </a:xfrm>
        </p:spPr>
        <p:txBody>
          <a:bodyPr/>
          <a:lstStyle/>
          <a:p>
            <a:r>
              <a:rPr lang="en-US" altLang="en-US" dirty="0" smtClean="0">
                <a:latin typeface="Century Schoolbook" charset="0"/>
                <a:hlinkClick r:id="rId3"/>
              </a:rPr>
              <a:t>Ardcalloch simulation</a:t>
            </a:r>
            <a:endParaRPr lang="en-US" altLang="en-US" dirty="0" smtClean="0">
              <a:latin typeface="Century Schoolbook" charset="0"/>
            </a:endParaRPr>
          </a:p>
        </p:txBody>
      </p:sp>
      <p:pic>
        <p:nvPicPr>
          <p:cNvPr id="57347" name="Picture 3" descr="Ardcalloc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133600"/>
            <a:ext cx="5108575"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4" descr="L&amp;o-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514600"/>
            <a:ext cx="4370388"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07604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85800" y="609600"/>
            <a:ext cx="7239000" cy="1143000"/>
          </a:xfrm>
        </p:spPr>
        <p:txBody>
          <a:bodyPr/>
          <a:lstStyle/>
          <a:p>
            <a:r>
              <a:rPr lang="en-US" altLang="en-US" dirty="0" smtClean="0">
                <a:latin typeface="Myriad Pro" panose="020B0503030403020204" pitchFamily="34" charset="0"/>
              </a:rPr>
              <a:t>Examples of authentic learning activities</a:t>
            </a:r>
          </a:p>
        </p:txBody>
      </p:sp>
      <p:sp>
        <p:nvSpPr>
          <p:cNvPr id="15362" name="Content Placeholder 2"/>
          <p:cNvSpPr>
            <a:spLocks noGrp="1"/>
          </p:cNvSpPr>
          <p:nvPr>
            <p:ph idx="1"/>
          </p:nvPr>
        </p:nvSpPr>
        <p:spPr>
          <a:xfrm>
            <a:off x="685800" y="1981200"/>
            <a:ext cx="6478588" cy="3824288"/>
          </a:xfrm>
        </p:spPr>
        <p:txBody>
          <a:bodyPr/>
          <a:lstStyle/>
          <a:p>
            <a:r>
              <a:rPr lang="en-US" altLang="en-US" dirty="0" smtClean="0">
                <a:latin typeface="Century Schoolbook" charset="0"/>
              </a:rPr>
              <a:t>Problem-based learning</a:t>
            </a:r>
          </a:p>
          <a:p>
            <a:r>
              <a:rPr lang="en-US" altLang="en-US" dirty="0" smtClean="0">
                <a:latin typeface="Century Schoolbook" charset="0"/>
              </a:rPr>
              <a:t>Case studies</a:t>
            </a:r>
          </a:p>
          <a:p>
            <a:r>
              <a:rPr lang="en-US" altLang="en-US" dirty="0" smtClean="0">
                <a:latin typeface="Century Schoolbook" charset="0"/>
              </a:rPr>
              <a:t>Simulation &amp; role play</a:t>
            </a:r>
          </a:p>
          <a:p>
            <a:r>
              <a:rPr lang="en-US" altLang="en-US" dirty="0" smtClean="0">
                <a:latin typeface="Century Schoolbook" charset="0"/>
              </a:rPr>
              <a:t>Literature reviews</a:t>
            </a:r>
          </a:p>
          <a:p>
            <a:r>
              <a:rPr lang="en-US" altLang="en-US" dirty="0" smtClean="0">
                <a:latin typeface="Century Schoolbook" charset="0"/>
              </a:rPr>
              <a:t>Portfolios</a:t>
            </a:r>
          </a:p>
        </p:txBody>
      </p:sp>
    </p:spTree>
    <p:extLst>
      <p:ext uri="{BB962C8B-B14F-4D97-AF65-F5344CB8AC3E}">
        <p14:creationId xmlns:p14="http://schemas.microsoft.com/office/powerpoint/2010/main" val="2868238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001000" cy="1143000"/>
          </a:xfrm>
        </p:spPr>
        <p:txBody>
          <a:bodyPr/>
          <a:lstStyle/>
          <a:p>
            <a:r>
              <a:rPr lang="en-CA" dirty="0" smtClean="0"/>
              <a:t>Minimize threats &amp; distractions</a:t>
            </a:r>
            <a:endParaRPr lang="en-CA" dirty="0"/>
          </a:p>
        </p:txBody>
      </p:sp>
      <p:sp>
        <p:nvSpPr>
          <p:cNvPr id="3" name="Content Placeholder 2"/>
          <p:cNvSpPr>
            <a:spLocks noGrp="1"/>
          </p:cNvSpPr>
          <p:nvPr>
            <p:ph idx="1"/>
          </p:nvPr>
        </p:nvSpPr>
        <p:spPr>
          <a:xfrm>
            <a:off x="685800" y="1600200"/>
            <a:ext cx="7620000" cy="3824064"/>
          </a:xfrm>
        </p:spPr>
        <p:txBody>
          <a:bodyPr/>
          <a:lstStyle/>
          <a:p>
            <a:r>
              <a:rPr lang="en-CA" dirty="0" smtClean="0"/>
              <a:t>Ambiguity. Novices generally have a low tolerance for ambiguity and making mistakes (Cox, 2009).</a:t>
            </a:r>
          </a:p>
          <a:p>
            <a:r>
              <a:rPr lang="en-CA" dirty="0" smtClean="0"/>
              <a:t>Consistency of presentation (e.g. between courses)</a:t>
            </a:r>
          </a:p>
          <a:p>
            <a:r>
              <a:rPr lang="en-CA" dirty="0" smtClean="0"/>
              <a:t>In paced courses use calendars and schedules to increase predictability of activities</a:t>
            </a:r>
          </a:p>
          <a:p>
            <a:r>
              <a:rPr lang="en-CA" dirty="0" smtClean="0"/>
              <a:t>Use advanced organizers to help learners anticipate what is coming</a:t>
            </a:r>
          </a:p>
          <a:p>
            <a:r>
              <a:rPr lang="en-CA" dirty="0" smtClean="0"/>
              <a:t>Introducing novel experiences can help motivate learners to maintain interest</a:t>
            </a:r>
          </a:p>
          <a:p>
            <a:endParaRPr lang="en-CA" dirty="0"/>
          </a:p>
        </p:txBody>
      </p:sp>
    </p:spTree>
    <p:extLst>
      <p:ext uri="{BB962C8B-B14F-4D97-AF65-F5344CB8AC3E}">
        <p14:creationId xmlns:p14="http://schemas.microsoft.com/office/powerpoint/2010/main" val="3540917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685800" y="228600"/>
            <a:ext cx="7391400" cy="1143000"/>
          </a:xfrm>
        </p:spPr>
        <p:txBody>
          <a:bodyPr/>
          <a:lstStyle/>
          <a:p>
            <a:r>
              <a:rPr lang="en-US" altLang="en-US" dirty="0" smtClean="0">
                <a:latin typeface="Myriad Pro" panose="020B0503030403020204" pitchFamily="34" charset="0"/>
              </a:rPr>
              <a:t>8. Provide options for sustaining effort and persistence</a:t>
            </a:r>
          </a:p>
        </p:txBody>
      </p:sp>
      <p:sp>
        <p:nvSpPr>
          <p:cNvPr id="3" name="Content Placeholder 2"/>
          <p:cNvSpPr>
            <a:spLocks noGrp="1"/>
          </p:cNvSpPr>
          <p:nvPr>
            <p:ph idx="1"/>
          </p:nvPr>
        </p:nvSpPr>
        <p:spPr>
          <a:xfrm>
            <a:off x="685800" y="1447800"/>
            <a:ext cx="7848600" cy="3824288"/>
          </a:xfrm>
        </p:spPr>
        <p:txBody>
          <a:bodyPr/>
          <a:lstStyle/>
          <a:p>
            <a:pPr marL="285750" indent="-285750">
              <a:defRPr/>
            </a:pPr>
            <a:r>
              <a:rPr lang="en-US" dirty="0" smtClean="0">
                <a:solidFill>
                  <a:schemeClr val="accent2">
                    <a:lumMod val="50000"/>
                  </a:schemeClr>
                </a:solidFill>
                <a:ea typeface="+mn-ea"/>
              </a:rPr>
              <a:t>Heighten salience of goals and objectives</a:t>
            </a:r>
          </a:p>
          <a:p>
            <a:pPr marL="685800" lvl="1">
              <a:defRPr/>
            </a:pPr>
            <a:r>
              <a:rPr lang="en-US" dirty="0" smtClean="0">
                <a:solidFill>
                  <a:schemeClr val="accent2">
                    <a:lumMod val="50000"/>
                  </a:schemeClr>
                </a:solidFill>
                <a:ea typeface="+mn-ea"/>
              </a:rPr>
              <a:t>Achievable goal setting, scaffolding to visualize desired outcome, exemplars</a:t>
            </a:r>
          </a:p>
          <a:p>
            <a:pPr marL="285750" indent="-285750">
              <a:defRPr/>
            </a:pPr>
            <a:r>
              <a:rPr lang="en-US" dirty="0" smtClean="0">
                <a:solidFill>
                  <a:schemeClr val="accent2">
                    <a:lumMod val="50000"/>
                  </a:schemeClr>
                </a:solidFill>
                <a:ea typeface="+mn-ea"/>
              </a:rPr>
              <a:t>Vary demands and resources to optimize challenge</a:t>
            </a:r>
          </a:p>
          <a:p>
            <a:pPr marL="685800" lvl="1">
              <a:defRPr/>
            </a:pPr>
            <a:r>
              <a:rPr lang="en-US" dirty="0" smtClean="0">
                <a:solidFill>
                  <a:schemeClr val="accent2">
                    <a:lumMod val="50000"/>
                  </a:schemeClr>
                </a:solidFill>
                <a:ea typeface="+mn-ea"/>
              </a:rPr>
              <a:t>Flexibility in tools, emphasize process, rubrics</a:t>
            </a:r>
          </a:p>
          <a:p>
            <a:pPr marL="285750" indent="-285750">
              <a:defRPr/>
            </a:pPr>
            <a:r>
              <a:rPr lang="en-US" dirty="0" smtClean="0">
                <a:solidFill>
                  <a:schemeClr val="accent2">
                    <a:lumMod val="50000"/>
                  </a:schemeClr>
                </a:solidFill>
                <a:ea typeface="+mn-ea"/>
              </a:rPr>
              <a:t>Foster collaboration and community</a:t>
            </a:r>
          </a:p>
          <a:p>
            <a:pPr marL="685800" lvl="1">
              <a:defRPr/>
            </a:pPr>
            <a:r>
              <a:rPr lang="en-US" dirty="0" smtClean="0">
                <a:solidFill>
                  <a:schemeClr val="accent2">
                    <a:lumMod val="50000"/>
                  </a:schemeClr>
                </a:solidFill>
                <a:ea typeface="+mn-ea"/>
              </a:rPr>
              <a:t>Group work ground rules, support learning communities</a:t>
            </a:r>
          </a:p>
          <a:p>
            <a:pPr marL="285750">
              <a:defRPr/>
            </a:pPr>
            <a:r>
              <a:rPr lang="en-US" dirty="0" smtClean="0">
                <a:solidFill>
                  <a:schemeClr val="accent2">
                    <a:lumMod val="50000"/>
                  </a:schemeClr>
                </a:solidFill>
                <a:ea typeface="+mn-ea"/>
              </a:rPr>
              <a:t>Increase mastery-oriented feedback</a:t>
            </a:r>
          </a:p>
          <a:p>
            <a:pPr marL="685800" lvl="1">
              <a:defRPr/>
            </a:pPr>
            <a:r>
              <a:rPr lang="en-US" dirty="0" smtClean="0">
                <a:solidFill>
                  <a:schemeClr val="accent2">
                    <a:lumMod val="50000"/>
                  </a:schemeClr>
                </a:solidFill>
                <a:ea typeface="+mn-ea"/>
              </a:rPr>
              <a:t>Encourage self-awareness, provide targeted &amp; substantive feedback, identify success strategies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 Mind Map</a:t>
            </a:r>
            <a:endParaRPr lang="en-CA"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5799" y="1600200"/>
            <a:ext cx="7884903" cy="4104564"/>
          </a:xfrm>
        </p:spPr>
      </p:pic>
    </p:spTree>
    <p:extLst>
      <p:ext uri="{BB962C8B-B14F-4D97-AF65-F5344CB8AC3E}">
        <p14:creationId xmlns:p14="http://schemas.microsoft.com/office/powerpoint/2010/main" val="26137478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 Concept Map</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2152" y="1752600"/>
            <a:ext cx="8382983" cy="3638266"/>
          </a:xfrm>
        </p:spPr>
      </p:pic>
    </p:spTree>
    <p:extLst>
      <p:ext uri="{BB962C8B-B14F-4D97-AF65-F5344CB8AC3E}">
        <p14:creationId xmlns:p14="http://schemas.microsoft.com/office/powerpoint/2010/main" val="2537851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Heighten salience of goals and objectives</a:t>
            </a:r>
            <a:endParaRPr lang="en-CA" dirty="0"/>
          </a:p>
        </p:txBody>
      </p:sp>
      <p:sp>
        <p:nvSpPr>
          <p:cNvPr id="3" name="Content Placeholder 2"/>
          <p:cNvSpPr>
            <a:spLocks noGrp="1"/>
          </p:cNvSpPr>
          <p:nvPr>
            <p:ph idx="1"/>
          </p:nvPr>
        </p:nvSpPr>
        <p:spPr>
          <a:xfrm>
            <a:off x="685800" y="1828800"/>
            <a:ext cx="7696200" cy="3824064"/>
          </a:xfrm>
        </p:spPr>
        <p:txBody>
          <a:bodyPr/>
          <a:lstStyle/>
          <a:p>
            <a:r>
              <a:rPr lang="en-CA" dirty="0" smtClean="0"/>
              <a:t>Guide students to set realistic learning goals around their work and personal lives. </a:t>
            </a:r>
          </a:p>
          <a:p>
            <a:r>
              <a:rPr lang="en-CA" dirty="0" smtClean="0"/>
              <a:t>Direct students to time management resources by including HTML blocks with links</a:t>
            </a:r>
          </a:p>
          <a:p>
            <a:r>
              <a:rPr lang="en-CA" dirty="0" smtClean="0"/>
              <a:t>Encourage students to use scheduling apps to send themselves reminders of assignment deadlines</a:t>
            </a:r>
          </a:p>
          <a:p>
            <a:r>
              <a:rPr lang="en-CA" dirty="0" smtClean="0"/>
              <a:t>Use calendar in the LMS to sync the individual’s start date to recommended milestones</a:t>
            </a:r>
          </a:p>
          <a:p>
            <a:r>
              <a:rPr lang="en-CA" dirty="0" smtClean="0"/>
              <a:t>Provide exemplars of excellence</a:t>
            </a:r>
          </a:p>
          <a:p>
            <a:r>
              <a:rPr lang="en-CA" dirty="0" smtClean="0"/>
              <a:t>Provide rubrics that make goals and objectives of activities and assignments more explicit</a:t>
            </a:r>
          </a:p>
        </p:txBody>
      </p:sp>
    </p:spTree>
    <p:extLst>
      <p:ext uri="{BB962C8B-B14F-4D97-AF65-F5344CB8AC3E}">
        <p14:creationId xmlns:p14="http://schemas.microsoft.com/office/powerpoint/2010/main" val="20874810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 HTML Block</a:t>
            </a:r>
            <a:endParaRPr lang="en-CA"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1752599"/>
            <a:ext cx="2341728" cy="4281813"/>
          </a:xfrm>
        </p:spPr>
      </p:pic>
    </p:spTree>
    <p:extLst>
      <p:ext uri="{BB962C8B-B14F-4D97-AF65-F5344CB8AC3E}">
        <p14:creationId xmlns:p14="http://schemas.microsoft.com/office/powerpoint/2010/main" val="2007232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URLs for rubrics</a:t>
            </a:r>
            <a:endParaRPr lang="en-CA" dirty="0"/>
          </a:p>
        </p:txBody>
      </p:sp>
      <p:sp>
        <p:nvSpPr>
          <p:cNvPr id="3" name="Content Placeholder 2"/>
          <p:cNvSpPr>
            <a:spLocks noGrp="1"/>
          </p:cNvSpPr>
          <p:nvPr>
            <p:ph idx="1"/>
          </p:nvPr>
        </p:nvSpPr>
        <p:spPr/>
        <p:txBody>
          <a:bodyPr/>
          <a:lstStyle/>
          <a:p>
            <a:r>
              <a:rPr lang="en-US" altLang="en-US" dirty="0" smtClean="0">
                <a:latin typeface="Century Schoolbook" charset="0"/>
                <a:hlinkClick r:id="rId2"/>
              </a:rPr>
              <a:t>Online discussion</a:t>
            </a:r>
            <a:endParaRPr lang="en-US" altLang="en-US" dirty="0" smtClean="0">
              <a:latin typeface="Century Schoolbook" charset="0"/>
            </a:endParaRPr>
          </a:p>
          <a:p>
            <a:r>
              <a:rPr lang="en-US" altLang="en-US" dirty="0" smtClean="0">
                <a:latin typeface="Century Schoolbook" charset="0"/>
                <a:hlinkClick r:id="rId2"/>
              </a:rPr>
              <a:t>Projects (e.g. sciences)</a:t>
            </a:r>
            <a:endParaRPr lang="en-US" altLang="en-US" dirty="0" smtClean="0">
              <a:latin typeface="Century Schoolbook" charset="0"/>
            </a:endParaRPr>
          </a:p>
          <a:p>
            <a:r>
              <a:rPr lang="en-US" altLang="en-US" dirty="0" smtClean="0">
                <a:latin typeface="Century Schoolbook" charset="0"/>
                <a:hlinkClick r:id="rId3"/>
              </a:rPr>
              <a:t>Collaboration</a:t>
            </a:r>
            <a:endParaRPr lang="en-US" altLang="en-US" dirty="0" smtClean="0">
              <a:latin typeface="Century Schoolbook" charset="0"/>
            </a:endParaRPr>
          </a:p>
          <a:p>
            <a:r>
              <a:rPr lang="en-US" altLang="en-US" dirty="0" smtClean="0">
                <a:latin typeface="Century Schoolbook" charset="0"/>
                <a:hlinkClick r:id="rId4"/>
              </a:rPr>
              <a:t>Lab reports</a:t>
            </a:r>
            <a:endParaRPr lang="en-US" altLang="en-US" dirty="0" smtClean="0">
              <a:latin typeface="Century Schoolbook" charset="0"/>
            </a:endParaRPr>
          </a:p>
          <a:p>
            <a:r>
              <a:rPr lang="en-US" altLang="en-US" dirty="0" smtClean="0">
                <a:latin typeface="Century Schoolbook" charset="0"/>
                <a:hlinkClick r:id="rId5"/>
              </a:rPr>
              <a:t>Mathematical proofs</a:t>
            </a:r>
            <a:endParaRPr lang="en-US" altLang="en-US" dirty="0" smtClean="0">
              <a:latin typeface="Century Schoolbook" charset="0"/>
            </a:endParaRPr>
          </a:p>
          <a:p>
            <a:r>
              <a:rPr lang="en-US" altLang="en-US" dirty="0" smtClean="0">
                <a:latin typeface="Century Schoolbook" charset="0"/>
                <a:hlinkClick r:id="rId6"/>
              </a:rPr>
              <a:t>E-portfolios</a:t>
            </a:r>
            <a:endParaRPr lang="en-US" altLang="en-US" dirty="0" smtClean="0">
              <a:latin typeface="Century Schoolbook" charset="0"/>
            </a:endParaRPr>
          </a:p>
          <a:p>
            <a:r>
              <a:rPr lang="en-US" altLang="en-US" dirty="0" smtClean="0">
                <a:latin typeface="Century Schoolbook" charset="0"/>
                <a:hlinkClick r:id="rId5"/>
              </a:rPr>
              <a:t>Research paper</a:t>
            </a:r>
            <a:endParaRPr lang="en-US" altLang="en-US" dirty="0" smtClean="0">
              <a:latin typeface="Century Schoolbook" charset="0"/>
            </a:endParaRPr>
          </a:p>
        </p:txBody>
      </p:sp>
    </p:spTree>
    <p:extLst>
      <p:ext uri="{BB962C8B-B14F-4D97-AF65-F5344CB8AC3E}">
        <p14:creationId xmlns:p14="http://schemas.microsoft.com/office/powerpoint/2010/main" val="2537614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85800" y="609600"/>
            <a:ext cx="6478588" cy="1143000"/>
          </a:xfrm>
        </p:spPr>
        <p:txBody>
          <a:bodyPr/>
          <a:lstStyle/>
          <a:p>
            <a:r>
              <a:rPr lang="en-US" altLang="en-US" dirty="0" smtClean="0">
                <a:latin typeface="Myriad Pro" panose="020B0503030403020204" pitchFamily="34" charset="0"/>
              </a:rPr>
              <a:t>Agenda</a:t>
            </a:r>
          </a:p>
        </p:txBody>
      </p:sp>
      <p:sp>
        <p:nvSpPr>
          <p:cNvPr id="17410" name="Content Placeholder 2"/>
          <p:cNvSpPr>
            <a:spLocks noGrp="1"/>
          </p:cNvSpPr>
          <p:nvPr>
            <p:ph idx="1"/>
          </p:nvPr>
        </p:nvSpPr>
        <p:spPr>
          <a:xfrm>
            <a:off x="685800" y="1981200"/>
            <a:ext cx="7391400" cy="3824288"/>
          </a:xfrm>
        </p:spPr>
        <p:txBody>
          <a:bodyPr/>
          <a:lstStyle/>
          <a:p>
            <a:r>
              <a:rPr lang="en-US" altLang="en-US" dirty="0" smtClean="0">
                <a:latin typeface="Century Schoolbook" charset="0"/>
              </a:rPr>
              <a:t>Welcome</a:t>
            </a:r>
          </a:p>
          <a:p>
            <a:r>
              <a:rPr lang="en-US" altLang="en-US" dirty="0" smtClean="0">
                <a:latin typeface="Century Schoolbook" charset="0"/>
              </a:rPr>
              <a:t>What is Universal Design for Learning (UDL)?</a:t>
            </a:r>
          </a:p>
          <a:p>
            <a:r>
              <a:rPr lang="en-US" altLang="en-US" dirty="0" smtClean="0">
                <a:latin typeface="Century Schoolbook" charset="0"/>
              </a:rPr>
              <a:t>Why is UDL important in online distance education at the post-secondary level?</a:t>
            </a:r>
          </a:p>
          <a:p>
            <a:r>
              <a:rPr lang="en-US" altLang="en-US" dirty="0" smtClean="0">
                <a:latin typeface="Century Schoolbook" charset="0"/>
              </a:rPr>
              <a:t>What do we mean by at-risk student? By high-risk courses?</a:t>
            </a:r>
          </a:p>
          <a:p>
            <a:r>
              <a:rPr lang="en-US" altLang="en-US" dirty="0" smtClean="0">
                <a:latin typeface="Century Schoolbook" charset="0"/>
              </a:rPr>
              <a:t>How does engagement fit into UDL and support at-risk students?</a:t>
            </a:r>
          </a:p>
          <a:p>
            <a:r>
              <a:rPr lang="en-US" altLang="en-US" dirty="0" smtClean="0">
                <a:latin typeface="Century Schoolbook" charset="0"/>
              </a:rPr>
              <a:t>Strategies and tools to increase engagement</a:t>
            </a:r>
          </a:p>
          <a:p>
            <a:r>
              <a:rPr lang="en-US" altLang="en-US" dirty="0" smtClean="0">
                <a:latin typeface="Century Schoolbook" charset="0"/>
              </a:rPr>
              <a:t>Questions</a:t>
            </a:r>
          </a:p>
          <a:p>
            <a:endParaRPr lang="en-US" altLang="en-US" dirty="0" smtClean="0">
              <a:latin typeface="Century Schoolbook"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685800" y="228600"/>
            <a:ext cx="6478588" cy="1143000"/>
          </a:xfrm>
        </p:spPr>
        <p:txBody>
          <a:bodyPr/>
          <a:lstStyle/>
          <a:p>
            <a:r>
              <a:rPr lang="en-US" altLang="en-US" dirty="0" smtClean="0">
                <a:latin typeface="Myriad Pro" panose="020B0503030403020204" pitchFamily="34" charset="0"/>
              </a:rPr>
              <a:t>Example – Mathematical proof rubric</a:t>
            </a:r>
          </a:p>
        </p:txBody>
      </p:sp>
      <p:pic>
        <p:nvPicPr>
          <p:cNvPr id="61442" name="Content Placeholder 3" descr="Screen Shot 2012-03-07 at 3.26.13 PM.png"/>
          <p:cNvPicPr>
            <a:picLocks noGrp="1" noChangeAspect="1"/>
          </p:cNvPicPr>
          <p:nvPr>
            <p:ph idx="1"/>
          </p:nvPr>
        </p:nvPicPr>
        <p:blipFill>
          <a:blip r:embed="rId3">
            <a:extLst>
              <a:ext uri="{28A0092B-C50C-407E-A947-70E740481C1C}">
                <a14:useLocalDpi xmlns:a14="http://schemas.microsoft.com/office/drawing/2010/main" val="0"/>
              </a:ext>
            </a:extLst>
          </a:blip>
          <a:srcRect l="-2284" r="-2284"/>
          <a:stretch>
            <a:fillRect/>
          </a:stretch>
        </p:blipFill>
        <p:spPr>
          <a:xfrm>
            <a:off x="609600" y="1492250"/>
            <a:ext cx="7540625" cy="4451350"/>
          </a:xfrm>
        </p:spPr>
      </p:pic>
    </p:spTree>
    <p:extLst>
      <p:ext uri="{BB962C8B-B14F-4D97-AF65-F5344CB8AC3E}">
        <p14:creationId xmlns:p14="http://schemas.microsoft.com/office/powerpoint/2010/main" val="3382806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Vary demands and resources to optimize challenge</a:t>
            </a:r>
            <a:endParaRPr lang="en-CA" dirty="0"/>
          </a:p>
        </p:txBody>
      </p:sp>
      <p:sp>
        <p:nvSpPr>
          <p:cNvPr id="3" name="Content Placeholder 2"/>
          <p:cNvSpPr>
            <a:spLocks noGrp="1"/>
          </p:cNvSpPr>
          <p:nvPr>
            <p:ph idx="1"/>
          </p:nvPr>
        </p:nvSpPr>
        <p:spPr>
          <a:xfrm>
            <a:off x="685800" y="1981200"/>
            <a:ext cx="7543800" cy="3824064"/>
          </a:xfrm>
        </p:spPr>
        <p:txBody>
          <a:bodyPr/>
          <a:lstStyle/>
          <a:p>
            <a:r>
              <a:rPr lang="en-CA" dirty="0" smtClean="0"/>
              <a:t>Engage most able students as well as those less able by</a:t>
            </a:r>
          </a:p>
          <a:p>
            <a:pPr lvl="1"/>
            <a:r>
              <a:rPr lang="en-CA" dirty="0" smtClean="0"/>
              <a:t>Offering certain number of flexible, open-ended assignments</a:t>
            </a:r>
          </a:p>
          <a:p>
            <a:pPr lvl="1"/>
            <a:r>
              <a:rPr lang="en-CA" dirty="0" smtClean="0"/>
              <a:t>Flexible deadlines (built into the self-paced environment)</a:t>
            </a:r>
          </a:p>
          <a:p>
            <a:r>
              <a:rPr lang="en-CA" dirty="0" smtClean="0"/>
              <a:t>Use question and assignment banks with variable levels of difficulty and complexity</a:t>
            </a:r>
          </a:p>
          <a:p>
            <a:r>
              <a:rPr lang="en-CA" dirty="0" smtClean="0"/>
              <a:t>Don’t insist that students use particular tool to complete assignment (unless necessary for instructional / learning goals)</a:t>
            </a:r>
          </a:p>
        </p:txBody>
      </p:sp>
    </p:spTree>
    <p:extLst>
      <p:ext uri="{BB962C8B-B14F-4D97-AF65-F5344CB8AC3E}">
        <p14:creationId xmlns:p14="http://schemas.microsoft.com/office/powerpoint/2010/main" val="2907186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Foster community and collaboration</a:t>
            </a:r>
            <a:endParaRPr lang="en-CA" dirty="0"/>
          </a:p>
        </p:txBody>
      </p:sp>
      <p:sp>
        <p:nvSpPr>
          <p:cNvPr id="3" name="Content Placeholder 2"/>
          <p:cNvSpPr>
            <a:spLocks noGrp="1"/>
          </p:cNvSpPr>
          <p:nvPr>
            <p:ph idx="1"/>
          </p:nvPr>
        </p:nvSpPr>
        <p:spPr>
          <a:xfrm>
            <a:off x="685800" y="1752600"/>
            <a:ext cx="8001000" cy="3824064"/>
          </a:xfrm>
        </p:spPr>
        <p:txBody>
          <a:bodyPr/>
          <a:lstStyle/>
          <a:p>
            <a:r>
              <a:rPr lang="en-CA" dirty="0" smtClean="0"/>
              <a:t>Difficult but not impossible especially for high enrollment self-paced courses</a:t>
            </a:r>
          </a:p>
          <a:p>
            <a:pPr lvl="1"/>
            <a:r>
              <a:rPr lang="en-CA" dirty="0" smtClean="0"/>
              <a:t>Encourage students to work with study buddies or groups</a:t>
            </a:r>
          </a:p>
          <a:p>
            <a:pPr lvl="1"/>
            <a:r>
              <a:rPr lang="en-CA" dirty="0" smtClean="0"/>
              <a:t>Provide guidelines for students if they are expected to work in groups</a:t>
            </a:r>
          </a:p>
          <a:p>
            <a:pPr lvl="1"/>
            <a:r>
              <a:rPr lang="en-CA" dirty="0" smtClean="0"/>
              <a:t>Encourage students to develop learning networks outside the course (e.g. volunteer in community, join professional organization, interact with an expert)</a:t>
            </a:r>
          </a:p>
          <a:p>
            <a:pPr lvl="1"/>
            <a:r>
              <a:rPr lang="en-CA" dirty="0" smtClean="0"/>
              <a:t>Encourage students to form special interest group in courses allowing students to join like-minded individuals</a:t>
            </a:r>
            <a:endParaRPr lang="en-CA" dirty="0"/>
          </a:p>
        </p:txBody>
      </p:sp>
    </p:spTree>
    <p:extLst>
      <p:ext uri="{BB962C8B-B14F-4D97-AF65-F5344CB8AC3E}">
        <p14:creationId xmlns:p14="http://schemas.microsoft.com/office/powerpoint/2010/main" val="4011638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Learning Networks - NOAA</a:t>
            </a:r>
            <a:endParaRPr lang="en-CA"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199" y="1524000"/>
            <a:ext cx="5371531" cy="4643522"/>
          </a:xfrm>
        </p:spPr>
      </p:pic>
    </p:spTree>
    <p:extLst>
      <p:ext uri="{BB962C8B-B14F-4D97-AF65-F5344CB8AC3E}">
        <p14:creationId xmlns:p14="http://schemas.microsoft.com/office/powerpoint/2010/main" val="3944966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CA" dirty="0" smtClean="0"/>
              <a:t>Tools that can support collaboration</a:t>
            </a:r>
            <a:endParaRPr lang="en-CA" dirty="0"/>
          </a:p>
        </p:txBody>
      </p:sp>
      <p:sp>
        <p:nvSpPr>
          <p:cNvPr id="3" name="Content Placeholder 2"/>
          <p:cNvSpPr>
            <a:spLocks noGrp="1"/>
          </p:cNvSpPr>
          <p:nvPr>
            <p:ph idx="1"/>
          </p:nvPr>
        </p:nvSpPr>
        <p:spPr>
          <a:xfrm>
            <a:off x="685800" y="1814736"/>
            <a:ext cx="7543800" cy="3824064"/>
          </a:xfrm>
        </p:spPr>
        <p:txBody>
          <a:bodyPr/>
          <a:lstStyle/>
          <a:p>
            <a:r>
              <a:rPr lang="en-CA" dirty="0" smtClean="0"/>
              <a:t>Game-based learning and participatory research apps and sites</a:t>
            </a:r>
          </a:p>
          <a:p>
            <a:r>
              <a:rPr lang="en-CA" dirty="0" smtClean="0"/>
              <a:t>Asynchronous discussion forums in LMS. Instructors and tutors can model effective communication with their postings (Croxton, 2014; Gunawardena, 2010)</a:t>
            </a:r>
          </a:p>
          <a:p>
            <a:r>
              <a:rPr lang="en-CA" dirty="0" smtClean="0"/>
              <a:t>Course or program group on the Landing or website</a:t>
            </a:r>
          </a:p>
          <a:p>
            <a:r>
              <a:rPr lang="en-CA" dirty="0" smtClean="0"/>
              <a:t>Special Interest Groups (SIGs) in courses facilitated through groupings and signup sheets in Moodle</a:t>
            </a:r>
          </a:p>
          <a:p>
            <a:r>
              <a:rPr lang="en-CA" dirty="0" smtClean="0"/>
              <a:t>Group project collaboration through Moodle wikis, Google Docs, Skype, etc.</a:t>
            </a:r>
          </a:p>
        </p:txBody>
      </p:sp>
    </p:spTree>
    <p:extLst>
      <p:ext uri="{BB962C8B-B14F-4D97-AF65-F5344CB8AC3E}">
        <p14:creationId xmlns:p14="http://schemas.microsoft.com/office/powerpoint/2010/main" val="1116507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eteRNA</a:t>
            </a:r>
            <a:endParaRPr lang="en-CA"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1991963"/>
            <a:ext cx="6478588" cy="3802761"/>
          </a:xfrm>
        </p:spPr>
      </p:pic>
    </p:spTree>
    <p:extLst>
      <p:ext uri="{BB962C8B-B14F-4D97-AF65-F5344CB8AC3E}">
        <p14:creationId xmlns:p14="http://schemas.microsoft.com/office/powerpoint/2010/main" val="3973461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XMind</a:t>
            </a:r>
            <a:endParaRPr lang="en-CA"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43610" y="1722783"/>
            <a:ext cx="6433930" cy="4438284"/>
          </a:xfrm>
        </p:spPr>
      </p:pic>
    </p:spTree>
    <p:extLst>
      <p:ext uri="{BB962C8B-B14F-4D97-AF65-F5344CB8AC3E}">
        <p14:creationId xmlns:p14="http://schemas.microsoft.com/office/powerpoint/2010/main" val="684932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685800" y="609600"/>
            <a:ext cx="7924800" cy="1143000"/>
          </a:xfrm>
        </p:spPr>
        <p:txBody>
          <a:bodyPr/>
          <a:lstStyle/>
          <a:p>
            <a:r>
              <a:rPr lang="en-US" altLang="en-US" dirty="0" smtClean="0">
                <a:latin typeface="Myriad Pro" panose="020B0503030403020204" pitchFamily="34" charset="0"/>
              </a:rPr>
              <a:t>Example – Learning Communities</a:t>
            </a:r>
          </a:p>
        </p:txBody>
      </p:sp>
      <p:pic>
        <p:nvPicPr>
          <p:cNvPr id="65538" name="Content Placeholder 3" descr="Screen Shot 2015-02-24 at 6.26.23 PM.png"/>
          <p:cNvPicPr>
            <a:picLocks noGrp="1" noChangeAspect="1"/>
          </p:cNvPicPr>
          <p:nvPr>
            <p:ph idx="1"/>
          </p:nvPr>
        </p:nvPicPr>
        <p:blipFill>
          <a:blip r:embed="rId3">
            <a:extLst>
              <a:ext uri="{28A0092B-C50C-407E-A947-70E740481C1C}">
                <a14:useLocalDpi xmlns:a14="http://schemas.microsoft.com/office/drawing/2010/main" val="0"/>
              </a:ext>
            </a:extLst>
          </a:blip>
          <a:srcRect l="-15385" r="-15385"/>
          <a:stretch>
            <a:fillRect/>
          </a:stretch>
        </p:blipFill>
        <p:spPr>
          <a:xfrm>
            <a:off x="-152400" y="1752600"/>
            <a:ext cx="7508875" cy="443230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696200" cy="1143000"/>
          </a:xfrm>
        </p:spPr>
        <p:txBody>
          <a:bodyPr/>
          <a:lstStyle/>
          <a:p>
            <a:r>
              <a:rPr lang="en-CA" dirty="0" smtClean="0"/>
              <a:t>Increase mastery-oriented feedback</a:t>
            </a:r>
            <a:endParaRPr lang="en-CA" dirty="0"/>
          </a:p>
        </p:txBody>
      </p:sp>
      <p:sp>
        <p:nvSpPr>
          <p:cNvPr id="3" name="Content Placeholder 2"/>
          <p:cNvSpPr>
            <a:spLocks noGrp="1"/>
          </p:cNvSpPr>
          <p:nvPr>
            <p:ph idx="1"/>
          </p:nvPr>
        </p:nvSpPr>
        <p:spPr>
          <a:xfrm>
            <a:off x="685800" y="1981200"/>
            <a:ext cx="7696200" cy="3824064"/>
          </a:xfrm>
        </p:spPr>
        <p:txBody>
          <a:bodyPr/>
          <a:lstStyle/>
          <a:p>
            <a:r>
              <a:rPr lang="en-CA" dirty="0" smtClean="0"/>
              <a:t>Provide detailed and strategic feedback for assessments:</a:t>
            </a:r>
          </a:p>
          <a:p>
            <a:pPr lvl="1"/>
            <a:r>
              <a:rPr lang="en-CA" dirty="0" smtClean="0"/>
              <a:t>Automatically self-tests using Moodle quiz features</a:t>
            </a:r>
          </a:p>
          <a:p>
            <a:pPr lvl="1"/>
            <a:r>
              <a:rPr lang="en-CA" dirty="0" smtClean="0"/>
              <a:t>Use comments feature in the assignment drop box (try using alternate formats, e.g. recording audio feedback)</a:t>
            </a:r>
          </a:p>
          <a:p>
            <a:r>
              <a:rPr lang="en-CA" dirty="0" smtClean="0"/>
              <a:t>Focus on providing feedback that identifies patterns of errors and guides learners towards positive strategies for success</a:t>
            </a:r>
            <a:endParaRPr lang="en-CA" dirty="0"/>
          </a:p>
        </p:txBody>
      </p:sp>
    </p:spTree>
    <p:extLst>
      <p:ext uri="{BB962C8B-B14F-4D97-AF65-F5344CB8AC3E}">
        <p14:creationId xmlns:p14="http://schemas.microsoft.com/office/powerpoint/2010/main" val="2086747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Carol Dweck’s Comments</a:t>
            </a:r>
            <a:endParaRPr lang="en-CA" dirty="0"/>
          </a:p>
        </p:txBody>
      </p:sp>
      <p:sp>
        <p:nvSpPr>
          <p:cNvPr id="3" name="Content Placeholder 2"/>
          <p:cNvSpPr>
            <a:spLocks noGrp="1"/>
          </p:cNvSpPr>
          <p:nvPr>
            <p:ph idx="1"/>
          </p:nvPr>
        </p:nvSpPr>
        <p:spPr/>
        <p:txBody>
          <a:bodyPr/>
          <a:lstStyle/>
          <a:p>
            <a:pPr marL="0" indent="0">
              <a:buNone/>
            </a:pPr>
            <a:r>
              <a:rPr lang="en-CA" dirty="0" smtClean="0"/>
              <a:t>“</a:t>
            </a:r>
            <a:r>
              <a:rPr lang="en-CA" dirty="0" smtClean="0">
                <a:effectLst/>
              </a:rPr>
              <a:t>Students who are mastery-oriented think about learning, not about proving how smart they are. When they experience a setback, they focus on effort and strategies instead of worrying that they are incompetent.”</a:t>
            </a:r>
          </a:p>
          <a:p>
            <a:pPr marL="0" indent="0">
              <a:buNone/>
            </a:pPr>
            <a:endParaRPr lang="en-CA" dirty="0"/>
          </a:p>
          <a:p>
            <a:pPr marL="0" indent="0">
              <a:buNone/>
            </a:pPr>
            <a:r>
              <a:rPr lang="en-CA" dirty="0" smtClean="0">
                <a:hlinkClick r:id="rId2"/>
              </a:rPr>
              <a:t>URL of transcript of interview with C. Dweck</a:t>
            </a:r>
            <a:endParaRPr lang="en-CA" dirty="0"/>
          </a:p>
        </p:txBody>
      </p:sp>
    </p:spTree>
    <p:extLst>
      <p:ext uri="{BB962C8B-B14F-4D97-AF65-F5344CB8AC3E}">
        <p14:creationId xmlns:p14="http://schemas.microsoft.com/office/powerpoint/2010/main" val="2984077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685800" y="609600"/>
            <a:ext cx="6478588" cy="1143000"/>
          </a:xfrm>
        </p:spPr>
        <p:txBody>
          <a:bodyPr/>
          <a:lstStyle/>
          <a:p>
            <a:r>
              <a:rPr lang="en-US" altLang="en-US" dirty="0" smtClean="0">
                <a:latin typeface="Myriad Pro" panose="020B0503030403020204" pitchFamily="34" charset="0"/>
              </a:rPr>
              <a:t>What is UDL?</a:t>
            </a:r>
          </a:p>
        </p:txBody>
      </p:sp>
      <p:sp>
        <p:nvSpPr>
          <p:cNvPr id="19458" name="Content Placeholder 2"/>
          <p:cNvSpPr>
            <a:spLocks noGrp="1"/>
          </p:cNvSpPr>
          <p:nvPr>
            <p:ph idx="1"/>
          </p:nvPr>
        </p:nvSpPr>
        <p:spPr>
          <a:xfrm>
            <a:off x="685800" y="1981200"/>
            <a:ext cx="7086600" cy="3824288"/>
          </a:xfrm>
        </p:spPr>
        <p:txBody>
          <a:bodyPr/>
          <a:lstStyle/>
          <a:p>
            <a:r>
              <a:rPr lang="en-CA" dirty="0" smtClean="0"/>
              <a:t>A framework to improve and optimize teaching and learning for all people based on scientific insights into how humans learn.</a:t>
            </a:r>
          </a:p>
          <a:p>
            <a:r>
              <a:rPr lang="en-US" altLang="en-US" dirty="0" smtClean="0">
                <a:latin typeface="Century Schoolbook" charset="0"/>
              </a:rPr>
              <a:t>There are three main principles</a:t>
            </a:r>
          </a:p>
          <a:p>
            <a:pPr lvl="1"/>
            <a:r>
              <a:rPr lang="en-US" altLang="en-US" dirty="0" smtClean="0">
                <a:latin typeface="Century Schoolbook" charset="0"/>
              </a:rPr>
              <a:t>Provide multiple means of representation</a:t>
            </a:r>
          </a:p>
          <a:p>
            <a:pPr lvl="1"/>
            <a:r>
              <a:rPr lang="en-US" altLang="en-US" dirty="0" smtClean="0">
                <a:latin typeface="Century Schoolbook" charset="0"/>
              </a:rPr>
              <a:t>Provide multiple means of action and expression</a:t>
            </a:r>
          </a:p>
          <a:p>
            <a:pPr lvl="1"/>
            <a:r>
              <a:rPr lang="en-US" altLang="en-US" b="1" dirty="0" smtClean="0">
                <a:latin typeface="Century Schoolbook" charset="0"/>
              </a:rPr>
              <a:t>Provide multiple means of engagement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685800" y="152400"/>
            <a:ext cx="8077200" cy="1143000"/>
          </a:xfrm>
        </p:spPr>
        <p:txBody>
          <a:bodyPr/>
          <a:lstStyle/>
          <a:p>
            <a:r>
              <a:rPr lang="en-US" altLang="en-US" dirty="0" smtClean="0">
                <a:latin typeface="Myriad Pro" panose="020B0503030403020204" pitchFamily="34" charset="0"/>
              </a:rPr>
              <a:t>9. Provide options for self-regulation</a:t>
            </a:r>
          </a:p>
        </p:txBody>
      </p:sp>
      <p:sp>
        <p:nvSpPr>
          <p:cNvPr id="66562" name="Content Placeholder 2"/>
          <p:cNvSpPr>
            <a:spLocks noGrp="1"/>
          </p:cNvSpPr>
          <p:nvPr>
            <p:ph idx="1"/>
          </p:nvPr>
        </p:nvSpPr>
        <p:spPr>
          <a:xfrm>
            <a:off x="685800" y="1143000"/>
            <a:ext cx="7696200" cy="3824288"/>
          </a:xfrm>
        </p:spPr>
        <p:txBody>
          <a:bodyPr/>
          <a:lstStyle/>
          <a:p>
            <a:r>
              <a:rPr lang="en-US" altLang="en-US" dirty="0" smtClean="0">
                <a:latin typeface="Century Schoolbook" charset="0"/>
              </a:rPr>
              <a:t>Promote expectations and beliefs that optimize motivation</a:t>
            </a:r>
          </a:p>
          <a:p>
            <a:pPr lvl="1"/>
            <a:r>
              <a:rPr lang="en-US" altLang="en-US" dirty="0" smtClean="0">
                <a:latin typeface="Century Schoolbook" charset="0"/>
              </a:rPr>
              <a:t>Provide prompts and reminders to increase on-task orientation, provide coaches/pedagogical agents that model goal setting</a:t>
            </a:r>
          </a:p>
          <a:p>
            <a:r>
              <a:rPr lang="en-US" altLang="en-US" dirty="0" smtClean="0">
                <a:latin typeface="Century Schoolbook" charset="0"/>
              </a:rPr>
              <a:t>Facilitate personal coping skills and strategies</a:t>
            </a:r>
          </a:p>
          <a:p>
            <a:pPr lvl="1"/>
            <a:r>
              <a:rPr lang="en-US" altLang="en-US" dirty="0" smtClean="0">
                <a:latin typeface="Century Schoolbook" charset="0"/>
              </a:rPr>
              <a:t>Provided differentiated scaffolds and feedback to minimize frustration, help students to develop internal controls</a:t>
            </a:r>
          </a:p>
          <a:p>
            <a:r>
              <a:rPr lang="en-US" altLang="en-US" dirty="0" smtClean="0">
                <a:latin typeface="Century Schoolbook" charset="0"/>
              </a:rPr>
              <a:t>Develop self-assessment and reflection</a:t>
            </a:r>
          </a:p>
          <a:p>
            <a:pPr lvl="1"/>
            <a:r>
              <a:rPr lang="en-US" altLang="en-US" dirty="0" smtClean="0">
                <a:latin typeface="Century Schoolbook" charset="0"/>
              </a:rPr>
              <a:t>Provide tools that allow students to monitor their own behaviour (e.g. charts, aids)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CA" dirty="0" smtClean="0"/>
              <a:t>Promote expectations that optimize motivation</a:t>
            </a:r>
            <a:endParaRPr lang="en-CA" dirty="0"/>
          </a:p>
        </p:txBody>
      </p:sp>
      <p:sp>
        <p:nvSpPr>
          <p:cNvPr id="3" name="Content Placeholder 2"/>
          <p:cNvSpPr>
            <a:spLocks noGrp="1"/>
          </p:cNvSpPr>
          <p:nvPr>
            <p:ph idx="1"/>
          </p:nvPr>
        </p:nvSpPr>
        <p:spPr/>
        <p:txBody>
          <a:bodyPr/>
          <a:lstStyle/>
          <a:p>
            <a:r>
              <a:rPr lang="en-CA" dirty="0" smtClean="0"/>
              <a:t>Provide learners with rubrics and checklists that promote an on-task orientation</a:t>
            </a:r>
          </a:p>
          <a:p>
            <a:r>
              <a:rPr lang="en-CA" dirty="0" smtClean="0"/>
              <a:t>Include assessments that require students to set goals and engage in self-reflection (e.g. blogging or journaling)</a:t>
            </a:r>
          </a:p>
          <a:p>
            <a:r>
              <a:rPr lang="en-CA" dirty="0" smtClean="0"/>
              <a:t>Model the process of goal-setting (e.g. as a mentor in a graduate level course)</a:t>
            </a:r>
            <a:endParaRPr lang="en-CA" dirty="0"/>
          </a:p>
        </p:txBody>
      </p:sp>
    </p:spTree>
    <p:extLst>
      <p:ext uri="{BB962C8B-B14F-4D97-AF65-F5344CB8AC3E}">
        <p14:creationId xmlns:p14="http://schemas.microsoft.com/office/powerpoint/2010/main" val="1970074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696200" cy="1143000"/>
          </a:xfrm>
        </p:spPr>
        <p:txBody>
          <a:bodyPr/>
          <a:lstStyle/>
          <a:p>
            <a:r>
              <a:rPr lang="en-CA" dirty="0" smtClean="0"/>
              <a:t>Facilitate Personal Coping Skills / Strategies</a:t>
            </a:r>
            <a:endParaRPr lang="en-CA" dirty="0"/>
          </a:p>
        </p:txBody>
      </p:sp>
      <p:sp>
        <p:nvSpPr>
          <p:cNvPr id="3" name="Content Placeholder 2"/>
          <p:cNvSpPr>
            <a:spLocks noGrp="1"/>
          </p:cNvSpPr>
          <p:nvPr>
            <p:ph idx="1"/>
          </p:nvPr>
        </p:nvSpPr>
        <p:spPr/>
        <p:txBody>
          <a:bodyPr/>
          <a:lstStyle/>
          <a:p>
            <a:r>
              <a:rPr lang="en-CA" dirty="0" smtClean="0"/>
              <a:t>Provide models, scaffolds and feedback to reduce</a:t>
            </a:r>
          </a:p>
          <a:p>
            <a:pPr lvl="1"/>
            <a:r>
              <a:rPr lang="en-CA" dirty="0" smtClean="0"/>
              <a:t>Frustration</a:t>
            </a:r>
          </a:p>
          <a:p>
            <a:pPr lvl="1"/>
            <a:r>
              <a:rPr lang="en-CA" dirty="0" smtClean="0"/>
              <a:t>Equip students with coping skills</a:t>
            </a:r>
          </a:p>
          <a:p>
            <a:r>
              <a:rPr lang="en-CA" dirty="0" smtClean="0"/>
              <a:t>AU has resources</a:t>
            </a:r>
          </a:p>
          <a:p>
            <a:pPr lvl="1"/>
            <a:r>
              <a:rPr lang="en-CA" dirty="0" smtClean="0"/>
              <a:t>Provide links to these resources in your courses (e.g. HTML block linking to various student services like study skills, time management, writing skills)</a:t>
            </a:r>
            <a:endParaRPr lang="en-CA" dirty="0"/>
          </a:p>
        </p:txBody>
      </p:sp>
    </p:spTree>
    <p:extLst>
      <p:ext uri="{BB962C8B-B14F-4D97-AF65-F5344CB8AC3E}">
        <p14:creationId xmlns:p14="http://schemas.microsoft.com/office/powerpoint/2010/main" val="1532496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685800" y="609600"/>
            <a:ext cx="7924800" cy="1143000"/>
          </a:xfrm>
        </p:spPr>
        <p:txBody>
          <a:bodyPr/>
          <a:lstStyle/>
          <a:p>
            <a:r>
              <a:rPr lang="en-US" altLang="en-US" dirty="0" smtClean="0">
                <a:latin typeface="Myriad Pro" panose="020B0503030403020204" pitchFamily="34" charset="0"/>
              </a:rPr>
              <a:t>Range of student services / supports</a:t>
            </a:r>
          </a:p>
        </p:txBody>
      </p:sp>
      <p:pic>
        <p:nvPicPr>
          <p:cNvPr id="67586" name="Content Placeholder 3" descr="Screen Shot 2015-02-24 at 6.32.41 PM.png"/>
          <p:cNvPicPr>
            <a:picLocks noGrp="1" noChangeAspect="1"/>
          </p:cNvPicPr>
          <p:nvPr>
            <p:ph idx="1"/>
          </p:nvPr>
        </p:nvPicPr>
        <p:blipFill>
          <a:blip r:embed="rId3">
            <a:extLst>
              <a:ext uri="{28A0092B-C50C-407E-A947-70E740481C1C}">
                <a14:useLocalDpi xmlns:a14="http://schemas.microsoft.com/office/drawing/2010/main" val="0"/>
              </a:ext>
            </a:extLst>
          </a:blip>
          <a:srcRect l="-5896" r="-5896"/>
          <a:stretch>
            <a:fillRect/>
          </a:stretch>
        </p:blipFill>
        <p:spPr>
          <a:xfrm>
            <a:off x="457200" y="1733550"/>
            <a:ext cx="7391400" cy="4362450"/>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685800" y="609600"/>
            <a:ext cx="6478588" cy="1143000"/>
          </a:xfrm>
        </p:spPr>
        <p:txBody>
          <a:bodyPr/>
          <a:lstStyle/>
          <a:p>
            <a:r>
              <a:rPr lang="en-US" altLang="en-US" dirty="0" smtClean="0">
                <a:latin typeface="Myriad Pro" panose="020B0503030403020204" pitchFamily="34" charset="0"/>
              </a:rPr>
              <a:t>Link to AU Resources</a:t>
            </a:r>
          </a:p>
        </p:txBody>
      </p:sp>
      <p:sp>
        <p:nvSpPr>
          <p:cNvPr id="68610" name="Content Placeholder 2"/>
          <p:cNvSpPr>
            <a:spLocks noGrp="1"/>
          </p:cNvSpPr>
          <p:nvPr>
            <p:ph idx="1"/>
          </p:nvPr>
        </p:nvSpPr>
        <p:spPr>
          <a:xfrm>
            <a:off x="685800" y="1676400"/>
            <a:ext cx="6478588" cy="3824288"/>
          </a:xfrm>
        </p:spPr>
        <p:txBody>
          <a:bodyPr/>
          <a:lstStyle/>
          <a:p>
            <a:r>
              <a:rPr lang="en-US" altLang="en-US" dirty="0" smtClean="0">
                <a:latin typeface="Century Schoolbook" charset="0"/>
                <a:hlinkClick r:id="rId3"/>
              </a:rPr>
              <a:t>Study Skills</a:t>
            </a:r>
            <a:endParaRPr lang="en-US" altLang="en-US" dirty="0" smtClean="0">
              <a:latin typeface="Century Schoolbook" charset="0"/>
            </a:endParaRPr>
          </a:p>
          <a:p>
            <a:pPr lvl="1"/>
            <a:r>
              <a:rPr lang="en-US" altLang="en-US" dirty="0" smtClean="0">
                <a:latin typeface="Century Schoolbook" charset="0"/>
              </a:rPr>
              <a:t>Time management</a:t>
            </a:r>
          </a:p>
          <a:p>
            <a:pPr lvl="1"/>
            <a:r>
              <a:rPr lang="en-US" altLang="en-US" dirty="0" smtClean="0">
                <a:latin typeface="Century Schoolbook" charset="0"/>
              </a:rPr>
              <a:t>Study schedule</a:t>
            </a:r>
          </a:p>
          <a:p>
            <a:pPr lvl="1"/>
            <a:r>
              <a:rPr lang="en-US" altLang="en-US" dirty="0" smtClean="0">
                <a:latin typeface="Century Schoolbook" charset="0"/>
              </a:rPr>
              <a:t>Goal setting</a:t>
            </a:r>
          </a:p>
          <a:p>
            <a:pPr lvl="1"/>
            <a:r>
              <a:rPr lang="en-US" altLang="en-US" dirty="0" smtClean="0">
                <a:latin typeface="Century Schoolbook" charset="0"/>
              </a:rPr>
              <a:t>Note taking</a:t>
            </a:r>
          </a:p>
          <a:p>
            <a:r>
              <a:rPr lang="en-US" altLang="en-US" dirty="0" smtClean="0">
                <a:latin typeface="Century Schoolbook" charset="0"/>
              </a:rPr>
              <a:t>LSS – Counselling, ASD, Advising </a:t>
            </a:r>
          </a:p>
          <a:p>
            <a:r>
              <a:rPr lang="en-US" altLang="en-US" dirty="0" smtClean="0">
                <a:latin typeface="Century Schoolbook" charset="0"/>
              </a:rPr>
              <a:t>Library tutorials</a:t>
            </a:r>
          </a:p>
          <a:p>
            <a:r>
              <a:rPr lang="en-US" altLang="en-US" dirty="0" smtClean="0">
                <a:latin typeface="Century Schoolbook" charset="0"/>
              </a:rPr>
              <a:t>Math Site</a:t>
            </a:r>
          </a:p>
          <a:p>
            <a:r>
              <a:rPr lang="en-US" altLang="en-US" dirty="0" smtClean="0">
                <a:latin typeface="Century Schoolbook" charset="0"/>
              </a:rPr>
              <a:t>Write Site</a:t>
            </a:r>
          </a:p>
          <a:p>
            <a:r>
              <a:rPr lang="en-US" altLang="en-US" dirty="0" smtClean="0">
                <a:latin typeface="Century Schoolbook" charset="0"/>
              </a:rPr>
              <a:t>Program websites</a:t>
            </a:r>
          </a:p>
          <a:p>
            <a:r>
              <a:rPr lang="en-US" altLang="en-US" dirty="0" smtClean="0">
                <a:latin typeface="Century Schoolbook" charset="0"/>
              </a:rPr>
              <a:t>Student Success Centre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Develop self-assessment and reflection</a:t>
            </a:r>
            <a:endParaRPr lang="en-CA" dirty="0"/>
          </a:p>
        </p:txBody>
      </p:sp>
      <p:sp>
        <p:nvSpPr>
          <p:cNvPr id="3" name="Content Placeholder 2"/>
          <p:cNvSpPr>
            <a:spLocks noGrp="1"/>
          </p:cNvSpPr>
          <p:nvPr>
            <p:ph idx="1"/>
          </p:nvPr>
        </p:nvSpPr>
        <p:spPr/>
        <p:txBody>
          <a:bodyPr/>
          <a:lstStyle/>
          <a:p>
            <a:r>
              <a:rPr lang="en-CA" dirty="0" smtClean="0"/>
              <a:t>Progress tracking can help students to maintain motivation (because they can see what they have accomplished and what they still have to do)</a:t>
            </a:r>
          </a:p>
          <a:p>
            <a:r>
              <a:rPr lang="en-CA" dirty="0" smtClean="0"/>
              <a:t>Use templates (progress tracking, goal-setting) to help students become more effective learners.</a:t>
            </a:r>
          </a:p>
          <a:p>
            <a:r>
              <a:rPr lang="en-CA" dirty="0" smtClean="0"/>
              <a:t>Learner journals or blogs in Moodle or on Landing</a:t>
            </a:r>
            <a:endParaRPr lang="en-CA" dirty="0"/>
          </a:p>
        </p:txBody>
      </p:sp>
    </p:spTree>
    <p:extLst>
      <p:ext uri="{BB962C8B-B14F-4D97-AF65-F5344CB8AC3E}">
        <p14:creationId xmlns:p14="http://schemas.microsoft.com/office/powerpoint/2010/main" val="34909007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Academic Time Budget</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523999"/>
            <a:ext cx="6653248" cy="4518991"/>
          </a:xfrm>
        </p:spPr>
      </p:pic>
    </p:spTree>
    <p:extLst>
      <p:ext uri="{BB962C8B-B14F-4D97-AF65-F5344CB8AC3E}">
        <p14:creationId xmlns:p14="http://schemas.microsoft.com/office/powerpoint/2010/main" val="36463350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Procrastination Management</a:t>
            </a:r>
            <a:endParaRPr lang="en-CA"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9113" y="1904999"/>
            <a:ext cx="6614080" cy="4575313"/>
          </a:xfrm>
        </p:spPr>
      </p:pic>
    </p:spTree>
    <p:extLst>
      <p:ext uri="{BB962C8B-B14F-4D97-AF65-F5344CB8AC3E}">
        <p14:creationId xmlns:p14="http://schemas.microsoft.com/office/powerpoint/2010/main" val="31523313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685800" y="609600"/>
            <a:ext cx="6478588" cy="1143000"/>
          </a:xfrm>
        </p:spPr>
        <p:txBody>
          <a:bodyPr/>
          <a:lstStyle/>
          <a:p>
            <a:r>
              <a:rPr lang="en-US" altLang="en-US" dirty="0" smtClean="0">
                <a:latin typeface="Myriad Pro" panose="020B0503030403020204" pitchFamily="34" charset="0"/>
              </a:rPr>
              <a:t>Polling question</a:t>
            </a:r>
          </a:p>
        </p:txBody>
      </p:sp>
      <p:sp>
        <p:nvSpPr>
          <p:cNvPr id="69634" name="Content Placeholder 2"/>
          <p:cNvSpPr>
            <a:spLocks noGrp="1"/>
          </p:cNvSpPr>
          <p:nvPr>
            <p:ph idx="1"/>
          </p:nvPr>
        </p:nvSpPr>
        <p:spPr>
          <a:xfrm>
            <a:off x="685800" y="1981200"/>
            <a:ext cx="6478588" cy="3824288"/>
          </a:xfrm>
        </p:spPr>
        <p:txBody>
          <a:bodyPr/>
          <a:lstStyle/>
          <a:p>
            <a:r>
              <a:rPr lang="en-US" altLang="en-US" dirty="0" smtClean="0">
                <a:latin typeface="Century Schoolbook" charset="0"/>
              </a:rPr>
              <a:t>Can you think of ways that you might incorporate UDL in your courses. Could you give an example?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685800" y="609600"/>
            <a:ext cx="6478588" cy="1143000"/>
          </a:xfrm>
        </p:spPr>
        <p:txBody>
          <a:bodyPr/>
          <a:lstStyle/>
          <a:p>
            <a:r>
              <a:rPr lang="en-US" altLang="en-US" dirty="0" smtClean="0">
                <a:latin typeface="Myriad Pro" panose="020B0503030403020204" pitchFamily="34" charset="0"/>
              </a:rPr>
              <a:t>UDL – Not an extra burden</a:t>
            </a:r>
          </a:p>
        </p:txBody>
      </p:sp>
      <p:sp>
        <p:nvSpPr>
          <p:cNvPr id="3" name="Content Placeholder 2"/>
          <p:cNvSpPr>
            <a:spLocks noGrp="1"/>
          </p:cNvSpPr>
          <p:nvPr>
            <p:ph idx="1"/>
          </p:nvPr>
        </p:nvSpPr>
        <p:spPr>
          <a:xfrm>
            <a:off x="685800" y="1981200"/>
            <a:ext cx="7315200" cy="3824288"/>
          </a:xfrm>
        </p:spPr>
        <p:txBody>
          <a:bodyPr/>
          <a:lstStyle/>
          <a:p>
            <a:pPr marL="400050" lvl="1" indent="0">
              <a:buFontTx/>
              <a:buNone/>
            </a:pPr>
            <a:r>
              <a:rPr lang="en-US" altLang="en-US" dirty="0" smtClean="0">
                <a:latin typeface="Century Schoolbook" charset="0"/>
              </a:rPr>
              <a:t>“… UDL is not an extra burden. Rather I would say that universal design for learning helps you maintain a high level of expectation and assessment and at the same time it helps students to reach those high standards and to achieve greater learning outcomes.”</a:t>
            </a:r>
          </a:p>
          <a:p>
            <a:pPr marL="0" indent="0">
              <a:buFontTx/>
              <a:buNone/>
            </a:pPr>
            <a:r>
              <a:rPr lang="en-US" altLang="en-US" dirty="0" smtClean="0">
                <a:latin typeface="Century Schoolbook" charset="0"/>
              </a:rPr>
              <a:t>    </a:t>
            </a:r>
            <a:r>
              <a:rPr lang="en-US" altLang="en-US" sz="1800" dirty="0" smtClean="0">
                <a:latin typeface="Century Schoolbook" charset="0"/>
                <a:hlinkClick r:id="rId3"/>
              </a:rPr>
              <a:t>Dr. Sandra Yang, Cal Poly Pomona on applying UDL in her</a:t>
            </a:r>
          </a:p>
          <a:p>
            <a:pPr marL="0" indent="0">
              <a:buFontTx/>
              <a:buNone/>
            </a:pPr>
            <a:r>
              <a:rPr lang="en-US" altLang="en-US" sz="1800" dirty="0" smtClean="0">
                <a:latin typeface="Century Schoolbook" charset="0"/>
                <a:hlinkClick r:id="rId3"/>
              </a:rPr>
              <a:t>      course “Introduction to Music”</a:t>
            </a:r>
            <a:endParaRPr lang="en-US" altLang="ja-JP" sz="1800" dirty="0" smtClean="0">
              <a:latin typeface="Century Schoolbook" charset="0"/>
            </a:endParaRPr>
          </a:p>
          <a:p>
            <a:pPr marL="0" indent="0"/>
            <a:endParaRPr lang="en-US" altLang="en-US" dirty="0" smtClean="0">
              <a:latin typeface="Century Schoolbook"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09600" y="-76200"/>
            <a:ext cx="6478588" cy="1143000"/>
          </a:xfrm>
        </p:spPr>
        <p:txBody>
          <a:bodyPr/>
          <a:lstStyle/>
          <a:p>
            <a:r>
              <a:rPr lang="en-US" altLang="en-US" dirty="0" smtClean="0">
                <a:latin typeface="Myriad Pro" panose="020B0503030403020204" pitchFamily="34" charset="0"/>
              </a:rPr>
              <a:t>UDL guidelines</a:t>
            </a:r>
          </a:p>
        </p:txBody>
      </p:sp>
      <p:graphicFrame>
        <p:nvGraphicFramePr>
          <p:cNvPr id="4" name="Content Placeholder 3"/>
          <p:cNvGraphicFramePr>
            <a:graphicFrameLocks noGrp="1"/>
          </p:cNvGraphicFramePr>
          <p:nvPr>
            <p:ph idx="1"/>
          </p:nvPr>
        </p:nvGraphicFramePr>
        <p:xfrm>
          <a:off x="685800" y="960438"/>
          <a:ext cx="7848600" cy="4907256"/>
        </p:xfrm>
        <a:graphic>
          <a:graphicData uri="http://schemas.openxmlformats.org/drawingml/2006/table">
            <a:tbl>
              <a:tblPr firstRow="1" bandRow="1">
                <a:tableStyleId>{5C22544A-7EE6-4342-B048-85BDC9FD1C3A}</a:tableStyleId>
              </a:tblPr>
              <a:tblGrid>
                <a:gridCol w="2616200"/>
                <a:gridCol w="2616200"/>
                <a:gridCol w="2616200"/>
              </a:tblGrid>
              <a:tr h="457170">
                <a:tc>
                  <a:txBody>
                    <a:bodyPr/>
                    <a:lstStyle/>
                    <a:p>
                      <a:r>
                        <a:rPr lang="en-US" sz="1200" dirty="0" smtClean="0"/>
                        <a:t>I. Provide</a:t>
                      </a:r>
                      <a:r>
                        <a:rPr lang="en-US" sz="1200" baseline="0" dirty="0" smtClean="0"/>
                        <a:t> multiple means of representation</a:t>
                      </a:r>
                      <a:endParaRPr lang="en-US" sz="1200" dirty="0"/>
                    </a:p>
                  </a:txBody>
                  <a:tcPr marT="45717" marB="45717"/>
                </a:tc>
                <a:tc>
                  <a:txBody>
                    <a:bodyPr/>
                    <a:lstStyle/>
                    <a:p>
                      <a:r>
                        <a:rPr lang="en-US" sz="1200" dirty="0" smtClean="0"/>
                        <a:t>II. Provide multiple means of action and expression</a:t>
                      </a:r>
                      <a:endParaRPr lang="en-US" sz="1200" dirty="0"/>
                    </a:p>
                  </a:txBody>
                  <a:tcPr marT="45717" marB="45717"/>
                </a:tc>
                <a:tc>
                  <a:txBody>
                    <a:bodyPr/>
                    <a:lstStyle/>
                    <a:p>
                      <a:r>
                        <a:rPr lang="en-US" sz="1200" dirty="0" smtClean="0"/>
                        <a:t>III. Provide multiple means of engagement</a:t>
                      </a:r>
                      <a:endParaRPr lang="en-US" sz="1200" dirty="0"/>
                    </a:p>
                  </a:txBody>
                  <a:tcPr marT="45717" marB="45717"/>
                </a:tc>
              </a:tr>
              <a:tr h="1196262">
                <a:tc>
                  <a:txBody>
                    <a:bodyPr/>
                    <a:lstStyle/>
                    <a:p>
                      <a:pPr marL="228600" indent="-228600">
                        <a:buAutoNum type="arabicPeriod"/>
                      </a:pPr>
                      <a:r>
                        <a:rPr lang="en-US" sz="1100" dirty="0" smtClean="0"/>
                        <a:t>Provide options for perception</a:t>
                      </a:r>
                    </a:p>
                    <a:p>
                      <a:pPr marL="171450" indent="-171450">
                        <a:spcBef>
                          <a:spcPts val="300"/>
                        </a:spcBef>
                        <a:buFont typeface="Arial"/>
                        <a:buChar char="•"/>
                      </a:pPr>
                      <a:r>
                        <a:rPr lang="en-US" sz="900" spc="0" dirty="0" smtClean="0"/>
                        <a:t>Options that</a:t>
                      </a:r>
                      <a:r>
                        <a:rPr lang="en-US" sz="900" spc="0" baseline="0" dirty="0" smtClean="0"/>
                        <a:t> customize the display of information</a:t>
                      </a:r>
                    </a:p>
                    <a:p>
                      <a:pPr marL="171450" indent="-171450">
                        <a:spcBef>
                          <a:spcPts val="300"/>
                        </a:spcBef>
                        <a:buFont typeface="Arial"/>
                        <a:buChar char="•"/>
                      </a:pPr>
                      <a:r>
                        <a:rPr lang="en-US" sz="900" spc="0" baseline="0" dirty="0" smtClean="0"/>
                        <a:t>Options that provide alternatives for auditory information</a:t>
                      </a:r>
                    </a:p>
                    <a:p>
                      <a:pPr marL="171450" indent="-171450">
                        <a:spcBef>
                          <a:spcPts val="300"/>
                        </a:spcBef>
                        <a:buFont typeface="Arial"/>
                        <a:buChar char="•"/>
                      </a:pPr>
                      <a:r>
                        <a:rPr lang="en-US" sz="900" spc="0" baseline="0" dirty="0" smtClean="0"/>
                        <a:t>Options that provide alternatives for visual information</a:t>
                      </a:r>
                      <a:endParaRPr lang="en-US" sz="900" spc="0" dirty="0" smtClean="0"/>
                    </a:p>
                  </a:txBody>
                  <a:tcPr marT="45717" marB="45717"/>
                </a:tc>
                <a:tc>
                  <a:txBody>
                    <a:bodyPr/>
                    <a:lstStyle/>
                    <a:p>
                      <a:r>
                        <a:rPr lang="en-US" sz="1100" dirty="0" smtClean="0"/>
                        <a:t>4. Provide options for physical action</a:t>
                      </a:r>
                    </a:p>
                    <a:p>
                      <a:pPr marL="171450" indent="-171450">
                        <a:spcBef>
                          <a:spcPts val="300"/>
                        </a:spcBef>
                        <a:buFont typeface="Arial"/>
                        <a:buChar char="•"/>
                      </a:pPr>
                      <a:r>
                        <a:rPr lang="en-US" sz="900" dirty="0" smtClean="0"/>
                        <a:t>Options in the mode of physical response</a:t>
                      </a:r>
                    </a:p>
                    <a:p>
                      <a:pPr marL="171450" indent="-171450">
                        <a:spcBef>
                          <a:spcPts val="300"/>
                        </a:spcBef>
                        <a:buFont typeface="Arial"/>
                        <a:buChar char="•"/>
                      </a:pPr>
                      <a:r>
                        <a:rPr lang="en-US" sz="900" dirty="0" smtClean="0"/>
                        <a:t>Options in the means of navigation</a:t>
                      </a:r>
                    </a:p>
                    <a:p>
                      <a:pPr marL="171450" indent="-171450">
                        <a:spcBef>
                          <a:spcPts val="300"/>
                        </a:spcBef>
                        <a:buFont typeface="Arial"/>
                        <a:buChar char="•"/>
                      </a:pPr>
                      <a:r>
                        <a:rPr lang="en-US" sz="900" dirty="0" smtClean="0"/>
                        <a:t>Options for accessing tools and assistive</a:t>
                      </a:r>
                      <a:r>
                        <a:rPr lang="en-US" sz="900" baseline="0" dirty="0" smtClean="0"/>
                        <a:t> technologies</a:t>
                      </a:r>
                      <a:endParaRPr lang="en-US" sz="900" dirty="0"/>
                    </a:p>
                  </a:txBody>
                  <a:tcPr marT="45717" marB="45717"/>
                </a:tc>
                <a:tc>
                  <a:txBody>
                    <a:bodyPr/>
                    <a:lstStyle/>
                    <a:p>
                      <a:r>
                        <a:rPr lang="en-US" sz="1100" dirty="0" smtClean="0"/>
                        <a:t>7. Provide options for recruiting</a:t>
                      </a:r>
                      <a:r>
                        <a:rPr lang="en-US" sz="1100" baseline="0" dirty="0" smtClean="0"/>
                        <a:t> interest</a:t>
                      </a:r>
                    </a:p>
                    <a:p>
                      <a:pPr marL="171450" indent="-171450">
                        <a:spcBef>
                          <a:spcPts val="300"/>
                        </a:spcBef>
                        <a:buFont typeface="Arial"/>
                        <a:buChar char="•"/>
                      </a:pPr>
                      <a:r>
                        <a:rPr lang="en-US" sz="900" dirty="0" smtClean="0"/>
                        <a:t>Options that increase individual choice and autonomy</a:t>
                      </a:r>
                    </a:p>
                    <a:p>
                      <a:pPr marL="171450" indent="-171450">
                        <a:spcBef>
                          <a:spcPts val="300"/>
                        </a:spcBef>
                        <a:buFont typeface="Arial"/>
                        <a:buChar char="•"/>
                      </a:pPr>
                      <a:r>
                        <a:rPr lang="en-US" sz="900" dirty="0" smtClean="0"/>
                        <a:t>Options</a:t>
                      </a:r>
                      <a:r>
                        <a:rPr lang="en-US" sz="900" baseline="0" dirty="0" smtClean="0"/>
                        <a:t> that enhance relevance, value, and authenticity</a:t>
                      </a:r>
                    </a:p>
                    <a:p>
                      <a:pPr marL="171450" indent="-171450">
                        <a:spcBef>
                          <a:spcPts val="300"/>
                        </a:spcBef>
                        <a:buFont typeface="Arial"/>
                        <a:buChar char="•"/>
                      </a:pPr>
                      <a:r>
                        <a:rPr lang="en-US" sz="900" baseline="0" dirty="0" smtClean="0"/>
                        <a:t>Options that reduce threats and distractions</a:t>
                      </a:r>
                      <a:endParaRPr lang="en-US" sz="900" dirty="0"/>
                    </a:p>
                  </a:txBody>
                  <a:tcPr marT="45717" marB="45717"/>
                </a:tc>
              </a:tr>
              <a:tr h="171438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t>2. Provide options for language and symbols</a:t>
                      </a:r>
                    </a:p>
                    <a:p>
                      <a:pPr marL="171450" marR="0" indent="-171450" algn="l" defTabSz="457200" rtl="0" eaLnBrk="1" fontAlgn="auto" latinLnBrk="0" hangingPunct="1">
                        <a:lnSpc>
                          <a:spcPct val="100000"/>
                        </a:lnSpc>
                        <a:spcBef>
                          <a:spcPts val="300"/>
                        </a:spcBef>
                        <a:spcAft>
                          <a:spcPts val="0"/>
                        </a:spcAft>
                        <a:buClrTx/>
                        <a:buSzTx/>
                        <a:buFont typeface="Arial"/>
                        <a:buChar char="•"/>
                        <a:tabLst/>
                        <a:defRPr/>
                      </a:pPr>
                      <a:r>
                        <a:rPr lang="en-US" sz="900" dirty="0" smtClean="0"/>
                        <a:t>Options that define</a:t>
                      </a:r>
                      <a:r>
                        <a:rPr lang="en-US" sz="900" baseline="0" dirty="0" smtClean="0"/>
                        <a:t> vocabulary and symbols</a:t>
                      </a:r>
                    </a:p>
                    <a:p>
                      <a:pPr marL="171450" marR="0" indent="-171450" algn="l" defTabSz="457200" rtl="0" eaLnBrk="1" fontAlgn="auto" latinLnBrk="0" hangingPunct="1">
                        <a:lnSpc>
                          <a:spcPct val="100000"/>
                        </a:lnSpc>
                        <a:spcBef>
                          <a:spcPts val="300"/>
                        </a:spcBef>
                        <a:spcAft>
                          <a:spcPts val="0"/>
                        </a:spcAft>
                        <a:buClrTx/>
                        <a:buSzTx/>
                        <a:buFont typeface="Arial"/>
                        <a:buChar char="•"/>
                        <a:tabLst/>
                        <a:defRPr/>
                      </a:pPr>
                      <a:r>
                        <a:rPr lang="en-US" sz="900" baseline="0" dirty="0" smtClean="0"/>
                        <a:t>Options that clarify syntax and structure</a:t>
                      </a:r>
                    </a:p>
                    <a:p>
                      <a:pPr marL="171450" marR="0" indent="-171450" algn="l" defTabSz="457200" rtl="0" eaLnBrk="1" fontAlgn="auto" latinLnBrk="0" hangingPunct="1">
                        <a:lnSpc>
                          <a:spcPct val="100000"/>
                        </a:lnSpc>
                        <a:spcBef>
                          <a:spcPts val="300"/>
                        </a:spcBef>
                        <a:spcAft>
                          <a:spcPts val="0"/>
                        </a:spcAft>
                        <a:buClrTx/>
                        <a:buSzTx/>
                        <a:buFont typeface="Arial"/>
                        <a:buChar char="•"/>
                        <a:tabLst/>
                        <a:defRPr/>
                      </a:pPr>
                      <a:r>
                        <a:rPr lang="en-US" sz="900" baseline="0" dirty="0" smtClean="0"/>
                        <a:t>Options for decoding text or mathematical notation</a:t>
                      </a:r>
                    </a:p>
                    <a:p>
                      <a:pPr marL="171450" marR="0" indent="-171450" algn="l" defTabSz="457200" rtl="0" eaLnBrk="1" fontAlgn="auto" latinLnBrk="0" hangingPunct="1">
                        <a:lnSpc>
                          <a:spcPct val="100000"/>
                        </a:lnSpc>
                        <a:spcBef>
                          <a:spcPts val="300"/>
                        </a:spcBef>
                        <a:spcAft>
                          <a:spcPts val="0"/>
                        </a:spcAft>
                        <a:buClrTx/>
                        <a:buSzTx/>
                        <a:buFont typeface="Arial"/>
                        <a:buChar char="•"/>
                        <a:tabLst/>
                        <a:defRPr/>
                      </a:pPr>
                      <a:r>
                        <a:rPr lang="en-US" sz="900" baseline="0" dirty="0" smtClean="0"/>
                        <a:t>Options that promote cross-linguistic understanding</a:t>
                      </a:r>
                    </a:p>
                    <a:p>
                      <a:pPr marL="171450" marR="0" indent="-171450" algn="l" defTabSz="457200" rtl="0" eaLnBrk="1" fontAlgn="auto" latinLnBrk="0" hangingPunct="1">
                        <a:lnSpc>
                          <a:spcPct val="100000"/>
                        </a:lnSpc>
                        <a:spcBef>
                          <a:spcPts val="300"/>
                        </a:spcBef>
                        <a:spcAft>
                          <a:spcPts val="0"/>
                        </a:spcAft>
                        <a:buClrTx/>
                        <a:buSzTx/>
                        <a:buFont typeface="Arial"/>
                        <a:buChar char="•"/>
                        <a:tabLst/>
                        <a:defRPr/>
                      </a:pPr>
                      <a:r>
                        <a:rPr lang="en-US" sz="900" baseline="0" dirty="0" smtClean="0"/>
                        <a:t>Options that illustrate key concepts non-linguistically</a:t>
                      </a:r>
                      <a:endParaRPr lang="en-US" sz="1200" dirty="0"/>
                    </a:p>
                  </a:txBody>
                  <a:tcPr marT="45717" marB="45717"/>
                </a:tc>
                <a:tc>
                  <a:txBody>
                    <a:bodyPr/>
                    <a:lstStyle/>
                    <a:p>
                      <a:r>
                        <a:rPr lang="en-US" sz="1100" dirty="0" smtClean="0"/>
                        <a:t>5.</a:t>
                      </a:r>
                      <a:r>
                        <a:rPr lang="en-US" sz="1100" baseline="0" dirty="0" smtClean="0"/>
                        <a:t> </a:t>
                      </a:r>
                      <a:r>
                        <a:rPr lang="en-US" sz="1100" dirty="0" smtClean="0"/>
                        <a:t>Provide</a:t>
                      </a:r>
                      <a:r>
                        <a:rPr lang="en-US" sz="1100" baseline="0" dirty="0" smtClean="0"/>
                        <a:t> options for expressive skills and fluency</a:t>
                      </a:r>
                      <a:endParaRPr lang="en-US" sz="1100" dirty="0" smtClean="0"/>
                    </a:p>
                    <a:p>
                      <a:pPr marL="171450" indent="-171450">
                        <a:spcBef>
                          <a:spcPts val="300"/>
                        </a:spcBef>
                        <a:buFont typeface="Arial"/>
                        <a:buChar char="•"/>
                      </a:pPr>
                      <a:r>
                        <a:rPr lang="en-US" sz="900" dirty="0" smtClean="0"/>
                        <a:t>Options in the media</a:t>
                      </a:r>
                      <a:r>
                        <a:rPr lang="en-US" sz="900" baseline="0" dirty="0" smtClean="0"/>
                        <a:t> for communication</a:t>
                      </a:r>
                    </a:p>
                    <a:p>
                      <a:pPr marL="171450" indent="-171450">
                        <a:spcBef>
                          <a:spcPts val="300"/>
                        </a:spcBef>
                        <a:buFont typeface="Arial"/>
                        <a:buChar char="•"/>
                      </a:pPr>
                      <a:r>
                        <a:rPr lang="en-US" sz="900" baseline="0" dirty="0" smtClean="0"/>
                        <a:t>Options in the tools for composition and problem solving</a:t>
                      </a:r>
                    </a:p>
                    <a:p>
                      <a:pPr marL="171450" indent="-171450">
                        <a:spcBef>
                          <a:spcPts val="300"/>
                        </a:spcBef>
                        <a:buFont typeface="Arial"/>
                        <a:buChar char="•"/>
                      </a:pPr>
                      <a:r>
                        <a:rPr lang="en-US" sz="900" baseline="0" dirty="0" smtClean="0"/>
                        <a:t>Options in the scaffolds for practice and performance</a:t>
                      </a:r>
                      <a:endParaRPr lang="en-US" sz="900" dirty="0" smtClean="0"/>
                    </a:p>
                    <a:p>
                      <a:endParaRPr lang="en-US" sz="1200" dirty="0"/>
                    </a:p>
                  </a:txBody>
                  <a:tcPr marT="45717" marB="45717"/>
                </a:tc>
                <a:tc>
                  <a:txBody>
                    <a:bodyPr/>
                    <a:lstStyle/>
                    <a:p>
                      <a:r>
                        <a:rPr lang="en-US" sz="1100" dirty="0" smtClean="0"/>
                        <a:t>8. Provide options for recruiting</a:t>
                      </a:r>
                      <a:r>
                        <a:rPr lang="en-US" sz="1100" baseline="0" dirty="0" smtClean="0"/>
                        <a:t> interest</a:t>
                      </a:r>
                    </a:p>
                    <a:p>
                      <a:pPr marL="171450" indent="-171450">
                        <a:spcBef>
                          <a:spcPts val="300"/>
                        </a:spcBef>
                        <a:buFont typeface="Arial"/>
                        <a:buChar char="•"/>
                      </a:pPr>
                      <a:r>
                        <a:rPr lang="en-US" sz="900" dirty="0" smtClean="0"/>
                        <a:t>Options that heighten</a:t>
                      </a:r>
                      <a:r>
                        <a:rPr lang="en-US" sz="900" baseline="0" dirty="0" smtClean="0"/>
                        <a:t> salience of goals and objectives</a:t>
                      </a:r>
                    </a:p>
                    <a:p>
                      <a:pPr marL="171450" indent="-171450">
                        <a:spcBef>
                          <a:spcPts val="300"/>
                        </a:spcBef>
                        <a:buFont typeface="Arial"/>
                        <a:buChar char="•"/>
                      </a:pPr>
                      <a:r>
                        <a:rPr lang="en-US" sz="900" baseline="0" dirty="0" smtClean="0"/>
                        <a:t>Options that vary levels of challenge and support</a:t>
                      </a:r>
                    </a:p>
                    <a:p>
                      <a:pPr marL="171450" indent="-171450">
                        <a:spcBef>
                          <a:spcPts val="300"/>
                        </a:spcBef>
                        <a:buFont typeface="Arial"/>
                        <a:buChar char="•"/>
                      </a:pPr>
                      <a:r>
                        <a:rPr lang="en-US" sz="900" baseline="0" dirty="0" smtClean="0"/>
                        <a:t>Options that foster collaboration and communication</a:t>
                      </a:r>
                    </a:p>
                    <a:p>
                      <a:pPr marL="171450" indent="-171450">
                        <a:spcBef>
                          <a:spcPts val="300"/>
                        </a:spcBef>
                        <a:buFont typeface="Arial"/>
                        <a:buChar char="•"/>
                      </a:pPr>
                      <a:r>
                        <a:rPr lang="en-US" sz="900" baseline="0" dirty="0" smtClean="0"/>
                        <a:t>Options that increase mastery-oriented feedback</a:t>
                      </a:r>
                      <a:endParaRPr lang="en-US" sz="900" dirty="0"/>
                    </a:p>
                  </a:txBody>
                  <a:tcPr marT="45717" marB="45717"/>
                </a:tc>
              </a:tr>
              <a:tr h="1539140">
                <a:tc>
                  <a:txBody>
                    <a:bodyPr/>
                    <a:lstStyle/>
                    <a:p>
                      <a:r>
                        <a:rPr lang="en-US" sz="1100" dirty="0" smtClean="0"/>
                        <a:t>3. Provide options for comprehension</a:t>
                      </a:r>
                    </a:p>
                    <a:p>
                      <a:pPr marL="171450" indent="-171450">
                        <a:spcBef>
                          <a:spcPts val="300"/>
                        </a:spcBef>
                        <a:buFont typeface="Arial"/>
                        <a:buChar char="•"/>
                      </a:pPr>
                      <a:r>
                        <a:rPr lang="en-US" sz="900" dirty="0" smtClean="0"/>
                        <a:t>Options that </a:t>
                      </a:r>
                      <a:r>
                        <a:rPr lang="en-US" sz="900" baseline="0" dirty="0" smtClean="0"/>
                        <a:t>provide or activate background knowledge (review)</a:t>
                      </a:r>
                    </a:p>
                    <a:p>
                      <a:pPr marL="171450" indent="-171450">
                        <a:spcBef>
                          <a:spcPts val="300"/>
                        </a:spcBef>
                        <a:buFont typeface="Arial"/>
                        <a:buChar char="•"/>
                      </a:pPr>
                      <a:r>
                        <a:rPr lang="en-US" sz="900" baseline="0" dirty="0" smtClean="0"/>
                        <a:t>Options that highlight critical features, big ideas, and relationships (concepts map, flowchart)</a:t>
                      </a:r>
                    </a:p>
                    <a:p>
                      <a:pPr marL="171450" indent="-171450">
                        <a:spcBef>
                          <a:spcPts val="300"/>
                        </a:spcBef>
                        <a:buFont typeface="Arial"/>
                        <a:buChar char="•"/>
                      </a:pPr>
                      <a:r>
                        <a:rPr lang="en-US" sz="900" baseline="0" dirty="0" smtClean="0"/>
                        <a:t>Options that guide information processing</a:t>
                      </a:r>
                    </a:p>
                    <a:p>
                      <a:pPr marL="171450" indent="-171450">
                        <a:spcBef>
                          <a:spcPts val="300"/>
                        </a:spcBef>
                        <a:buFont typeface="Arial"/>
                        <a:buChar char="•"/>
                      </a:pPr>
                      <a:r>
                        <a:rPr lang="en-US" sz="900" baseline="0" dirty="0" smtClean="0"/>
                        <a:t>Options that support memory and transfer</a:t>
                      </a:r>
                    </a:p>
                    <a:p>
                      <a:pPr marL="171450" indent="-171450">
                        <a:buFont typeface="Arial"/>
                        <a:buChar char="•"/>
                      </a:pPr>
                      <a:endParaRPr lang="en-US" sz="900" dirty="0"/>
                    </a:p>
                  </a:txBody>
                  <a:tcPr marT="45717" marB="45717"/>
                </a:tc>
                <a:tc>
                  <a:txBody>
                    <a:bodyPr/>
                    <a:lstStyle/>
                    <a:p>
                      <a:r>
                        <a:rPr lang="en-US" sz="1100" dirty="0" smtClean="0"/>
                        <a:t>6. Provide options for executive functions</a:t>
                      </a:r>
                    </a:p>
                    <a:p>
                      <a:pPr marL="171450" indent="-171450">
                        <a:spcBef>
                          <a:spcPts val="300"/>
                        </a:spcBef>
                        <a:buFont typeface="Arial"/>
                        <a:buChar char="•"/>
                      </a:pPr>
                      <a:r>
                        <a:rPr lang="en-US" sz="900" dirty="0" smtClean="0"/>
                        <a:t>Options that guide effective goal-setting</a:t>
                      </a:r>
                    </a:p>
                    <a:p>
                      <a:pPr marL="171450" indent="-171450">
                        <a:spcBef>
                          <a:spcPts val="300"/>
                        </a:spcBef>
                        <a:buFont typeface="Arial"/>
                        <a:buChar char="•"/>
                      </a:pPr>
                      <a:r>
                        <a:rPr lang="en-US" sz="900" dirty="0" smtClean="0"/>
                        <a:t>Options</a:t>
                      </a:r>
                      <a:r>
                        <a:rPr lang="en-US" sz="900" baseline="0" dirty="0" smtClean="0"/>
                        <a:t> that support planning and strategy development</a:t>
                      </a:r>
                    </a:p>
                    <a:p>
                      <a:pPr marL="171450" marR="0" indent="-171450" algn="l" defTabSz="457200" rtl="0" eaLnBrk="1" fontAlgn="auto" latinLnBrk="0" hangingPunct="1">
                        <a:lnSpc>
                          <a:spcPct val="100000"/>
                        </a:lnSpc>
                        <a:spcBef>
                          <a:spcPts val="300"/>
                        </a:spcBef>
                        <a:spcAft>
                          <a:spcPts val="0"/>
                        </a:spcAft>
                        <a:buClrTx/>
                        <a:buSzTx/>
                        <a:buFont typeface="Arial"/>
                        <a:buChar char="•"/>
                        <a:tabLst/>
                        <a:defRPr/>
                      </a:pPr>
                      <a:r>
                        <a:rPr lang="en-US" sz="900" baseline="0" dirty="0" smtClean="0"/>
                        <a:t>Options that facilitate managing information and resources</a:t>
                      </a:r>
                    </a:p>
                    <a:p>
                      <a:pPr marL="171450" indent="-171450">
                        <a:spcBef>
                          <a:spcPts val="300"/>
                        </a:spcBef>
                        <a:buFont typeface="Arial"/>
                        <a:buChar char="•"/>
                      </a:pPr>
                      <a:r>
                        <a:rPr lang="en-US" sz="900" baseline="0" dirty="0" smtClean="0"/>
                        <a:t>Options that enhance capacity for monitoring progress</a:t>
                      </a:r>
                      <a:endParaRPr lang="en-US" sz="900" dirty="0"/>
                    </a:p>
                  </a:txBody>
                  <a:tcPr marT="45717" marB="45717"/>
                </a:tc>
                <a:tc>
                  <a:txBody>
                    <a:bodyPr/>
                    <a:lstStyle/>
                    <a:p>
                      <a:r>
                        <a:rPr lang="en-US" sz="1100" dirty="0" smtClean="0"/>
                        <a:t>9. Provide options for self-regulation</a:t>
                      </a:r>
                    </a:p>
                    <a:p>
                      <a:pPr marL="171450" indent="-171450">
                        <a:buFont typeface="Arial"/>
                        <a:buChar char="•"/>
                      </a:pPr>
                      <a:r>
                        <a:rPr lang="en-US" sz="900" dirty="0" smtClean="0"/>
                        <a:t>Options that guide personal goal-setting and expectations</a:t>
                      </a:r>
                    </a:p>
                    <a:p>
                      <a:pPr marL="171450" indent="-171450">
                        <a:buFont typeface="Arial"/>
                        <a:buChar char="•"/>
                      </a:pPr>
                      <a:r>
                        <a:rPr lang="en-US" sz="900" dirty="0" smtClean="0"/>
                        <a:t>Options that scaffold coping skills and strategies</a:t>
                      </a:r>
                    </a:p>
                    <a:p>
                      <a:pPr marL="171450" indent="-171450">
                        <a:buFont typeface="Arial"/>
                        <a:buChar char="•"/>
                      </a:pPr>
                      <a:r>
                        <a:rPr lang="en-US" sz="900" dirty="0" smtClean="0"/>
                        <a:t>Options</a:t>
                      </a:r>
                      <a:r>
                        <a:rPr lang="en-US" sz="900" baseline="0" dirty="0" smtClean="0"/>
                        <a:t> that develop self-assessment and reflection</a:t>
                      </a:r>
                      <a:endParaRPr lang="en-US" sz="900" dirty="0"/>
                    </a:p>
                  </a:txBody>
                  <a:tcPr marT="45717" marB="45717"/>
                </a:tc>
              </a:tr>
            </a:tbl>
          </a:graphicData>
        </a:graphic>
      </p:graphicFrame>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Impact UDL Conference</a:t>
            </a:r>
            <a:endParaRPr lang="en-CA" dirty="0"/>
          </a:p>
        </p:txBody>
      </p:sp>
      <p:sp>
        <p:nvSpPr>
          <p:cNvPr id="3" name="Content Placeholder 2"/>
          <p:cNvSpPr>
            <a:spLocks noGrp="1"/>
          </p:cNvSpPr>
          <p:nvPr>
            <p:ph idx="1"/>
          </p:nvPr>
        </p:nvSpPr>
        <p:spPr/>
        <p:txBody>
          <a:bodyPr/>
          <a:lstStyle/>
          <a:p>
            <a:r>
              <a:rPr lang="en-CA" dirty="0" smtClean="0"/>
              <a:t>Some great keynotes will be delivered by experts in the field like Sam Johnston</a:t>
            </a:r>
          </a:p>
          <a:p>
            <a:r>
              <a:rPr lang="en-CA" dirty="0" smtClean="0"/>
              <a:t>Features work of your colleagues at AU and other Alberta post-secondary institutions</a:t>
            </a:r>
          </a:p>
          <a:p>
            <a:r>
              <a:rPr lang="en-CA" dirty="0" smtClean="0"/>
              <a:t>Benefit from the experience of academics, professionals and service personnel from other provinces within Canada and the US.</a:t>
            </a:r>
          </a:p>
          <a:p>
            <a:r>
              <a:rPr lang="en-CA" dirty="0" smtClean="0"/>
              <a:t>Remember to register for the conference @ http://udl.athabascau.ca</a:t>
            </a:r>
            <a:endParaRPr lang="en-CA" dirty="0"/>
          </a:p>
        </p:txBody>
      </p:sp>
    </p:spTree>
    <p:extLst>
      <p:ext uri="{BB962C8B-B14F-4D97-AF65-F5344CB8AC3E}">
        <p14:creationId xmlns:p14="http://schemas.microsoft.com/office/powerpoint/2010/main" val="33700840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685800" y="609600"/>
            <a:ext cx="8001000" cy="1143000"/>
          </a:xfrm>
        </p:spPr>
        <p:txBody>
          <a:bodyPr/>
          <a:lstStyle/>
          <a:p>
            <a:r>
              <a:rPr lang="en-US" altLang="en-US" dirty="0" smtClean="0">
                <a:latin typeface="Myriad Pro" panose="020B0503030403020204" pitchFamily="34" charset="0"/>
              </a:rPr>
              <a:t>For more information about Impact UDL Conference:</a:t>
            </a:r>
          </a:p>
        </p:txBody>
      </p:sp>
      <p:sp>
        <p:nvSpPr>
          <p:cNvPr id="73730" name="Content Placeholder 2"/>
          <p:cNvSpPr>
            <a:spLocks noGrp="1"/>
          </p:cNvSpPr>
          <p:nvPr>
            <p:ph idx="1"/>
          </p:nvPr>
        </p:nvSpPr>
        <p:spPr>
          <a:xfrm>
            <a:off x="685800" y="1981200"/>
            <a:ext cx="6478588" cy="3824288"/>
          </a:xfrm>
        </p:spPr>
        <p:txBody>
          <a:bodyPr/>
          <a:lstStyle/>
          <a:p>
            <a:r>
              <a:rPr lang="en-US" altLang="en-US" dirty="0" smtClean="0">
                <a:latin typeface="Century Schoolbook" charset="0"/>
              </a:rPr>
              <a:t>Sandra Law</a:t>
            </a:r>
          </a:p>
          <a:p>
            <a:pPr lvl="1"/>
            <a:r>
              <a:rPr lang="en-US" altLang="en-US" dirty="0" smtClean="0">
                <a:latin typeface="Century Schoolbook" charset="0"/>
                <a:hlinkClick r:id="rId3"/>
              </a:rPr>
              <a:t>slaw@athabascau.ca</a:t>
            </a:r>
            <a:endParaRPr lang="en-US" altLang="en-US" dirty="0" smtClean="0">
              <a:latin typeface="Century Schoolbook" charset="0"/>
            </a:endParaRPr>
          </a:p>
          <a:p>
            <a:r>
              <a:rPr lang="en-US" altLang="en-US" dirty="0" smtClean="0">
                <a:latin typeface="Century Schoolbook" charset="0"/>
              </a:rPr>
              <a:t>Carrie Anton</a:t>
            </a:r>
          </a:p>
          <a:p>
            <a:pPr lvl="1"/>
            <a:r>
              <a:rPr lang="en-US" altLang="en-US" dirty="0" smtClean="0">
                <a:latin typeface="Century Schoolbook" charset="0"/>
                <a:hlinkClick r:id="rId4"/>
              </a:rPr>
              <a:t>carriea@athabascau.ca</a:t>
            </a:r>
            <a:endParaRPr lang="en-US" altLang="en-US" dirty="0" smtClean="0">
              <a:latin typeface="Century Schoolbook" charset="0"/>
            </a:endParaRPr>
          </a:p>
          <a:p>
            <a:pPr lvl="1"/>
            <a:endParaRPr lang="en-US" altLang="en-US" dirty="0" smtClean="0">
              <a:latin typeface="Century Schoolbook"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685800" y="609600"/>
            <a:ext cx="6478588" cy="1143000"/>
          </a:xfrm>
        </p:spPr>
        <p:txBody>
          <a:bodyPr/>
          <a:lstStyle/>
          <a:p>
            <a:r>
              <a:rPr lang="en-US" altLang="en-US" dirty="0" smtClean="0">
                <a:latin typeface="Myriad Pro" panose="020B0503030403020204" pitchFamily="34" charset="0"/>
              </a:rPr>
              <a:t>Any questions?</a:t>
            </a:r>
          </a:p>
        </p:txBody>
      </p:sp>
      <p:sp>
        <p:nvSpPr>
          <p:cNvPr id="71682" name="Content Placeholder 2"/>
          <p:cNvSpPr>
            <a:spLocks noGrp="1"/>
          </p:cNvSpPr>
          <p:nvPr>
            <p:ph idx="1"/>
          </p:nvPr>
        </p:nvSpPr>
        <p:spPr>
          <a:xfrm>
            <a:off x="685800" y="1981200"/>
            <a:ext cx="6478588" cy="3824288"/>
          </a:xfrm>
        </p:spPr>
        <p:txBody>
          <a:bodyPr/>
          <a:lstStyle/>
          <a:p>
            <a:endParaRPr lang="en-US" altLang="en-US" dirty="0" smtClean="0">
              <a:latin typeface="Century Schoolbook"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685800" y="609600"/>
            <a:ext cx="6478588" cy="1143000"/>
          </a:xfrm>
        </p:spPr>
        <p:txBody>
          <a:bodyPr/>
          <a:lstStyle/>
          <a:p>
            <a:r>
              <a:rPr lang="en-US" altLang="en-US" dirty="0" smtClean="0">
                <a:latin typeface="Myriad Pro" panose="020B0503030403020204" pitchFamily="34" charset="0"/>
              </a:rPr>
              <a:t>Resources</a:t>
            </a:r>
          </a:p>
        </p:txBody>
      </p:sp>
      <p:sp>
        <p:nvSpPr>
          <p:cNvPr id="72706" name="Content Placeholder 2"/>
          <p:cNvSpPr>
            <a:spLocks noGrp="1"/>
          </p:cNvSpPr>
          <p:nvPr>
            <p:ph idx="1"/>
          </p:nvPr>
        </p:nvSpPr>
        <p:spPr>
          <a:xfrm>
            <a:off x="685800" y="1600200"/>
            <a:ext cx="7620000" cy="3824288"/>
          </a:xfrm>
        </p:spPr>
        <p:txBody>
          <a:bodyPr/>
          <a:lstStyle/>
          <a:p>
            <a:r>
              <a:rPr lang="en-US" altLang="en-US" dirty="0" smtClean="0">
                <a:latin typeface="Century Schoolbook" charset="0"/>
                <a:hlinkClick r:id="rId3"/>
              </a:rPr>
              <a:t>UDL on Campus </a:t>
            </a:r>
            <a:r>
              <a:rPr lang="en-US" altLang="en-US" dirty="0" smtClean="0">
                <a:latin typeface="Century Schoolbook" charset="0"/>
                <a:hlinkClick r:id="rId4"/>
              </a:rPr>
              <a:t>–</a:t>
            </a:r>
            <a:r>
              <a:rPr lang="en-US" altLang="en-US" dirty="0" smtClean="0">
                <a:latin typeface="Century Schoolbook" charset="0"/>
                <a:hlinkClick r:id="rId3"/>
              </a:rPr>
              <a:t> CAST</a:t>
            </a:r>
            <a:endParaRPr lang="en-US" altLang="en-US" dirty="0" smtClean="0">
              <a:latin typeface="Century Schoolbook" charset="0"/>
            </a:endParaRPr>
          </a:p>
          <a:p>
            <a:r>
              <a:rPr lang="en-US" altLang="en-US" dirty="0" smtClean="0">
                <a:latin typeface="Century Schoolbook" charset="0"/>
                <a:hlinkClick r:id="rId4"/>
              </a:rPr>
              <a:t>Washington University DO-IT</a:t>
            </a:r>
            <a:endParaRPr lang="en-US" altLang="en-US" dirty="0" smtClean="0">
              <a:latin typeface="Century Schoolbook" charset="0"/>
            </a:endParaRPr>
          </a:p>
          <a:p>
            <a:r>
              <a:rPr lang="en-US" altLang="en-US" dirty="0" smtClean="0">
                <a:latin typeface="Century Schoolbook" charset="0"/>
                <a:hlinkClick r:id="rId5"/>
              </a:rPr>
              <a:t>Accessible Campus – Council of Ontario Universities</a:t>
            </a:r>
            <a:endParaRPr lang="en-US" altLang="en-US" dirty="0" smtClean="0">
              <a:latin typeface="Century Schoolbook" charset="0"/>
            </a:endParaRPr>
          </a:p>
          <a:p>
            <a:r>
              <a:rPr lang="en-US" altLang="en-US" dirty="0" smtClean="0">
                <a:latin typeface="Century Schoolbook" charset="0"/>
                <a:hlinkClick r:id="rId6"/>
              </a:rPr>
              <a:t>UDL-Universe</a:t>
            </a:r>
            <a:endParaRPr lang="en-US" altLang="en-US" dirty="0" smtClean="0">
              <a:latin typeface="Century Schoolbook" charset="0"/>
            </a:endParaRPr>
          </a:p>
          <a:p>
            <a:r>
              <a:rPr lang="en-US" altLang="en-US" dirty="0" smtClean="0">
                <a:latin typeface="Century Schoolbook" charset="0"/>
                <a:hlinkClick r:id="rId7"/>
              </a:rPr>
              <a:t>National Centre for Accessible Media</a:t>
            </a:r>
            <a:endParaRPr lang="en-US" altLang="en-US" dirty="0" smtClean="0">
              <a:latin typeface="Century Schoolbook" charset="0"/>
            </a:endParaRPr>
          </a:p>
          <a:p>
            <a:r>
              <a:rPr lang="en-US" altLang="en-US" dirty="0" smtClean="0">
                <a:latin typeface="Century Schoolbook" charset="0"/>
                <a:hlinkClick r:id="rId8"/>
              </a:rPr>
              <a:t>CLDD Accessibility Guidelines</a:t>
            </a:r>
            <a:endParaRPr lang="en-US" altLang="en-US" dirty="0" smtClean="0">
              <a:latin typeface="Century Schoolbook" charset="0"/>
            </a:endParaRPr>
          </a:p>
          <a:p>
            <a:r>
              <a:rPr lang="en-US" altLang="en-US" dirty="0" smtClean="0">
                <a:latin typeface="Century Schoolbook" charset="0"/>
                <a:hlinkClick r:id="rId9"/>
              </a:rPr>
              <a:t>ASD Office</a:t>
            </a:r>
            <a:endParaRPr lang="en-US" altLang="en-US" dirty="0" smtClean="0">
              <a:latin typeface="Century Schoolbook" charset="0"/>
            </a:endParaRPr>
          </a:p>
          <a:p>
            <a:r>
              <a:rPr lang="en-US" altLang="en-US" dirty="0" smtClean="0">
                <a:latin typeface="Century Schoolbook" charset="0"/>
                <a:hlinkClick r:id="rId10"/>
              </a:rPr>
              <a:t>Athabasca University Landing Accessibility Group</a:t>
            </a:r>
            <a:endParaRPr lang="en-US" altLang="en-US" dirty="0" smtClean="0">
              <a:latin typeface="Century Schoolbook"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6478488" cy="1143000"/>
          </a:xfrm>
        </p:spPr>
        <p:txBody>
          <a:bodyPr/>
          <a:lstStyle/>
          <a:p>
            <a:r>
              <a:rPr lang="en-CA" dirty="0" smtClean="0"/>
              <a:t>References</a:t>
            </a:r>
            <a:endParaRPr lang="en-CA" dirty="0"/>
          </a:p>
        </p:txBody>
      </p:sp>
      <p:sp>
        <p:nvSpPr>
          <p:cNvPr id="3" name="Content Placeholder 2"/>
          <p:cNvSpPr>
            <a:spLocks noGrp="1"/>
          </p:cNvSpPr>
          <p:nvPr>
            <p:ph idx="1"/>
          </p:nvPr>
        </p:nvSpPr>
        <p:spPr>
          <a:xfrm>
            <a:off x="685800" y="1295400"/>
            <a:ext cx="8305800" cy="3824064"/>
          </a:xfrm>
        </p:spPr>
        <p:txBody>
          <a:bodyPr/>
          <a:lstStyle/>
          <a:p>
            <a:r>
              <a:rPr lang="en-CA" sz="2000" dirty="0"/>
              <a:t>Canadian Council on Learning. (2007). </a:t>
            </a:r>
            <a:r>
              <a:rPr lang="en-CA" sz="2000" i="1" dirty="0"/>
              <a:t>Equality in the classroom: The </a:t>
            </a:r>
            <a:r>
              <a:rPr lang="en-CA" sz="2000" i="1" dirty="0" smtClean="0"/>
              <a:t>educational placement </a:t>
            </a:r>
            <a:r>
              <a:rPr lang="en-CA" sz="2000" i="1" dirty="0"/>
              <a:t>of children with disabilities</a:t>
            </a:r>
            <a:r>
              <a:rPr lang="en-CA" sz="2000" dirty="0"/>
              <a:t>. Retrieved </a:t>
            </a:r>
            <a:r>
              <a:rPr lang="en-CA" sz="2000" dirty="0" smtClean="0"/>
              <a:t>from </a:t>
            </a:r>
            <a:r>
              <a:rPr lang="en-CA" sz="2000" dirty="0" smtClean="0">
                <a:hlinkClick r:id="rId2"/>
              </a:rPr>
              <a:t>http</a:t>
            </a:r>
            <a:r>
              <a:rPr lang="en-CA" sz="2000" dirty="0">
                <a:hlinkClick r:id="rId2"/>
              </a:rPr>
              <a:t>://</a:t>
            </a:r>
            <a:r>
              <a:rPr lang="en-CA" sz="2000" dirty="0" smtClean="0">
                <a:hlinkClick r:id="rId2"/>
              </a:rPr>
              <a:t>www.cclcca.ca/CCL/Reports/LessonsInLearning/LinL20070502_Disability_Provincial_differences.html</a:t>
            </a:r>
            <a:endParaRPr lang="en-CA" sz="2000" dirty="0" smtClean="0"/>
          </a:p>
          <a:p>
            <a:r>
              <a:rPr lang="en-CA" sz="2000" dirty="0" smtClean="0"/>
              <a:t>Croxton, R.A. (2014). The role of interactivity in student satisfaction and persistence in online learning. </a:t>
            </a:r>
            <a:r>
              <a:rPr lang="en-CA" sz="2000" i="1" dirty="0" smtClean="0"/>
              <a:t>MERLOT Journal of Online Learning and Teaching</a:t>
            </a:r>
            <a:r>
              <a:rPr lang="en-CA" sz="2000" dirty="0" smtClean="0"/>
              <a:t>, 10(2), 314-324.</a:t>
            </a:r>
          </a:p>
          <a:p>
            <a:r>
              <a:rPr lang="en-CA" sz="2000" dirty="0" smtClean="0">
                <a:effectLst/>
              </a:rPr>
              <a:t>Ender, S.C. and Wilkie, C. J. (2000). Advising Students with Special Needs. In V.N. Gordon, W.R. Habley, &amp; Associates (Eds.), </a:t>
            </a:r>
            <a:r>
              <a:rPr lang="en-CA" sz="2000" i="1" dirty="0" smtClean="0">
                <a:effectLst/>
              </a:rPr>
              <a:t>Academic Advising: A comprehensive handbook</a:t>
            </a:r>
            <a:r>
              <a:rPr lang="en-CA" sz="2000" dirty="0" smtClean="0">
                <a:effectLst/>
              </a:rPr>
              <a:t> (pp. 118-143). San Francisco: Jossey-Bass. - See more at: </a:t>
            </a:r>
            <a:r>
              <a:rPr lang="en-CA" sz="2000" dirty="0" smtClean="0">
                <a:effectLst/>
                <a:hlinkClick r:id="rId3"/>
              </a:rPr>
              <a:t>http://www.nacada.ksu.edu/Resources/Clearinghouse/View-Articles/At-Risk-Students.aspx#sthash.1KfUyVaf.dpuf</a:t>
            </a:r>
            <a:endParaRPr lang="en-CA" sz="2000" dirty="0" smtClean="0">
              <a:effectLst/>
            </a:endParaRPr>
          </a:p>
        </p:txBody>
      </p:sp>
    </p:spTree>
    <p:extLst>
      <p:ext uri="{BB962C8B-B14F-4D97-AF65-F5344CB8AC3E}">
        <p14:creationId xmlns:p14="http://schemas.microsoft.com/office/powerpoint/2010/main" val="10275241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 (con’d)</a:t>
            </a:r>
            <a:endParaRPr lang="en-CA" dirty="0"/>
          </a:p>
        </p:txBody>
      </p:sp>
      <p:sp>
        <p:nvSpPr>
          <p:cNvPr id="3" name="Content Placeholder 2"/>
          <p:cNvSpPr>
            <a:spLocks noGrp="1"/>
          </p:cNvSpPr>
          <p:nvPr>
            <p:ph idx="1"/>
          </p:nvPr>
        </p:nvSpPr>
        <p:spPr>
          <a:xfrm>
            <a:off x="685800" y="1524000"/>
            <a:ext cx="7696200" cy="3824064"/>
          </a:xfrm>
        </p:spPr>
        <p:txBody>
          <a:bodyPr/>
          <a:lstStyle/>
          <a:p>
            <a:r>
              <a:rPr lang="en-CA" sz="2000" dirty="0" smtClean="0"/>
              <a:t>Feldman, R. S. (2005). </a:t>
            </a:r>
            <a:r>
              <a:rPr lang="en-CA" sz="2000" i="1" dirty="0" smtClean="0"/>
              <a:t>Improving the First Year of College: Research and Practice</a:t>
            </a:r>
            <a:r>
              <a:rPr lang="en-CA" sz="2000" dirty="0" smtClean="0"/>
              <a:t>. Lawrence Erlbaum Associates: Mahwah, NJ, USA.</a:t>
            </a:r>
          </a:p>
          <a:p>
            <a:r>
              <a:rPr lang="en-CA" sz="2000" dirty="0" smtClean="0"/>
              <a:t>Gradel,</a:t>
            </a:r>
            <a:r>
              <a:rPr lang="en-CA" sz="2000" baseline="0" dirty="0" smtClean="0"/>
              <a:t> K. &amp; Edson, A.J. (2009-2010). Putting universal design for learning on the higher ed agenda. </a:t>
            </a:r>
            <a:r>
              <a:rPr lang="en-CA" sz="2000" i="1" baseline="0" dirty="0" smtClean="0"/>
              <a:t>Journal of Educational Technology Systems</a:t>
            </a:r>
            <a:r>
              <a:rPr lang="en-CA" sz="2000" baseline="0" dirty="0" smtClean="0"/>
              <a:t>, </a:t>
            </a:r>
            <a:r>
              <a:rPr lang="en-CA" sz="2000" i="1" baseline="0" dirty="0" smtClean="0"/>
              <a:t>38(2)</a:t>
            </a:r>
            <a:r>
              <a:rPr lang="en-CA" sz="2000" baseline="0" dirty="0" smtClean="0"/>
              <a:t>, 111-121.</a:t>
            </a:r>
            <a:endParaRPr lang="en-CA" sz="2000" dirty="0" smtClean="0"/>
          </a:p>
          <a:p>
            <a:r>
              <a:rPr lang="en-CA" sz="2000" dirty="0" smtClean="0"/>
              <a:t>Gunawardena, C.N. Linder-VanBerschot, J.A., LaPointe, D.K. &amp; Rao, L. (2010). Predictors of learner satisfaction and transfer of learning in a corporate online education program. American Journal of Distance Education, 24(4), 207-226. doi:10.1080/08923647.2010.522919</a:t>
            </a:r>
          </a:p>
        </p:txBody>
      </p:sp>
    </p:spTree>
    <p:extLst>
      <p:ext uri="{BB962C8B-B14F-4D97-AF65-F5344CB8AC3E}">
        <p14:creationId xmlns:p14="http://schemas.microsoft.com/office/powerpoint/2010/main" val="146214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 (con’d)</a:t>
            </a:r>
            <a:endParaRPr lang="en-CA" dirty="0"/>
          </a:p>
        </p:txBody>
      </p:sp>
      <p:sp>
        <p:nvSpPr>
          <p:cNvPr id="3" name="Content Placeholder 2"/>
          <p:cNvSpPr>
            <a:spLocks noGrp="1"/>
          </p:cNvSpPr>
          <p:nvPr>
            <p:ph idx="1"/>
          </p:nvPr>
        </p:nvSpPr>
        <p:spPr>
          <a:xfrm>
            <a:off x="685800" y="1981200"/>
            <a:ext cx="7772400" cy="3824064"/>
          </a:xfrm>
        </p:spPr>
        <p:txBody>
          <a:bodyPr/>
          <a:lstStyle/>
          <a:p>
            <a:r>
              <a:rPr lang="en-CA" sz="2000" dirty="0" smtClean="0"/>
              <a:t>Kraglund-Gauthier, W.L., Young, D.C. &amp; Kell, E. (2014). Teaching students with disabilities in post-secondary landscapes: Navigating elements of inclusion, differentiation, universal design for learning, and technology. </a:t>
            </a:r>
            <a:r>
              <a:rPr lang="en-CA" sz="2000" i="1" dirty="0" smtClean="0"/>
              <a:t>Transformative Dialogues: Teaching &amp; Learning Journal, 7(3)</a:t>
            </a:r>
            <a:r>
              <a:rPr lang="en-CA" sz="2000" dirty="0" smtClean="0"/>
              <a:t>, 1-9.</a:t>
            </a:r>
          </a:p>
          <a:p>
            <a:r>
              <a:rPr lang="en-CA" sz="2000" dirty="0" smtClean="0">
                <a:effectLst/>
              </a:rPr>
              <a:t>Lee, E., Pate, J.A. * Cozart, D. (2015). Autonomy support for online students. </a:t>
            </a:r>
            <a:r>
              <a:rPr lang="en-CA" sz="2000" i="1" dirty="0" smtClean="0">
                <a:effectLst/>
              </a:rPr>
              <a:t>TechTrends: Linking Research &amp; Practice to Improve Learning</a:t>
            </a:r>
            <a:r>
              <a:rPr lang="en-CA" sz="2000" dirty="0" smtClean="0">
                <a:effectLst/>
              </a:rPr>
              <a:t>, </a:t>
            </a:r>
            <a:r>
              <a:rPr lang="en-CA" sz="2000" i="1" dirty="0" smtClean="0">
                <a:effectLst/>
              </a:rPr>
              <a:t>59(4)</a:t>
            </a:r>
            <a:r>
              <a:rPr lang="en-CA" sz="2000" dirty="0" smtClean="0">
                <a:effectLst/>
              </a:rPr>
              <a:t>, 54-61. </a:t>
            </a:r>
            <a:r>
              <a:rPr lang="en-CA" sz="2000" dirty="0"/>
              <a:t>DOI: 10.1007/s11528-015-0871-9.</a:t>
            </a:r>
            <a:endParaRPr lang="en-CA" sz="2000" dirty="0" smtClean="0">
              <a:effectLst/>
            </a:endParaRPr>
          </a:p>
          <a:p>
            <a:r>
              <a:rPr lang="en-CA" sz="2000" dirty="0" smtClean="0">
                <a:effectLst/>
              </a:rPr>
              <a:t>Maxwell, M.(1997). </a:t>
            </a:r>
            <a:r>
              <a:rPr lang="en-CA" sz="2000" i="1" dirty="0" smtClean="0">
                <a:effectLst/>
              </a:rPr>
              <a:t>Improving Student Learning Skills</a:t>
            </a:r>
            <a:r>
              <a:rPr lang="en-CA" sz="2000" dirty="0" smtClean="0">
                <a:effectLst/>
              </a:rPr>
              <a:t>. Clearwater FL: H &amp; H Publishing. - See more at: </a:t>
            </a:r>
            <a:r>
              <a:rPr lang="en-CA" sz="2000" dirty="0" smtClean="0">
                <a:effectLst/>
                <a:hlinkClick r:id="rId2"/>
              </a:rPr>
              <a:t>http://www.nacada.ksu.edu/Resources/Clearinghouse/View-Articles/At-Risk-Students.aspx#sthash.1KfUyVaf.dpuf</a:t>
            </a:r>
            <a:endParaRPr lang="en-CA" sz="2000" dirty="0" smtClean="0"/>
          </a:p>
        </p:txBody>
      </p:sp>
    </p:spTree>
    <p:extLst>
      <p:ext uri="{BB962C8B-B14F-4D97-AF65-F5344CB8AC3E}">
        <p14:creationId xmlns:p14="http://schemas.microsoft.com/office/powerpoint/2010/main" val="8022451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Resources (con’d)</a:t>
            </a:r>
            <a:endParaRPr lang="en-CA" dirty="0"/>
          </a:p>
        </p:txBody>
      </p:sp>
      <p:sp>
        <p:nvSpPr>
          <p:cNvPr id="3" name="Content Placeholder 2"/>
          <p:cNvSpPr>
            <a:spLocks noGrp="1"/>
          </p:cNvSpPr>
          <p:nvPr>
            <p:ph idx="1"/>
          </p:nvPr>
        </p:nvSpPr>
        <p:spPr>
          <a:xfrm>
            <a:off x="685800" y="1981200"/>
            <a:ext cx="7696200" cy="3824064"/>
          </a:xfrm>
        </p:spPr>
        <p:txBody>
          <a:bodyPr/>
          <a:lstStyle/>
          <a:p>
            <a:r>
              <a:rPr lang="en-CA" sz="2000" dirty="0"/>
              <a:t>Willms, J. F., Friesen, S., &amp; Milton, P. (2009). </a:t>
            </a:r>
            <a:r>
              <a:rPr lang="en-CA" sz="2000" i="1" dirty="0"/>
              <a:t>What did you do in school today? Transforming classrooms through social, academic, and intellectual engagement. </a:t>
            </a:r>
            <a:r>
              <a:rPr lang="en-CA" sz="2000" dirty="0"/>
              <a:t>(First National Report) Toronto: Canadian Education Association.</a:t>
            </a:r>
          </a:p>
          <a:p>
            <a:endParaRPr lang="en-CA" dirty="0"/>
          </a:p>
          <a:p>
            <a:endParaRPr lang="en-CA" dirty="0"/>
          </a:p>
        </p:txBody>
      </p:sp>
    </p:spTree>
    <p:extLst>
      <p:ext uri="{BB962C8B-B14F-4D97-AF65-F5344CB8AC3E}">
        <p14:creationId xmlns:p14="http://schemas.microsoft.com/office/powerpoint/2010/main" val="2800592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is UDL important in online and distance PSE?</a:t>
            </a:r>
            <a:endParaRPr lang="en-CA" dirty="0"/>
          </a:p>
        </p:txBody>
      </p:sp>
      <p:sp>
        <p:nvSpPr>
          <p:cNvPr id="3" name="Content Placeholder 2"/>
          <p:cNvSpPr>
            <a:spLocks noGrp="1"/>
          </p:cNvSpPr>
          <p:nvPr>
            <p:ph idx="1"/>
          </p:nvPr>
        </p:nvSpPr>
        <p:spPr/>
        <p:txBody>
          <a:bodyPr/>
          <a:lstStyle/>
          <a:p>
            <a:r>
              <a:rPr lang="en-CA" sz="2200" dirty="0" smtClean="0"/>
              <a:t>Recommends strategies and tools to support a diverse range of students:</a:t>
            </a:r>
          </a:p>
          <a:p>
            <a:pPr lvl="1"/>
            <a:r>
              <a:rPr lang="en-CA" sz="2200" dirty="0" smtClean="0"/>
              <a:t>With disabilities (e.g. mobility, learning, deaf and hard of hearing, low vision, psychiatric conditions, older adults)</a:t>
            </a:r>
          </a:p>
          <a:p>
            <a:pPr lvl="1"/>
            <a:r>
              <a:rPr lang="en-CA" sz="2200" dirty="0" smtClean="0"/>
              <a:t>Students with differing types and levels of educational preparation (e.g. international students, indigenous students, refugees, incarcerated students, students with disabilities)</a:t>
            </a:r>
          </a:p>
        </p:txBody>
      </p:sp>
    </p:spTree>
    <p:extLst>
      <p:ext uri="{BB962C8B-B14F-4D97-AF65-F5344CB8AC3E}">
        <p14:creationId xmlns:p14="http://schemas.microsoft.com/office/powerpoint/2010/main" val="4213118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685800" y="609600"/>
            <a:ext cx="6478588" cy="1143000"/>
          </a:xfrm>
        </p:spPr>
        <p:txBody>
          <a:bodyPr/>
          <a:lstStyle/>
          <a:p>
            <a:r>
              <a:rPr lang="en-US" altLang="en-US" dirty="0" smtClean="0">
                <a:latin typeface="Myriad Pro" panose="020B0503030403020204" pitchFamily="34" charset="0"/>
              </a:rPr>
              <a:t>Context for discussion of UDL</a:t>
            </a:r>
          </a:p>
        </p:txBody>
      </p:sp>
      <p:sp>
        <p:nvSpPr>
          <p:cNvPr id="22530" name="Content Placeholder 2"/>
          <p:cNvSpPr>
            <a:spLocks noGrp="1"/>
          </p:cNvSpPr>
          <p:nvPr>
            <p:ph idx="1"/>
          </p:nvPr>
        </p:nvSpPr>
        <p:spPr>
          <a:xfrm>
            <a:off x="685800" y="1981200"/>
            <a:ext cx="6478588" cy="3824288"/>
          </a:xfrm>
        </p:spPr>
        <p:txBody>
          <a:bodyPr/>
          <a:lstStyle/>
          <a:p>
            <a:r>
              <a:rPr lang="en-US" altLang="en-US" dirty="0" smtClean="0">
                <a:latin typeface="Century Schoolbook" charset="0"/>
              </a:rPr>
              <a:t>Before we get to how UDL can promote engagement amongst at risk students I will provide some context for the discussion</a:t>
            </a:r>
          </a:p>
          <a:p>
            <a:pPr lvl="1"/>
            <a:r>
              <a:rPr lang="en-US" altLang="en-US" dirty="0" smtClean="0">
                <a:latin typeface="Century Schoolbook" charset="0"/>
              </a:rPr>
              <a:t>Diverse student body</a:t>
            </a:r>
          </a:p>
          <a:p>
            <a:pPr lvl="1"/>
            <a:r>
              <a:rPr lang="en-US" altLang="en-US" dirty="0" smtClean="0">
                <a:latin typeface="Century Schoolbook" charset="0"/>
              </a:rPr>
              <a:t>Some statistics</a:t>
            </a:r>
          </a:p>
          <a:p>
            <a:pPr lvl="1"/>
            <a:r>
              <a:rPr lang="en-US" altLang="en-US" dirty="0" smtClean="0">
                <a:latin typeface="Century Schoolbook" charset="0"/>
              </a:rPr>
              <a:t>Distance education context</a:t>
            </a:r>
          </a:p>
          <a:p>
            <a:pPr lvl="1"/>
            <a:endParaRPr lang="en-US" altLang="en-US" dirty="0" smtClean="0">
              <a:latin typeface="Century Schoolbook"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85800" y="76200"/>
            <a:ext cx="7696200" cy="1143000"/>
          </a:xfrm>
        </p:spPr>
        <p:txBody>
          <a:bodyPr/>
          <a:lstStyle/>
          <a:p>
            <a:r>
              <a:rPr lang="en-US" altLang="en-US" dirty="0" smtClean="0">
                <a:latin typeface="Myriad Pro" panose="020B0503030403020204" pitchFamily="34" charset="0"/>
              </a:rPr>
              <a:t>AU students registered with ASD</a:t>
            </a:r>
          </a:p>
        </p:txBody>
      </p:sp>
      <p:pic>
        <p:nvPicPr>
          <p:cNvPr id="24578" name="Content Placeholder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4263" y="1524000"/>
            <a:ext cx="4148137"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6" descr="https://www.ucasmedia.com/sites/default/files/styles/hero_background/public/Student-with-iPad.jpg?itok=YMUFr1K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8763" y="4040188"/>
            <a:ext cx="3513137"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6413" y="3825875"/>
            <a:ext cx="3105150"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8" descr="http://beaconnews.ca/wp-content/uploads/2012/09/Student-Studyi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1175" y="1635125"/>
            <a:ext cx="3184525"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685800" y="-76200"/>
            <a:ext cx="7467600" cy="1143000"/>
          </a:xfrm>
        </p:spPr>
        <p:txBody>
          <a:bodyPr/>
          <a:lstStyle/>
          <a:p>
            <a:r>
              <a:rPr lang="en-US" altLang="en-US" dirty="0" smtClean="0">
                <a:latin typeface="Myriad Pro" panose="020B0503030403020204" pitchFamily="34" charset="0"/>
              </a:rPr>
              <a:t>AU students registered with ASD</a:t>
            </a:r>
          </a:p>
        </p:txBody>
      </p:sp>
      <p:graphicFrame>
        <p:nvGraphicFramePr>
          <p:cNvPr id="4" name="Chart 3"/>
          <p:cNvGraphicFramePr>
            <a:graphicFrameLocks/>
          </p:cNvGraphicFramePr>
          <p:nvPr/>
        </p:nvGraphicFramePr>
        <p:xfrm>
          <a:off x="685800" y="1143000"/>
          <a:ext cx="8229600" cy="4724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Student Relationship Management Overview">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2013_PPT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Student Relationship Management Overview</Template>
  <TotalTime>2918</TotalTime>
  <Words>4382</Words>
  <Application>Microsoft Office PowerPoint</Application>
  <PresentationFormat>On-screen Show (4:3)</PresentationFormat>
  <Paragraphs>455</Paragraphs>
  <Slides>57</Slides>
  <Notes>44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57</vt:i4>
      </vt:variant>
    </vt:vector>
  </HeadingPairs>
  <TitlesOfParts>
    <vt:vector size="68" baseType="lpstr">
      <vt:lpstr>ＭＳ Ｐゴシック</vt:lpstr>
      <vt:lpstr>ＭＳ Ｐゴシック</vt:lpstr>
      <vt:lpstr>Arial</vt:lpstr>
      <vt:lpstr>Calibri</vt:lpstr>
      <vt:lpstr>Century Schoolbook</vt:lpstr>
      <vt:lpstr>Georgia</vt:lpstr>
      <vt:lpstr>Myriad Arabic</vt:lpstr>
      <vt:lpstr>Myriad Pro</vt:lpstr>
      <vt:lpstr>Trebuchet MS</vt:lpstr>
      <vt:lpstr>Student Relationship Management Overview</vt:lpstr>
      <vt:lpstr>2013_PPT_template</vt:lpstr>
      <vt:lpstr>Using UDL Principles to Improve Student Engagement</vt:lpstr>
      <vt:lpstr>Polling question</vt:lpstr>
      <vt:lpstr>Agenda</vt:lpstr>
      <vt:lpstr>What is UDL?</vt:lpstr>
      <vt:lpstr>UDL guidelines</vt:lpstr>
      <vt:lpstr>Why is UDL important in online and distance PSE?</vt:lpstr>
      <vt:lpstr>Context for discussion of UDL</vt:lpstr>
      <vt:lpstr>AU students registered with ASD</vt:lpstr>
      <vt:lpstr>AU students registered with ASD</vt:lpstr>
      <vt:lpstr>AU students registered with ASD</vt:lpstr>
      <vt:lpstr>Challenges of distance education</vt:lpstr>
      <vt:lpstr>What is an at risk student?</vt:lpstr>
      <vt:lpstr>Examples of at risk students</vt:lpstr>
      <vt:lpstr>Learning Challenge Prototype</vt:lpstr>
      <vt:lpstr>What is a high risk course?</vt:lpstr>
      <vt:lpstr>Inclusive education and student engagement</vt:lpstr>
      <vt:lpstr>III. Multiple means of engagement</vt:lpstr>
      <vt:lpstr>7. Provide options for recruiting interest</vt:lpstr>
      <vt:lpstr>Individual choice and autonomy</vt:lpstr>
      <vt:lpstr>Optimize relevance, value &amp; authenticity</vt:lpstr>
      <vt:lpstr>Example - Simulation</vt:lpstr>
      <vt:lpstr>Examples of authentic learning activities</vt:lpstr>
      <vt:lpstr>Minimize threats &amp; distractions</vt:lpstr>
      <vt:lpstr>8. Provide options for sustaining effort and persistence</vt:lpstr>
      <vt:lpstr>Example – Mind Map</vt:lpstr>
      <vt:lpstr>Example – Concept Map</vt:lpstr>
      <vt:lpstr>Heighten salience of goals and objectives</vt:lpstr>
      <vt:lpstr>Example – HTML Block</vt:lpstr>
      <vt:lpstr>URLs for rubrics</vt:lpstr>
      <vt:lpstr>Example – Mathematical proof rubric</vt:lpstr>
      <vt:lpstr>Vary demands and resources to optimize challenge</vt:lpstr>
      <vt:lpstr>Foster community and collaboration</vt:lpstr>
      <vt:lpstr>Learning Networks - NOAA</vt:lpstr>
      <vt:lpstr>Tools that can support collaboration</vt:lpstr>
      <vt:lpstr>eteRNA</vt:lpstr>
      <vt:lpstr>XMind</vt:lpstr>
      <vt:lpstr>Example – Learning Communities</vt:lpstr>
      <vt:lpstr>Increase mastery-oriented feedback</vt:lpstr>
      <vt:lpstr>Carol Dweck’s Comments</vt:lpstr>
      <vt:lpstr>9. Provide options for self-regulation</vt:lpstr>
      <vt:lpstr>Promote expectations that optimize motivation</vt:lpstr>
      <vt:lpstr>Facilitate Personal Coping Skills / Strategies</vt:lpstr>
      <vt:lpstr>Range of student services / supports</vt:lpstr>
      <vt:lpstr>Link to AU Resources</vt:lpstr>
      <vt:lpstr>Develop self-assessment and reflection</vt:lpstr>
      <vt:lpstr>Academic Time Budget</vt:lpstr>
      <vt:lpstr>Procrastination Management</vt:lpstr>
      <vt:lpstr>Polling question</vt:lpstr>
      <vt:lpstr>UDL – Not an extra burden</vt:lpstr>
      <vt:lpstr>Impact UDL Conference</vt:lpstr>
      <vt:lpstr>For more information about Impact UDL Conference:</vt:lpstr>
      <vt:lpstr>Any questions?</vt:lpstr>
      <vt:lpstr>Resources</vt:lpstr>
      <vt:lpstr>References</vt:lpstr>
      <vt:lpstr>References (con’d)</vt:lpstr>
      <vt:lpstr>References (con’d)</vt:lpstr>
      <vt:lpstr>Resources (con’d)</vt:lpstr>
    </vt:vector>
  </TitlesOfParts>
  <Company>Athabasca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Course Design: Strategies In The Online Environment</dc:title>
  <dc:creator>Carrie Anton</dc:creator>
  <cp:lastModifiedBy>Sandra Law</cp:lastModifiedBy>
  <cp:revision>638</cp:revision>
  <cp:lastPrinted>2015-02-27T17:05:42Z</cp:lastPrinted>
  <dcterms:created xsi:type="dcterms:W3CDTF">2015-02-26T23:00:53Z</dcterms:created>
  <dcterms:modified xsi:type="dcterms:W3CDTF">2015-12-11T00:04:03Z</dcterms:modified>
</cp:coreProperties>
</file>