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6" r:id="rId4"/>
    <p:sldId id="277" r:id="rId5"/>
    <p:sldId id="280" r:id="rId6"/>
    <p:sldId id="272" r:id="rId7"/>
    <p:sldId id="281" r:id="rId8"/>
    <p:sldId id="273" r:id="rId9"/>
    <p:sldId id="259" r:id="rId10"/>
    <p:sldId id="274" r:id="rId11"/>
    <p:sldId id="266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2424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7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tp.org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sc2.org/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www.pmi.org/" TargetMode="External"/><Relationship Id="rId11" Type="http://schemas.openxmlformats.org/officeDocument/2006/relationships/hyperlink" Target="https://www.ieee.org/" TargetMode="External"/><Relationship Id="rId5" Type="http://schemas.openxmlformats.org/officeDocument/2006/relationships/hyperlink" Target="http://www.cips.ca/" TargetMode="External"/><Relationship Id="rId10" Type="http://schemas.openxmlformats.org/officeDocument/2006/relationships/hyperlink" Target="http://www.acm.org/" TargetMode="External"/><Relationship Id="rId4" Type="http://schemas.openxmlformats.org/officeDocument/2006/relationships/notesSlide" Target="../notesSlides/notesSlide3.xml"/><Relationship Id="rId9" Type="http://schemas.openxmlformats.org/officeDocument/2006/relationships/hyperlink" Target="http://icc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65" y="4057289"/>
            <a:ext cx="2388870" cy="2388870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43672" y="777240"/>
            <a:ext cx="10157628" cy="2440465"/>
          </a:xfrm>
        </p:spPr>
        <p:txBody>
          <a:bodyPr/>
          <a:lstStyle/>
          <a:p>
            <a:r>
              <a:rPr lang="en-US" sz="4800" dirty="0" smtClean="0"/>
              <a:t>Ethical </a:t>
            </a:r>
            <a:r>
              <a:rPr lang="en-US" sz="4800" dirty="0"/>
              <a:t>Behavior of IS Professionals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and Unified </a:t>
            </a:r>
            <a:r>
              <a:rPr lang="en-US" sz="4800" dirty="0"/>
              <a:t>Code of Conduct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43672" y="4377329"/>
            <a:ext cx="7508985" cy="1135047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Merdan Hojanepesov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Ethical</a:t>
            </a:r>
            <a:r>
              <a:rPr lang="en-US" sz="1400" dirty="0">
                <a:solidFill>
                  <a:schemeClr val="tx1"/>
                </a:solidFill>
              </a:rPr>
              <a:t>, Legal, and Social Issues in Information </a:t>
            </a:r>
            <a:r>
              <a:rPr lang="en-US" sz="1400" dirty="0" smtClean="0">
                <a:solidFill>
                  <a:schemeClr val="tx1"/>
                </a:solidFill>
              </a:rPr>
              <a:t>Technology (COMP 607)</a:t>
            </a:r>
          </a:p>
          <a:p>
            <a:r>
              <a:rPr lang="en-US" sz="1400" dirty="0">
                <a:solidFill>
                  <a:schemeClr val="tx1"/>
                </a:solidFill>
              </a:rPr>
              <a:t>Fall </a:t>
            </a:r>
            <a:r>
              <a:rPr lang="en-US" sz="1400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Athabasca University</a:t>
            </a:r>
          </a:p>
          <a:p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28789" y="6569819"/>
            <a:ext cx="29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/>
              <a:t>Stuart Miles</a:t>
            </a:r>
          </a:p>
        </p:txBody>
      </p:sp>
      <p:pic>
        <p:nvPicPr>
          <p:cNvPr id="8" name="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3809" y="551237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5" name="Rectangle 4"/>
          <p:cNvSpPr>
            <a:spLocks noGrp="1"/>
          </p:cNvSpPr>
          <p:nvPr>
            <p:ph idx="1"/>
          </p:nvPr>
        </p:nvSpPr>
        <p:spPr>
          <a:xfrm>
            <a:off x="801975" y="1512591"/>
            <a:ext cx="8196551" cy="5064854"/>
          </a:xfrm>
        </p:spPr>
        <p:txBody>
          <a:bodyPr>
            <a:normAutofit/>
          </a:bodyPr>
          <a:lstStyle/>
          <a:p>
            <a:r>
              <a:rPr lang="en-US" dirty="0" smtClean="0"/>
              <a:t>Many researches have been undertaken on behavioral ethics and effect of the code of ethics on professional behavior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While Canada becoming more culturally diverse and welcoming more people from all over the world, there is a little research on impact of diverse cultural values on ethical behavior within organization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Strong relationship between ethical behavior and existence of code of conduct exists, however, there is no agreement if unified and comprehensive code of ethics is a solution for IS professionals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Further research should be conducted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22" y="0"/>
            <a:ext cx="3106882" cy="309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4127" y="6577445"/>
            <a:ext cx="410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</a:t>
            </a:r>
            <a:r>
              <a:rPr lang="en-US" sz="800" dirty="0"/>
              <a:t>by </a:t>
            </a:r>
            <a:r>
              <a:rPr lang="en-US" sz="800" dirty="0" err="1"/>
              <a:t>Nutdanai</a:t>
            </a:r>
            <a:r>
              <a:rPr lang="en-US" sz="800" dirty="0"/>
              <a:t> </a:t>
            </a:r>
            <a:r>
              <a:rPr lang="en-US" sz="800" dirty="0" err="1"/>
              <a:t>Apikhomboonwaroot</a:t>
            </a:r>
            <a:endParaRPr lang="en-US" sz="800" dirty="0"/>
          </a:p>
        </p:txBody>
      </p:sp>
      <p:pic>
        <p:nvPicPr>
          <p:cNvPr id="6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0863" y="533157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Information Systems (IS) Professional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86083" y="1689235"/>
            <a:ext cx="8091662" cy="4638827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Information </a:t>
            </a:r>
            <a:r>
              <a:rPr lang="en-US" dirty="0"/>
              <a:t>T</a:t>
            </a:r>
            <a:r>
              <a:rPr lang="en-US" dirty="0" smtClean="0"/>
              <a:t>echnology Hardware and Software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User and business demands for Information Technology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IS Professionals, examples:</a:t>
            </a:r>
          </a:p>
          <a:p>
            <a:pPr lvl="1"/>
            <a:r>
              <a:rPr lang="en-US" dirty="0" smtClean="0"/>
              <a:t>Programmers, QA/QC Testers</a:t>
            </a:r>
          </a:p>
          <a:p>
            <a:pPr lvl="1"/>
            <a:r>
              <a:rPr lang="en-US" dirty="0" smtClean="0"/>
              <a:t>System and Database Administrators</a:t>
            </a:r>
          </a:p>
          <a:p>
            <a:pPr lvl="1"/>
            <a:r>
              <a:rPr lang="en-US" dirty="0" smtClean="0"/>
              <a:t>Network and Security Analysts</a:t>
            </a:r>
          </a:p>
          <a:p>
            <a:pPr lvl="1"/>
            <a:r>
              <a:rPr lang="en-US" dirty="0" smtClean="0"/>
              <a:t>Project Managers, IT Managers, and many others…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08" y="3585294"/>
            <a:ext cx="4336392" cy="274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5009" y="6567053"/>
            <a:ext cx="3155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 err="1"/>
              <a:t>watcharakun</a:t>
            </a:r>
            <a:endParaRPr lang="en-US" sz="800" dirty="0"/>
          </a:p>
        </p:txBody>
      </p:sp>
      <p:pic>
        <p:nvPicPr>
          <p:cNvPr id="10" name="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8872" y="5337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8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IS Affiliation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13347" y="1512591"/>
            <a:ext cx="9598343" cy="4638827"/>
          </a:xfrm>
        </p:spPr>
        <p:txBody>
          <a:bodyPr>
            <a:normAutofit/>
          </a:bodyPr>
          <a:lstStyle/>
          <a:p>
            <a:r>
              <a:rPr lang="en-US" dirty="0"/>
              <a:t>IT Professional Organizations</a:t>
            </a:r>
          </a:p>
          <a:p>
            <a:pPr lvl="1"/>
            <a:r>
              <a:rPr lang="en-US" dirty="0"/>
              <a:t>Canada’s Association of IT Professionals </a:t>
            </a:r>
            <a:r>
              <a:rPr lang="en-US" dirty="0">
                <a:hlinkClick r:id="rId5"/>
              </a:rPr>
              <a:t>http://www.cips.ca/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Project Management Institute </a:t>
            </a:r>
            <a:r>
              <a:rPr lang="en-US" dirty="0">
                <a:hlinkClick r:id="rId6"/>
              </a:rPr>
              <a:t>http://www.pmi.org/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International Information System Security Certification Consortium, Inc., (ISC)² </a:t>
            </a:r>
            <a:r>
              <a:rPr lang="en-US" dirty="0">
                <a:hlinkClick r:id="rId7"/>
              </a:rPr>
              <a:t>https://www.isc2.org/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Association of Information Technology Professionals (AITP) </a:t>
            </a:r>
            <a:r>
              <a:rPr lang="en-US" dirty="0">
                <a:hlinkClick r:id="rId8"/>
              </a:rPr>
              <a:t>https://www.aitp.org/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Institute for Certification of Computing Professionals </a:t>
            </a:r>
            <a:r>
              <a:rPr lang="en-US" dirty="0">
                <a:hlinkClick r:id="rId9"/>
              </a:rPr>
              <a:t>http://iccp.org/</a:t>
            </a:r>
            <a:endParaRPr lang="en-US" dirty="0"/>
          </a:p>
          <a:p>
            <a:pPr lvl="1"/>
            <a:r>
              <a:rPr lang="en-US" dirty="0"/>
              <a:t>Association for Computing Machinery </a:t>
            </a:r>
            <a:r>
              <a:rPr lang="en-US" dirty="0">
                <a:hlinkClick r:id="rId10"/>
              </a:rPr>
              <a:t>http://www.acm.org/</a:t>
            </a:r>
            <a:endParaRPr lang="en-US" dirty="0"/>
          </a:p>
          <a:p>
            <a:pPr lvl="1"/>
            <a:r>
              <a:rPr lang="en-US" dirty="0"/>
              <a:t>Institute of Electrical and Electronics Engineers </a:t>
            </a:r>
            <a:r>
              <a:rPr lang="en-US" dirty="0">
                <a:hlinkClick r:id="rId11"/>
              </a:rPr>
              <a:t>https://www.ieee.org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52709" y="5541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Ethical Behavior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13347" y="1512591"/>
            <a:ext cx="7800717" cy="463882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describe ethical behavior and organizational commitment</a:t>
            </a:r>
          </a:p>
          <a:p>
            <a:r>
              <a:rPr lang="en-US" dirty="0"/>
              <a:t>Business Ethics:</a:t>
            </a:r>
          </a:p>
          <a:p>
            <a:pPr lvl="1"/>
            <a:r>
              <a:rPr lang="en-US" dirty="0"/>
              <a:t>How an individual decides to interact with external and internal environment</a:t>
            </a:r>
          </a:p>
          <a:p>
            <a:pPr lvl="1"/>
            <a:r>
              <a:rPr lang="en-US" dirty="0"/>
              <a:t>Norms an individual </a:t>
            </a:r>
            <a:r>
              <a:rPr lang="en-US" dirty="0" smtClean="0"/>
              <a:t>follows</a:t>
            </a:r>
            <a:endParaRPr lang="en-US" dirty="0"/>
          </a:p>
          <a:p>
            <a:pPr lvl="1"/>
            <a:r>
              <a:rPr lang="en-US" dirty="0"/>
              <a:t>How an individual behaves within an organization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91" y="3062745"/>
            <a:ext cx="3805599" cy="3015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8789" y="6569819"/>
            <a:ext cx="29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/>
              <a:t>Stuart Miles</a:t>
            </a:r>
          </a:p>
        </p:txBody>
      </p:sp>
      <p:pic>
        <p:nvPicPr>
          <p:cNvPr id="4" name="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8755" y="5285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influences ethical behavior?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33149" y="1658064"/>
            <a:ext cx="6918469" cy="4195481"/>
          </a:xfrm>
        </p:spPr>
        <p:txBody>
          <a:bodyPr/>
          <a:lstStyle/>
          <a:p>
            <a:r>
              <a:rPr lang="en-US" dirty="0"/>
              <a:t>Length of organizational existence and Institutionalization of Ethical Standards </a:t>
            </a:r>
            <a:r>
              <a:rPr lang="en-US" dirty="0" smtClean="0"/>
              <a:t>similar to ones that exists with Doctors, Lawyers, or Engineers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dirty="0" smtClean="0"/>
              <a:t>Outcome of the research showed no </a:t>
            </a:r>
            <a:r>
              <a:rPr lang="en-US" dirty="0"/>
              <a:t>significant </a:t>
            </a:r>
            <a:r>
              <a:rPr lang="en-US" dirty="0" smtClean="0"/>
              <a:t>influence on professional’s behaviors and that ethical </a:t>
            </a:r>
            <a:r>
              <a:rPr lang="en-US" dirty="0"/>
              <a:t>behaviors are common to all professions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2010506"/>
            <a:ext cx="3545032" cy="4258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789" y="6569819"/>
            <a:ext cx="29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/>
              <a:t>Stuart Miles</a:t>
            </a:r>
          </a:p>
        </p:txBody>
      </p:sp>
      <p:pic>
        <p:nvPicPr>
          <p:cNvPr id="9" name="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2784" y="5243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influences ethical behavior?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33149" y="1658064"/>
            <a:ext cx="6786852" cy="4195481"/>
          </a:xfrm>
        </p:spPr>
        <p:txBody>
          <a:bodyPr/>
          <a:lstStyle/>
          <a:p>
            <a:r>
              <a:rPr lang="en-US" dirty="0" smtClean="0"/>
              <a:t>Organizational structure: organic versus mechanistic?</a:t>
            </a:r>
          </a:p>
          <a:p>
            <a:pPr lvl="1"/>
            <a:r>
              <a:rPr lang="en-US" dirty="0" smtClean="0"/>
              <a:t>Mechanistic – more unethical, possibly due to high degree of formalization and depends on repetitive behaviors</a:t>
            </a:r>
          </a:p>
          <a:p>
            <a:pPr lvl="1"/>
            <a:r>
              <a:rPr lang="en-US" dirty="0" smtClean="0"/>
              <a:t>Organic – less unethical, possible due to more flexibility and adaptability to dynamically change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8789" y="6569819"/>
            <a:ext cx="29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/>
              <a:t>Stuart Miles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2010506"/>
            <a:ext cx="3545032" cy="4258297"/>
          </a:xfrm>
          <a:prstGeom prst="rect">
            <a:avLst/>
          </a:prstGeom>
        </p:spPr>
      </p:pic>
      <p:pic>
        <p:nvPicPr>
          <p:cNvPr id="4" name="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5691" y="5243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influences ethical behavior?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020185" y="1585328"/>
            <a:ext cx="7479580" cy="4195481"/>
          </a:xfrm>
        </p:spPr>
        <p:txBody>
          <a:bodyPr/>
          <a:lstStyle/>
          <a:p>
            <a:r>
              <a:rPr lang="en-US" dirty="0" smtClean="0"/>
              <a:t>Awareness of the existence of organization’s code of ethics:</a:t>
            </a:r>
          </a:p>
          <a:p>
            <a:pPr lvl="1"/>
            <a:r>
              <a:rPr lang="en-US" dirty="0" smtClean="0"/>
              <a:t>Hypothesized relationship</a:t>
            </a:r>
          </a:p>
          <a:p>
            <a:pPr lvl="2"/>
            <a:r>
              <a:rPr lang="en-US" dirty="0" smtClean="0"/>
              <a:t>Ethics Code Awareness &gt; Corporate Ethical Values &gt; Organizational Commitment</a:t>
            </a:r>
          </a:p>
          <a:p>
            <a:pPr lvl="1"/>
            <a:r>
              <a:rPr lang="en-US" dirty="0" smtClean="0"/>
              <a:t>Just awareness is not sufficient for IS professionals to behave more ethically</a:t>
            </a:r>
          </a:p>
          <a:p>
            <a:r>
              <a:rPr lang="en-US" dirty="0" smtClean="0"/>
              <a:t>Communication technologies and emerging technological innovations</a:t>
            </a:r>
          </a:p>
          <a:p>
            <a:pPr lvl="1"/>
            <a:r>
              <a:rPr lang="en-US" dirty="0" smtClean="0"/>
              <a:t>IDEGOV project – many shortcomings, but positive contribution from future oriented research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28789" y="6569819"/>
            <a:ext cx="29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/>
              <a:t>Stuart Miles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2010506"/>
            <a:ext cx="3545032" cy="4258297"/>
          </a:xfrm>
          <a:prstGeom prst="rect">
            <a:avLst/>
          </a:prstGeom>
        </p:spPr>
      </p:pic>
      <p:pic>
        <p:nvPicPr>
          <p:cNvPr id="11" name="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3672" y="5566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Code of Ethics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01977" y="1853248"/>
            <a:ext cx="8497888" cy="4195481"/>
          </a:xfrm>
        </p:spPr>
        <p:txBody>
          <a:bodyPr/>
          <a:lstStyle/>
          <a:p>
            <a:r>
              <a:rPr lang="en-US" dirty="0" smtClean="0"/>
              <a:t>Purpose of code of ethics, application within organization</a:t>
            </a:r>
          </a:p>
          <a:p>
            <a:r>
              <a:rPr lang="en-US" dirty="0" smtClean="0"/>
              <a:t>Are specialists in IS field considered professionals such as doctors, lawyers and engineers?</a:t>
            </a:r>
          </a:p>
          <a:p>
            <a:pPr lvl="1"/>
            <a:r>
              <a:rPr lang="en-US" dirty="0" smtClean="0"/>
              <a:t>Need for a code of conduct?</a:t>
            </a:r>
          </a:p>
          <a:p>
            <a:pPr lvl="1"/>
            <a:r>
              <a:rPr lang="en-US" dirty="0"/>
              <a:t>7 conceptual values as base for code of ethics</a:t>
            </a:r>
          </a:p>
          <a:p>
            <a:pPr lvl="2"/>
            <a:r>
              <a:rPr lang="en-US" dirty="0" smtClean="0"/>
              <a:t>Consistency, respect individuals, autonomy, integrity, justice, utility and competence</a:t>
            </a:r>
          </a:p>
          <a:p>
            <a:r>
              <a:rPr lang="en-US" dirty="0" smtClean="0"/>
              <a:t>Affiliation of IS professionals with various organizations</a:t>
            </a:r>
          </a:p>
          <a:p>
            <a:pPr lvl="1"/>
            <a:r>
              <a:rPr lang="en-US" dirty="0" smtClean="0"/>
              <a:t>Conflict of interest between code of ethics within organization they work for and professional organizations they are affiliated with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5" y="4301837"/>
            <a:ext cx="2729345" cy="2047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6693" y="6608618"/>
            <a:ext cx="3647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Image, courtesy of FreeDigitalPhotos.net by </a:t>
            </a:r>
            <a:r>
              <a:rPr lang="en-US" sz="800" dirty="0"/>
              <a:t>David Castillo </a:t>
            </a:r>
            <a:r>
              <a:rPr lang="en-US" sz="800" dirty="0" err="1"/>
              <a:t>Dominici</a:t>
            </a:r>
            <a:endParaRPr lang="en-US" sz="800" dirty="0"/>
          </a:p>
        </p:txBody>
      </p:sp>
      <p:pic>
        <p:nvPicPr>
          <p:cNvPr id="6" name="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8472" y="55891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Unified Code of Conduct for IS Professionals</a:t>
            </a:r>
            <a:endParaRPr lang="en-US" u="sng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major IS organizations were surveyed for similarities in moral requirements:</a:t>
            </a:r>
          </a:p>
          <a:p>
            <a:pPr lvl="1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Employer</a:t>
            </a:r>
          </a:p>
          <a:p>
            <a:pPr lvl="1"/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Colleagues and professional organizations</a:t>
            </a:r>
          </a:p>
          <a:p>
            <a:r>
              <a:rPr lang="en-US" dirty="0" smtClean="0"/>
              <a:t>Commonalities exists, as well as some differences</a:t>
            </a:r>
          </a:p>
          <a:p>
            <a:r>
              <a:rPr lang="en-US" dirty="0" smtClean="0"/>
              <a:t>Should there be comparison between IS organizations and non-IS?</a:t>
            </a:r>
          </a:p>
        </p:txBody>
      </p:sp>
      <p:pic>
        <p:nvPicPr>
          <p:cNvPr id="4" name="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0227" y="5514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 (Ion green design, widescreen)</Template>
  <TotalTime>435</TotalTime>
  <Words>618</Words>
  <Application>Microsoft Office PowerPoint</Application>
  <PresentationFormat>Widescreen</PresentationFormat>
  <Paragraphs>88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Ethical Behavior of IS Professionals  and Unified Code of Conduct</vt:lpstr>
      <vt:lpstr>Information Systems (IS) Professional</vt:lpstr>
      <vt:lpstr>IS Affiliation</vt:lpstr>
      <vt:lpstr>Ethical Behavior</vt:lpstr>
      <vt:lpstr>What influences ethical behavior?</vt:lpstr>
      <vt:lpstr>What influences ethical behavior?</vt:lpstr>
      <vt:lpstr>What influences ethical behavior?</vt:lpstr>
      <vt:lpstr>Code of Ethics</vt:lpstr>
      <vt:lpstr>Unified Code of Conduct for IS Professionals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Behavior of IS Professionals and Unified Code of Conduct</dc:title>
  <dc:creator>Merdan H</dc:creator>
  <cp:keywords/>
  <cp:lastModifiedBy>Merdan H</cp:lastModifiedBy>
  <cp:revision>46</cp:revision>
  <cp:lastPrinted>2012-08-15T21:38:02Z</cp:lastPrinted>
  <dcterms:created xsi:type="dcterms:W3CDTF">2015-12-11T16:08:42Z</dcterms:created>
  <dcterms:modified xsi:type="dcterms:W3CDTF">2015-12-11T23:26:42Z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