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5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820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100">
                <a:latin typeface="Arial"/>
                <a:ea typeface="Arial"/>
                <a:cs typeface="Arial"/>
                <a:sym typeface="Arial"/>
              </a:rPr>
              <a:t>Hi Everyone, My name is Bozena Tkaczyk and I will be discussing the topic of privacy in the workplace. Do employees have this right?</a:t>
            </a:r>
          </a:p>
        </p:txBody>
      </p:sp>
      <p:sp>
        <p:nvSpPr>
          <p:cNvPr id="86" name="Shape 8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100">
                <a:highlight>
                  <a:srgbClr val="FFFFFF"/>
                </a:highlight>
                <a:latin typeface="Arial"/>
                <a:ea typeface="Arial"/>
                <a:cs typeface="Arial"/>
                <a:sym typeface="Arial"/>
              </a:rPr>
              <a:t>While a certain level of monitoring is necessary in order to ensure that employees are not wasting their time and the resources of their employers, there need to be strict guidelines as to how much monitoring is to be allowed and what exactly is ethical vs. not ethical. </a:t>
            </a:r>
          </a:p>
          <a:p>
            <a:pPr rtl="0">
              <a:spcBef>
                <a:spcPts val="0"/>
              </a:spcBef>
              <a:buNone/>
            </a:pPr>
            <a:endParaRPr sz="1100">
              <a:highlight>
                <a:srgbClr val="FFFFFF"/>
              </a:highlight>
              <a:latin typeface="Arial"/>
              <a:ea typeface="Arial"/>
              <a:cs typeface="Arial"/>
              <a:sym typeface="Arial"/>
            </a:endParaRPr>
          </a:p>
          <a:p>
            <a:pPr rtl="0">
              <a:spcBef>
                <a:spcPts val="0"/>
              </a:spcBef>
              <a:buNone/>
            </a:pPr>
            <a:r>
              <a:rPr lang="en-US" sz="1100">
                <a:highlight>
                  <a:srgbClr val="FFFFFF"/>
                </a:highlight>
                <a:latin typeface="Arial"/>
                <a:ea typeface="Arial"/>
                <a:cs typeface="Arial"/>
                <a:sym typeface="Arial"/>
              </a:rPr>
              <a:t>The question is, when does monitoring become too much and what is the best way to ensure that both parties remain fair without violating the rights of the other. </a:t>
            </a:r>
          </a:p>
          <a:p>
            <a:pPr rtl="0">
              <a:spcBef>
                <a:spcPts val="0"/>
              </a:spcBef>
              <a:buNone/>
            </a:pPr>
            <a:endParaRPr sz="1100">
              <a:highlight>
                <a:srgbClr val="FFFFFF"/>
              </a:highlight>
              <a:latin typeface="Arial"/>
              <a:ea typeface="Arial"/>
              <a:cs typeface="Arial"/>
              <a:sym typeface="Arial"/>
            </a:endParaRPr>
          </a:p>
          <a:p>
            <a:pPr rtl="0">
              <a:spcBef>
                <a:spcPts val="0"/>
              </a:spcBef>
              <a:buNone/>
            </a:pPr>
            <a:endParaRPr sz="1100">
              <a:highlight>
                <a:srgbClr val="FFFFFF"/>
              </a:highlight>
              <a:latin typeface="Arial"/>
              <a:ea typeface="Arial"/>
              <a:cs typeface="Arial"/>
              <a:sym typeface="Arial"/>
            </a:endParaRPr>
          </a:p>
          <a:p>
            <a:pPr>
              <a:spcBef>
                <a:spcPts val="0"/>
              </a:spcBef>
              <a:buNone/>
            </a:pPr>
            <a:endParaRPr sz="1100">
              <a:highlight>
                <a:srgbClr val="FFFFFF"/>
              </a:highlight>
              <a:latin typeface="Arial"/>
              <a:ea typeface="Arial"/>
              <a:cs typeface="Arial"/>
              <a:sym typeface="Arial"/>
            </a:endParaRPr>
          </a:p>
        </p:txBody>
      </p:sp>
      <p:sp>
        <p:nvSpPr>
          <p:cNvPr id="95" name="Shape 9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lnSpc>
                <a:spcPct val="115000"/>
              </a:lnSpc>
              <a:spcBef>
                <a:spcPts val="0"/>
              </a:spcBef>
              <a:buClr>
                <a:schemeClr val="dk1"/>
              </a:buClr>
              <a:buSzPct val="100000"/>
              <a:buFont typeface="Arial"/>
              <a:buNone/>
            </a:pPr>
            <a:r>
              <a:rPr lang="en-US" sz="1100">
                <a:highlight>
                  <a:srgbClr val="FFFFFF"/>
                </a:highlight>
                <a:latin typeface="Arial"/>
                <a:ea typeface="Arial"/>
                <a:cs typeface="Arial"/>
                <a:sym typeface="Arial"/>
              </a:rPr>
              <a:t>Recently, controversy broke out in the District of Saanich regarding their implementation of Spector 360 to monitor the incoming mayor, Richard Atwell. </a:t>
            </a:r>
          </a:p>
          <a:p>
            <a:pPr lvl="0" rtl="0">
              <a:lnSpc>
                <a:spcPct val="115000"/>
              </a:lnSpc>
              <a:spcBef>
                <a:spcPts val="0"/>
              </a:spcBef>
              <a:buClr>
                <a:schemeClr val="dk1"/>
              </a:buClr>
              <a:buFont typeface="Arial"/>
              <a:buNone/>
            </a:pPr>
            <a:endParaRPr sz="1100" i="1">
              <a:highlight>
                <a:srgbClr val="FFFFFF"/>
              </a:highlight>
              <a:latin typeface="Georgia"/>
              <a:ea typeface="Georgia"/>
              <a:cs typeface="Georgia"/>
              <a:sym typeface="Georgia"/>
            </a:endParaRPr>
          </a:p>
          <a:p>
            <a:pPr lvl="0" rtl="0">
              <a:lnSpc>
                <a:spcPct val="115000"/>
              </a:lnSpc>
              <a:spcBef>
                <a:spcPts val="0"/>
              </a:spcBef>
              <a:buClr>
                <a:schemeClr val="dk1"/>
              </a:buClr>
              <a:buSzPct val="100000"/>
              <a:buFont typeface="Arial"/>
              <a:buNone/>
            </a:pPr>
            <a:r>
              <a:rPr lang="en-US" sz="1100" i="1">
                <a:highlight>
                  <a:srgbClr val="FFFFFF"/>
                </a:highlight>
                <a:latin typeface="Georgia"/>
                <a:ea typeface="Georgia"/>
                <a:cs typeface="Georgia"/>
                <a:sym typeface="Georgia"/>
              </a:rPr>
              <a:t>“I have decided to act on my own motion and initiate an investigation into whether the district’s use of employee-monitoring software complies with the Freedom of Information and Protection of Privacy Act,”   </a:t>
            </a:r>
            <a:r>
              <a:rPr lang="en-US" sz="1100">
                <a:solidFill>
                  <a:srgbClr val="0A0A0A"/>
                </a:solidFill>
                <a:highlight>
                  <a:srgbClr val="FFFFFF"/>
                </a:highlight>
                <a:latin typeface="Georgia"/>
                <a:ea typeface="Georgia"/>
                <a:cs typeface="Georgia"/>
                <a:sym typeface="Georgia"/>
              </a:rPr>
              <a:t>BC’s Privacy Commissioner </a:t>
            </a:r>
            <a:r>
              <a:rPr lang="en-US" sz="1100" i="1">
                <a:highlight>
                  <a:srgbClr val="FFFFFF"/>
                </a:highlight>
                <a:latin typeface="Georgia"/>
                <a:ea typeface="Georgia"/>
                <a:cs typeface="Georgia"/>
                <a:sym typeface="Georgia"/>
              </a:rPr>
              <a:t>said.</a:t>
            </a:r>
          </a:p>
          <a:p>
            <a:pPr lvl="0" rtl="0">
              <a:lnSpc>
                <a:spcPct val="100000"/>
              </a:lnSpc>
              <a:spcBef>
                <a:spcPts val="0"/>
              </a:spcBef>
              <a:spcAft>
                <a:spcPts val="1700"/>
              </a:spcAft>
              <a:buClr>
                <a:schemeClr val="dk1"/>
              </a:buClr>
              <a:buFont typeface="Arial"/>
              <a:buNone/>
            </a:pPr>
            <a:endParaRPr sz="1100">
              <a:highlight>
                <a:srgbClr val="FFFFFF"/>
              </a:highlight>
              <a:latin typeface="Arial"/>
              <a:ea typeface="Arial"/>
              <a:cs typeface="Arial"/>
              <a:sym typeface="Arial"/>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US" sz="1100">
                <a:solidFill>
                  <a:srgbClr val="0A0A0A"/>
                </a:solidFill>
                <a:highlight>
                  <a:srgbClr val="FFFFFF"/>
                </a:highlight>
                <a:latin typeface="Arial"/>
                <a:ea typeface="Arial"/>
                <a:cs typeface="Arial"/>
                <a:sym typeface="Arial"/>
              </a:rPr>
              <a:t>BC’s Privacy Commissioner has found that Saanich’s use of spyware to track on-line activity of its newly elected mayor and other staff violates employee rights.</a:t>
            </a:r>
          </a:p>
          <a:p>
            <a:pPr>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100">
                <a:highlight>
                  <a:srgbClr val="FFFFFF"/>
                </a:highlight>
                <a:latin typeface="Arial"/>
                <a:ea typeface="Arial"/>
                <a:cs typeface="Arial"/>
                <a:sym typeface="Arial"/>
              </a:rPr>
              <a:t>While the District claims that the purchase of Spector 360 software was the response to recommendations based on the IT audit, BC’s Information and Privacy Commissioner, Elizabeth Denham, remains sceptical. Additionally, as a senior IT analyst at the District of Saanich has confirmed, none of the major recommendations made by the Wordsworth &amp; Associates, had been acted upon. </a:t>
            </a:r>
          </a:p>
          <a:p>
            <a:pPr rtl="0">
              <a:spcBef>
                <a:spcPts val="0"/>
              </a:spcBef>
              <a:buNone/>
            </a:pPr>
            <a:endParaRPr sz="1100">
              <a:highlight>
                <a:srgbClr val="FFFFFF"/>
              </a:highlight>
              <a:latin typeface="Arial"/>
              <a:ea typeface="Arial"/>
              <a:cs typeface="Arial"/>
              <a:sym typeface="Arial"/>
            </a:endParaRPr>
          </a:p>
          <a:p>
            <a:pPr rtl="0">
              <a:spcBef>
                <a:spcPts val="0"/>
              </a:spcBef>
              <a:buNone/>
            </a:pPr>
            <a:r>
              <a:rPr lang="en-US" sz="1100">
                <a:highlight>
                  <a:srgbClr val="FFFFFF"/>
                </a:highlight>
                <a:latin typeface="Arial"/>
                <a:ea typeface="Arial"/>
                <a:cs typeface="Arial"/>
                <a:sym typeface="Arial"/>
              </a:rPr>
              <a:t>Spector 360 not only provided zero protection against malware and virus attacks, but the installation of the software required for other existing anti-virus features to be disabled. Ironically, the implementation of Spector 360 made the District of Saanich’s computer network more vulnerable to attack than before. </a:t>
            </a:r>
          </a:p>
          <a:p>
            <a:pPr rtl="0">
              <a:spcBef>
                <a:spcPts val="0"/>
              </a:spcBef>
              <a:buNone/>
            </a:pPr>
            <a:endParaRPr sz="1100">
              <a:highlight>
                <a:srgbClr val="FFFFFF"/>
              </a:highlight>
              <a:latin typeface="Arial"/>
              <a:ea typeface="Arial"/>
              <a:cs typeface="Arial"/>
              <a:sym typeface="Arial"/>
            </a:endParaRPr>
          </a:p>
          <a:p>
            <a:pPr lvl="0" rtl="0">
              <a:spcBef>
                <a:spcPts val="0"/>
              </a:spcBef>
              <a:buNone/>
            </a:pPr>
            <a:r>
              <a:rPr lang="en-US" sz="1100">
                <a:highlight>
                  <a:srgbClr val="FFFFFF"/>
                </a:highlight>
                <a:latin typeface="Arial"/>
                <a:ea typeface="Arial"/>
                <a:cs typeface="Arial"/>
                <a:sym typeface="Arial"/>
              </a:rPr>
              <a:t>Denham went on to say that, “Security measures taken by the District may have resulted in a net reduction to IT security by concentrating the personal information of key employees and officers in one location, creating a ‘honeypot’ for external attackers.”</a:t>
            </a:r>
          </a:p>
        </p:txBody>
      </p:sp>
      <p:sp>
        <p:nvSpPr>
          <p:cNvPr id="150" name="Shape 15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sz="1100">
                <a:highlight>
                  <a:srgbClr val="FFFFFF"/>
                </a:highlight>
                <a:latin typeface="Arial"/>
                <a:ea typeface="Arial"/>
                <a:cs typeface="Arial"/>
                <a:sym typeface="Arial"/>
              </a:rPr>
              <a:t>The Whistle-blower was accused of breaking two of the District of Saanich’s confidentiality requirements; one being that he “will not release or discuss non-routine municipal or departmental business without prior authorization.” </a:t>
            </a:r>
          </a:p>
          <a:p>
            <a:pPr rtl="0">
              <a:spcBef>
                <a:spcPts val="0"/>
              </a:spcBef>
              <a:buNone/>
            </a:pPr>
            <a:endParaRPr sz="1100">
              <a:highlight>
                <a:srgbClr val="FFFFFF"/>
              </a:highlight>
              <a:latin typeface="Arial"/>
              <a:ea typeface="Arial"/>
              <a:cs typeface="Arial"/>
              <a:sym typeface="Arial"/>
            </a:endParaRPr>
          </a:p>
          <a:p>
            <a:pPr>
              <a:spcBef>
                <a:spcPts val="0"/>
              </a:spcBef>
              <a:buNone/>
            </a:pPr>
            <a:r>
              <a:rPr lang="en-US" sz="1100">
                <a:highlight>
                  <a:srgbClr val="FFFFFF"/>
                </a:highlight>
                <a:latin typeface="Arial"/>
                <a:ea typeface="Arial"/>
                <a:cs typeface="Arial"/>
                <a:sym typeface="Arial"/>
              </a:rPr>
              <a:t>He was also accused of breaking the Code of Ethics, which states that, “a minicipal employee shall not use information which is not available to the general public for his or her own personal profit or advantage and shall not provide such inf</a:t>
            </a:r>
            <a:r>
              <a:rPr lang="en-US" sz="900">
                <a:highlight>
                  <a:srgbClr val="FFFFFF"/>
                </a:highlight>
                <a:latin typeface="Arial"/>
                <a:ea typeface="Arial"/>
                <a:cs typeface="Arial"/>
                <a:sym typeface="Arial"/>
              </a:rPr>
              <a:t>ormation to others unless it is in the course of the employee’s duties to do so.” </a:t>
            </a:r>
          </a:p>
        </p:txBody>
      </p:sp>
      <p:sp>
        <p:nvSpPr>
          <p:cNvPr id="160" name="Shape 16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SzPct val="100000"/>
              <a:buNone/>
            </a:pPr>
            <a:r>
              <a:rPr lang="en-US" sz="1100">
                <a:highlight>
                  <a:srgbClr val="FFFFFF"/>
                </a:highlight>
                <a:latin typeface="Arial"/>
                <a:ea typeface="Arial"/>
                <a:cs typeface="Arial"/>
                <a:sym typeface="Arial"/>
              </a:rPr>
              <a:t>So who was responsible for the decisions and for ordering the implementation of Spector 360 at the District of Saanich? According to documents obtained through the Freedom of Information Act, it was the Director of Corporate Services, Laura Ciarniello who gave the Manager of IT, Forrest Kvemshagen the approval to purchase, install and enable the software. With such information, it would be clear to any logical thinker, that it would be Ciarniello and perhaps even her accomplice, Kvemshagen who would have to bear the consequences of violating BC Privacy Law.</a:t>
            </a:r>
          </a:p>
          <a:p>
            <a:pPr lvl="0" rtl="0">
              <a:spcBef>
                <a:spcPts val="0"/>
              </a:spcBef>
              <a:buNone/>
            </a:pPr>
            <a:endParaRPr sz="1100">
              <a:highlight>
                <a:srgbClr val="FFFFFF"/>
              </a:highlight>
              <a:latin typeface="Arial"/>
              <a:ea typeface="Arial"/>
              <a:cs typeface="Arial"/>
              <a:sym typeface="Arial"/>
            </a:endParaRPr>
          </a:p>
          <a:p>
            <a:pPr lvl="0" rtl="0">
              <a:spcBef>
                <a:spcPts val="0"/>
              </a:spcBef>
              <a:buSzPct val="100000"/>
              <a:buNone/>
            </a:pPr>
            <a:r>
              <a:rPr lang="en-US" sz="1100">
                <a:highlight>
                  <a:srgbClr val="FFFFFF"/>
                </a:highlight>
                <a:latin typeface="Arial"/>
                <a:ea typeface="Arial"/>
                <a:cs typeface="Arial"/>
                <a:sym typeface="Arial"/>
              </a:rPr>
              <a:t>Saanich resident and retired Chief Information Officer of BC Pension Corporation, Karen Harper, was a vocal critic of the way in which the issue had been handled by the District of Saanich;  </a:t>
            </a:r>
            <a:r>
              <a:rPr lang="en-US" sz="1100" i="1">
                <a:highlight>
                  <a:srgbClr val="FFFFFF"/>
                </a:highlight>
                <a:latin typeface="Arial"/>
                <a:ea typeface="Arial"/>
                <a:cs typeface="Arial"/>
                <a:sym typeface="Arial"/>
              </a:rPr>
              <a:t>“I can state with utter certainty that had I authorized the installation of spyware on our system, I would have been fired for cause. It would not have mattered whether I did so out of incompetence or if I had some other motivation. I would have been gone. </a:t>
            </a:r>
          </a:p>
          <a:p>
            <a:pPr lvl="0" rtl="0">
              <a:spcBef>
                <a:spcPts val="0"/>
              </a:spcBef>
              <a:buNone/>
            </a:pPr>
            <a:endParaRPr sz="1100" i="1">
              <a:highlight>
                <a:srgbClr val="FFFFFF"/>
              </a:highlight>
              <a:latin typeface="Arial"/>
              <a:ea typeface="Arial"/>
              <a:cs typeface="Arial"/>
              <a:sym typeface="Arial"/>
            </a:endParaRPr>
          </a:p>
          <a:p>
            <a:pPr lvl="0" rtl="0">
              <a:spcBef>
                <a:spcPts val="0"/>
              </a:spcBef>
              <a:buSzPct val="100000"/>
              <a:buNone/>
            </a:pPr>
            <a:r>
              <a:rPr lang="en-US" sz="1100" i="1">
                <a:highlight>
                  <a:srgbClr val="FFFFFF"/>
                </a:highlight>
                <a:latin typeface="Arial"/>
                <a:ea typeface="Arial"/>
                <a:cs typeface="Arial"/>
                <a:sym typeface="Arial"/>
              </a:rPr>
              <a:t>Why? I would have brought disrepute onto the organization to a degree that cannot be ignored.” </a:t>
            </a:r>
          </a:p>
          <a:p>
            <a:pPr lvl="0" rtl="0">
              <a:spcBef>
                <a:spcPts val="0"/>
              </a:spcBef>
              <a:buNone/>
            </a:pPr>
            <a:endParaRPr sz="1100" i="1">
              <a:highlight>
                <a:srgbClr val="FFFFFF"/>
              </a:highlight>
              <a:latin typeface="Arial"/>
              <a:ea typeface="Arial"/>
              <a:cs typeface="Arial"/>
              <a:sym typeface="Arial"/>
            </a:endParaRPr>
          </a:p>
          <a:p>
            <a:pPr lvl="0" rtl="0">
              <a:spcBef>
                <a:spcPts val="0"/>
              </a:spcBef>
              <a:buClr>
                <a:schemeClr val="dk1"/>
              </a:buClr>
              <a:buSzPct val="91666"/>
              <a:buFont typeface="Arial"/>
              <a:buNone/>
            </a:pPr>
            <a:r>
              <a:rPr lang="en-US" b="1">
                <a:highlight>
                  <a:srgbClr val="FFFFFF"/>
                </a:highlight>
                <a:latin typeface="Arial"/>
                <a:ea typeface="Arial"/>
                <a:cs typeface="Arial"/>
                <a:sym typeface="Arial"/>
              </a:rPr>
              <a:t>This case presented grave implications not only on law and justice, but also on the democratic system itself, which with this case, as well as many others like it, has been greatly eroded.  In the end, the only person that had been punished was the whistle-blower who brought the matter into light - </a:t>
            </a:r>
            <a:r>
              <a:rPr lang="en-US" b="1">
                <a:solidFill>
                  <a:srgbClr val="313131"/>
                </a:solidFill>
                <a:highlight>
                  <a:srgbClr val="FFFFFF"/>
                </a:highlight>
                <a:latin typeface="Arial"/>
                <a:ea typeface="Arial"/>
                <a:cs typeface="Arial"/>
                <a:sym typeface="Arial"/>
              </a:rPr>
              <a:t>a truly sad outcome in a so-called Democracy.</a:t>
            </a:r>
          </a:p>
          <a:p>
            <a:pPr marL="0" marR="0" lvl="0" indent="0" algn="l" rtl="0">
              <a:spcBef>
                <a:spcPts val="0"/>
              </a:spcBef>
              <a:buNone/>
            </a:pPr>
            <a:endParaRPr>
              <a:latin typeface="Arial"/>
              <a:ea typeface="Arial"/>
              <a:cs typeface="Arial"/>
              <a:sym typeface="Arial"/>
            </a:endParaRPr>
          </a:p>
        </p:txBody>
      </p:sp>
      <p:sp>
        <p:nvSpPr>
          <p:cNvPr id="166" name="Shape 1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6" name="Shape 18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mailto:btmarzyciel@gmail.com"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mailto:btmarzyciel@gmail.com"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oipc.bc.ca/media/16671/ir_f15-01-districtofsaanich-30mar2015-posted.pdf" TargetMode="External"/><Relationship Id="rId4" Type="http://schemas.openxmlformats.org/officeDocument/2006/relationships/hyperlink" Target="http://focusonline.ca/?q=node/874" TargetMode="External"/><Relationship Id="rId5" Type="http://schemas.openxmlformats.org/officeDocument/2006/relationships/hyperlink" Target="http://focusonline.ca/?q=node/889" TargetMode="External"/><Relationship Id="rId6" Type="http://schemas.openxmlformats.org/officeDocument/2006/relationships/hyperlink" Target="http://focusonline.ca/?q=node/901" TargetMode="External"/><Relationship Id="rId7" Type="http://schemas.openxmlformats.org/officeDocument/2006/relationships/hyperlink" Target="http://focusonline.ca/?q=node/834" TargetMode="External"/><Relationship Id="rId8" Type="http://schemas.openxmlformats.org/officeDocument/2006/relationships/hyperlink" Target="http://www.timescolonist.com/opinion/columnists/les-leyne-investigation-could-favour-saanich-mayor-richard-atwell-1.1744327" TargetMode="External"/><Relationship Id="rId9" Type="http://schemas.openxmlformats.org/officeDocument/2006/relationships/hyperlink" Target="http://saanichvoiceonline.ca/2015/02/01/saanich-under-investigation-for-spying/" TargetMode="External"/><Relationship Id="rId10" Type="http://schemas.openxmlformats.org/officeDocument/2006/relationships/hyperlink" Target="http://www.cbc.ca/news/canada/british-columbia/saanich-spyware-report-highlights-systemic-disconnect-between-privacy-and-security-1.3126805"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476925" y="2007050"/>
            <a:ext cx="7772400" cy="1470000"/>
          </a:xfrm>
          <a:prstGeom prst="rect">
            <a:avLst/>
          </a:prstGeom>
        </p:spPr>
        <p:txBody>
          <a:bodyPr lIns="91425" tIns="91425" rIns="91425" bIns="91425" anchor="ctr" anchorCtr="0">
            <a:noAutofit/>
          </a:bodyPr>
          <a:lstStyle/>
          <a:p>
            <a:pPr>
              <a:spcBef>
                <a:spcPts val="0"/>
              </a:spcBef>
              <a:buNone/>
            </a:pPr>
            <a:r>
              <a:rPr lang="en-US"/>
              <a:t>Do employees have the right to privacy in the workplace?</a:t>
            </a:r>
          </a:p>
        </p:txBody>
      </p:sp>
      <p:sp>
        <p:nvSpPr>
          <p:cNvPr id="89" name="Shape 89"/>
          <p:cNvSpPr txBox="1"/>
          <p:nvPr/>
        </p:nvSpPr>
        <p:spPr>
          <a:xfrm>
            <a:off x="2265300" y="3595550"/>
            <a:ext cx="6878700" cy="952800"/>
          </a:xfrm>
          <a:prstGeom prst="rect">
            <a:avLst/>
          </a:prstGeom>
          <a:noFill/>
          <a:ln>
            <a:noFill/>
          </a:ln>
        </p:spPr>
        <p:txBody>
          <a:bodyPr lIns="91425" tIns="91425" rIns="91425" bIns="91425" anchor="t" anchorCtr="0">
            <a:noAutofit/>
          </a:bodyPr>
          <a:lstStyle/>
          <a:p>
            <a:pPr rtl="0">
              <a:spcBef>
                <a:spcPts val="0"/>
              </a:spcBef>
              <a:buNone/>
            </a:pPr>
            <a:endParaRPr/>
          </a:p>
          <a:p>
            <a:pPr>
              <a:spcBef>
                <a:spcPts val="0"/>
              </a:spcBef>
              <a:buNone/>
            </a:pPr>
            <a:r>
              <a:rPr lang="en-US" sz="1800"/>
              <a:t>Ethical, Legal and Social Issues in Information Technology</a:t>
            </a:r>
          </a:p>
        </p:txBody>
      </p:sp>
      <p:sp>
        <p:nvSpPr>
          <p:cNvPr id="90" name="Shape 90"/>
          <p:cNvSpPr txBox="1"/>
          <p:nvPr/>
        </p:nvSpPr>
        <p:spPr>
          <a:xfrm>
            <a:off x="7217300" y="5655125"/>
            <a:ext cx="2905799" cy="499800"/>
          </a:xfrm>
          <a:prstGeom prst="rect">
            <a:avLst/>
          </a:prstGeom>
          <a:noFill/>
          <a:ln>
            <a:noFill/>
          </a:ln>
        </p:spPr>
        <p:txBody>
          <a:bodyPr lIns="91425" tIns="91425" rIns="91425" bIns="91425" anchor="t" anchorCtr="0">
            <a:noAutofit/>
          </a:bodyPr>
          <a:lstStyle/>
          <a:p>
            <a:pPr rtl="0">
              <a:spcBef>
                <a:spcPts val="0"/>
              </a:spcBef>
              <a:buNone/>
            </a:pPr>
            <a:r>
              <a:rPr lang="en-US"/>
              <a:t>Prepared by:</a:t>
            </a:r>
          </a:p>
          <a:p>
            <a:pPr>
              <a:spcBef>
                <a:spcPts val="0"/>
              </a:spcBef>
              <a:buNone/>
            </a:pPr>
            <a:r>
              <a:rPr lang="en-US"/>
              <a:t>Bozena Tkaczyk</a:t>
            </a:r>
          </a:p>
        </p:txBody>
      </p:sp>
      <p:pic>
        <p:nvPicPr>
          <p:cNvPr id="91" name="Shape 91"/>
          <p:cNvPicPr preferRelativeResize="0"/>
          <p:nvPr/>
        </p:nvPicPr>
        <p:blipFill>
          <a:blip r:embed="rId3">
            <a:alphaModFix/>
          </a:blip>
          <a:stretch>
            <a:fillRect/>
          </a:stretch>
        </p:blipFill>
        <p:spPr>
          <a:xfrm>
            <a:off x="5674250" y="5135737"/>
            <a:ext cx="1543050" cy="10191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1031050" y="952925"/>
            <a:ext cx="2624400" cy="2811900"/>
          </a:xfrm>
          <a:prstGeom prst="rect">
            <a:avLst/>
          </a:prstGeom>
          <a:noFill/>
          <a:ln>
            <a:noFill/>
          </a:ln>
        </p:spPr>
        <p:txBody>
          <a:bodyPr lIns="91425" tIns="91425" rIns="91425" bIns="91425" anchor="t" anchorCtr="0">
            <a:noAutofit/>
          </a:bodyPr>
          <a:lstStyle/>
          <a:p>
            <a:pPr>
              <a:spcBef>
                <a:spcPts val="0"/>
              </a:spcBef>
              <a:buNone/>
            </a:pPr>
            <a:endParaRPr/>
          </a:p>
        </p:txBody>
      </p:sp>
      <p:sp>
        <p:nvSpPr>
          <p:cNvPr id="98" name="Shape 98"/>
          <p:cNvSpPr txBox="1">
            <a:spLocks noGrp="1"/>
          </p:cNvSpPr>
          <p:nvPr>
            <p:ph type="ctrTitle"/>
          </p:nvPr>
        </p:nvSpPr>
        <p:spPr>
          <a:xfrm>
            <a:off x="685800" y="597450"/>
            <a:ext cx="7772400" cy="855899"/>
          </a:xfrm>
          <a:prstGeom prst="rect">
            <a:avLst/>
          </a:prstGeom>
        </p:spPr>
        <p:txBody>
          <a:bodyPr lIns="91425" tIns="91425" rIns="91425" bIns="91425" anchor="ctr" anchorCtr="0">
            <a:noAutofit/>
          </a:bodyPr>
          <a:lstStyle/>
          <a:p>
            <a:pPr lvl="0" rtl="0">
              <a:spcBef>
                <a:spcPts val="0"/>
              </a:spcBef>
              <a:buNone/>
            </a:pPr>
            <a:r>
              <a:rPr lang="en-US" b="1">
                <a:latin typeface="Georgia"/>
                <a:ea typeface="Georgia"/>
                <a:cs typeface="Georgia"/>
                <a:sym typeface="Georgia"/>
              </a:rPr>
              <a:t>Where is the line?</a:t>
            </a:r>
          </a:p>
        </p:txBody>
      </p:sp>
      <p:sp>
        <p:nvSpPr>
          <p:cNvPr id="99" name="Shape 99"/>
          <p:cNvSpPr txBox="1"/>
          <p:nvPr/>
        </p:nvSpPr>
        <p:spPr>
          <a:xfrm>
            <a:off x="941250" y="1816887"/>
            <a:ext cx="7261500" cy="1084499"/>
          </a:xfrm>
          <a:prstGeom prst="rect">
            <a:avLst/>
          </a:prstGeom>
          <a:noFill/>
          <a:ln>
            <a:noFill/>
          </a:ln>
        </p:spPr>
        <p:txBody>
          <a:bodyPr lIns="91425" tIns="91425" rIns="91425" bIns="91425" anchor="t" anchorCtr="0">
            <a:noAutofit/>
          </a:bodyPr>
          <a:lstStyle/>
          <a:p>
            <a:pPr lvl="0" rtl="0">
              <a:lnSpc>
                <a:spcPct val="160000"/>
              </a:lnSpc>
              <a:spcBef>
                <a:spcPts val="0"/>
              </a:spcBef>
              <a:spcAft>
                <a:spcPts val="1500"/>
              </a:spcAft>
              <a:buClr>
                <a:schemeClr val="dk1"/>
              </a:buClr>
              <a:buFont typeface="Arial"/>
              <a:buNone/>
            </a:pPr>
            <a:r>
              <a:rPr lang="en-US" b="1" i="1">
                <a:solidFill>
                  <a:srgbClr val="0A0A0A"/>
                </a:solidFill>
                <a:highlight>
                  <a:srgbClr val="FFFFFF"/>
                </a:highlight>
              </a:rPr>
              <a:t>“Public bodies have a responsibility to secure and protect their computers and networked systems against internal and external threats, however they must also respect an employee’s legal right to privacy,” </a:t>
            </a:r>
            <a:r>
              <a:rPr lang="en-US" sz="1050">
                <a:solidFill>
                  <a:srgbClr val="0A0A0A"/>
                </a:solidFill>
                <a:highlight>
                  <a:srgbClr val="FFFFFF"/>
                </a:highlight>
              </a:rPr>
              <a:t>said Commissioner Denham.</a:t>
            </a:r>
          </a:p>
          <a:p>
            <a:pPr>
              <a:spcBef>
                <a:spcPts val="0"/>
              </a:spcBef>
              <a:buNone/>
            </a:pPr>
            <a:endParaRPr/>
          </a:p>
        </p:txBody>
      </p:sp>
      <p:pic>
        <p:nvPicPr>
          <p:cNvPr id="100" name="Shape 100"/>
          <p:cNvPicPr preferRelativeResize="0"/>
          <p:nvPr/>
        </p:nvPicPr>
        <p:blipFill>
          <a:blip r:embed="rId3">
            <a:alphaModFix/>
          </a:blip>
          <a:stretch>
            <a:fillRect/>
          </a:stretch>
        </p:blipFill>
        <p:spPr>
          <a:xfrm>
            <a:off x="2596050" y="3264950"/>
            <a:ext cx="3871425" cy="2899820"/>
          </a:xfrm>
          <a:prstGeom prst="rect">
            <a:avLst/>
          </a:prstGeom>
          <a:noFill/>
          <a:ln>
            <a:noFill/>
          </a:ln>
        </p:spPr>
      </p:pic>
      <p:pic>
        <p:nvPicPr>
          <p:cNvPr id="101" name="Shape 101"/>
          <p:cNvPicPr preferRelativeResize="0"/>
          <p:nvPr/>
        </p:nvPicPr>
        <p:blipFill>
          <a:blip r:embed="rId4">
            <a:alphaModFix/>
          </a:blip>
          <a:stretch>
            <a:fillRect/>
          </a:stretch>
        </p:blipFill>
        <p:spPr>
          <a:xfrm>
            <a:off x="6479125" y="4692581"/>
            <a:ext cx="2624400" cy="1671768"/>
          </a:xfrm>
          <a:prstGeom prst="rect">
            <a:avLst/>
          </a:prstGeom>
          <a:noFill/>
          <a:ln>
            <a:noFill/>
          </a:ln>
        </p:spPr>
      </p:pic>
      <p:pic>
        <p:nvPicPr>
          <p:cNvPr id="102" name="Shape 102"/>
          <p:cNvPicPr preferRelativeResize="0"/>
          <p:nvPr/>
        </p:nvPicPr>
        <p:blipFill>
          <a:blip r:embed="rId5">
            <a:alphaModFix/>
          </a:blip>
          <a:stretch>
            <a:fillRect/>
          </a:stretch>
        </p:blipFill>
        <p:spPr>
          <a:xfrm>
            <a:off x="586824" y="4079400"/>
            <a:ext cx="2009224" cy="238243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0" y="894425"/>
            <a:ext cx="9067987" cy="135952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8000" b="0" i="0" u="none" strike="noStrike" cap="small" baseline="0">
                <a:solidFill>
                  <a:schemeClr val="dk1"/>
                </a:solidFill>
                <a:latin typeface="Times New Roman"/>
                <a:ea typeface="Times New Roman"/>
                <a:cs typeface="Times New Roman"/>
                <a:sym typeface="Times New Roman"/>
              </a:rPr>
              <a:t>Times</a:t>
            </a:r>
            <a:r>
              <a:rPr lang="en-US" sz="8000" b="0" i="0" u="none" strike="noStrike" cap="none" baseline="0">
                <a:solidFill>
                  <a:schemeClr val="dk1"/>
                </a:solidFill>
                <a:latin typeface="Times New Roman"/>
                <a:ea typeface="Times New Roman"/>
                <a:cs typeface="Times New Roman"/>
                <a:sym typeface="Times New Roman"/>
              </a:rPr>
              <a:t> </a:t>
            </a:r>
            <a:r>
              <a:rPr lang="en-US" sz="7200" b="0" i="0" u="none" strike="noStrike" cap="none" baseline="0">
                <a:solidFill>
                  <a:schemeClr val="dk1"/>
                </a:solidFill>
                <a:latin typeface="Times New Roman"/>
                <a:ea typeface="Times New Roman"/>
                <a:cs typeface="Times New Roman"/>
                <a:sym typeface="Times New Roman"/>
              </a:rPr>
              <a:t>      </a:t>
            </a:r>
            <a:r>
              <a:rPr lang="en-US" sz="8000" b="0" i="0" u="none" strike="noStrike" cap="small" baseline="0">
                <a:solidFill>
                  <a:schemeClr val="dk1"/>
                </a:solidFill>
                <a:latin typeface="Times New Roman"/>
                <a:ea typeface="Times New Roman"/>
                <a:cs typeface="Times New Roman"/>
                <a:sym typeface="Times New Roman"/>
              </a:rPr>
              <a:t>Colonist</a:t>
            </a:r>
          </a:p>
        </p:txBody>
      </p:sp>
      <p:sp>
        <p:nvSpPr>
          <p:cNvPr id="109" name="Shape 109"/>
          <p:cNvSpPr txBox="1"/>
          <p:nvPr/>
        </p:nvSpPr>
        <p:spPr>
          <a:xfrm>
            <a:off x="71551" y="2332375"/>
            <a:ext cx="1877999" cy="4761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000" b="1" i="0" u="none" strike="noStrike" cap="none" baseline="0">
                <a:solidFill>
                  <a:schemeClr val="dk1"/>
                </a:solidFill>
                <a:latin typeface="Arial"/>
                <a:ea typeface="Arial"/>
                <a:cs typeface="Arial"/>
                <a:sym typeface="Arial"/>
              </a:rPr>
              <a:t>Tuesday, </a:t>
            </a:r>
            <a:r>
              <a:rPr lang="en-US" sz="1000" b="1">
                <a:solidFill>
                  <a:schemeClr val="dk1"/>
                </a:solidFill>
              </a:rPr>
              <a:t>January 28</a:t>
            </a:r>
            <a:r>
              <a:rPr lang="en-US" sz="1000" b="1" i="0" u="none" strike="noStrike" cap="none" baseline="0">
                <a:solidFill>
                  <a:schemeClr val="dk1"/>
                </a:solidFill>
                <a:latin typeface="Arial"/>
                <a:ea typeface="Arial"/>
                <a:cs typeface="Arial"/>
                <a:sym typeface="Arial"/>
              </a:rPr>
              <a:t>, 2014                 </a:t>
            </a:r>
          </a:p>
        </p:txBody>
      </p:sp>
      <p:sp>
        <p:nvSpPr>
          <p:cNvPr id="110" name="Shape 110"/>
          <p:cNvSpPr txBox="1"/>
          <p:nvPr/>
        </p:nvSpPr>
        <p:spPr>
          <a:xfrm>
            <a:off x="1853547" y="2350275"/>
            <a:ext cx="2528400" cy="415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000" b="1" i="0" u="none" strike="noStrike" cap="none" baseline="0">
                <a:solidFill>
                  <a:schemeClr val="dk1"/>
                </a:solidFill>
                <a:latin typeface="Arial"/>
                <a:ea typeface="Arial"/>
                <a:cs typeface="Arial"/>
                <a:sym typeface="Arial"/>
              </a:rPr>
              <a:t>Victoria, British Columbia</a:t>
            </a:r>
          </a:p>
          <a:p>
            <a:pPr marL="0" marR="0" lvl="0" indent="0" algn="l" rtl="0">
              <a:lnSpc>
                <a:spcPct val="90000"/>
              </a:lnSpc>
              <a:spcBef>
                <a:spcPts val="200"/>
              </a:spcBef>
              <a:buClr>
                <a:schemeClr val="dk1"/>
              </a:buClr>
              <a:buSzPct val="25000"/>
              <a:buFont typeface="Arial"/>
              <a:buNone/>
            </a:pPr>
            <a:r>
              <a:rPr lang="en-US" sz="1000" b="1" i="0" u="none" strike="noStrike" cap="none" baseline="0">
                <a:solidFill>
                  <a:schemeClr val="dk1"/>
                </a:solidFill>
                <a:latin typeface="Arial"/>
                <a:ea typeface="Arial"/>
                <a:cs typeface="Arial"/>
                <a:sym typeface="Arial"/>
              </a:rPr>
              <a:t>   </a:t>
            </a:r>
          </a:p>
        </p:txBody>
      </p:sp>
      <p:sp>
        <p:nvSpPr>
          <p:cNvPr id="111" name="Shape 111"/>
          <p:cNvSpPr txBox="1"/>
          <p:nvPr/>
        </p:nvSpPr>
        <p:spPr>
          <a:xfrm>
            <a:off x="5155505" y="2332386"/>
            <a:ext cx="2660399" cy="457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000" b="1" i="0" u="none" strike="noStrike" cap="none" baseline="0">
                <a:solidFill>
                  <a:schemeClr val="dk1"/>
                </a:solidFill>
                <a:latin typeface="Arial"/>
                <a:ea typeface="Arial"/>
                <a:cs typeface="Arial"/>
                <a:sym typeface="Arial"/>
              </a:rPr>
              <a:t>High 12, Low 8. Details C12   </a:t>
            </a:r>
          </a:p>
        </p:txBody>
      </p:sp>
      <p:sp>
        <p:nvSpPr>
          <p:cNvPr id="112" name="Shape 112"/>
          <p:cNvSpPr txBox="1"/>
          <p:nvPr/>
        </p:nvSpPr>
        <p:spPr>
          <a:xfrm>
            <a:off x="6258699" y="1959950"/>
            <a:ext cx="2346000" cy="3254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740" b="1" i="0" u="none" strike="noStrike" cap="none" baseline="0">
                <a:solidFill>
                  <a:schemeClr val="dk1"/>
                </a:solidFill>
                <a:latin typeface="Arial"/>
                <a:ea typeface="Arial"/>
                <a:cs typeface="Arial"/>
                <a:sym typeface="Arial"/>
              </a:rPr>
              <a:t>TC PUBLICATION LIMITED PARTNERSHIP</a:t>
            </a:r>
          </a:p>
          <a:p>
            <a:pPr marL="0" marR="0" lvl="0" indent="0" algn="l" rtl="0">
              <a:lnSpc>
                <a:spcPct val="90000"/>
              </a:lnSpc>
              <a:spcBef>
                <a:spcPts val="148"/>
              </a:spcBef>
              <a:buClr>
                <a:schemeClr val="dk1"/>
              </a:buClr>
              <a:buSzPct val="25000"/>
              <a:buFont typeface="Arial"/>
              <a:buNone/>
            </a:pPr>
            <a:r>
              <a:rPr lang="en-US" sz="740" b="1" i="0" u="none" strike="noStrike" cap="none" baseline="0">
                <a:solidFill>
                  <a:schemeClr val="dk1"/>
                </a:solidFill>
                <a:latin typeface="Arial"/>
                <a:ea typeface="Arial"/>
                <a:cs typeface="Arial"/>
                <a:sym typeface="Arial"/>
              </a:rPr>
              <a:t>  </a:t>
            </a:r>
          </a:p>
        </p:txBody>
      </p:sp>
      <p:sp>
        <p:nvSpPr>
          <p:cNvPr id="113" name="Shape 113"/>
          <p:cNvSpPr txBox="1"/>
          <p:nvPr/>
        </p:nvSpPr>
        <p:spPr>
          <a:xfrm>
            <a:off x="7592795" y="2314499"/>
            <a:ext cx="1958100" cy="3861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000" b="1" i="0" u="none" strike="noStrike" cap="none" baseline="0">
                <a:solidFill>
                  <a:schemeClr val="dk1"/>
                </a:solidFill>
                <a:latin typeface="Arial"/>
                <a:ea typeface="Arial"/>
                <a:cs typeface="Arial"/>
                <a:sym typeface="Arial"/>
              </a:rPr>
              <a:t>timescolonist.com  </a:t>
            </a:r>
            <a:r>
              <a:rPr lang="en-US" sz="1200" b="1" i="0" u="none" strike="noStrike" cap="none" baseline="0">
                <a:solidFill>
                  <a:schemeClr val="dk1"/>
                </a:solidFill>
                <a:latin typeface="Arial"/>
                <a:ea typeface="Arial"/>
                <a:cs typeface="Arial"/>
                <a:sym typeface="Arial"/>
              </a:rPr>
              <a:t> </a:t>
            </a:r>
          </a:p>
        </p:txBody>
      </p:sp>
      <p:sp>
        <p:nvSpPr>
          <p:cNvPr id="114" name="Shape 114"/>
          <p:cNvSpPr txBox="1"/>
          <p:nvPr/>
        </p:nvSpPr>
        <p:spPr>
          <a:xfrm>
            <a:off x="3227675" y="2729500"/>
            <a:ext cx="5710199" cy="953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a:solidFill>
                  <a:schemeClr val="dk1"/>
                </a:solidFill>
                <a:latin typeface="Georgia"/>
                <a:ea typeface="Georgia"/>
                <a:cs typeface="Georgia"/>
                <a:sym typeface="Georgia"/>
              </a:rPr>
              <a:t>Privacy watchdog to probe use of spyware at Saanich municipal hall</a:t>
            </a:r>
          </a:p>
        </p:txBody>
      </p:sp>
      <p:sp>
        <p:nvSpPr>
          <p:cNvPr id="115" name="Shape 115"/>
          <p:cNvSpPr txBox="1"/>
          <p:nvPr/>
        </p:nvSpPr>
        <p:spPr>
          <a:xfrm>
            <a:off x="3294650" y="3563700"/>
            <a:ext cx="5643300" cy="680699"/>
          </a:xfrm>
          <a:prstGeom prst="rect">
            <a:avLst/>
          </a:prstGeom>
          <a:noFill/>
          <a:ln>
            <a:noFill/>
          </a:ln>
        </p:spPr>
        <p:txBody>
          <a:bodyPr lIns="91425" tIns="45700" rIns="91425" bIns="45700" anchor="t" anchorCtr="0">
            <a:noAutofit/>
          </a:bodyPr>
          <a:lstStyle/>
          <a:p>
            <a:pPr lvl="0" rtl="0">
              <a:lnSpc>
                <a:spcPct val="100000"/>
              </a:lnSpc>
              <a:spcBef>
                <a:spcPts val="0"/>
              </a:spcBef>
              <a:spcAft>
                <a:spcPts val="1700"/>
              </a:spcAft>
              <a:buSzPct val="91666"/>
              <a:buNone/>
            </a:pPr>
            <a:r>
              <a:rPr lang="en-US" sz="1200" b="1">
                <a:solidFill>
                  <a:schemeClr val="dk1"/>
                </a:solidFill>
                <a:highlight>
                  <a:srgbClr val="FFFFFF"/>
                </a:highlight>
              </a:rPr>
              <a:t>B.C.’s information and privacy commissioner is launching an investigation into Saanich’s use of spyware on municipal computers.</a:t>
            </a:r>
          </a:p>
        </p:txBody>
      </p:sp>
      <p:sp>
        <p:nvSpPr>
          <p:cNvPr id="116" name="Shape 116"/>
          <p:cNvSpPr txBox="1"/>
          <p:nvPr/>
        </p:nvSpPr>
        <p:spPr>
          <a:xfrm rot="5400000">
            <a:off x="1827374" y="4190675"/>
            <a:ext cx="28407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a:solidFill>
                  <a:schemeClr val="dk1"/>
                </a:solidFill>
                <a:latin typeface="Arial"/>
                <a:ea typeface="Arial"/>
                <a:cs typeface="Arial"/>
                <a:sym typeface="Arial"/>
              </a:rPr>
              <a:t>_________________________</a:t>
            </a:r>
          </a:p>
        </p:txBody>
      </p:sp>
      <p:sp>
        <p:nvSpPr>
          <p:cNvPr id="117" name="Shape 117"/>
          <p:cNvSpPr txBox="1"/>
          <p:nvPr/>
        </p:nvSpPr>
        <p:spPr>
          <a:xfrm>
            <a:off x="71550" y="310674"/>
            <a:ext cx="7708800" cy="583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00">
                <a:highlight>
                  <a:srgbClr val="FFFFFF"/>
                </a:highlight>
              </a:rPr>
              <a:t>The new mayor of Saanich, B.C. alleges that municipal staff want to       bug his computer …</a:t>
            </a:r>
            <a:r>
              <a:rPr lang="en-US">
                <a:highlight>
                  <a:srgbClr val="FFFFFF"/>
                </a:highlight>
                <a:latin typeface="Georgia"/>
                <a:ea typeface="Georgia"/>
                <a:cs typeface="Georgia"/>
                <a:sym typeface="Georgia"/>
              </a:rPr>
              <a:t> </a:t>
            </a:r>
            <a:r>
              <a:rPr lang="en-US" sz="1800" b="1">
                <a:solidFill>
                  <a:schemeClr val="dk1"/>
                </a:solidFill>
              </a:rPr>
              <a:t>BUSINESS &gt; B1 </a:t>
            </a:r>
            <a:r>
              <a:rPr lang="en-US" sz="1530" b="1" i="0" u="none" strike="noStrike" cap="none" baseline="0">
                <a:solidFill>
                  <a:schemeClr val="dk1"/>
                </a:solidFill>
                <a:latin typeface="Arial"/>
                <a:ea typeface="Arial"/>
                <a:cs typeface="Arial"/>
                <a:sym typeface="Arial"/>
              </a:rPr>
              <a:t>   </a:t>
            </a:r>
          </a:p>
        </p:txBody>
      </p:sp>
      <p:cxnSp>
        <p:nvCxnSpPr>
          <p:cNvPr id="118" name="Shape 118"/>
          <p:cNvCxnSpPr/>
          <p:nvPr/>
        </p:nvCxnSpPr>
        <p:spPr>
          <a:xfrm>
            <a:off x="107310" y="2638885"/>
            <a:ext cx="8809018" cy="0"/>
          </a:xfrm>
          <a:prstGeom prst="straightConnector1">
            <a:avLst/>
          </a:prstGeom>
          <a:noFill/>
          <a:ln w="9525" cap="flat" cmpd="sng">
            <a:solidFill>
              <a:schemeClr val="dk1"/>
            </a:solidFill>
            <a:prstDash val="solid"/>
            <a:round/>
            <a:headEnd type="none" w="med" len="med"/>
            <a:tailEnd type="none" w="med" len="med"/>
          </a:ln>
        </p:spPr>
      </p:cxnSp>
      <p:cxnSp>
        <p:nvCxnSpPr>
          <p:cNvPr id="119" name="Shape 119"/>
          <p:cNvCxnSpPr/>
          <p:nvPr/>
        </p:nvCxnSpPr>
        <p:spPr>
          <a:xfrm>
            <a:off x="116622" y="2666069"/>
            <a:ext cx="8809018" cy="0"/>
          </a:xfrm>
          <a:prstGeom prst="straightConnector1">
            <a:avLst/>
          </a:prstGeom>
          <a:noFill/>
          <a:ln w="9525" cap="flat" cmpd="sng">
            <a:solidFill>
              <a:schemeClr val="dk1"/>
            </a:solidFill>
            <a:prstDash val="solid"/>
            <a:round/>
            <a:headEnd type="none" w="med" len="med"/>
            <a:tailEnd type="none" w="med" len="med"/>
          </a:ln>
        </p:spPr>
      </p:cxnSp>
      <p:cxnSp>
        <p:nvCxnSpPr>
          <p:cNvPr id="120" name="Shape 120"/>
          <p:cNvCxnSpPr/>
          <p:nvPr/>
        </p:nvCxnSpPr>
        <p:spPr>
          <a:xfrm>
            <a:off x="116622" y="2683958"/>
            <a:ext cx="8809018" cy="0"/>
          </a:xfrm>
          <a:prstGeom prst="straightConnector1">
            <a:avLst/>
          </a:prstGeom>
          <a:noFill/>
          <a:ln w="9525" cap="flat" cmpd="sng">
            <a:solidFill>
              <a:schemeClr val="dk1"/>
            </a:solidFill>
            <a:prstDash val="solid"/>
            <a:round/>
            <a:headEnd type="none" w="med" len="med"/>
            <a:tailEnd type="none" w="med" len="med"/>
          </a:ln>
        </p:spPr>
      </p:cxnSp>
      <p:sp>
        <p:nvSpPr>
          <p:cNvPr id="121" name="Shape 121"/>
          <p:cNvSpPr txBox="1"/>
          <p:nvPr/>
        </p:nvSpPr>
        <p:spPr>
          <a:xfrm>
            <a:off x="3227675" y="4190100"/>
            <a:ext cx="2862600" cy="2438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a:solidFill>
                  <a:schemeClr val="dk1"/>
                </a:solidFill>
                <a:highlight>
                  <a:srgbClr val="FFFFFF"/>
                </a:highlight>
              </a:rPr>
              <a:t>The municipality has said that software called Spector 360, which can record every keystroke and monitor online activity, was installed in response to a May 2014 cyber-security review. The program was purchased Nov. 21, less than a week after the municipal election, It was put on Atwell’s computer on Dec. 2, a day after he was sworn into office. </a:t>
            </a:r>
          </a:p>
        </p:txBody>
      </p:sp>
      <p:sp>
        <p:nvSpPr>
          <p:cNvPr id="122" name="Shape 122"/>
          <p:cNvSpPr txBox="1"/>
          <p:nvPr/>
        </p:nvSpPr>
        <p:spPr>
          <a:xfrm>
            <a:off x="311800" y="4862550"/>
            <a:ext cx="2862600" cy="1054799"/>
          </a:xfrm>
          <a:prstGeom prst="rect">
            <a:avLst/>
          </a:prstGeom>
          <a:noFill/>
          <a:ln>
            <a:noFill/>
          </a:ln>
        </p:spPr>
        <p:txBody>
          <a:bodyPr lIns="91425" tIns="45700" rIns="91425" bIns="45700" anchor="t" anchorCtr="0">
            <a:noAutofit/>
          </a:bodyPr>
          <a:lstStyle/>
          <a:p>
            <a:pPr lvl="0" rtl="0">
              <a:lnSpc>
                <a:spcPct val="100000"/>
              </a:lnSpc>
              <a:spcBef>
                <a:spcPts val="0"/>
              </a:spcBef>
              <a:spcAft>
                <a:spcPts val="1100"/>
              </a:spcAft>
              <a:buSzPct val="100000"/>
              <a:buNone/>
            </a:pPr>
            <a:r>
              <a:rPr lang="en-US" sz="1100" b="1" i="1">
                <a:solidFill>
                  <a:srgbClr val="333333"/>
                </a:solidFill>
                <a:highlight>
                  <a:srgbClr val="FFFFFF"/>
                </a:highlight>
              </a:rPr>
              <a:t>"I was never informed of this action and it was done without my knowledge. Someone was planning to spy on everything I did on my computer,"  </a:t>
            </a:r>
            <a:r>
              <a:rPr lang="en-US" sz="1100">
                <a:highlight>
                  <a:srgbClr val="FFFFFF"/>
                </a:highlight>
              </a:rPr>
              <a:t>Atwell said </a:t>
            </a:r>
          </a:p>
        </p:txBody>
      </p:sp>
      <p:sp>
        <p:nvSpPr>
          <p:cNvPr id="123" name="Shape 123"/>
          <p:cNvSpPr txBox="1"/>
          <p:nvPr/>
        </p:nvSpPr>
        <p:spPr>
          <a:xfrm>
            <a:off x="197841" y="6036887"/>
            <a:ext cx="184666" cy="276998"/>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24" name="Shape 124"/>
          <p:cNvSpPr txBox="1"/>
          <p:nvPr/>
        </p:nvSpPr>
        <p:spPr>
          <a:xfrm>
            <a:off x="6090275" y="4181300"/>
            <a:ext cx="2948400" cy="206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en-US" sz="1100">
                <a:solidFill>
                  <a:schemeClr val="dk1"/>
                </a:solidFill>
                <a:highlight>
                  <a:srgbClr val="FFFFFF"/>
                </a:highlight>
              </a:rPr>
              <a:t>A few weeks later, the plan had been revealed by an unnamed whistleblower and it came to light that the software that had been chosen did nothing to secure the system from outside threats, but rather, was implemented in order to monitor the incoming Mayor. IT technicians who were responsible for installing the software were given explicit instructions to enable the most privacy-intrusive features of the software. </a:t>
            </a:r>
          </a:p>
          <a:p>
            <a:pPr lvl="0" rtl="0">
              <a:lnSpc>
                <a:spcPct val="100000"/>
              </a:lnSpc>
              <a:spcBef>
                <a:spcPts val="0"/>
              </a:spcBef>
              <a:spcAft>
                <a:spcPts val="1700"/>
              </a:spcAft>
              <a:buClr>
                <a:schemeClr val="dk1"/>
              </a:buClr>
              <a:buFont typeface="Arial"/>
              <a:buNone/>
            </a:pPr>
            <a:endParaRPr sz="1000">
              <a:solidFill>
                <a:schemeClr val="dk1"/>
              </a:solidFill>
              <a:highlight>
                <a:srgbClr val="FFFFFF"/>
              </a:highlight>
              <a:latin typeface="Georgia"/>
              <a:ea typeface="Georgia"/>
              <a:cs typeface="Georgia"/>
              <a:sym typeface="Georgia"/>
            </a:endParaRPr>
          </a:p>
          <a:p>
            <a:pPr marL="0" marR="0" lvl="0" indent="0" algn="l" rtl="0">
              <a:spcBef>
                <a:spcPts val="0"/>
              </a:spcBef>
              <a:buNone/>
            </a:pPr>
            <a:endParaRPr sz="1600" baseline="30000">
              <a:solidFill>
                <a:schemeClr val="dk1"/>
              </a:solidFill>
            </a:endParaRPr>
          </a:p>
        </p:txBody>
      </p:sp>
      <p:pic>
        <p:nvPicPr>
          <p:cNvPr id="125" name="Shape 125"/>
          <p:cNvPicPr preferRelativeResize="0"/>
          <p:nvPr/>
        </p:nvPicPr>
        <p:blipFill rotWithShape="1">
          <a:blip r:embed="rId3">
            <a:alphaModFix/>
          </a:blip>
          <a:srcRect/>
          <a:stretch/>
        </p:blipFill>
        <p:spPr>
          <a:xfrm>
            <a:off x="3227669" y="1367082"/>
            <a:ext cx="1154267" cy="680721"/>
          </a:xfrm>
          <a:prstGeom prst="rect">
            <a:avLst/>
          </a:prstGeom>
          <a:noFill/>
          <a:ln>
            <a:noFill/>
          </a:ln>
        </p:spPr>
      </p:pic>
      <p:pic>
        <p:nvPicPr>
          <p:cNvPr id="126" name="Shape 126"/>
          <p:cNvPicPr preferRelativeResize="0"/>
          <p:nvPr/>
        </p:nvPicPr>
        <p:blipFill rotWithShape="1">
          <a:blip r:embed="rId4">
            <a:alphaModFix/>
          </a:blip>
          <a:srcRect/>
          <a:stretch/>
        </p:blipFill>
        <p:spPr>
          <a:xfrm>
            <a:off x="4482017" y="2142395"/>
            <a:ext cx="767400" cy="647400"/>
          </a:xfrm>
          <a:prstGeom prst="rect">
            <a:avLst/>
          </a:prstGeom>
          <a:noFill/>
          <a:ln>
            <a:noFill/>
          </a:ln>
        </p:spPr>
      </p:pic>
      <p:pic>
        <p:nvPicPr>
          <p:cNvPr id="127" name="Shape 127"/>
          <p:cNvPicPr preferRelativeResize="0"/>
          <p:nvPr/>
        </p:nvPicPr>
        <p:blipFill rotWithShape="1">
          <a:blip r:embed="rId5">
            <a:alphaModFix/>
          </a:blip>
          <a:srcRect/>
          <a:stretch/>
        </p:blipFill>
        <p:spPr>
          <a:xfrm>
            <a:off x="278950" y="2927962"/>
            <a:ext cx="2660399" cy="1772099"/>
          </a:xfrm>
          <a:prstGeom prst="rect">
            <a:avLst/>
          </a:prstGeom>
          <a:noFill/>
          <a:ln>
            <a:noFill/>
          </a:ln>
        </p:spPr>
      </p:pic>
      <p:sp>
        <p:nvSpPr>
          <p:cNvPr id="128" name="Shape 128"/>
          <p:cNvSpPr txBox="1"/>
          <p:nvPr/>
        </p:nvSpPr>
        <p:spPr>
          <a:xfrm>
            <a:off x="127075" y="706200"/>
            <a:ext cx="7828200" cy="3953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800" b="1" i="0" u="none" strike="noStrike" cap="none" baseline="0">
                <a:solidFill>
                  <a:schemeClr val="dk1"/>
                </a:solidFill>
                <a:latin typeface="Arial"/>
                <a:ea typeface="Arial"/>
                <a:cs typeface="Arial"/>
                <a:sym typeface="Arial"/>
              </a:rPr>
              <a:t>______________________________________________</a:t>
            </a:r>
            <a:r>
              <a:rPr lang="en-US" sz="1800" b="1">
                <a:solidFill>
                  <a:schemeClr val="dk1"/>
                </a:solidFill>
              </a:rPr>
              <a:t>_________</a:t>
            </a:r>
          </a:p>
        </p:txBody>
      </p:sp>
      <p:pic>
        <p:nvPicPr>
          <p:cNvPr id="129" name="Shape 129"/>
          <p:cNvPicPr preferRelativeResize="0"/>
          <p:nvPr/>
        </p:nvPicPr>
        <p:blipFill>
          <a:blip r:embed="rId6">
            <a:alphaModFix amt="67000"/>
          </a:blip>
          <a:stretch>
            <a:fillRect/>
          </a:stretch>
        </p:blipFill>
        <p:spPr>
          <a:xfrm>
            <a:off x="7422525" y="131703"/>
            <a:ext cx="1645475" cy="1235372"/>
          </a:xfrm>
          <a:prstGeom prst="rect">
            <a:avLst/>
          </a:prstGeom>
          <a:noFill/>
          <a:ln>
            <a:noFill/>
          </a:ln>
        </p:spPr>
      </p:pic>
      <p:sp>
        <p:nvSpPr>
          <p:cNvPr id="130" name="Shape 130"/>
          <p:cNvSpPr txBox="1"/>
          <p:nvPr/>
        </p:nvSpPr>
        <p:spPr>
          <a:xfrm>
            <a:off x="382500" y="6041350"/>
            <a:ext cx="8555399" cy="760199"/>
          </a:xfrm>
          <a:prstGeom prst="rect">
            <a:avLst/>
          </a:prstGeom>
          <a:noFill/>
          <a:ln w="19050" cap="flat" cmpd="sng">
            <a:solidFill>
              <a:srgbClr val="B7B7B7"/>
            </a:solidFill>
            <a:prstDash val="solid"/>
            <a:round/>
            <a:headEnd type="none" w="med" len="med"/>
            <a:tailEnd type="none" w="med" len="med"/>
          </a:ln>
        </p:spPr>
        <p:txBody>
          <a:bodyPr lIns="91425" tIns="91425" rIns="91425" bIns="91425" anchor="t" anchorCtr="0">
            <a:noAutofit/>
          </a:bodyPr>
          <a:lstStyle/>
          <a:p>
            <a:pPr lvl="0" rtl="0">
              <a:spcBef>
                <a:spcPts val="0"/>
              </a:spcBef>
              <a:spcAft>
                <a:spcPts val="1700"/>
              </a:spcAft>
              <a:buClr>
                <a:schemeClr val="dk1"/>
              </a:buClr>
              <a:buSzPct val="91666"/>
              <a:buFont typeface="Arial"/>
              <a:buNone/>
            </a:pPr>
            <a:r>
              <a:rPr lang="en-US" sz="1200" i="1">
                <a:solidFill>
                  <a:schemeClr val="dk1"/>
                </a:solidFill>
                <a:highlight>
                  <a:srgbClr val="FFFFFF"/>
                </a:highlight>
                <a:latin typeface="Georgia"/>
                <a:ea typeface="Georgia"/>
                <a:cs typeface="Georgia"/>
                <a:sym typeface="Georgia"/>
              </a:rPr>
              <a:t>“I have decided to act on my own motion and initiate an investigation into whether the district’s use of employee-monitoring software complies with the Freedom of Information and Protection of Privacy Act,”   </a:t>
            </a:r>
            <a:r>
              <a:rPr lang="en-US" sz="1200">
                <a:solidFill>
                  <a:srgbClr val="0A0A0A"/>
                </a:solidFill>
                <a:highlight>
                  <a:srgbClr val="FFFFFF"/>
                </a:highlight>
                <a:latin typeface="Georgia"/>
                <a:ea typeface="Georgia"/>
                <a:cs typeface="Georgia"/>
                <a:sym typeface="Georgia"/>
              </a:rPr>
              <a:t>BC’s Privacy Commissioner </a:t>
            </a:r>
            <a:r>
              <a:rPr lang="en-US" sz="1200" i="1">
                <a:solidFill>
                  <a:schemeClr val="dk1"/>
                </a:solidFill>
                <a:highlight>
                  <a:srgbClr val="FFFFFF"/>
                </a:highlight>
                <a:latin typeface="Georgia"/>
                <a:ea typeface="Georgia"/>
                <a:cs typeface="Georgia"/>
                <a:sym typeface="Georgia"/>
              </a:rPr>
              <a:t>said.</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196741" y="304117"/>
            <a:ext cx="7082686" cy="114486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Times New Roman"/>
              <a:buNone/>
            </a:pPr>
            <a:r>
              <a:rPr lang="en-US" sz="7200">
                <a:solidFill>
                  <a:schemeClr val="dk1"/>
                </a:solidFill>
                <a:latin typeface="Times New Roman"/>
                <a:ea typeface="Times New Roman"/>
                <a:cs typeface="Times New Roman"/>
                <a:sym typeface="Times New Roman"/>
              </a:rPr>
              <a:t>PRIVACY  </a:t>
            </a:r>
          </a:p>
        </p:txBody>
      </p:sp>
      <p:sp>
        <p:nvSpPr>
          <p:cNvPr id="136" name="Shape 136"/>
          <p:cNvSpPr txBox="1"/>
          <p:nvPr/>
        </p:nvSpPr>
        <p:spPr>
          <a:xfrm>
            <a:off x="147847" y="1350899"/>
            <a:ext cx="8683816" cy="366365"/>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900" b="0" i="0" u="none" strike="noStrike" cap="none" baseline="0">
                <a:solidFill>
                  <a:schemeClr val="dk1"/>
                </a:solidFill>
                <a:latin typeface="Arial"/>
                <a:ea typeface="Arial"/>
                <a:cs typeface="Arial"/>
                <a:sym typeface="Arial"/>
              </a:rPr>
              <a:t>Editor: Bozena Tkaczyk  &gt;  Email: </a:t>
            </a:r>
            <a:r>
              <a:rPr lang="en-US" sz="900" b="0" i="0" u="sng" strike="noStrike" cap="none" baseline="0">
                <a:solidFill>
                  <a:schemeClr val="hlink"/>
                </a:solidFill>
                <a:latin typeface="Arial"/>
                <a:ea typeface="Arial"/>
                <a:cs typeface="Arial"/>
                <a:sym typeface="Arial"/>
                <a:hlinkClick r:id="rId3"/>
              </a:rPr>
              <a:t>b</a:t>
            </a:r>
            <a:r>
              <a:rPr lang="en-US" sz="900" u="sng">
                <a:solidFill>
                  <a:schemeClr val="hlink"/>
                </a:solidFill>
                <a:hlinkClick r:id="rId3"/>
              </a:rPr>
              <a:t>oztka@rogers</a:t>
            </a:r>
            <a:r>
              <a:rPr lang="en-US" sz="900" b="0" i="0" u="sng" strike="noStrike" cap="none" baseline="0">
                <a:solidFill>
                  <a:schemeClr val="hlink"/>
                </a:solidFill>
                <a:latin typeface="Arial"/>
                <a:ea typeface="Arial"/>
                <a:cs typeface="Arial"/>
                <a:sym typeface="Arial"/>
                <a:hlinkClick r:id="rId3"/>
              </a:rPr>
              <a:t>.com</a:t>
            </a:r>
            <a:r>
              <a:rPr lang="en-US" sz="900" b="0" i="0" u="none" strike="noStrike" cap="none" baseline="0">
                <a:solidFill>
                  <a:schemeClr val="dk1"/>
                </a:solidFill>
                <a:latin typeface="Arial"/>
                <a:ea typeface="Arial"/>
                <a:cs typeface="Arial"/>
                <a:sym typeface="Arial"/>
              </a:rPr>
              <a:t>   timescolonist.com/business           </a:t>
            </a:r>
          </a:p>
        </p:txBody>
      </p:sp>
      <p:cxnSp>
        <p:nvCxnSpPr>
          <p:cNvPr id="137" name="Shape 137"/>
          <p:cNvCxnSpPr/>
          <p:nvPr/>
        </p:nvCxnSpPr>
        <p:spPr>
          <a:xfrm>
            <a:off x="196741" y="1842517"/>
            <a:ext cx="8719588" cy="0"/>
          </a:xfrm>
          <a:prstGeom prst="straightConnector1">
            <a:avLst/>
          </a:prstGeom>
          <a:noFill/>
          <a:ln w="9525" cap="flat" cmpd="sng">
            <a:solidFill>
              <a:schemeClr val="dk1"/>
            </a:solidFill>
            <a:prstDash val="solid"/>
            <a:round/>
            <a:headEnd type="none" w="med" len="med"/>
            <a:tailEnd type="none" w="med" len="med"/>
          </a:ln>
        </p:spPr>
      </p:cxnSp>
      <p:cxnSp>
        <p:nvCxnSpPr>
          <p:cNvPr id="138" name="Shape 138"/>
          <p:cNvCxnSpPr/>
          <p:nvPr/>
        </p:nvCxnSpPr>
        <p:spPr>
          <a:xfrm>
            <a:off x="196741" y="1816038"/>
            <a:ext cx="8719588" cy="0"/>
          </a:xfrm>
          <a:prstGeom prst="straightConnector1">
            <a:avLst/>
          </a:prstGeom>
          <a:noFill/>
          <a:ln w="9525" cap="flat" cmpd="sng">
            <a:solidFill>
              <a:schemeClr val="dk1"/>
            </a:solidFill>
            <a:prstDash val="solid"/>
            <a:round/>
            <a:headEnd type="none" w="med" len="med"/>
            <a:tailEnd type="none" w="med" len="med"/>
          </a:ln>
        </p:spPr>
      </p:cxnSp>
      <p:cxnSp>
        <p:nvCxnSpPr>
          <p:cNvPr id="139" name="Shape 139"/>
          <p:cNvCxnSpPr/>
          <p:nvPr/>
        </p:nvCxnSpPr>
        <p:spPr>
          <a:xfrm>
            <a:off x="196741" y="1798150"/>
            <a:ext cx="8719588" cy="0"/>
          </a:xfrm>
          <a:prstGeom prst="straightConnector1">
            <a:avLst/>
          </a:prstGeom>
          <a:noFill/>
          <a:ln w="9525" cap="flat" cmpd="sng">
            <a:solidFill>
              <a:schemeClr val="dk1"/>
            </a:solidFill>
            <a:prstDash val="solid"/>
            <a:round/>
            <a:headEnd type="none" w="med" len="med"/>
            <a:tailEnd type="none" w="med" len="med"/>
          </a:ln>
        </p:spPr>
      </p:cxnSp>
      <p:sp>
        <p:nvSpPr>
          <p:cNvPr id="140" name="Shape 140"/>
          <p:cNvSpPr txBox="1"/>
          <p:nvPr/>
        </p:nvSpPr>
        <p:spPr>
          <a:xfrm>
            <a:off x="6058457" y="45075"/>
            <a:ext cx="3675000" cy="3663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1400" b="0" i="0" u="none" strike="noStrike" cap="none" baseline="0">
                <a:solidFill>
                  <a:schemeClr val="dk1"/>
                </a:solidFill>
                <a:latin typeface="Arial"/>
                <a:ea typeface="Arial"/>
                <a:cs typeface="Arial"/>
                <a:sym typeface="Arial"/>
              </a:rPr>
              <a:t>TUESDAY, </a:t>
            </a:r>
            <a:r>
              <a:rPr lang="en-US">
                <a:solidFill>
                  <a:schemeClr val="dk1"/>
                </a:solidFill>
              </a:rPr>
              <a:t>April 1 </a:t>
            </a:r>
            <a:r>
              <a:rPr lang="en-US" sz="1400" b="0" i="0" u="none" strike="noStrike" cap="none" baseline="0">
                <a:solidFill>
                  <a:schemeClr val="dk1"/>
                </a:solidFill>
                <a:latin typeface="Arial"/>
                <a:ea typeface="Arial"/>
                <a:cs typeface="Arial"/>
                <a:sym typeface="Arial"/>
              </a:rPr>
              <a:t> 2014      </a:t>
            </a:r>
            <a:r>
              <a:rPr lang="en-US" sz="1400" b="1" i="0" u="none" strike="noStrike" cap="none" baseline="0">
                <a:solidFill>
                  <a:schemeClr val="dk1"/>
                </a:solidFill>
                <a:latin typeface="Arial"/>
                <a:ea typeface="Arial"/>
                <a:cs typeface="Arial"/>
                <a:sym typeface="Arial"/>
              </a:rPr>
              <a:t>B1</a:t>
            </a:r>
          </a:p>
        </p:txBody>
      </p:sp>
      <p:sp>
        <p:nvSpPr>
          <p:cNvPr id="141" name="Shape 141"/>
          <p:cNvSpPr txBox="1"/>
          <p:nvPr/>
        </p:nvSpPr>
        <p:spPr>
          <a:xfrm>
            <a:off x="170281" y="54371"/>
            <a:ext cx="3675110" cy="366365"/>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1400" b="0" i="0" u="none" strike="noStrike" cap="none" baseline="0">
                <a:solidFill>
                  <a:schemeClr val="dk1"/>
                </a:solidFill>
                <a:latin typeface="Arial"/>
                <a:ea typeface="Arial"/>
                <a:cs typeface="Arial"/>
                <a:sym typeface="Arial"/>
              </a:rPr>
              <a:t>TIMES COLONIST, VICTORIA, BC</a:t>
            </a:r>
          </a:p>
        </p:txBody>
      </p:sp>
      <p:sp>
        <p:nvSpPr>
          <p:cNvPr id="142" name="Shape 142"/>
          <p:cNvSpPr txBox="1"/>
          <p:nvPr/>
        </p:nvSpPr>
        <p:spPr>
          <a:xfrm>
            <a:off x="196750" y="3380600"/>
            <a:ext cx="4746000" cy="4776000"/>
          </a:xfrm>
          <a:prstGeom prst="rect">
            <a:avLst/>
          </a:prstGeom>
          <a:noFill/>
          <a:ln>
            <a:noFill/>
          </a:ln>
        </p:spPr>
        <p:txBody>
          <a:bodyPr lIns="91425" tIns="45700" rIns="91425" bIns="45700" anchor="ctr" anchorCtr="0">
            <a:noAutofit/>
          </a:bodyPr>
          <a:lstStyle/>
          <a:p>
            <a:pPr lvl="0" rtl="0">
              <a:lnSpc>
                <a:spcPct val="160000"/>
              </a:lnSpc>
              <a:spcBef>
                <a:spcPts val="0"/>
              </a:spcBef>
              <a:spcAft>
                <a:spcPts val="1500"/>
              </a:spcAft>
              <a:buClr>
                <a:schemeClr val="dk1"/>
              </a:buClr>
              <a:buSzPct val="100000"/>
              <a:buFont typeface="Arial"/>
              <a:buNone/>
            </a:pPr>
            <a:r>
              <a:rPr lang="en-US" sz="1050">
                <a:solidFill>
                  <a:srgbClr val="0A0A0A"/>
                </a:solidFill>
                <a:highlight>
                  <a:srgbClr val="FFFFFF"/>
                </a:highlight>
              </a:rPr>
              <a:t>BC’s Privacy Commissioner has found that Saanich’s use of spyware to track on-line activity of its newly elected mayor and other staff violates employee rights. Commissioner Elizabeth Denham initiated an investigation in January, following public statements by Saanich Mayor Richard Atwell and persistent unanswered questions about the use of employee monitoring software by the district.</a:t>
            </a:r>
          </a:p>
          <a:p>
            <a:pPr lvl="0" rtl="0">
              <a:lnSpc>
                <a:spcPct val="160000"/>
              </a:lnSpc>
              <a:spcBef>
                <a:spcPts val="0"/>
              </a:spcBef>
              <a:spcAft>
                <a:spcPts val="1500"/>
              </a:spcAft>
              <a:buSzPct val="100000"/>
              <a:buNone/>
            </a:pPr>
            <a:r>
              <a:rPr lang="en-US" sz="1050">
                <a:solidFill>
                  <a:srgbClr val="0A0A0A"/>
                </a:solidFill>
                <a:highlight>
                  <a:srgbClr val="FFFFFF"/>
                </a:highlight>
              </a:rPr>
              <a:t>In her report, Denham is recommending the District of Saanich disable key features of the Spector 360 software including keystroke logging, automated screen shots and continuous tracking of computer program activity. The Commissioner is also advising Saanich to destroy all data collected by the software.</a:t>
            </a:r>
          </a:p>
          <a:p>
            <a:pPr lvl="0" rtl="0">
              <a:lnSpc>
                <a:spcPct val="160000"/>
              </a:lnSpc>
              <a:spcBef>
                <a:spcPts val="0"/>
              </a:spcBef>
              <a:spcAft>
                <a:spcPts val="1500"/>
              </a:spcAft>
              <a:buClr>
                <a:schemeClr val="dk1"/>
              </a:buClr>
              <a:buFont typeface="Arial"/>
              <a:buNone/>
            </a:pPr>
            <a:endParaRPr sz="1050">
              <a:solidFill>
                <a:srgbClr val="0A0A0A"/>
              </a:solidFill>
              <a:highlight>
                <a:srgbClr val="FFFFFF"/>
              </a:highlight>
            </a:endParaRPr>
          </a:p>
          <a:p>
            <a:pPr lvl="0" rtl="0">
              <a:lnSpc>
                <a:spcPct val="115000"/>
              </a:lnSpc>
              <a:spcBef>
                <a:spcPts val="0"/>
              </a:spcBef>
              <a:buClr>
                <a:schemeClr val="dk1"/>
              </a:buClr>
              <a:buFont typeface="Arial"/>
              <a:buNone/>
            </a:pPr>
            <a:endParaRPr sz="1050">
              <a:solidFill>
                <a:srgbClr val="0A0A0A"/>
              </a:solidFill>
              <a:highlight>
                <a:srgbClr val="FFFFFF"/>
              </a:highlight>
            </a:endParaRPr>
          </a:p>
          <a:p>
            <a:pPr marL="0" marR="0" lvl="0" indent="0" algn="l" rtl="0">
              <a:spcBef>
                <a:spcPts val="0"/>
              </a:spcBef>
              <a:buNone/>
            </a:pPr>
            <a:endParaRPr>
              <a:solidFill>
                <a:schemeClr val="dk1"/>
              </a:solidFill>
            </a:endParaRPr>
          </a:p>
          <a:p>
            <a:pPr marL="0" marR="0" lvl="0" indent="0" algn="l" rtl="0">
              <a:spcBef>
                <a:spcPts val="0"/>
              </a:spcBef>
              <a:buNone/>
            </a:pPr>
            <a:endParaRPr sz="1400" b="0" i="0" u="none" strike="noStrike" cap="none" baseline="0">
              <a:solidFill>
                <a:schemeClr val="dk1"/>
              </a:solidFill>
              <a:latin typeface="Arial"/>
              <a:ea typeface="Arial"/>
              <a:cs typeface="Arial"/>
              <a:sym typeface="Arial"/>
            </a:endParaRPr>
          </a:p>
        </p:txBody>
      </p:sp>
      <p:sp>
        <p:nvSpPr>
          <p:cNvPr id="143" name="Shape 143"/>
          <p:cNvSpPr txBox="1"/>
          <p:nvPr/>
        </p:nvSpPr>
        <p:spPr>
          <a:xfrm>
            <a:off x="170281" y="2005567"/>
            <a:ext cx="5250154" cy="369332"/>
          </a:xfrm>
          <a:prstGeom prst="rect">
            <a:avLst/>
          </a:prstGeom>
          <a:noFill/>
          <a:ln>
            <a:noFill/>
          </a:ln>
        </p:spPr>
        <p:txBody>
          <a:bodyPr lIns="91425" tIns="45700" rIns="91425" bIns="45700" anchor="t" anchorCtr="0">
            <a:noAutofit/>
          </a:bodyPr>
          <a:lstStyle/>
          <a:p>
            <a:pPr lvl="0" rtl="0">
              <a:lnSpc>
                <a:spcPct val="120000"/>
              </a:lnSpc>
              <a:spcBef>
                <a:spcPts val="0"/>
              </a:spcBef>
              <a:spcAft>
                <a:spcPts val="1200"/>
              </a:spcAft>
              <a:buClr>
                <a:schemeClr val="dk1"/>
              </a:buClr>
              <a:buSzPct val="47826"/>
              <a:buFont typeface="Arial"/>
              <a:buNone/>
            </a:pPr>
            <a:r>
              <a:rPr lang="en-US" sz="2300" b="1">
                <a:solidFill>
                  <a:schemeClr val="dk1"/>
                </a:solidFill>
                <a:highlight>
                  <a:srgbClr val="FFFFFF"/>
                </a:highlight>
              </a:rPr>
              <a:t>UPDATE: BC privacy commissioner to issue report on Saanich mayor’s spyware allegations</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4" name="Shape 144"/>
          <p:cNvSpPr txBox="1"/>
          <p:nvPr/>
        </p:nvSpPr>
        <p:spPr>
          <a:xfrm>
            <a:off x="5148675" y="4299673"/>
            <a:ext cx="3995399" cy="2419799"/>
          </a:xfrm>
          <a:prstGeom prst="rect">
            <a:avLst/>
          </a:prstGeom>
          <a:noFill/>
          <a:ln>
            <a:noFill/>
          </a:ln>
        </p:spPr>
        <p:txBody>
          <a:bodyPr lIns="91425" tIns="45700" rIns="91425" bIns="45700" anchor="t" anchorCtr="0">
            <a:noAutofit/>
          </a:bodyPr>
          <a:lstStyle/>
          <a:p>
            <a:pPr lvl="0" rtl="0">
              <a:lnSpc>
                <a:spcPct val="160000"/>
              </a:lnSpc>
              <a:spcBef>
                <a:spcPts val="0"/>
              </a:spcBef>
              <a:spcAft>
                <a:spcPts val="1500"/>
              </a:spcAft>
              <a:buSzPct val="100000"/>
              <a:buNone/>
            </a:pPr>
            <a:r>
              <a:rPr lang="en-US" sz="1050">
                <a:solidFill>
                  <a:srgbClr val="0A0A0A"/>
                </a:solidFill>
                <a:highlight>
                  <a:srgbClr val="FFFFFF"/>
                </a:highlight>
              </a:rPr>
              <a:t>““One of the most disappointing findings in my investigation is the District’s near complete lack of awareness and understanding of the privacy provisions of B.C.’s Freedom of Information and Protection of Privacy Act. The law has been in place for more than 20 years, yet the District appears to not understand its most basic privacy provisions.</a:t>
            </a:r>
          </a:p>
          <a:p>
            <a:pPr lvl="0" rtl="0">
              <a:lnSpc>
                <a:spcPct val="160000"/>
              </a:lnSpc>
              <a:spcBef>
                <a:spcPts val="0"/>
              </a:spcBef>
              <a:spcAft>
                <a:spcPts val="1500"/>
              </a:spcAft>
              <a:buClr>
                <a:schemeClr val="dk1"/>
              </a:buClr>
              <a:buSzPct val="100000"/>
              <a:buFont typeface="Arial"/>
              <a:buNone/>
            </a:pPr>
            <a:r>
              <a:rPr lang="en-US" sz="1050">
                <a:solidFill>
                  <a:srgbClr val="0A0A0A"/>
                </a:solidFill>
                <a:highlight>
                  <a:srgbClr val="FFFFFF"/>
                </a:highlight>
              </a:rPr>
              <a:t>The Commissioner’s full report at: http://www.oipc.bc.ca/report/investigation-reports</a:t>
            </a:r>
          </a:p>
          <a:p>
            <a:pPr marL="0" marR="0" lvl="0" indent="0" algn="l" rtl="0">
              <a:spcBef>
                <a:spcPts val="0"/>
              </a:spcBef>
              <a:buNone/>
            </a:pPr>
            <a:endParaRPr>
              <a:solidFill>
                <a:schemeClr val="dk1"/>
              </a:solidFill>
            </a:endParaRPr>
          </a:p>
        </p:txBody>
      </p:sp>
      <p:pic>
        <p:nvPicPr>
          <p:cNvPr id="145" name="Shape 145"/>
          <p:cNvPicPr preferRelativeResize="0"/>
          <p:nvPr/>
        </p:nvPicPr>
        <p:blipFill>
          <a:blip r:embed="rId4">
            <a:alphaModFix/>
          </a:blip>
          <a:stretch>
            <a:fillRect/>
          </a:stretch>
        </p:blipFill>
        <p:spPr>
          <a:xfrm>
            <a:off x="5918900" y="2075800"/>
            <a:ext cx="2619199" cy="1990600"/>
          </a:xfrm>
          <a:prstGeom prst="rect">
            <a:avLst/>
          </a:prstGeom>
          <a:noFill/>
          <a:ln>
            <a:noFill/>
          </a:ln>
        </p:spPr>
      </p:pic>
      <p:pic>
        <p:nvPicPr>
          <p:cNvPr id="146" name="Shape 146"/>
          <p:cNvPicPr preferRelativeResize="0"/>
          <p:nvPr/>
        </p:nvPicPr>
        <p:blipFill>
          <a:blip r:embed="rId5">
            <a:alphaModFix/>
          </a:blip>
          <a:stretch>
            <a:fillRect/>
          </a:stretch>
        </p:blipFill>
        <p:spPr>
          <a:xfrm>
            <a:off x="5759854" y="675450"/>
            <a:ext cx="3167595" cy="776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2413275" y="3517150"/>
            <a:ext cx="4864199" cy="3059475"/>
          </a:xfrm>
          <a:prstGeom prst="rect">
            <a:avLst/>
          </a:prstGeom>
          <a:noFill/>
          <a:ln>
            <a:noFill/>
          </a:ln>
        </p:spPr>
      </p:pic>
      <p:sp>
        <p:nvSpPr>
          <p:cNvPr id="153" name="Shape 153"/>
          <p:cNvSpPr txBox="1"/>
          <p:nvPr/>
        </p:nvSpPr>
        <p:spPr>
          <a:xfrm>
            <a:off x="1031050" y="952925"/>
            <a:ext cx="2624400" cy="28119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54" name="Shape 154"/>
          <p:cNvSpPr txBox="1"/>
          <p:nvPr/>
        </p:nvSpPr>
        <p:spPr>
          <a:xfrm>
            <a:off x="1031050" y="2459825"/>
            <a:ext cx="8111100" cy="1169699"/>
          </a:xfrm>
          <a:prstGeom prst="rect">
            <a:avLst/>
          </a:prstGeom>
          <a:noFill/>
          <a:ln>
            <a:noFill/>
          </a:ln>
        </p:spPr>
        <p:txBody>
          <a:bodyPr lIns="91425" tIns="91425" rIns="91425" bIns="91425" anchor="t" anchorCtr="0">
            <a:noAutofit/>
          </a:bodyPr>
          <a:lstStyle/>
          <a:p>
            <a:pPr lvl="0" rtl="0">
              <a:spcBef>
                <a:spcPts val="0"/>
              </a:spcBef>
              <a:spcAft>
                <a:spcPts val="1100"/>
              </a:spcAft>
              <a:buClr>
                <a:schemeClr val="dk1"/>
              </a:buClr>
              <a:buSzPct val="61111"/>
              <a:buFont typeface="Arial"/>
              <a:buNone/>
            </a:pPr>
            <a:r>
              <a:rPr lang="en-US" sz="1800">
                <a:solidFill>
                  <a:srgbClr val="444444"/>
                </a:solidFill>
                <a:highlight>
                  <a:srgbClr val="FFFFFF"/>
                </a:highlight>
              </a:rPr>
              <a:t>“Decisions were made by the senior management in the best interests of protecting Saanich’s information and technology system,” Laidlaw said.</a:t>
            </a:r>
          </a:p>
        </p:txBody>
      </p:sp>
      <p:sp>
        <p:nvSpPr>
          <p:cNvPr id="155" name="Shape 155"/>
          <p:cNvSpPr/>
          <p:nvPr/>
        </p:nvSpPr>
        <p:spPr>
          <a:xfrm>
            <a:off x="4192275" y="318975"/>
            <a:ext cx="4864199" cy="1777200"/>
          </a:xfrm>
          <a:prstGeom prst="wedgeEllipseCallout">
            <a:avLst>
              <a:gd name="adj1" fmla="val -47884"/>
              <a:gd name="adj2" fmla="val 5256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sz="2400"/>
              <a:t>I am not here to protect your information! I am here to spy on you!</a:t>
            </a:r>
          </a:p>
        </p:txBody>
      </p:sp>
      <p:sp>
        <p:nvSpPr>
          <p:cNvPr id="156" name="Shape 156"/>
          <p:cNvSpPr txBox="1">
            <a:spLocks noGrp="1"/>
          </p:cNvSpPr>
          <p:nvPr>
            <p:ph type="ctrTitle"/>
          </p:nvPr>
        </p:nvSpPr>
        <p:spPr>
          <a:xfrm>
            <a:off x="799700" y="1943525"/>
            <a:ext cx="4577399" cy="1685999"/>
          </a:xfrm>
          <a:prstGeom prst="rect">
            <a:avLst/>
          </a:prstGeom>
        </p:spPr>
        <p:txBody>
          <a:bodyPr lIns="91425" tIns="91425" rIns="91425" bIns="91425" anchor="ctr" anchorCtr="0">
            <a:noAutofit/>
          </a:bodyPr>
          <a:lstStyle/>
          <a:p>
            <a:pPr lvl="0" algn="l" rtl="0">
              <a:spcBef>
                <a:spcPts val="0"/>
              </a:spcBef>
              <a:buNone/>
            </a:pPr>
            <a:r>
              <a:rPr lang="en-US" b="1">
                <a:latin typeface="Georgia"/>
                <a:ea typeface="Georgia"/>
                <a:cs typeface="Georgia"/>
                <a:sym typeface="Georgia"/>
              </a:rPr>
              <a:t>Spector 360</a:t>
            </a:r>
          </a:p>
          <a:p>
            <a:pPr lvl="0" rtl="0">
              <a:spcBef>
                <a:spcPts val="0"/>
              </a:spcBef>
              <a:buNone/>
            </a:pPr>
            <a:endParaRPr b="1">
              <a:latin typeface="Georgia"/>
              <a:ea typeface="Georgia"/>
              <a:cs typeface="Georgia"/>
              <a:sym typeface="Georgia"/>
            </a:endParaRPr>
          </a:p>
          <a:p>
            <a:pPr lvl="0" rtl="0">
              <a:spcBef>
                <a:spcPts val="0"/>
              </a:spcBef>
              <a:buNone/>
            </a:pPr>
            <a:endParaRPr b="1">
              <a:latin typeface="Georgia"/>
              <a:ea typeface="Georgia"/>
              <a:cs typeface="Georgia"/>
              <a:sym typeface="Georgia"/>
            </a:endParaRPr>
          </a:p>
          <a:p>
            <a:pPr lvl="0" rtl="0">
              <a:spcBef>
                <a:spcPts val="0"/>
              </a:spcBef>
              <a:buNone/>
            </a:pPr>
            <a:endParaRPr b="1">
              <a:latin typeface="Georgia"/>
              <a:ea typeface="Georgia"/>
              <a:cs typeface="Georgia"/>
              <a:sym typeface="Georg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a:blip r:embed="rId3">
            <a:alphaModFix/>
          </a:blip>
          <a:stretch>
            <a:fillRect/>
          </a:stretch>
        </p:blipFill>
        <p:spPr>
          <a:xfrm>
            <a:off x="2196025" y="256138"/>
            <a:ext cx="4961489" cy="63457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196741" y="304117"/>
            <a:ext cx="7082686" cy="114486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Times New Roman"/>
              <a:buNone/>
            </a:pPr>
            <a:r>
              <a:rPr lang="en-US" sz="7200">
                <a:solidFill>
                  <a:schemeClr val="dk1"/>
                </a:solidFill>
                <a:latin typeface="Times New Roman"/>
                <a:ea typeface="Times New Roman"/>
                <a:cs typeface="Times New Roman"/>
                <a:sym typeface="Times New Roman"/>
              </a:rPr>
              <a:t>LAW &amp; ETHICS</a:t>
            </a:r>
          </a:p>
        </p:txBody>
      </p:sp>
      <p:cxnSp>
        <p:nvCxnSpPr>
          <p:cNvPr id="169" name="Shape 169"/>
          <p:cNvCxnSpPr/>
          <p:nvPr/>
        </p:nvCxnSpPr>
        <p:spPr>
          <a:xfrm>
            <a:off x="196741" y="1842517"/>
            <a:ext cx="8719588" cy="0"/>
          </a:xfrm>
          <a:prstGeom prst="straightConnector1">
            <a:avLst/>
          </a:prstGeom>
          <a:noFill/>
          <a:ln w="9525" cap="flat" cmpd="sng">
            <a:solidFill>
              <a:schemeClr val="dk1"/>
            </a:solidFill>
            <a:prstDash val="solid"/>
            <a:round/>
            <a:headEnd type="none" w="med" len="med"/>
            <a:tailEnd type="none" w="med" len="med"/>
          </a:ln>
        </p:spPr>
      </p:cxnSp>
      <p:cxnSp>
        <p:nvCxnSpPr>
          <p:cNvPr id="170" name="Shape 170"/>
          <p:cNvCxnSpPr/>
          <p:nvPr/>
        </p:nvCxnSpPr>
        <p:spPr>
          <a:xfrm>
            <a:off x="196741" y="1816038"/>
            <a:ext cx="8719588" cy="0"/>
          </a:xfrm>
          <a:prstGeom prst="straightConnector1">
            <a:avLst/>
          </a:prstGeom>
          <a:noFill/>
          <a:ln w="9525" cap="flat" cmpd="sng">
            <a:solidFill>
              <a:schemeClr val="dk1"/>
            </a:solidFill>
            <a:prstDash val="solid"/>
            <a:round/>
            <a:headEnd type="none" w="med" len="med"/>
            <a:tailEnd type="none" w="med" len="med"/>
          </a:ln>
        </p:spPr>
      </p:cxnSp>
      <p:cxnSp>
        <p:nvCxnSpPr>
          <p:cNvPr id="171" name="Shape 171"/>
          <p:cNvCxnSpPr/>
          <p:nvPr/>
        </p:nvCxnSpPr>
        <p:spPr>
          <a:xfrm>
            <a:off x="196741" y="1798150"/>
            <a:ext cx="8719588" cy="0"/>
          </a:xfrm>
          <a:prstGeom prst="straightConnector1">
            <a:avLst/>
          </a:prstGeom>
          <a:noFill/>
          <a:ln w="9525" cap="flat" cmpd="sng">
            <a:solidFill>
              <a:schemeClr val="dk1"/>
            </a:solidFill>
            <a:prstDash val="solid"/>
            <a:round/>
            <a:headEnd type="none" w="med" len="med"/>
            <a:tailEnd type="none" w="med" len="med"/>
          </a:ln>
        </p:spPr>
      </p:cxnSp>
      <p:sp>
        <p:nvSpPr>
          <p:cNvPr id="172" name="Shape 172"/>
          <p:cNvSpPr txBox="1"/>
          <p:nvPr/>
        </p:nvSpPr>
        <p:spPr>
          <a:xfrm>
            <a:off x="5982257" y="45075"/>
            <a:ext cx="3675000" cy="3663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1400" b="0" i="0" u="none" strike="noStrike" cap="none" baseline="0">
                <a:solidFill>
                  <a:schemeClr val="dk1"/>
                </a:solidFill>
                <a:latin typeface="Arial"/>
                <a:ea typeface="Arial"/>
                <a:cs typeface="Arial"/>
                <a:sym typeface="Arial"/>
              </a:rPr>
              <a:t>TUESDAY, </a:t>
            </a:r>
            <a:r>
              <a:rPr lang="en-US">
                <a:solidFill>
                  <a:schemeClr val="dk1"/>
                </a:solidFill>
              </a:rPr>
              <a:t>December 8, </a:t>
            </a:r>
            <a:r>
              <a:rPr lang="en-US" sz="1400" b="0" i="0" u="none" strike="noStrike" cap="none" baseline="0">
                <a:solidFill>
                  <a:schemeClr val="dk1"/>
                </a:solidFill>
                <a:latin typeface="Arial"/>
                <a:ea typeface="Arial"/>
                <a:cs typeface="Arial"/>
                <a:sym typeface="Arial"/>
              </a:rPr>
              <a:t>20</a:t>
            </a:r>
            <a:r>
              <a:rPr lang="en-US">
                <a:solidFill>
                  <a:schemeClr val="dk1"/>
                </a:solidFill>
              </a:rPr>
              <a:t>15</a:t>
            </a:r>
            <a:r>
              <a:rPr lang="en-US" sz="1400" b="0" i="0" u="none" strike="noStrike" cap="none" baseline="0">
                <a:solidFill>
                  <a:schemeClr val="dk1"/>
                </a:solidFill>
                <a:latin typeface="Arial"/>
                <a:ea typeface="Arial"/>
                <a:cs typeface="Arial"/>
                <a:sym typeface="Arial"/>
              </a:rPr>
              <a:t>     </a:t>
            </a:r>
            <a:r>
              <a:rPr lang="en-US" sz="1400" b="1" i="0" u="none" strike="noStrike" cap="none" baseline="0">
                <a:solidFill>
                  <a:schemeClr val="dk1"/>
                </a:solidFill>
                <a:latin typeface="Arial"/>
                <a:ea typeface="Arial"/>
                <a:cs typeface="Arial"/>
                <a:sym typeface="Arial"/>
              </a:rPr>
              <a:t>B3</a:t>
            </a:r>
          </a:p>
        </p:txBody>
      </p:sp>
      <p:sp>
        <p:nvSpPr>
          <p:cNvPr id="173" name="Shape 173"/>
          <p:cNvSpPr txBox="1"/>
          <p:nvPr/>
        </p:nvSpPr>
        <p:spPr>
          <a:xfrm>
            <a:off x="170281" y="54371"/>
            <a:ext cx="3675110" cy="366365"/>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1400" b="0" i="0" u="none" strike="noStrike" cap="none" baseline="0">
                <a:solidFill>
                  <a:schemeClr val="dk1"/>
                </a:solidFill>
                <a:latin typeface="Arial"/>
                <a:ea typeface="Arial"/>
                <a:cs typeface="Arial"/>
                <a:sym typeface="Arial"/>
              </a:rPr>
              <a:t>TIMES COLONIST, VICTORIA, BC</a:t>
            </a:r>
          </a:p>
        </p:txBody>
      </p:sp>
      <p:sp>
        <p:nvSpPr>
          <p:cNvPr id="174" name="Shape 174"/>
          <p:cNvSpPr txBox="1"/>
          <p:nvPr/>
        </p:nvSpPr>
        <p:spPr>
          <a:xfrm>
            <a:off x="170275" y="1929375"/>
            <a:ext cx="8661299" cy="870900"/>
          </a:xfrm>
          <a:prstGeom prst="rect">
            <a:avLst/>
          </a:prstGeom>
          <a:noFill/>
          <a:ln>
            <a:noFill/>
          </a:ln>
        </p:spPr>
        <p:txBody>
          <a:bodyPr lIns="91425" tIns="45700" rIns="91425" bIns="45700" anchor="t" anchorCtr="0">
            <a:noAutofit/>
          </a:bodyPr>
          <a:lstStyle/>
          <a:p>
            <a:pPr lvl="0" rtl="0">
              <a:lnSpc>
                <a:spcPct val="110000"/>
              </a:lnSpc>
              <a:spcBef>
                <a:spcPts val="1500"/>
              </a:spcBef>
              <a:spcAft>
                <a:spcPts val="800"/>
              </a:spcAft>
              <a:buSzPct val="61111"/>
              <a:buNone/>
            </a:pPr>
            <a:r>
              <a:rPr lang="en-US" sz="1800" b="1">
                <a:highlight>
                  <a:srgbClr val="FFFFFF"/>
                </a:highlight>
              </a:rPr>
              <a:t>Ethical decision-making and leadership are the basis of ethical organizations, corporate social responsibility. How does the District of Saanich fit in?</a:t>
            </a:r>
          </a:p>
          <a:p>
            <a:pPr lvl="0" rtl="0">
              <a:lnSpc>
                <a:spcPct val="120000"/>
              </a:lnSpc>
              <a:spcBef>
                <a:spcPts val="0"/>
              </a:spcBef>
              <a:spcAft>
                <a:spcPts val="800"/>
              </a:spcAft>
              <a:buClr>
                <a:schemeClr val="dk1"/>
              </a:buClr>
              <a:buFont typeface="Arial"/>
              <a:buNone/>
            </a:pPr>
            <a:endParaRPr sz="2500" b="1">
              <a:solidFill>
                <a:srgbClr val="333333"/>
              </a:solidFill>
              <a:latin typeface="Georgia"/>
              <a:ea typeface="Georgia"/>
              <a:cs typeface="Georgia"/>
              <a:sym typeface="Georgia"/>
            </a:endParaRPr>
          </a:p>
          <a:p>
            <a:pPr marL="0" marR="0" lvl="0" indent="0" algn="l" rtl="0">
              <a:spcBef>
                <a:spcPts val="0"/>
              </a:spcBef>
              <a:buNone/>
            </a:pPr>
            <a:endParaRPr sz="1800" b="1">
              <a:solidFill>
                <a:schemeClr val="dk1"/>
              </a:solidFill>
            </a:endParaRPr>
          </a:p>
        </p:txBody>
      </p:sp>
      <p:sp>
        <p:nvSpPr>
          <p:cNvPr id="175" name="Shape 175"/>
          <p:cNvSpPr txBox="1"/>
          <p:nvPr/>
        </p:nvSpPr>
        <p:spPr>
          <a:xfrm rot="5400000">
            <a:off x="3669300" y="4110022"/>
            <a:ext cx="27473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a:solidFill>
                  <a:schemeClr val="dk1"/>
                </a:solidFill>
                <a:latin typeface="Arial"/>
                <a:ea typeface="Arial"/>
                <a:cs typeface="Arial"/>
                <a:sym typeface="Arial"/>
              </a:rPr>
              <a:t>______________________</a:t>
            </a:r>
            <a:r>
              <a:rPr lang="en-US" b="1">
                <a:solidFill>
                  <a:schemeClr val="dk1"/>
                </a:solidFill>
              </a:rPr>
              <a:t>___</a:t>
            </a:r>
          </a:p>
        </p:txBody>
      </p:sp>
      <p:pic>
        <p:nvPicPr>
          <p:cNvPr id="176" name="Shape 176"/>
          <p:cNvPicPr preferRelativeResize="0"/>
          <p:nvPr/>
        </p:nvPicPr>
        <p:blipFill>
          <a:blip r:embed="rId3">
            <a:alphaModFix/>
          </a:blip>
          <a:stretch>
            <a:fillRect/>
          </a:stretch>
        </p:blipFill>
        <p:spPr>
          <a:xfrm>
            <a:off x="7033808" y="554524"/>
            <a:ext cx="1874029" cy="1144850"/>
          </a:xfrm>
          <a:prstGeom prst="rect">
            <a:avLst/>
          </a:prstGeom>
          <a:noFill/>
          <a:ln>
            <a:noFill/>
          </a:ln>
        </p:spPr>
      </p:pic>
      <p:sp>
        <p:nvSpPr>
          <p:cNvPr id="177" name="Shape 177"/>
          <p:cNvSpPr txBox="1"/>
          <p:nvPr/>
        </p:nvSpPr>
        <p:spPr>
          <a:xfrm>
            <a:off x="5017175" y="4596375"/>
            <a:ext cx="3854699" cy="678599"/>
          </a:xfrm>
          <a:prstGeom prst="rect">
            <a:avLst/>
          </a:prstGeom>
          <a:noFill/>
          <a:ln>
            <a:noFill/>
          </a:ln>
        </p:spPr>
        <p:txBody>
          <a:bodyPr lIns="91425" tIns="91425" rIns="91425" bIns="91425" anchor="t" anchorCtr="0">
            <a:noAutofit/>
          </a:bodyPr>
          <a:lstStyle/>
          <a:p>
            <a:pPr lvl="0" rtl="0">
              <a:spcBef>
                <a:spcPts val="0"/>
              </a:spcBef>
              <a:spcAft>
                <a:spcPts val="1100"/>
              </a:spcAft>
              <a:buNone/>
            </a:pPr>
            <a:r>
              <a:rPr lang="en-US" b="1" i="1">
                <a:solidFill>
                  <a:srgbClr val="FF0000"/>
                </a:solidFill>
                <a:highlight>
                  <a:srgbClr val="FFFFFF"/>
                </a:highlight>
                <a:latin typeface="Georgia"/>
                <a:ea typeface="Georgia"/>
                <a:cs typeface="Georgia"/>
                <a:sym typeface="Georgia"/>
              </a:rPr>
              <a:t>“Finding no evidence of malfeasance,  I find no cause to terminate or discipline any employee”</a:t>
            </a:r>
            <a:r>
              <a:rPr lang="en-US" b="1" i="1">
                <a:solidFill>
                  <a:srgbClr val="444444"/>
                </a:solidFill>
                <a:highlight>
                  <a:srgbClr val="FFFFFF"/>
                </a:highlight>
                <a:latin typeface="Georgia"/>
                <a:ea typeface="Georgia"/>
                <a:cs typeface="Georgia"/>
                <a:sym typeface="Georgia"/>
              </a:rPr>
              <a:t>  </a:t>
            </a:r>
            <a:r>
              <a:rPr lang="en-US" i="1">
                <a:solidFill>
                  <a:srgbClr val="444444"/>
                </a:solidFill>
                <a:highlight>
                  <a:srgbClr val="FFFFFF"/>
                </a:highlight>
                <a:latin typeface="Georgia"/>
                <a:ea typeface="Georgia"/>
                <a:cs typeface="Georgia"/>
                <a:sym typeface="Georgia"/>
              </a:rPr>
              <a:t>Internal investigation</a:t>
            </a:r>
          </a:p>
          <a:p>
            <a:pPr lvl="0" rtl="0">
              <a:spcBef>
                <a:spcPts val="0"/>
              </a:spcBef>
              <a:spcAft>
                <a:spcPts val="1100"/>
              </a:spcAft>
              <a:buNone/>
            </a:pPr>
            <a:endParaRPr sz="1800" b="1" i="1">
              <a:solidFill>
                <a:srgbClr val="444444"/>
              </a:solidFill>
              <a:highlight>
                <a:srgbClr val="FFFFFF"/>
              </a:highlight>
            </a:endParaRPr>
          </a:p>
          <a:p>
            <a:pPr lvl="0" rtl="0">
              <a:spcBef>
                <a:spcPts val="0"/>
              </a:spcBef>
              <a:buNone/>
            </a:pPr>
            <a:endParaRPr/>
          </a:p>
        </p:txBody>
      </p:sp>
      <p:sp>
        <p:nvSpPr>
          <p:cNvPr id="178" name="Shape 178"/>
          <p:cNvSpPr txBox="1"/>
          <p:nvPr/>
        </p:nvSpPr>
        <p:spPr>
          <a:xfrm>
            <a:off x="5074200" y="3879925"/>
            <a:ext cx="3854699" cy="615600"/>
          </a:xfrm>
          <a:prstGeom prst="rect">
            <a:avLst/>
          </a:prstGeom>
          <a:noFill/>
          <a:ln>
            <a:noFill/>
          </a:ln>
        </p:spPr>
        <p:txBody>
          <a:bodyPr lIns="91425" tIns="91425" rIns="91425" bIns="91425" anchor="t" anchorCtr="0">
            <a:noAutofit/>
          </a:bodyPr>
          <a:lstStyle/>
          <a:p>
            <a:pPr lvl="0" rtl="0">
              <a:lnSpc>
                <a:spcPct val="100000"/>
              </a:lnSpc>
              <a:spcBef>
                <a:spcPts val="0"/>
              </a:spcBef>
              <a:spcAft>
                <a:spcPts val="900"/>
              </a:spcAft>
              <a:buNone/>
            </a:pPr>
            <a:r>
              <a:rPr lang="en-US" b="1">
                <a:solidFill>
                  <a:srgbClr val="FF0000"/>
                </a:solidFill>
                <a:highlight>
                  <a:srgbClr val="FFFFFF"/>
                </a:highlight>
                <a:latin typeface="Georgia"/>
                <a:ea typeface="Georgia"/>
                <a:cs typeface="Georgia"/>
                <a:sym typeface="Georgia"/>
              </a:rPr>
              <a:t>Wrongful use of spyware was a 'corporate decision' </a:t>
            </a:r>
            <a:r>
              <a:rPr lang="en-US">
                <a:highlight>
                  <a:srgbClr val="FFFFFF"/>
                </a:highlight>
                <a:latin typeface="Georgia"/>
                <a:ea typeface="Georgia"/>
                <a:cs typeface="Georgia"/>
                <a:sym typeface="Georgia"/>
              </a:rPr>
              <a:t>says Saanich CAO</a:t>
            </a:r>
          </a:p>
        </p:txBody>
      </p:sp>
      <p:sp>
        <p:nvSpPr>
          <p:cNvPr id="179" name="Shape 179"/>
          <p:cNvSpPr txBox="1"/>
          <p:nvPr/>
        </p:nvSpPr>
        <p:spPr>
          <a:xfrm>
            <a:off x="208900" y="5724675"/>
            <a:ext cx="8866499" cy="1569000"/>
          </a:xfrm>
          <a:prstGeom prst="rect">
            <a:avLst/>
          </a:prstGeom>
          <a:noFill/>
          <a:ln>
            <a:noFill/>
          </a:ln>
        </p:spPr>
        <p:txBody>
          <a:bodyPr lIns="91425" tIns="91425" rIns="91425" bIns="91425" anchor="t" anchorCtr="0">
            <a:noAutofit/>
          </a:bodyPr>
          <a:lstStyle/>
          <a:p>
            <a:pPr lvl="0" rtl="0">
              <a:spcBef>
                <a:spcPts val="0"/>
              </a:spcBef>
              <a:buNone/>
            </a:pPr>
            <a:r>
              <a:rPr lang="en-US" sz="1300" b="1" i="1">
                <a:solidFill>
                  <a:schemeClr val="dk1"/>
                </a:solidFill>
                <a:highlight>
                  <a:srgbClr val="FFFFFF"/>
                </a:highlight>
              </a:rPr>
              <a:t>This case presented grave implications not only on law and justice, but also on the democratic system itself, which with this case, as well as many others like it, has been greatly eroded.  In the end, the only person that had been punished was the whistle-blower who brought the matter into light - </a:t>
            </a:r>
            <a:r>
              <a:rPr lang="en-US" sz="1300" b="1" i="1">
                <a:solidFill>
                  <a:srgbClr val="313131"/>
                </a:solidFill>
                <a:highlight>
                  <a:srgbClr val="FFFFFF"/>
                </a:highlight>
              </a:rPr>
              <a:t>a truly sad outcome in a so-called Democracy.</a:t>
            </a:r>
          </a:p>
        </p:txBody>
      </p:sp>
      <p:sp>
        <p:nvSpPr>
          <p:cNvPr id="180" name="Shape 180"/>
          <p:cNvSpPr txBox="1"/>
          <p:nvPr/>
        </p:nvSpPr>
        <p:spPr>
          <a:xfrm>
            <a:off x="224047" y="1350899"/>
            <a:ext cx="8683799" cy="3663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900" b="0" i="0" u="none" strike="noStrike" cap="none" baseline="0">
                <a:solidFill>
                  <a:schemeClr val="dk1"/>
                </a:solidFill>
                <a:latin typeface="Arial"/>
                <a:ea typeface="Arial"/>
                <a:cs typeface="Arial"/>
                <a:sym typeface="Arial"/>
              </a:rPr>
              <a:t>Editor: Bozena Tkaczyk  &gt;  Email: </a:t>
            </a:r>
            <a:r>
              <a:rPr lang="en-US" sz="900" b="0" i="0" u="sng" strike="noStrike" cap="none" baseline="0">
                <a:solidFill>
                  <a:schemeClr val="hlink"/>
                </a:solidFill>
                <a:latin typeface="Arial"/>
                <a:ea typeface="Arial"/>
                <a:cs typeface="Arial"/>
                <a:sym typeface="Arial"/>
                <a:hlinkClick r:id="rId4"/>
              </a:rPr>
              <a:t>b</a:t>
            </a:r>
            <a:r>
              <a:rPr lang="en-US" sz="900" u="sng">
                <a:solidFill>
                  <a:schemeClr val="hlink"/>
                </a:solidFill>
                <a:hlinkClick r:id="rId4"/>
              </a:rPr>
              <a:t>oztka@rogers</a:t>
            </a:r>
            <a:r>
              <a:rPr lang="en-US" sz="900" b="0" i="0" u="sng" strike="noStrike" cap="none" baseline="0">
                <a:solidFill>
                  <a:schemeClr val="hlink"/>
                </a:solidFill>
                <a:latin typeface="Arial"/>
                <a:ea typeface="Arial"/>
                <a:cs typeface="Arial"/>
                <a:sym typeface="Arial"/>
                <a:hlinkClick r:id="rId4"/>
              </a:rPr>
              <a:t>.com</a:t>
            </a:r>
            <a:r>
              <a:rPr lang="en-US" sz="900" b="0" i="0" u="none" strike="noStrike" cap="none" baseline="0">
                <a:solidFill>
                  <a:schemeClr val="dk1"/>
                </a:solidFill>
                <a:latin typeface="Arial"/>
                <a:ea typeface="Arial"/>
                <a:cs typeface="Arial"/>
                <a:sym typeface="Arial"/>
              </a:rPr>
              <a:t>   timescolonist.com/business           </a:t>
            </a:r>
          </a:p>
        </p:txBody>
      </p:sp>
      <p:sp>
        <p:nvSpPr>
          <p:cNvPr id="181" name="Shape 181"/>
          <p:cNvSpPr txBox="1"/>
          <p:nvPr/>
        </p:nvSpPr>
        <p:spPr>
          <a:xfrm>
            <a:off x="224050" y="2887125"/>
            <a:ext cx="4642199" cy="3167999"/>
          </a:xfrm>
          <a:prstGeom prst="rect">
            <a:avLst/>
          </a:prstGeom>
          <a:noFill/>
          <a:ln>
            <a:noFill/>
          </a:ln>
        </p:spPr>
        <p:txBody>
          <a:bodyPr lIns="91425" tIns="91425" rIns="91425" bIns="91425" anchor="t" anchorCtr="0">
            <a:noAutofit/>
          </a:bodyPr>
          <a:lstStyle/>
          <a:p>
            <a:pPr lvl="0" rtl="0">
              <a:spcBef>
                <a:spcPts val="0"/>
              </a:spcBef>
              <a:spcAft>
                <a:spcPts val="1100"/>
              </a:spcAft>
              <a:buClr>
                <a:schemeClr val="dk1"/>
              </a:buClr>
              <a:buSzPct val="91666"/>
              <a:buFont typeface="Arial"/>
              <a:buNone/>
            </a:pPr>
            <a:r>
              <a:rPr lang="en-US" sz="1200">
                <a:solidFill>
                  <a:srgbClr val="444444"/>
                </a:solidFill>
                <a:highlight>
                  <a:srgbClr val="FFFFFF"/>
                </a:highlight>
              </a:rPr>
              <a:t>Privacy Commissioner Elizabeth Denham released a scathing report into the District’s improper use of Spector 360 on March 30, in which she said senior staff failed to consider privacy standards before approving its use. Denham also found senior staff failed to notify Atwell about the software’s installation on his computer, and noted “the District’s submissions to my office demonstrate a deep lack of understanding about the most basic tenets of the (Freedom of Information and Protection of Privacy) Act, such as what constitutes the collection of personal information.”</a:t>
            </a:r>
          </a:p>
          <a:p>
            <a:pPr lvl="0" rtl="0">
              <a:spcBef>
                <a:spcPts val="0"/>
              </a:spcBef>
              <a:spcAft>
                <a:spcPts val="1100"/>
              </a:spcAft>
              <a:buClr>
                <a:schemeClr val="dk1"/>
              </a:buClr>
              <a:buSzPct val="91666"/>
              <a:buFont typeface="Arial"/>
              <a:buNone/>
            </a:pPr>
            <a:r>
              <a:rPr lang="en-US" sz="1200">
                <a:solidFill>
                  <a:srgbClr val="444444"/>
                </a:solidFill>
                <a:highlight>
                  <a:srgbClr val="FFFFFF"/>
                </a:highlight>
              </a:rPr>
              <a:t>Denham also concluded that Director of Corporate Services, Laura Ciarniello, gave the express approval to install the spyware.</a:t>
            </a:r>
          </a:p>
          <a:p>
            <a:pPr>
              <a:spcBef>
                <a:spcPts val="0"/>
              </a:spcBef>
              <a:buNone/>
            </a:pPr>
            <a:endParaRPr/>
          </a:p>
        </p:txBody>
      </p:sp>
      <p:sp>
        <p:nvSpPr>
          <p:cNvPr id="182" name="Shape 182"/>
          <p:cNvSpPr txBox="1"/>
          <p:nvPr/>
        </p:nvSpPr>
        <p:spPr>
          <a:xfrm>
            <a:off x="5061625" y="2814025"/>
            <a:ext cx="3854699" cy="1212900"/>
          </a:xfrm>
          <a:prstGeom prst="rect">
            <a:avLst/>
          </a:prstGeom>
          <a:noFill/>
          <a:ln>
            <a:noFill/>
          </a:ln>
        </p:spPr>
        <p:txBody>
          <a:bodyPr lIns="91425" tIns="91425" rIns="91425" bIns="91425" anchor="t" anchorCtr="0">
            <a:noAutofit/>
          </a:bodyPr>
          <a:lstStyle/>
          <a:p>
            <a:pPr lvl="0" rtl="0">
              <a:spcBef>
                <a:spcPts val="0"/>
              </a:spcBef>
              <a:buClr>
                <a:schemeClr val="dk1"/>
              </a:buClr>
              <a:buSzPct val="91666"/>
              <a:buFont typeface="Arial"/>
              <a:buNone/>
            </a:pPr>
            <a:r>
              <a:rPr lang="en-US" sz="1200" b="1">
                <a:solidFill>
                  <a:srgbClr val="444444"/>
                </a:solidFill>
                <a:highlight>
                  <a:srgbClr val="FFFFFF"/>
                </a:highlight>
              </a:rPr>
              <a:t>An in-house report released Wednesday on the use of spyware at the District of Saanich admits senior staff failed to consider privacy concerns, but stops short of blaming any individual staff member for its improper use.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References</a:t>
            </a:r>
          </a:p>
        </p:txBody>
      </p:sp>
      <p:sp>
        <p:nvSpPr>
          <p:cNvPr id="189" name="Shape 189"/>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lnSpc>
                <a:spcPct val="100000"/>
              </a:lnSpc>
              <a:spcBef>
                <a:spcPts val="0"/>
              </a:spcBef>
              <a:spcAft>
                <a:spcPts val="1100"/>
              </a:spcAft>
              <a:buNone/>
            </a:pPr>
            <a:endParaRPr sz="1400">
              <a:highlight>
                <a:srgbClr val="FFFFFF"/>
              </a:highlight>
              <a:latin typeface="Arial"/>
              <a:ea typeface="Arial"/>
              <a:cs typeface="Arial"/>
              <a:sym typeface="Arial"/>
              <a:hlinkClick r:id="rId3"/>
            </a:endParaRPr>
          </a:p>
          <a:p>
            <a:pPr marL="457200" lvl="0" indent="-228600" rtl="0">
              <a:lnSpc>
                <a:spcPct val="100000"/>
              </a:lnSpc>
              <a:spcBef>
                <a:spcPts val="900"/>
              </a:spcBef>
              <a:spcAft>
                <a:spcPts val="900"/>
              </a:spcAft>
              <a:buAutoNum type="arabicPeriod"/>
            </a:pPr>
            <a:r>
              <a:rPr lang="en-US" sz="1400">
                <a:highlight>
                  <a:srgbClr val="FFFFFF"/>
                </a:highlight>
                <a:latin typeface="Arial"/>
                <a:ea typeface="Arial"/>
                <a:cs typeface="Arial"/>
                <a:sym typeface="Arial"/>
              </a:rPr>
              <a:t>Focus on line: The whistle blower’s tale: part 1 </a:t>
            </a:r>
            <a:r>
              <a:rPr lang="en-US" sz="1400" u="sng">
                <a:highlight>
                  <a:srgbClr val="FFFFFF"/>
                </a:highlight>
                <a:latin typeface="Arial"/>
                <a:ea typeface="Arial"/>
                <a:cs typeface="Arial"/>
                <a:sym typeface="Arial"/>
                <a:hlinkClick r:id="rId4"/>
              </a:rPr>
              <a:t>http://focusonline.ca/?q=node/874</a:t>
            </a:r>
          </a:p>
          <a:p>
            <a:pPr marL="457200" lvl="0" indent="-228600" rtl="0">
              <a:lnSpc>
                <a:spcPct val="100000"/>
              </a:lnSpc>
              <a:spcBef>
                <a:spcPts val="0"/>
              </a:spcBef>
              <a:buAutoNum type="arabicPeriod"/>
            </a:pPr>
            <a:r>
              <a:rPr lang="en-US" sz="1400">
                <a:highlight>
                  <a:srgbClr val="FFFFFF"/>
                </a:highlight>
                <a:latin typeface="Arial"/>
                <a:ea typeface="Arial"/>
                <a:cs typeface="Arial"/>
                <a:sym typeface="Arial"/>
              </a:rPr>
              <a:t>Focus on line: The whistle blower's tale: part 2 </a:t>
            </a:r>
            <a:r>
              <a:rPr lang="en-US" sz="1400" u="sng">
                <a:highlight>
                  <a:srgbClr val="FFFFFF"/>
                </a:highlight>
                <a:latin typeface="Arial"/>
                <a:ea typeface="Arial"/>
                <a:cs typeface="Arial"/>
                <a:sym typeface="Arial"/>
                <a:hlinkClick r:id="rId5"/>
              </a:rPr>
              <a:t>http://focusonline.ca/?q=node/889</a:t>
            </a:r>
          </a:p>
          <a:p>
            <a:pPr marL="457200" lvl="0" indent="-228600" rtl="0">
              <a:lnSpc>
                <a:spcPct val="100000"/>
              </a:lnSpc>
              <a:spcBef>
                <a:spcPts val="0"/>
              </a:spcBef>
              <a:buAutoNum type="arabicPeriod"/>
            </a:pPr>
            <a:r>
              <a:rPr lang="en-US" sz="1400">
                <a:highlight>
                  <a:srgbClr val="FFFFFF"/>
                </a:highlight>
                <a:latin typeface="Arial"/>
                <a:ea typeface="Arial"/>
                <a:cs typeface="Arial"/>
                <a:sym typeface="Arial"/>
              </a:rPr>
              <a:t>Focus on line: Investigations into investigations </a:t>
            </a:r>
            <a:r>
              <a:rPr lang="en-US" sz="1400" u="sng">
                <a:highlight>
                  <a:srgbClr val="FFFFFF"/>
                </a:highlight>
                <a:latin typeface="Arial"/>
                <a:ea typeface="Arial"/>
                <a:cs typeface="Arial"/>
                <a:sym typeface="Arial"/>
                <a:hlinkClick r:id="rId6"/>
              </a:rPr>
              <a:t>http://focusonline.ca/?q=node/901</a:t>
            </a:r>
          </a:p>
          <a:p>
            <a:pPr marL="457200" lvl="0" indent="-228600" rtl="0">
              <a:lnSpc>
                <a:spcPct val="100000"/>
              </a:lnSpc>
              <a:spcBef>
                <a:spcPts val="0"/>
              </a:spcBef>
              <a:buAutoNum type="arabicPeriod"/>
            </a:pPr>
            <a:r>
              <a:rPr lang="en-US" sz="1400">
                <a:highlight>
                  <a:srgbClr val="FFFFFF"/>
                </a:highlight>
                <a:latin typeface="Arial"/>
                <a:ea typeface="Arial"/>
                <a:cs typeface="Arial"/>
                <a:sym typeface="Arial"/>
              </a:rPr>
              <a:t>The Times Colonist's coverage of Richard Atwell </a:t>
            </a:r>
            <a:r>
              <a:rPr lang="en-US" sz="1400" u="sng">
                <a:highlight>
                  <a:srgbClr val="FFFFFF"/>
                </a:highlight>
                <a:latin typeface="Arial"/>
                <a:ea typeface="Arial"/>
                <a:cs typeface="Arial"/>
                <a:sym typeface="Arial"/>
                <a:hlinkClick r:id="rId7"/>
              </a:rPr>
              <a:t>http://focusonline.ca/?q=node/834</a:t>
            </a:r>
          </a:p>
          <a:p>
            <a:pPr marL="457200" lvl="0" indent="-228600" rtl="0">
              <a:lnSpc>
                <a:spcPct val="100000"/>
              </a:lnSpc>
              <a:spcBef>
                <a:spcPts val="0"/>
              </a:spcBef>
              <a:spcAft>
                <a:spcPts val="1100"/>
              </a:spcAft>
              <a:buAutoNum type="arabicPeriod"/>
            </a:pPr>
            <a:r>
              <a:rPr lang="en-US" sz="1400">
                <a:highlight>
                  <a:srgbClr val="FFFFFF"/>
                </a:highlight>
                <a:latin typeface="Arial"/>
                <a:ea typeface="Arial"/>
                <a:cs typeface="Arial"/>
                <a:sym typeface="Arial"/>
                <a:hlinkClick r:id="rId3"/>
              </a:rPr>
              <a:t>https://www.oipc.bc.ca/media/16671/ir_f15-01-districtofsaanich-30mar2015-posted.pdf</a:t>
            </a:r>
          </a:p>
          <a:p>
            <a:pPr marL="457200" lvl="0" indent="-228600" rtl="0">
              <a:lnSpc>
                <a:spcPct val="100000"/>
              </a:lnSpc>
              <a:spcBef>
                <a:spcPts val="0"/>
              </a:spcBef>
              <a:buAutoNum type="arabicPeriod"/>
            </a:pPr>
            <a:r>
              <a:rPr lang="en-US" sz="1400" u="sng">
                <a:highlight>
                  <a:srgbClr val="FFFFFF"/>
                </a:highlight>
                <a:latin typeface="Arial"/>
                <a:ea typeface="Arial"/>
                <a:cs typeface="Arial"/>
                <a:sym typeface="Arial"/>
                <a:hlinkClick r:id="rId8"/>
              </a:rPr>
              <a:t>http://www.timescolonist.com/opinion/columnists/les-leyne-investigation-could-favour-saanich-mayor-richard-atwell-1.1744327</a:t>
            </a:r>
          </a:p>
          <a:p>
            <a:pPr marL="457200" lvl="0" indent="-228600" rtl="0">
              <a:lnSpc>
                <a:spcPct val="100000"/>
              </a:lnSpc>
              <a:spcBef>
                <a:spcPts val="0"/>
              </a:spcBef>
              <a:buAutoNum type="arabicPeriod"/>
            </a:pPr>
            <a:r>
              <a:rPr lang="en-US" sz="1400" u="sng">
                <a:solidFill>
                  <a:schemeClr val="hlink"/>
                </a:solidFill>
                <a:latin typeface="Arial"/>
                <a:ea typeface="Arial"/>
                <a:cs typeface="Arial"/>
                <a:sym typeface="Arial"/>
                <a:hlinkClick r:id="rId9"/>
              </a:rPr>
              <a:t>http://saanichvoiceonline.ca/2015/02/01/saanich-under-investigation-for-spying/</a:t>
            </a:r>
          </a:p>
          <a:p>
            <a:pPr marL="457200" lvl="0" indent="-228600" rtl="0">
              <a:lnSpc>
                <a:spcPct val="100000"/>
              </a:lnSpc>
              <a:spcBef>
                <a:spcPts val="0"/>
              </a:spcBef>
              <a:buAutoNum type="arabicPeriod"/>
            </a:pPr>
            <a:r>
              <a:rPr lang="en-US" sz="1400" u="sng">
                <a:solidFill>
                  <a:schemeClr val="hlink"/>
                </a:solidFill>
                <a:latin typeface="Arial"/>
                <a:ea typeface="Arial"/>
                <a:cs typeface="Arial"/>
                <a:sym typeface="Arial"/>
                <a:hlinkClick r:id="rId10"/>
              </a:rPr>
              <a:t>http://www.cbc.ca/news/canada/british-columbia/saanich-spyware-report-highlights-systemic-disconnect-between-privacy-and-security-1.3126805</a:t>
            </a:r>
          </a:p>
          <a:p>
            <a:pPr marL="457200" lvl="0" indent="-228600" rtl="0">
              <a:lnSpc>
                <a:spcPct val="100000"/>
              </a:lnSpc>
              <a:spcBef>
                <a:spcPts val="0"/>
              </a:spcBef>
              <a:buFont typeface="Arial"/>
              <a:buAutoNum type="arabicPeriod"/>
            </a:pPr>
            <a:r>
              <a:rPr lang="en-US" sz="1400">
                <a:latin typeface="Arial"/>
                <a:ea typeface="Arial"/>
                <a:cs typeface="Arial"/>
                <a:sym typeface="Arial"/>
              </a:rPr>
              <a:t>http://www.saanichnews.com/news/309675001.html</a:t>
            </a:r>
          </a:p>
          <a:p>
            <a:pPr marL="203200" indent="0">
              <a:lnSpc>
                <a:spcPct val="100000"/>
              </a:lnSpc>
              <a:spcBef>
                <a:spcPts val="0"/>
              </a:spcBef>
              <a:buNone/>
            </a:pPr>
            <a:endParaRPr sz="1400">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1918</Words>
  <Application>Microsoft Macintosh PowerPoint</Application>
  <PresentationFormat>On-screen Show (4:3)</PresentationFormat>
  <Paragraphs>93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Do employees have the right to privacy in the workplace?</vt:lpstr>
      <vt:lpstr>Where is the line?</vt:lpstr>
      <vt:lpstr>Times       Colonist</vt:lpstr>
      <vt:lpstr>PowerPoint Presentation</vt:lpstr>
      <vt:lpstr>Spector 360   </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employees have the right to privacy in the workplace?</dc:title>
  <cp:lastModifiedBy>Bozena Tkaczyk</cp:lastModifiedBy>
  <cp:revision>1</cp:revision>
  <dcterms:modified xsi:type="dcterms:W3CDTF">2015-12-13T00:38:11Z</dcterms:modified>
</cp:coreProperties>
</file>