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34" r:id="rId2"/>
    <p:sldId id="465" r:id="rId3"/>
    <p:sldId id="404" r:id="rId4"/>
    <p:sldId id="441" r:id="rId5"/>
    <p:sldId id="485" r:id="rId6"/>
    <p:sldId id="486" r:id="rId7"/>
    <p:sldId id="496" r:id="rId8"/>
    <p:sldId id="487" r:id="rId9"/>
    <p:sldId id="488" r:id="rId10"/>
    <p:sldId id="490" r:id="rId11"/>
    <p:sldId id="491" r:id="rId12"/>
    <p:sldId id="492" r:id="rId13"/>
    <p:sldId id="493" r:id="rId14"/>
    <p:sldId id="494" r:id="rId15"/>
    <p:sldId id="495" r:id="rId16"/>
    <p:sldId id="430" r:id="rId17"/>
    <p:sldId id="470" r:id="rId18"/>
    <p:sldId id="471" r:id="rId19"/>
    <p:sldId id="356" r:id="rId20"/>
    <p:sldId id="357" r:id="rId21"/>
    <p:sldId id="440" r:id="rId22"/>
    <p:sldId id="468" r:id="rId23"/>
    <p:sldId id="469" r:id="rId24"/>
    <p:sldId id="457" r:id="rId25"/>
    <p:sldId id="446" r:id="rId26"/>
    <p:sldId id="505" r:id="rId27"/>
    <p:sldId id="507" r:id="rId28"/>
    <p:sldId id="511" r:id="rId29"/>
    <p:sldId id="512" r:id="rId30"/>
    <p:sldId id="513" r:id="rId31"/>
    <p:sldId id="514" r:id="rId32"/>
    <p:sldId id="515" r:id="rId33"/>
    <p:sldId id="516" r:id="rId34"/>
    <p:sldId id="466" r:id="rId35"/>
    <p:sldId id="451" r:id="rId36"/>
    <p:sldId id="472" r:id="rId37"/>
    <p:sldId id="434" r:id="rId38"/>
    <p:sldId id="462" r:id="rId39"/>
    <p:sldId id="467" r:id="rId40"/>
    <p:sldId id="431" r:id="rId41"/>
    <p:sldId id="433" r:id="rId42"/>
    <p:sldId id="435" r:id="rId43"/>
    <p:sldId id="438" r:id="rId44"/>
    <p:sldId id="439" r:id="rId45"/>
    <p:sldId id="4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77" autoAdjust="0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2902D-22E9-6148-8A97-B48850AF90A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23E5-418B-BA48-BA78-74399DED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tekri.athabascau.ca/analytics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https://tekri.athabascau.ca/analytics/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23E5-418B-BA48-BA78-74399DEDA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6CEE5-50B9-4B2C-BDB0-24178AD2858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70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6CEE5-50B9-4B2C-BDB0-24178AD2858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70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www.educause.edu</a:t>
            </a:r>
            <a:r>
              <a:rPr lang="en-US" dirty="0" smtClean="0"/>
              <a:t>/</a:t>
            </a:r>
            <a:r>
              <a:rPr lang="en-US" dirty="0" err="1" smtClean="0"/>
              <a:t>ero</a:t>
            </a:r>
            <a:r>
              <a:rPr lang="en-US" dirty="0" smtClean="0"/>
              <a:t>/article/</a:t>
            </a:r>
            <a:r>
              <a:rPr lang="en-US" dirty="0" err="1" smtClean="0"/>
              <a:t>austin</a:t>
            </a:r>
            <a:r>
              <a:rPr lang="en-US" dirty="0" smtClean="0"/>
              <a:t>-</a:t>
            </a:r>
            <a:r>
              <a:rPr lang="en-US" dirty="0" err="1" smtClean="0"/>
              <a:t>peay</a:t>
            </a:r>
            <a:r>
              <a:rPr lang="en-US" dirty="0" smtClean="0"/>
              <a:t>-state-university-degree-compass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4AA5-B088-C74E-BA4E-5BD300CDBE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6CEE5-50B9-4B2C-BDB0-24178AD28589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7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Baker, R. 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Yacef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(2009). The state of educational data mining in 2009: A review and future visions.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Educational Data Mining,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(1). 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www.educationaldatamining.org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/JEDM/images/articles/vol1/issue1/JEDMVol1Issue1_BakerYacef.pdf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23E5-418B-BA48-BA78-74399DEDA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6F9F-27D6-4903-8498-A1C88C30B23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3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0290-F7FF-6A40-966F-34EDB484952D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DBFE-8504-AC46-9930-EEC85BD4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itap.purdue.edu/learning/tools/signal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oli.cmu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research.uow.edu.au/learningnetworks/seeing/snapp/index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LAR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735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39" y="264667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Using Big Data and Analytics to Improve Learning and </a:t>
            </a:r>
            <a:r>
              <a:rPr lang="en-CA" dirty="0" smtClean="0"/>
              <a:t>Education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62" y="4156357"/>
            <a:ext cx="8709043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George Siemens</a:t>
            </a:r>
          </a:p>
          <a:p>
            <a:pPr algn="r"/>
            <a:r>
              <a:rPr lang="en-US" sz="2800" dirty="0" smtClean="0"/>
              <a:t>CIDER</a:t>
            </a:r>
          </a:p>
          <a:p>
            <a:pPr algn="r"/>
            <a:r>
              <a:rPr lang="en-US" sz="2800" dirty="0" smtClean="0"/>
              <a:t>February 10, 2016</a:t>
            </a:r>
            <a:endParaRPr lang="en-US" sz="2800" dirty="0" smtClean="0"/>
          </a:p>
          <a:p>
            <a:pPr algn="r"/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" y="74341"/>
            <a:ext cx="1070654" cy="1331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39690" y="1473487"/>
            <a:ext cx="1402920" cy="32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76" y="3"/>
            <a:ext cx="2137019" cy="8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Paper classification (LAK)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Dominated by evaluations of research (journals)</a:t>
            </a:r>
          </a:p>
          <a:p>
            <a:r>
              <a:rPr lang="en-AU" dirty="0" smtClean="0"/>
              <a:t>Proposal of solution dominates conference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748059"/>
            <a:ext cx="8784973" cy="510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Paper classification (Journal)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Dominated by evaluations of research (journals)</a:t>
            </a:r>
          </a:p>
          <a:p>
            <a:r>
              <a:rPr lang="en-AU" dirty="0" smtClean="0"/>
              <a:t>Proposal of solution dominates conference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610"/>
            <a:ext cx="8120743" cy="52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Paper classification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Dominated </a:t>
            </a:r>
            <a:r>
              <a:rPr lang="en-AU" dirty="0"/>
              <a:t>by computer science (LAK)</a:t>
            </a:r>
          </a:p>
          <a:p>
            <a:pPr marL="0" indent="0">
              <a:buNone/>
            </a:pPr>
            <a:r>
              <a:rPr lang="en-AU" dirty="0"/>
              <a:t>Greater number of education researchers in journals</a:t>
            </a:r>
          </a:p>
          <a:p>
            <a:pPr lvl="1"/>
            <a:r>
              <a:rPr lang="en-AU" dirty="0"/>
              <a:t>Reflection of special issues</a:t>
            </a:r>
          </a:p>
          <a:p>
            <a:pPr lvl="1"/>
            <a:r>
              <a:rPr lang="en-AU" dirty="0"/>
              <a:t>Reflection of priority sites for </a:t>
            </a:r>
            <a:r>
              <a:rPr lang="en-AU" dirty="0" smtClean="0"/>
              <a:t>publications</a:t>
            </a:r>
          </a:p>
          <a:p>
            <a:pPr marL="0" indent="0">
              <a:buNone/>
            </a:pPr>
            <a:r>
              <a:rPr lang="en-AU" dirty="0" smtClean="0"/>
              <a:t>Largely conceptual and opinion publications</a:t>
            </a:r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763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classification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Qualitative</a:t>
            </a:r>
          </a:p>
          <a:p>
            <a:pPr marL="0" indent="0">
              <a:buNone/>
            </a:pPr>
            <a:r>
              <a:rPr lang="en-AU" dirty="0" smtClean="0"/>
              <a:t>Quantitative</a:t>
            </a:r>
          </a:p>
          <a:p>
            <a:pPr marL="0" indent="0">
              <a:buNone/>
            </a:pPr>
            <a:r>
              <a:rPr lang="en-AU" dirty="0" smtClean="0"/>
              <a:t>Mixed methods</a:t>
            </a:r>
          </a:p>
          <a:p>
            <a:pPr marL="0" indent="0">
              <a:buNone/>
            </a:pPr>
            <a:r>
              <a:rPr lang="en-AU" dirty="0" smtClean="0"/>
              <a:t>Other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9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classification (LAK)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Other dominates – reflects high number of opinion and conceptual papers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6941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classification (Journals)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" y="1527628"/>
            <a:ext cx="8394180" cy="53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LA do for learning science &amp;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Add a new research layer</a:t>
            </a:r>
          </a:p>
          <a:p>
            <a:pPr marL="0" indent="0">
              <a:buNone/>
            </a:pPr>
            <a:r>
              <a:rPr lang="en-US" dirty="0" smtClean="0"/>
              <a:t>Personalization</a:t>
            </a:r>
          </a:p>
          <a:p>
            <a:pPr marL="0" indent="0">
              <a:buNone/>
            </a:pPr>
            <a:r>
              <a:rPr lang="en-US" dirty="0" smtClean="0"/>
              <a:t>Optimization (move from negative orientation)</a:t>
            </a:r>
          </a:p>
          <a:p>
            <a:pPr marL="0" indent="0">
              <a:buNone/>
            </a:pPr>
            <a:r>
              <a:rPr lang="en-US" dirty="0" smtClean="0"/>
              <a:t>Organizational insight</a:t>
            </a:r>
          </a:p>
          <a:p>
            <a:pPr marL="0" indent="0">
              <a:buNone/>
            </a:pPr>
            <a:r>
              <a:rPr lang="en-US" dirty="0" smtClean="0"/>
              <a:t>Improved decision making</a:t>
            </a:r>
          </a:p>
          <a:p>
            <a:pPr marL="0" indent="0">
              <a:buNone/>
            </a:pPr>
            <a:r>
              <a:rPr lang="en-US" dirty="0" smtClean="0"/>
              <a:t>New models of learning</a:t>
            </a:r>
          </a:p>
          <a:p>
            <a:pPr marL="0" indent="0">
              <a:buNone/>
            </a:pPr>
            <a:r>
              <a:rPr lang="en-US" dirty="0" smtClean="0"/>
              <a:t>Increase competitiveness</a:t>
            </a:r>
          </a:p>
          <a:p>
            <a:pPr marL="0" indent="0">
              <a:buNone/>
            </a:pPr>
            <a:r>
              <a:rPr lang="en-US" dirty="0" smtClean="0"/>
              <a:t>Improve marketing/promotion/recruitment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75274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Learning analytics is about learning</a:t>
            </a:r>
            <a:endParaRPr lang="en-US" sz="37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62901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Gašević</a:t>
            </a:r>
            <a:r>
              <a:rPr lang="en-US" sz="1400" dirty="0"/>
              <a:t>, D., Dawson, S., Siemens, </a:t>
            </a:r>
            <a:r>
              <a:rPr lang="en-US" sz="1400" dirty="0" smtClean="0"/>
              <a:t>G. (2015). Let’s </a:t>
            </a:r>
            <a:r>
              <a:rPr lang="en-US" sz="1400" dirty="0"/>
              <a:t>not forget: Learning analytics are about </a:t>
            </a:r>
            <a:r>
              <a:rPr lang="en-US" sz="1400" dirty="0" smtClean="0"/>
              <a:t>learning. </a:t>
            </a:r>
            <a:r>
              <a:rPr lang="en-US" sz="1400" i="1" dirty="0" err="1" smtClean="0"/>
              <a:t>TechTrends</a:t>
            </a:r>
            <a:r>
              <a:rPr lang="en-US" sz="1400" i="1" dirty="0" smtClean="0"/>
              <a:t>, 59</a:t>
            </a:r>
            <a:r>
              <a:rPr lang="en-US" sz="1400" dirty="0" smtClean="0"/>
              <a:t>(1), 64-71</a:t>
            </a:r>
            <a:r>
              <a:rPr lang="en-US" sz="1400" dirty="0"/>
              <a:t>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6812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75274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Once size fits all does not work in learning analytics</a:t>
            </a:r>
            <a:endParaRPr lang="en-US" sz="3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512" y="6362164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dirty="0"/>
              <a:t>Gašević, D., Dawson, S., Rogers, T., Gašević, </a:t>
            </a:r>
            <a:r>
              <a:rPr lang="x-none" sz="1400" dirty="0" smtClean="0"/>
              <a:t>D.</a:t>
            </a:r>
            <a:r>
              <a:rPr lang="en-US" sz="1400" dirty="0" smtClean="0"/>
              <a:t> (2016). Learning </a:t>
            </a:r>
            <a:r>
              <a:rPr lang="en-US" sz="1400" dirty="0"/>
              <a:t>analytics should not promote one size fits all: The effects of course-specific technology use in </a:t>
            </a:r>
            <a:r>
              <a:rPr lang="en-US" sz="1400" dirty="0" smtClean="0"/>
              <a:t>predicting </a:t>
            </a:r>
            <a:r>
              <a:rPr lang="en-US" sz="1400" dirty="0"/>
              <a:t>academic </a:t>
            </a:r>
            <a:r>
              <a:rPr lang="en-US" sz="1400" dirty="0" smtClean="0"/>
              <a:t>success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i="1" dirty="0"/>
              <a:t>The Internet and Higher </a:t>
            </a:r>
            <a:r>
              <a:rPr lang="en-US" sz="1400" i="1" dirty="0" smtClean="0"/>
              <a:t>Education</a:t>
            </a:r>
            <a:r>
              <a:rPr lang="en-US" sz="1400" dirty="0" smtClean="0"/>
              <a:t>, 26</a:t>
            </a:r>
            <a:r>
              <a:rPr lang="en-US" sz="1400" dirty="0"/>
              <a:t>, </a:t>
            </a:r>
            <a:r>
              <a:rPr lang="en-US" sz="1400" dirty="0" smtClean="0"/>
              <a:t>68–84.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569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41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The history of learning analytics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k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" y="-41565"/>
            <a:ext cx="8911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6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K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5" y="0"/>
            <a:ext cx="792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Parallel developing partners: Adaptive and personalized learning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01834"/>
              </p:ext>
            </p:extLst>
          </p:nvPr>
        </p:nvGraphicFramePr>
        <p:xfrm>
          <a:off x="62087" y="1776061"/>
          <a:ext cx="9081912" cy="4127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113"/>
                <a:gridCol w="4876799"/>
              </a:tblGrid>
              <a:tr h="92675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Platform</a:t>
                      </a:r>
                      <a:endParaRPr lang="en-US" sz="4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Publisher</a:t>
                      </a:r>
                      <a:endParaRPr lang="en-US" sz="4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Knewton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Pearson</a:t>
                      </a:r>
                      <a:endParaRPr lang="en-US" sz="3600" dirty="0"/>
                    </a:p>
                  </a:txBody>
                  <a:tcPr/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Smart Sparrow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McGraw-Hill</a:t>
                      </a:r>
                      <a:endParaRPr lang="en-US" sz="3600" dirty="0"/>
                    </a:p>
                  </a:txBody>
                  <a:tcPr/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Desire2Learn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adaptcourseware</a:t>
                      </a:r>
                    </a:p>
                  </a:txBody>
                  <a:tcPr/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LoudCloud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CMU  OLI</a:t>
                      </a:r>
                      <a:endParaRPr lang="en-US" sz="3600" dirty="0"/>
                    </a:p>
                  </a:txBody>
                  <a:tcPr/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Intel One-to-One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Intel</a:t>
                      </a:r>
                      <a:r>
                        <a:rPr lang="en-US" sz="3600" baseline="0" dirty="0" smtClean="0"/>
                        <a:t> content ecosystem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Knowledge development, learning, is (should be) concerned with </a:t>
            </a:r>
            <a:r>
              <a:rPr lang="en-US" b="1" dirty="0" smtClean="0">
                <a:solidFill>
                  <a:srgbClr val="E46C0A"/>
                </a:solidFill>
              </a:rPr>
              <a:t>learners understanding relationships</a:t>
            </a:r>
            <a:r>
              <a:rPr lang="en-US" dirty="0" smtClean="0"/>
              <a:t>, not simply memorizing facts.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i.e. naming nodes is “low level” knowledge activity, understanding node connectivity, and implications of changes in network structure, consists of deeper, coherent,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7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7593" y="6483168"/>
            <a:ext cx="357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Siemens, Long, 2011. EDUCUASE Review</a:t>
            </a:r>
            <a:endParaRPr lang="en-US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608"/>
          <a:stretch/>
        </p:blipFill>
        <p:spPr>
          <a:xfrm>
            <a:off x="0" y="858982"/>
            <a:ext cx="9144000" cy="54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Learner success</a:t>
            </a:r>
          </a:p>
          <a:p>
            <a:pPr marL="0" indent="0">
              <a:buNone/>
            </a:pPr>
            <a:r>
              <a:rPr lang="en-US" dirty="0" smtClean="0"/>
              <a:t>Use of school resources/services</a:t>
            </a:r>
          </a:p>
          <a:p>
            <a:pPr marL="0" indent="0">
              <a:buNone/>
            </a:pPr>
            <a:r>
              <a:rPr lang="en-US" dirty="0" smtClean="0"/>
              <a:t>At-risk learners (predictive capacity)</a:t>
            </a:r>
          </a:p>
          <a:p>
            <a:pPr marL="0" indent="0">
              <a:buNone/>
            </a:pPr>
            <a:r>
              <a:rPr lang="en-US" dirty="0" smtClean="0"/>
              <a:t>Help-seeking behavior</a:t>
            </a:r>
          </a:p>
          <a:p>
            <a:pPr marL="0" indent="0">
              <a:buNone/>
            </a:pPr>
            <a:r>
              <a:rPr lang="en-US" dirty="0" smtClean="0"/>
              <a:t>Alerts</a:t>
            </a:r>
          </a:p>
          <a:p>
            <a:pPr marL="0" indent="0">
              <a:buNone/>
            </a:pPr>
            <a:r>
              <a:rPr lang="en-US" dirty="0" smtClean="0"/>
              <a:t>Intervention</a:t>
            </a:r>
          </a:p>
          <a:p>
            <a:pPr marL="0" indent="0">
              <a:buNone/>
            </a:pPr>
            <a:r>
              <a:rPr lang="en-US" dirty="0" smtClean="0"/>
              <a:t>Learner dashboard</a:t>
            </a:r>
          </a:p>
          <a:p>
            <a:pPr marL="0" indent="0">
              <a:buNone/>
            </a:pPr>
            <a:r>
              <a:rPr lang="en-US" dirty="0" smtClean="0"/>
              <a:t>Path of concept development</a:t>
            </a:r>
          </a:p>
          <a:p>
            <a:pPr marL="0" indent="0">
              <a:buNone/>
            </a:pPr>
            <a:r>
              <a:rPr lang="en-US" dirty="0" smtClean="0"/>
              <a:t>Real-time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6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2908300"/>
            <a:ext cx="2781300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6517" y="5730575"/>
            <a:ext cx="547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http://www.itap.purdue.edu/learning/tools/signals/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2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06183"/>
            <a:ext cx="4635500" cy="86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8115" y="5444930"/>
            <a:ext cx="200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http://oli.cmu.edu/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4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“The world is one big data problem”</a:t>
            </a:r>
          </a:p>
          <a:p>
            <a:pPr marL="0" indent="0" algn="r">
              <a:buFont typeface="Wingdings" charset="0"/>
              <a:buNone/>
            </a:pPr>
            <a:r>
              <a:rPr lang="en-US" sz="2000" i="1" dirty="0" err="1">
                <a:ea typeface="ＭＳ Ｐゴシック" charset="0"/>
              </a:rPr>
              <a:t>Gilad</a:t>
            </a:r>
            <a:r>
              <a:rPr lang="en-US" sz="2000" i="1" dirty="0">
                <a:ea typeface="ＭＳ Ｐゴシック" charset="0"/>
              </a:rPr>
              <a:t> </a:t>
            </a:r>
            <a:r>
              <a:rPr lang="en-US" sz="2000" i="1" dirty="0" err="1">
                <a:ea typeface="ＭＳ Ｐゴシック" charset="0"/>
              </a:rPr>
              <a:t>Elbaz</a:t>
            </a:r>
            <a:endParaRPr lang="en-US" sz="20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151"/>
            <a:ext cx="9144970" cy="6457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1168" y="6445180"/>
            <a:ext cx="14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Denley</a:t>
            </a:r>
            <a:r>
              <a:rPr lang="en-US" i="1" dirty="0" smtClean="0"/>
              <a:t>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177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96" b="39267"/>
          <a:stretch>
            <a:fillRect/>
          </a:stretch>
        </p:blipFill>
        <p:spPr bwMode="auto">
          <a:xfrm>
            <a:off x="902122" y="2582069"/>
            <a:ext cx="14128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360738"/>
            <a:ext cx="29511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0025"/>
            <a:ext cx="1460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4916488" y="4503738"/>
            <a:ext cx="298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Predictive Analytics Reporting</a:t>
            </a:r>
          </a:p>
        </p:txBody>
      </p:sp>
      <p:pic>
        <p:nvPicPr>
          <p:cNvPr id="2765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6"/>
          <a:stretch>
            <a:fillRect/>
          </a:stretch>
        </p:blipFill>
        <p:spPr bwMode="auto">
          <a:xfrm>
            <a:off x="639763" y="4503738"/>
            <a:ext cx="1766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92137" y="3175794"/>
            <a:ext cx="181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Check my activity</a:t>
            </a:r>
          </a:p>
        </p:txBody>
      </p:sp>
      <p:pic>
        <p:nvPicPr>
          <p:cNvPr id="27656" name="Picture 12" descr="BBAnalytic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63" y="5639566"/>
            <a:ext cx="256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815975"/>
            <a:ext cx="269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866775"/>
            <a:ext cx="2806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263775"/>
            <a:ext cx="203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3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35" y="943110"/>
            <a:ext cx="8599959" cy="4609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298" y="6246145"/>
            <a:ext cx="719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http://research.uow.edu.au/learningnetworks/seeing/snapp/index.html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99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e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4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11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47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The WHAT of learning analytics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73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lrn-quadr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817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9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75274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Lack of data-informed decision making culture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62181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err="1"/>
              <a:t>Macfadyen</a:t>
            </a:r>
            <a:r>
              <a:rPr lang="en-CA" sz="1400" dirty="0"/>
              <a:t>, L., &amp; Dawson, S. (2012). Numbers Are Not Enough. Why e-Learning Analytics Failed to Inform an Institutional Strategic Plan. </a:t>
            </a:r>
            <a:r>
              <a:rPr lang="en-CA" sz="1400" i="1" dirty="0"/>
              <a:t>Educational Technology &amp; Society, 15</a:t>
            </a:r>
            <a:r>
              <a:rPr lang="en-CA" sz="1400" dirty="0"/>
              <a:t>(3), 149-163.</a:t>
            </a:r>
          </a:p>
        </p:txBody>
      </p:sp>
    </p:spTree>
    <p:extLst>
      <p:ext uri="{BB962C8B-B14F-4D97-AF65-F5344CB8AC3E}">
        <p14:creationId xmlns:p14="http://schemas.microsoft.com/office/powerpoint/2010/main" val="24765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5" y="0"/>
            <a:ext cx="898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anizational_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8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47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HOW of learning analytics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analytics is the measurement, collection, analysis, and reporting of data about learners and their contexts, for the purposes of understanding and optimizing learning and the environments in which it </a:t>
            </a:r>
            <a:r>
              <a:rPr lang="en-US" dirty="0" smtClean="0"/>
              <a:t>occurs.</a:t>
            </a:r>
          </a:p>
          <a:p>
            <a:pPr marL="0" indent="0" algn="r">
              <a:buNone/>
            </a:pPr>
            <a:r>
              <a:rPr lang="en-US" sz="2400" i="1" dirty="0" smtClean="0"/>
              <a:t>LAK11 Conference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507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5" y="0"/>
            <a:ext cx="728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6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0" y="0"/>
            <a:ext cx="894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7"/>
            <a:ext cx="9144000" cy="62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eco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5" y="0"/>
            <a:ext cx="7452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64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0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 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iMotions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Ambient </a:t>
            </a:r>
            <a:r>
              <a:rPr lang="en-US" smtClean="0"/>
              <a:t>computing/Wearables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Mindfulness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Integrated university-wide analytics (all data under one department’s control)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2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LAK_E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Technique: </a:t>
            </a:r>
            <a:r>
              <a:rPr lang="en-US" dirty="0" smtClean="0"/>
              <a:t>Baker </a:t>
            </a:r>
            <a:r>
              <a:rPr lang="en-US" dirty="0"/>
              <a:t>and </a:t>
            </a:r>
            <a:r>
              <a:rPr lang="en-US" dirty="0" err="1"/>
              <a:t>Yacef</a:t>
            </a:r>
            <a:r>
              <a:rPr lang="en-US" dirty="0"/>
              <a:t> (2009) </a:t>
            </a:r>
            <a:r>
              <a:rPr lang="en-US" dirty="0" smtClean="0"/>
              <a:t>five </a:t>
            </a:r>
            <a:r>
              <a:rPr lang="en-US" dirty="0"/>
              <a:t>primary areas of analysis: </a:t>
            </a:r>
          </a:p>
          <a:p>
            <a:pPr lvl="0">
              <a:buFontTx/>
              <a:buChar char="-"/>
            </a:pPr>
            <a:r>
              <a:rPr lang="en-US" dirty="0" smtClean="0"/>
              <a:t>Prediction</a:t>
            </a:r>
            <a:endParaRPr lang="en-US" dirty="0"/>
          </a:p>
          <a:p>
            <a:pPr lvl="0">
              <a:buFontTx/>
              <a:buChar char="-"/>
            </a:pPr>
            <a:r>
              <a:rPr lang="en-US" dirty="0" smtClean="0"/>
              <a:t>Clustering</a:t>
            </a:r>
            <a:endParaRPr lang="en-US" dirty="0"/>
          </a:p>
          <a:p>
            <a:pPr lvl="0">
              <a:buFontTx/>
              <a:buChar char="-"/>
            </a:pPr>
            <a:r>
              <a:rPr lang="en-US" dirty="0" smtClean="0"/>
              <a:t>Relationship </a:t>
            </a:r>
            <a:r>
              <a:rPr lang="en-US" dirty="0"/>
              <a:t>mining</a:t>
            </a:r>
          </a:p>
          <a:p>
            <a:pPr lvl="0">
              <a:buFontTx/>
              <a:buChar char="-"/>
            </a:pPr>
            <a:r>
              <a:rPr lang="en-US" dirty="0" smtClean="0"/>
              <a:t>Distillation </a:t>
            </a:r>
            <a:r>
              <a:rPr lang="en-US" dirty="0"/>
              <a:t>of data for human </a:t>
            </a:r>
            <a:r>
              <a:rPr lang="en-US" dirty="0" smtClean="0"/>
              <a:t>judgment</a:t>
            </a:r>
          </a:p>
          <a:p>
            <a:pPr lvl="0">
              <a:buFontTx/>
              <a:buChar char="-"/>
            </a:pPr>
            <a:r>
              <a:rPr lang="en-US" dirty="0" smtClean="0"/>
              <a:t>Discovery </a:t>
            </a:r>
            <a:r>
              <a:rPr lang="en-US" dirty="0"/>
              <a:t>with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6060"/>
            <a:ext cx="8229600" cy="31401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dirty="0" smtClean="0"/>
              <a:t>Dawson</a:t>
            </a:r>
            <a:r>
              <a:rPr lang="en-CA" sz="2400" dirty="0"/>
              <a:t>, S., </a:t>
            </a:r>
            <a:r>
              <a:rPr lang="en-CA" sz="2400" dirty="0" err="1"/>
              <a:t>Gašević</a:t>
            </a:r>
            <a:r>
              <a:rPr lang="en-CA" sz="2400" dirty="0"/>
              <a:t>, D., Siemens, G., &amp; </a:t>
            </a:r>
            <a:r>
              <a:rPr lang="en-CA" sz="2400" dirty="0" err="1"/>
              <a:t>Joksimovic</a:t>
            </a:r>
            <a:r>
              <a:rPr lang="en-CA" sz="2400" dirty="0"/>
              <a:t>, S. (2014, March). </a:t>
            </a:r>
            <a:r>
              <a:rPr lang="en-CA" sz="2400" dirty="0" smtClean="0"/>
              <a:t>In</a:t>
            </a:r>
            <a:r>
              <a:rPr lang="en-CA" sz="2400" dirty="0"/>
              <a:t> </a:t>
            </a:r>
            <a:r>
              <a:rPr lang="en-CA" sz="2400" i="1" dirty="0"/>
              <a:t>Proceedings of the Fourth International Conference on Learning Analytics And Knowledge</a:t>
            </a:r>
            <a:r>
              <a:rPr lang="en-CA" sz="2400" dirty="0"/>
              <a:t> (pp. 231-240). ACM.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4750"/>
            <a:ext cx="8229600" cy="208775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Current state and future trends: A </a:t>
            </a:r>
            <a:r>
              <a:rPr lang="en-CA" b="1" dirty="0" smtClean="0">
                <a:solidFill>
                  <a:schemeClr val="bg1"/>
                </a:solidFill>
              </a:rPr>
              <a:t>citation </a:t>
            </a:r>
            <a:r>
              <a:rPr lang="en-CA" b="1" dirty="0">
                <a:solidFill>
                  <a:schemeClr val="bg1"/>
                </a:solidFill>
              </a:rPr>
              <a:t>network analysis of the learning analytics field.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5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Paper classification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Schema from Info Systems (6 categories)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1. Evaluation research </a:t>
            </a:r>
          </a:p>
          <a:p>
            <a:pPr lvl="1"/>
            <a:r>
              <a:rPr lang="en-AU" dirty="0" smtClean="0"/>
              <a:t>(e.g. case study empirical)</a:t>
            </a:r>
          </a:p>
          <a:p>
            <a:pPr marL="0" indent="0">
              <a:buNone/>
            </a:pPr>
            <a:r>
              <a:rPr lang="en-AU" dirty="0" smtClean="0"/>
              <a:t>2. Validation research </a:t>
            </a:r>
          </a:p>
          <a:p>
            <a:pPr lvl="1"/>
            <a:r>
              <a:rPr lang="en-AU" dirty="0" smtClean="0"/>
              <a:t>(e.g. testing theory/ method/ solution empirical)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6019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Glass, R.L., </a:t>
            </a:r>
            <a:r>
              <a:rPr lang="en-AU" sz="2000" dirty="0" smtClean="0"/>
              <a:t>et.al, </a:t>
            </a:r>
            <a:r>
              <a:rPr lang="en-AU" sz="2000" dirty="0"/>
              <a:t>2002. Research in software engineering: an analysis of the literature. </a:t>
            </a:r>
            <a:r>
              <a:rPr lang="en-AU" sz="2000" dirty="0" smtClean="0"/>
              <a:t>Information </a:t>
            </a:r>
            <a:r>
              <a:rPr lang="en-AU" sz="2000" dirty="0"/>
              <a:t>and Software Technology 44, 8, 491-506</a:t>
            </a:r>
          </a:p>
        </p:txBody>
      </p:sp>
    </p:spTree>
    <p:extLst>
      <p:ext uri="{BB962C8B-B14F-4D97-AF65-F5344CB8AC3E}">
        <p14:creationId xmlns:p14="http://schemas.microsoft.com/office/powerpoint/2010/main" val="5938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Paper classification</a:t>
            </a:r>
            <a:endParaRPr lang="en-AU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3. Solution proposal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(solution/ technique to address an issue)</a:t>
            </a:r>
          </a:p>
          <a:p>
            <a:pPr marL="0" indent="0">
              <a:buNone/>
            </a:pPr>
            <a:r>
              <a:rPr lang="en-AU" dirty="0" smtClean="0"/>
              <a:t>4. Conceptual proposal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(e.g. frameworks)</a:t>
            </a:r>
          </a:p>
          <a:p>
            <a:pPr marL="0" indent="0">
              <a:buNone/>
            </a:pPr>
            <a:r>
              <a:rPr lang="en-AU" dirty="0" smtClean="0"/>
              <a:t>5. Opinion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(well its my opinion/argument)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6. Experience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(Let me tell you a story)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7. Panel/workshop</a:t>
            </a:r>
          </a:p>
        </p:txBody>
      </p:sp>
    </p:spTree>
    <p:extLst>
      <p:ext uri="{BB962C8B-B14F-4D97-AF65-F5344CB8AC3E}">
        <p14:creationId xmlns:p14="http://schemas.microsoft.com/office/powerpoint/2010/main" val="2386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8937</TotalTime>
  <Words>695</Words>
  <Application>Microsoft Macintosh PowerPoint</Application>
  <PresentationFormat>On-screen Show (4:3)</PresentationFormat>
  <Paragraphs>137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Avenir Book</vt:lpstr>
      <vt:lpstr>Calibri</vt:lpstr>
      <vt:lpstr>ＭＳ Ｐゴシック</vt:lpstr>
      <vt:lpstr>Wingdings</vt:lpstr>
      <vt:lpstr>Arial</vt:lpstr>
      <vt:lpstr>Office Theme</vt:lpstr>
      <vt:lpstr>Using Big Data and Analytics to Improve Learning and Education</vt:lpstr>
      <vt:lpstr>The history of learning analytics</vt:lpstr>
      <vt:lpstr>PowerPoint Presentation</vt:lpstr>
      <vt:lpstr>PowerPoint Presentation</vt:lpstr>
      <vt:lpstr>PowerPoint Presentation</vt:lpstr>
      <vt:lpstr>PowerPoint Presentation</vt:lpstr>
      <vt:lpstr>Current state and future trends: A citation network analysis of the learning analytics field. </vt:lpstr>
      <vt:lpstr>Paper classification</vt:lpstr>
      <vt:lpstr>Paper classification</vt:lpstr>
      <vt:lpstr>Paper classification (LAK)</vt:lpstr>
      <vt:lpstr>Paper classification (Journal)</vt:lpstr>
      <vt:lpstr>Paper classification</vt:lpstr>
      <vt:lpstr>Methods classification</vt:lpstr>
      <vt:lpstr>Methods classification (LAK)</vt:lpstr>
      <vt:lpstr>Methods classification (Journals)</vt:lpstr>
      <vt:lpstr>What will LA do for learning science &amp;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developing partners: Adaptive and personalized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WHAT of learning analytics</vt:lpstr>
      <vt:lpstr>PowerPoint Presentation</vt:lpstr>
      <vt:lpstr>PowerPoint Presentation</vt:lpstr>
      <vt:lpstr>PowerPoint Presentation</vt:lpstr>
      <vt:lpstr>PowerPoint Presentation</vt:lpstr>
      <vt:lpstr>The HOW of learning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UTA UA</vt:lpstr>
    </vt:vector>
  </TitlesOfParts>
  <Company>Athabasca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new models of coherence:  Responding to the fragmentation of higher education</dc:title>
  <dc:creator>George Siemens</dc:creator>
  <cp:lastModifiedBy>George Siemens</cp:lastModifiedBy>
  <cp:revision>196</cp:revision>
  <dcterms:created xsi:type="dcterms:W3CDTF">2013-02-07T00:59:19Z</dcterms:created>
  <dcterms:modified xsi:type="dcterms:W3CDTF">2016-02-10T17:52:57Z</dcterms:modified>
</cp:coreProperties>
</file>