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57" r:id="rId5"/>
    <p:sldId id="265" r:id="rId6"/>
    <p:sldId id="266" r:id="rId7"/>
    <p:sldId id="259" r:id="rId8"/>
    <p:sldId id="267" r:id="rId9"/>
    <p:sldId id="268" r:id="rId10"/>
    <p:sldId id="260" r:id="rId11"/>
    <p:sldId id="261" r:id="rId12"/>
    <p:sldId id="274" r:id="rId13"/>
    <p:sldId id="262" r:id="rId14"/>
    <p:sldId id="270" r:id="rId15"/>
    <p:sldId id="272" r:id="rId16"/>
    <p:sldId id="271" r:id="rId17"/>
    <p:sldId id="269"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120" y="7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3/8/2016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3/8/2016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3/8/2016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3/8/2016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3/8/2016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journals.library.ualberta.ca/index.php/pandp/issue/view/10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3613" y="1153753"/>
            <a:ext cx="8361229" cy="2098226"/>
          </a:xfrm>
        </p:spPr>
        <p:txBody>
          <a:bodyPr/>
          <a:lstStyle/>
          <a:p>
            <a:r>
              <a:rPr lang="en-US" dirty="0" smtClean="0"/>
              <a:t>Phenomenology</a:t>
            </a:r>
            <a:endParaRPr lang="en-US" dirty="0"/>
          </a:p>
        </p:txBody>
      </p:sp>
      <p:sp>
        <p:nvSpPr>
          <p:cNvPr id="3" name="Subtitle 2"/>
          <p:cNvSpPr>
            <a:spLocks noGrp="1"/>
          </p:cNvSpPr>
          <p:nvPr>
            <p:ph type="subTitle" idx="1"/>
          </p:nvPr>
        </p:nvSpPr>
        <p:spPr>
          <a:xfrm>
            <a:off x="2679906" y="3956279"/>
            <a:ext cx="6831673" cy="1551636"/>
          </a:xfrm>
        </p:spPr>
        <p:txBody>
          <a:bodyPr>
            <a:normAutofit/>
          </a:bodyPr>
          <a:lstStyle/>
          <a:p>
            <a:pPr algn="l"/>
            <a:r>
              <a:rPr lang="en-US" dirty="0" smtClean="0"/>
              <a:t>“Consciousness is known through the world, and at the same time, the world is known through consciousness” (Kung, 1980, p. 145).</a:t>
            </a:r>
            <a:endParaRPr lang="en-US" dirty="0"/>
          </a:p>
        </p:txBody>
      </p:sp>
    </p:spTree>
    <p:extLst>
      <p:ext uri="{BB962C8B-B14F-4D97-AF65-F5344CB8AC3E}">
        <p14:creationId xmlns:p14="http://schemas.microsoft.com/office/powerpoint/2010/main" val="261651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28" y="430502"/>
            <a:ext cx="10846548" cy="1158811"/>
          </a:xfrm>
        </p:spPr>
        <p:txBody>
          <a:bodyPr>
            <a:normAutofit fontScale="90000"/>
          </a:bodyPr>
          <a:lstStyle/>
          <a:p>
            <a:r>
              <a:rPr lang="en-US" dirty="0" smtClean="0"/>
              <a:t>Example of methodology</a:t>
            </a:r>
            <a:endParaRPr lang="en-US" dirty="0"/>
          </a:p>
        </p:txBody>
      </p:sp>
      <p:sp>
        <p:nvSpPr>
          <p:cNvPr id="3" name="Text Placeholder 2"/>
          <p:cNvSpPr>
            <a:spLocks noGrp="1"/>
          </p:cNvSpPr>
          <p:nvPr>
            <p:ph type="body" idx="1"/>
          </p:nvPr>
        </p:nvSpPr>
        <p:spPr>
          <a:xfrm>
            <a:off x="786797" y="1730828"/>
            <a:ext cx="10120689" cy="3788229"/>
          </a:xfrm>
        </p:spPr>
        <p:txBody>
          <a:bodyPr>
            <a:normAutofit/>
          </a:bodyPr>
          <a:lstStyle/>
          <a:p>
            <a:pPr marL="342900" indent="-342900" algn="l">
              <a:buFont typeface="Arial" panose="020B0604020202020204" pitchFamily="34" charset="0"/>
              <a:buChar char="•"/>
            </a:pPr>
            <a:r>
              <a:rPr lang="en-US" dirty="0" smtClean="0"/>
              <a:t>Question: How does a woman’s sense of identity change during motherhood?</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smtClean="0"/>
              <a:t>Small sample size “a large sample size can overwhelm the researcher with data” (Roberts, 2013)</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smtClean="0"/>
              <a:t>A purposive homogenous sample is necessary so that themes can be realized from certain groups of people who have shared particular experiences.  </a:t>
            </a:r>
            <a:endParaRPr lang="en-US" dirty="0"/>
          </a:p>
        </p:txBody>
      </p:sp>
    </p:spTree>
    <p:extLst>
      <p:ext uri="{BB962C8B-B14F-4D97-AF65-F5344CB8AC3E}">
        <p14:creationId xmlns:p14="http://schemas.microsoft.com/office/powerpoint/2010/main" val="3474199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&amp; analysis </a:t>
            </a:r>
            <a:endParaRPr lang="en-US" dirty="0"/>
          </a:p>
        </p:txBody>
      </p:sp>
      <p:pic>
        <p:nvPicPr>
          <p:cNvPr id="5" name="Picture 4"/>
          <p:cNvPicPr>
            <a:picLocks noChangeAspect="1"/>
          </p:cNvPicPr>
          <p:nvPr/>
        </p:nvPicPr>
        <p:blipFill>
          <a:blip r:embed="rId2"/>
          <a:stretch>
            <a:fillRect/>
          </a:stretch>
        </p:blipFill>
        <p:spPr>
          <a:xfrm>
            <a:off x="2638425" y="1608478"/>
            <a:ext cx="7067550" cy="4629039"/>
          </a:xfrm>
          <a:prstGeom prst="rect">
            <a:avLst/>
          </a:prstGeom>
        </p:spPr>
      </p:pic>
    </p:spTree>
    <p:extLst>
      <p:ext uri="{BB962C8B-B14F-4D97-AF65-F5344CB8AC3E}">
        <p14:creationId xmlns:p14="http://schemas.microsoft.com/office/powerpoint/2010/main" val="421514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4619" y="294465"/>
            <a:ext cx="10986670" cy="4881383"/>
          </a:xfrm>
          <a:prstGeom prst="rect">
            <a:avLst/>
          </a:prstGeom>
        </p:spPr>
      </p:pic>
      <p:sp>
        <p:nvSpPr>
          <p:cNvPr id="3" name="TextBox 2"/>
          <p:cNvSpPr txBox="1"/>
          <p:nvPr/>
        </p:nvSpPr>
        <p:spPr>
          <a:xfrm>
            <a:off x="1104181" y="5538158"/>
            <a:ext cx="10783019" cy="923330"/>
          </a:xfrm>
          <a:prstGeom prst="rect">
            <a:avLst/>
          </a:prstGeom>
          <a:noFill/>
        </p:spPr>
        <p:txBody>
          <a:bodyPr wrap="square" rtlCol="0">
            <a:spAutoFit/>
          </a:bodyPr>
          <a:lstStyle/>
          <a:p>
            <a:r>
              <a:rPr lang="en-US" dirty="0" err="1"/>
              <a:t>Gudmannsdottir</a:t>
            </a:r>
            <a:r>
              <a:rPr lang="en-US" dirty="0"/>
              <a:t>, G., &amp; </a:t>
            </a:r>
            <a:r>
              <a:rPr lang="en-US" dirty="0" err="1"/>
              <a:t>Halldorsdottir</a:t>
            </a:r>
            <a:r>
              <a:rPr lang="en-US" dirty="0"/>
              <a:t>, S. (2009). Primacy of existential pain and suffering in residents in chronic pain in nursing homes: a phenomenological study. </a:t>
            </a:r>
            <a:r>
              <a:rPr lang="en-US" i="1" dirty="0"/>
              <a:t>Scandinavian Journal Of Caring Sciences</a:t>
            </a:r>
            <a:r>
              <a:rPr lang="en-US" dirty="0"/>
              <a:t>, </a:t>
            </a:r>
            <a:r>
              <a:rPr lang="en-US" i="1" dirty="0"/>
              <a:t>23</a:t>
            </a:r>
            <a:r>
              <a:rPr lang="en-US" dirty="0"/>
              <a:t>(2), 317-327 11p. doi:10.1111/j.1471-6712.2008.00625.x</a:t>
            </a:r>
          </a:p>
        </p:txBody>
      </p:sp>
    </p:spTree>
    <p:extLst>
      <p:ext uri="{BB962C8B-B14F-4D97-AF65-F5344CB8AC3E}">
        <p14:creationId xmlns:p14="http://schemas.microsoft.com/office/powerpoint/2010/main" val="671349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025" y="979714"/>
            <a:ext cx="3400253" cy="1095211"/>
          </a:xfrm>
        </p:spPr>
        <p:txBody>
          <a:bodyPr/>
          <a:lstStyle/>
          <a:p>
            <a:r>
              <a:rPr lang="en-US" dirty="0" err="1" smtClean="0"/>
              <a:t>rigour</a:t>
            </a:r>
            <a:endParaRPr lang="en-US" dirty="0"/>
          </a:p>
        </p:txBody>
      </p:sp>
      <p:sp>
        <p:nvSpPr>
          <p:cNvPr id="3" name="Text Placeholder 2"/>
          <p:cNvSpPr>
            <a:spLocks noGrp="1"/>
          </p:cNvSpPr>
          <p:nvPr>
            <p:ph type="body" idx="1"/>
          </p:nvPr>
        </p:nvSpPr>
        <p:spPr>
          <a:xfrm>
            <a:off x="765025" y="2074925"/>
            <a:ext cx="9612971" cy="3284727"/>
          </a:xfrm>
        </p:spPr>
        <p:txBody>
          <a:bodyPr>
            <a:normAutofit/>
          </a:bodyPr>
          <a:lstStyle/>
          <a:p>
            <a:r>
              <a:rPr lang="en-US" dirty="0" smtClean="0"/>
              <a:t>Can be achieved in a research study by demonstrating transparency in the research process and be open to external audit, confirming credibility (Smith, et al., 2009)</a:t>
            </a:r>
          </a:p>
          <a:p>
            <a:endParaRPr lang="en-US" dirty="0"/>
          </a:p>
          <a:p>
            <a:r>
              <a:rPr lang="en-US" dirty="0" smtClean="0"/>
              <a:t>“To ensure the trustworthiness of the study, that ‘qualitative research represents truth, researchers should engage in ‘reflexivity,’ which entails adopting self-awareness to potential biases” (</a:t>
            </a:r>
            <a:r>
              <a:rPr lang="en-US" dirty="0" err="1" smtClean="0"/>
              <a:t>Kingdon</a:t>
            </a:r>
            <a:r>
              <a:rPr lang="en-US" dirty="0" smtClean="0"/>
              <a:t>, 2005)</a:t>
            </a:r>
            <a:endParaRPr lang="en-US" dirty="0"/>
          </a:p>
        </p:txBody>
      </p:sp>
    </p:spTree>
    <p:extLst>
      <p:ext uri="{BB962C8B-B14F-4D97-AF65-F5344CB8AC3E}">
        <p14:creationId xmlns:p14="http://schemas.microsoft.com/office/powerpoint/2010/main" val="1132874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283" y="1204857"/>
            <a:ext cx="8781044" cy="1251056"/>
          </a:xfrm>
        </p:spPr>
        <p:txBody>
          <a:bodyPr/>
          <a:lstStyle/>
          <a:p>
            <a:r>
              <a:rPr lang="en-CA" dirty="0" err="1" smtClean="0"/>
              <a:t>PHenomenography</a:t>
            </a:r>
            <a:endParaRPr lang="en-CA" dirty="0"/>
          </a:p>
        </p:txBody>
      </p:sp>
      <p:sp>
        <p:nvSpPr>
          <p:cNvPr id="3" name="Subtitle 2"/>
          <p:cNvSpPr>
            <a:spLocks noGrp="1"/>
          </p:cNvSpPr>
          <p:nvPr>
            <p:ph type="subTitle" idx="1"/>
          </p:nvPr>
        </p:nvSpPr>
        <p:spPr>
          <a:xfrm>
            <a:off x="2679906" y="3022899"/>
            <a:ext cx="6831673" cy="2019617"/>
          </a:xfrm>
        </p:spPr>
        <p:txBody>
          <a:bodyPr>
            <a:normAutofit lnSpcReduction="10000"/>
          </a:bodyPr>
          <a:lstStyle/>
          <a:p>
            <a:pPr algn="l"/>
            <a:r>
              <a:rPr lang="en-CA" dirty="0" smtClean="0"/>
              <a:t>“The empirical study of the limited number of qualitatively different ways in which we experience, conceptualise, understand, perceive, apprehend various phenomena in and aspects of the world around us” (</a:t>
            </a:r>
            <a:r>
              <a:rPr lang="en-CA" dirty="0" err="1" smtClean="0"/>
              <a:t>Marton</a:t>
            </a:r>
            <a:r>
              <a:rPr lang="en-CA" dirty="0" smtClean="0"/>
              <a:t>, 1994). </a:t>
            </a:r>
            <a:endParaRPr lang="en-CA" dirty="0"/>
          </a:p>
        </p:txBody>
      </p:sp>
    </p:spTree>
    <p:extLst>
      <p:ext uri="{BB962C8B-B14F-4D97-AF65-F5344CB8AC3E}">
        <p14:creationId xmlns:p14="http://schemas.microsoft.com/office/powerpoint/2010/main" val="1722795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final note on generalizability </a:t>
            </a:r>
            <a:endParaRPr lang="en-US" dirty="0"/>
          </a:p>
        </p:txBody>
      </p:sp>
      <p:sp>
        <p:nvSpPr>
          <p:cNvPr id="3" name="Content Placeholder 2"/>
          <p:cNvSpPr>
            <a:spLocks noGrp="1"/>
          </p:cNvSpPr>
          <p:nvPr>
            <p:ph idx="1"/>
          </p:nvPr>
        </p:nvSpPr>
        <p:spPr>
          <a:xfrm>
            <a:off x="1371600" y="2225040"/>
            <a:ext cx="9601200" cy="3581400"/>
          </a:xfrm>
        </p:spPr>
        <p:txBody>
          <a:bodyPr>
            <a:normAutofit/>
          </a:bodyPr>
          <a:lstStyle/>
          <a:p>
            <a:pPr marL="0" indent="0">
              <a:buNone/>
            </a:pPr>
            <a:r>
              <a:rPr lang="en-US" sz="3200" dirty="0" smtClean="0"/>
              <a:t>“A phenomenological description is always </a:t>
            </a:r>
            <a:r>
              <a:rPr lang="en-US" sz="3200" i="1" dirty="0" smtClean="0"/>
              <a:t>one </a:t>
            </a:r>
            <a:r>
              <a:rPr lang="en-US" sz="3200" dirty="0" smtClean="0"/>
              <a:t>interpretation, and no single interpretation of human experience will ever exhaust the possibility of yet another complementary, or even potentially richer, description” (van </a:t>
            </a:r>
            <a:r>
              <a:rPr lang="en-US" sz="3200" dirty="0" err="1" smtClean="0"/>
              <a:t>Manen</a:t>
            </a:r>
            <a:r>
              <a:rPr lang="en-US" sz="3200" dirty="0" smtClean="0"/>
              <a:t>, 1984, p. 40)</a:t>
            </a:r>
            <a:endParaRPr lang="en-US" sz="3200" dirty="0"/>
          </a:p>
        </p:txBody>
      </p:sp>
    </p:spTree>
    <p:extLst>
      <p:ext uri="{BB962C8B-B14F-4D97-AF65-F5344CB8AC3E}">
        <p14:creationId xmlns:p14="http://schemas.microsoft.com/office/powerpoint/2010/main" val="396587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025" y="521073"/>
            <a:ext cx="9612971" cy="1088272"/>
          </a:xfrm>
        </p:spPr>
        <p:txBody>
          <a:bodyPr>
            <a:normAutofit fontScale="90000"/>
          </a:bodyPr>
          <a:lstStyle/>
          <a:p>
            <a:r>
              <a:rPr lang="en-US" dirty="0" smtClean="0"/>
              <a:t>Provocative Questions</a:t>
            </a:r>
            <a:endParaRPr lang="en-US" dirty="0"/>
          </a:p>
        </p:txBody>
      </p:sp>
      <p:sp>
        <p:nvSpPr>
          <p:cNvPr id="3" name="Text Placeholder 2"/>
          <p:cNvSpPr>
            <a:spLocks noGrp="1"/>
          </p:cNvSpPr>
          <p:nvPr>
            <p:ph type="body" idx="1"/>
          </p:nvPr>
        </p:nvSpPr>
        <p:spPr>
          <a:xfrm>
            <a:off x="765025" y="1914144"/>
            <a:ext cx="9612971" cy="3779520"/>
          </a:xfrm>
        </p:spPr>
        <p:txBody>
          <a:bodyPr>
            <a:normAutofit fontScale="92500" lnSpcReduction="10000"/>
          </a:bodyPr>
          <a:lstStyle/>
          <a:p>
            <a:r>
              <a:rPr lang="en-US" dirty="0" smtClean="0"/>
              <a:t>Do you think bracketing is possible? Have you ever experienced the ability to suspend your beliefs/preconceptions? </a:t>
            </a:r>
          </a:p>
          <a:p>
            <a:endParaRPr lang="en-US" dirty="0" smtClean="0"/>
          </a:p>
          <a:p>
            <a:r>
              <a:rPr lang="en-US" dirty="0" smtClean="0"/>
              <a:t>Do you see any problems/benefits with the idea of co-constitutionality – that researchers help build meaning for research participants? </a:t>
            </a:r>
          </a:p>
          <a:p>
            <a:endParaRPr lang="en-US" dirty="0"/>
          </a:p>
          <a:p>
            <a:r>
              <a:rPr lang="en-US" dirty="0" smtClean="0"/>
              <a:t>How does “being” online shift, expand, transform the concepts of lived space, time, body and human relationships?</a:t>
            </a:r>
          </a:p>
          <a:p>
            <a:endParaRPr lang="en-US" dirty="0"/>
          </a:p>
          <a:p>
            <a:r>
              <a:rPr lang="en-US" dirty="0" smtClean="0"/>
              <a:t>What issues arise from the use of small, homogenous sample sizes? </a:t>
            </a:r>
            <a:endParaRPr lang="en-US" dirty="0"/>
          </a:p>
          <a:p>
            <a:endParaRPr lang="en-US" dirty="0"/>
          </a:p>
        </p:txBody>
      </p:sp>
    </p:spTree>
    <p:extLst>
      <p:ext uri="{BB962C8B-B14F-4D97-AF65-F5344CB8AC3E}">
        <p14:creationId xmlns:p14="http://schemas.microsoft.com/office/powerpoint/2010/main" val="3820897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dilemma of false consciousness</a:t>
            </a:r>
            <a:endParaRPr lang="en-US" dirty="0"/>
          </a:p>
        </p:txBody>
      </p:sp>
      <p:sp>
        <p:nvSpPr>
          <p:cNvPr id="3" name="Content Placeholder 2"/>
          <p:cNvSpPr>
            <a:spLocks noGrp="1"/>
          </p:cNvSpPr>
          <p:nvPr>
            <p:ph idx="1"/>
          </p:nvPr>
        </p:nvSpPr>
        <p:spPr>
          <a:xfrm>
            <a:off x="1371600" y="1699708"/>
            <a:ext cx="9601200" cy="4167692"/>
          </a:xfrm>
        </p:spPr>
        <p:txBody>
          <a:bodyPr/>
          <a:lstStyle/>
          <a:p>
            <a:pPr marL="0" indent="0">
              <a:buNone/>
            </a:pPr>
            <a:r>
              <a:rPr lang="en-US" dirty="0" smtClean="0"/>
              <a:t>“there is also the possibility that those actors might be falsely conscious and that sociologists have an obligation to see an objective perspective which is not necessarily that of any of the participating actors at all” (Cohen, </a:t>
            </a:r>
            <a:r>
              <a:rPr lang="en-US" dirty="0" err="1" smtClean="0"/>
              <a:t>Manion</a:t>
            </a:r>
            <a:r>
              <a:rPr lang="en-US" dirty="0" smtClean="0"/>
              <a:t> &amp; Morrison, 2011, pp. 20-21).  </a:t>
            </a:r>
            <a:endParaRPr lang="en-US" dirty="0"/>
          </a:p>
          <a:p>
            <a:pPr marL="0" indent="0">
              <a:buNone/>
            </a:pPr>
            <a:r>
              <a:rPr lang="en-US" dirty="0" smtClean="0"/>
              <a:t>What are the implications – good and bad – that people may have a false consciousness? If people do have a false consciousness, what are some of the extreme research implications of this? If we say it is impossible for people to have a false consciousness, what are some of the research implications? </a:t>
            </a:r>
            <a:endParaRPr lang="en-US" dirty="0"/>
          </a:p>
        </p:txBody>
      </p:sp>
    </p:spTree>
    <p:extLst>
      <p:ext uri="{BB962C8B-B14F-4D97-AF65-F5344CB8AC3E}">
        <p14:creationId xmlns:p14="http://schemas.microsoft.com/office/powerpoint/2010/main" val="2885958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536" y="185928"/>
            <a:ext cx="9601200" cy="618744"/>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993647" y="1018032"/>
            <a:ext cx="10962563" cy="5382768"/>
          </a:xfrm>
        </p:spPr>
        <p:txBody>
          <a:bodyPr>
            <a:normAutofit fontScale="92500" lnSpcReduction="20000"/>
          </a:bodyPr>
          <a:lstStyle/>
          <a:p>
            <a:pPr marL="0" indent="0">
              <a:buNone/>
            </a:pPr>
            <a:r>
              <a:rPr lang="en-US" dirty="0" smtClean="0"/>
              <a:t>Adams, C. &amp; Yin, Y. (2014). Undergraduate students’ experiences of time in MOOC: A term of Dino 101. </a:t>
            </a:r>
            <a:r>
              <a:rPr lang="en-US" i="1" dirty="0" smtClean="0"/>
              <a:t>11</a:t>
            </a:r>
            <a:r>
              <a:rPr lang="en-US" i="1" baseline="30000" dirty="0" smtClean="0"/>
              <a:t>th</a:t>
            </a:r>
            <a:r>
              <a:rPr lang="en-US" i="1" dirty="0" smtClean="0"/>
              <a:t> International Conference on Cognition and Exploratory Learning in a Digital Age (CELDA 2014). </a:t>
            </a:r>
            <a:r>
              <a:rPr lang="en-US" dirty="0"/>
              <a:t>225-230. </a:t>
            </a:r>
            <a:endParaRPr lang="en-US" dirty="0" smtClean="0"/>
          </a:p>
          <a:p>
            <a:pPr marL="0" indent="0">
              <a:buNone/>
            </a:pPr>
            <a:r>
              <a:rPr lang="en-US" dirty="0" smtClean="0"/>
              <a:t>Crotty, M. (1996). </a:t>
            </a:r>
            <a:r>
              <a:rPr lang="en-US" i="1" dirty="0" smtClean="0"/>
              <a:t>Phenomenology and Nursing Research. </a:t>
            </a:r>
            <a:r>
              <a:rPr lang="en-US" dirty="0" smtClean="0"/>
              <a:t>Melbourne: Churchill Livingstone.</a:t>
            </a:r>
          </a:p>
          <a:p>
            <a:pPr marL="0" indent="0">
              <a:buNone/>
            </a:pPr>
            <a:r>
              <a:rPr lang="en-US" dirty="0" err="1"/>
              <a:t>Gudmannsdottir</a:t>
            </a:r>
            <a:r>
              <a:rPr lang="en-US" dirty="0"/>
              <a:t>, G., &amp; </a:t>
            </a:r>
            <a:r>
              <a:rPr lang="en-US" dirty="0" err="1"/>
              <a:t>Halldorsdottir</a:t>
            </a:r>
            <a:r>
              <a:rPr lang="en-US" dirty="0"/>
              <a:t>, S. (2009). Primacy of existential pain and suffering in residents in chronic pain in nursing homes: a phenomenological study. </a:t>
            </a:r>
            <a:r>
              <a:rPr lang="en-US" i="1" dirty="0"/>
              <a:t>Scandinavian Journal Of Caring Sciences</a:t>
            </a:r>
            <a:r>
              <a:rPr lang="en-US" dirty="0"/>
              <a:t>, </a:t>
            </a:r>
            <a:r>
              <a:rPr lang="en-US" i="1" dirty="0"/>
              <a:t>23</a:t>
            </a:r>
            <a:r>
              <a:rPr lang="en-US" dirty="0"/>
              <a:t>(2), 317-327 11p. doi:10.1111/j.1471-6712.2008.00625.x</a:t>
            </a:r>
          </a:p>
          <a:p>
            <a:pPr marL="0" indent="0">
              <a:buNone/>
            </a:pPr>
            <a:r>
              <a:rPr lang="en-US" dirty="0" smtClean="0"/>
              <a:t>Rapport</a:t>
            </a:r>
            <a:r>
              <a:rPr lang="en-US" dirty="0"/>
              <a:t>, F., &amp; Wainwright, P. (2006). Phenomenology as a paradigm of movement. </a:t>
            </a:r>
            <a:r>
              <a:rPr lang="en-US" i="1" dirty="0"/>
              <a:t>Nursing Inquiry</a:t>
            </a:r>
            <a:r>
              <a:rPr lang="en-US" dirty="0"/>
              <a:t>, </a:t>
            </a:r>
            <a:r>
              <a:rPr lang="en-US" i="1" dirty="0"/>
              <a:t>13</a:t>
            </a:r>
            <a:r>
              <a:rPr lang="en-US" dirty="0"/>
              <a:t>(3), 228-236. doi:10.1111/j.1440-1800.2006.00325.x</a:t>
            </a:r>
          </a:p>
          <a:p>
            <a:pPr marL="0" indent="0">
              <a:buNone/>
            </a:pPr>
            <a:r>
              <a:rPr lang="en-US" dirty="0" smtClean="0"/>
              <a:t>Reed, J. &amp; Ground, I. (1996). </a:t>
            </a:r>
            <a:r>
              <a:rPr lang="en-US" i="1" smtClean="0"/>
              <a:t>Philosophy </a:t>
            </a:r>
            <a:r>
              <a:rPr lang="en-US" i="1" dirty="0" smtClean="0"/>
              <a:t>for Nursing. </a:t>
            </a:r>
            <a:r>
              <a:rPr lang="en-US" dirty="0" smtClean="0"/>
              <a:t>London: Arnold. </a:t>
            </a:r>
          </a:p>
          <a:p>
            <a:pPr marL="0" indent="0">
              <a:buNone/>
            </a:pPr>
            <a:r>
              <a:rPr lang="en-US" dirty="0" smtClean="0"/>
              <a:t>Roberts</a:t>
            </a:r>
            <a:r>
              <a:rPr lang="en-US" dirty="0"/>
              <a:t>, T. (2013). Understanding the research methodology of interpretative phenomenological analysis. </a:t>
            </a:r>
            <a:r>
              <a:rPr lang="en-US" i="1" dirty="0"/>
              <a:t>British Journal Of Midwifery</a:t>
            </a:r>
            <a:r>
              <a:rPr lang="en-US" dirty="0"/>
              <a:t>, </a:t>
            </a:r>
            <a:r>
              <a:rPr lang="en-US" i="1" dirty="0"/>
              <a:t>21</a:t>
            </a:r>
            <a:r>
              <a:rPr lang="en-US" dirty="0"/>
              <a:t>(3), 215-218. </a:t>
            </a:r>
            <a:endParaRPr lang="en-US" dirty="0" smtClean="0"/>
          </a:p>
          <a:p>
            <a:pPr marL="0" indent="0">
              <a:buNone/>
            </a:pPr>
            <a:r>
              <a:rPr lang="en-US" dirty="0"/>
              <a:t>Tuohy, D., Cooney, A., Dowling, M., Murphy, K., &amp; Sixsmith, J. (2013). An overview of interpretive phenomenology as a research methodology. </a:t>
            </a:r>
            <a:r>
              <a:rPr lang="en-US" i="1" dirty="0"/>
              <a:t>Nurse Researcher</a:t>
            </a:r>
            <a:r>
              <a:rPr lang="en-US" dirty="0"/>
              <a:t>, </a:t>
            </a:r>
            <a:r>
              <a:rPr lang="en-US" i="1" dirty="0"/>
              <a:t>20</a:t>
            </a:r>
            <a:r>
              <a:rPr lang="en-US" dirty="0"/>
              <a:t>(6), 17-20. </a:t>
            </a:r>
          </a:p>
          <a:p>
            <a:pPr marL="0" indent="0">
              <a:buNone/>
            </a:pPr>
            <a:r>
              <a:rPr lang="en-US" dirty="0" err="1"/>
              <a:t>Trigwell</a:t>
            </a:r>
            <a:r>
              <a:rPr lang="en-US" dirty="0"/>
              <a:t>, K., &amp; Prosser, M. (2004). Development and Use of the Approaches to Teaching Inventory. </a:t>
            </a:r>
            <a:r>
              <a:rPr lang="en-US" i="1" dirty="0"/>
              <a:t>Educational Psychology Review</a:t>
            </a:r>
            <a:r>
              <a:rPr lang="en-US" dirty="0"/>
              <a:t>, </a:t>
            </a:r>
            <a:r>
              <a:rPr lang="en-US" i="1" dirty="0"/>
              <a:t>16</a:t>
            </a:r>
            <a:r>
              <a:rPr lang="en-US" dirty="0"/>
              <a:t>(4), 409-424. doi:10.1007/s10648-004-0007-9</a:t>
            </a:r>
          </a:p>
          <a:p>
            <a:pPr marL="0" indent="0">
              <a:buNone/>
            </a:pPr>
            <a:r>
              <a:rPr lang="en-US" dirty="0"/>
              <a:t>Van </a:t>
            </a:r>
            <a:r>
              <a:rPr lang="en-US" dirty="0" err="1"/>
              <a:t>Manen</a:t>
            </a:r>
            <a:r>
              <a:rPr lang="en-US" dirty="0"/>
              <a:t>, M. (1984). Practicing phenomenological writing. </a:t>
            </a:r>
            <a:r>
              <a:rPr lang="en-US" i="1" dirty="0"/>
              <a:t>Phenomenology and pedagogy. </a:t>
            </a:r>
            <a:r>
              <a:rPr lang="en-US" dirty="0"/>
              <a:t>2(1), 36-69. Retrieved from </a:t>
            </a:r>
            <a:r>
              <a:rPr lang="en-US" dirty="0">
                <a:hlinkClick r:id="rId2"/>
              </a:rPr>
              <a:t>https://ejournals.library.ualberta.ca/index.php/pandp/issue/view/1044</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6315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7" y="1450992"/>
            <a:ext cx="8361229" cy="2098226"/>
          </a:xfrm>
        </p:spPr>
        <p:txBody>
          <a:bodyPr/>
          <a:lstStyle/>
          <a:p>
            <a:r>
              <a:rPr lang="en-US" dirty="0" smtClean="0"/>
              <a:t>Philosophical Origin</a:t>
            </a:r>
            <a:endParaRPr lang="en-US" dirty="0"/>
          </a:p>
        </p:txBody>
      </p:sp>
      <p:sp>
        <p:nvSpPr>
          <p:cNvPr id="3" name="Subtitle 2"/>
          <p:cNvSpPr>
            <a:spLocks noGrp="1"/>
          </p:cNvSpPr>
          <p:nvPr>
            <p:ph type="subTitle" idx="1"/>
          </p:nvPr>
        </p:nvSpPr>
        <p:spPr>
          <a:xfrm>
            <a:off x="3245964" y="3956279"/>
            <a:ext cx="6831673" cy="1086237"/>
          </a:xfrm>
        </p:spPr>
        <p:txBody>
          <a:bodyPr/>
          <a:lstStyle/>
          <a:p>
            <a:pPr algn="l"/>
            <a:r>
              <a:rPr lang="en-US" dirty="0" smtClean="0"/>
              <a:t>Husserl: “a way of returning to and exploring the reality of life and living” (Tuohy, et al., 2013).</a:t>
            </a:r>
            <a:endParaRPr lang="en-US" dirty="0"/>
          </a:p>
        </p:txBody>
      </p:sp>
    </p:spTree>
    <p:extLst>
      <p:ext uri="{BB962C8B-B14F-4D97-AF65-F5344CB8AC3E}">
        <p14:creationId xmlns:p14="http://schemas.microsoft.com/office/powerpoint/2010/main" val="412403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4" y="0"/>
            <a:ext cx="7090510" cy="2140240"/>
          </a:xfrm>
        </p:spPr>
        <p:txBody>
          <a:bodyPr/>
          <a:lstStyle/>
          <a:p>
            <a:r>
              <a:rPr lang="en-US" dirty="0" smtClean="0"/>
              <a:t>Descriptive </a:t>
            </a:r>
            <a:r>
              <a:rPr lang="en-US" dirty="0" err="1" smtClean="0"/>
              <a:t>Phenomenolgy</a:t>
            </a:r>
            <a:endParaRPr lang="en-US" dirty="0"/>
          </a:p>
        </p:txBody>
      </p:sp>
      <p:sp>
        <p:nvSpPr>
          <p:cNvPr id="3" name="Text Placeholder 2"/>
          <p:cNvSpPr>
            <a:spLocks noGrp="1"/>
          </p:cNvSpPr>
          <p:nvPr>
            <p:ph type="body" idx="1"/>
          </p:nvPr>
        </p:nvSpPr>
        <p:spPr>
          <a:xfrm>
            <a:off x="765025" y="2307771"/>
            <a:ext cx="9612971" cy="3374572"/>
          </a:xfrm>
        </p:spPr>
        <p:txBody>
          <a:bodyPr>
            <a:normAutofit/>
          </a:bodyPr>
          <a:lstStyle/>
          <a:p>
            <a:r>
              <a:rPr lang="en-US" dirty="0" smtClean="0"/>
              <a:t>“The objective of descriptive phenomenology is to describe a phenomenon’s general characteristics rather than the individual’s experiences to determine the meaning or essence of the phenomenon” (Giorgi, 2008; Crotty, 1996)</a:t>
            </a:r>
          </a:p>
          <a:p>
            <a:endParaRPr lang="en-US" dirty="0"/>
          </a:p>
          <a:p>
            <a:r>
              <a:rPr lang="en-US" dirty="0" smtClean="0"/>
              <a:t>“The objective of descriptive phenomenology is to ‘describe things as they appear to consciousness.’ Consciousness is the medium between people and world” (Moran, 2000; Giorgi, 2005) </a:t>
            </a:r>
            <a:endParaRPr lang="en-US" dirty="0"/>
          </a:p>
        </p:txBody>
      </p:sp>
    </p:spTree>
    <p:extLst>
      <p:ext uri="{BB962C8B-B14F-4D97-AF65-F5344CB8AC3E}">
        <p14:creationId xmlns:p14="http://schemas.microsoft.com/office/powerpoint/2010/main" val="267994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025" y="691761"/>
            <a:ext cx="5239939" cy="1202354"/>
          </a:xfrm>
        </p:spPr>
        <p:txBody>
          <a:bodyPr/>
          <a:lstStyle/>
          <a:p>
            <a:r>
              <a:rPr lang="en-US" dirty="0" smtClean="0"/>
              <a:t>Bracketing</a:t>
            </a:r>
            <a:endParaRPr lang="en-US" dirty="0"/>
          </a:p>
        </p:txBody>
      </p:sp>
      <p:sp>
        <p:nvSpPr>
          <p:cNvPr id="3" name="Text Placeholder 2"/>
          <p:cNvSpPr>
            <a:spLocks noGrp="1"/>
          </p:cNvSpPr>
          <p:nvPr>
            <p:ph type="body" idx="1"/>
          </p:nvPr>
        </p:nvSpPr>
        <p:spPr>
          <a:xfrm>
            <a:off x="765025" y="2732314"/>
            <a:ext cx="9612971" cy="2627338"/>
          </a:xfrm>
        </p:spPr>
        <p:txBody>
          <a:bodyPr>
            <a:normAutofit/>
          </a:bodyPr>
          <a:lstStyle/>
          <a:p>
            <a:r>
              <a:rPr lang="en-US" dirty="0" smtClean="0"/>
              <a:t>“is the suspension of the researcher’s own preconceptions, beliefs or prejudices so that they do not influence the interpretation of the respondents’ experience” (</a:t>
            </a:r>
            <a:r>
              <a:rPr lang="en-US" dirty="0" err="1" smtClean="0"/>
              <a:t>Parahoo</a:t>
            </a:r>
            <a:r>
              <a:rPr lang="en-US" dirty="0" smtClean="0"/>
              <a:t>, 2006). </a:t>
            </a:r>
          </a:p>
          <a:p>
            <a:endParaRPr lang="en-US" dirty="0"/>
          </a:p>
          <a:p>
            <a:r>
              <a:rPr lang="en-US" dirty="0" smtClean="0"/>
              <a:t>Question to consider: Is this “suspension” actually possible? </a:t>
            </a:r>
            <a:endParaRPr lang="en-US" dirty="0"/>
          </a:p>
        </p:txBody>
      </p:sp>
    </p:spTree>
    <p:extLst>
      <p:ext uri="{BB962C8B-B14F-4D97-AF65-F5344CB8AC3E}">
        <p14:creationId xmlns:p14="http://schemas.microsoft.com/office/powerpoint/2010/main" val="830631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350" y="1124426"/>
            <a:ext cx="8361229" cy="2098226"/>
          </a:xfrm>
        </p:spPr>
        <p:txBody>
          <a:bodyPr/>
          <a:lstStyle/>
          <a:p>
            <a:r>
              <a:rPr lang="en-US" dirty="0" smtClean="0"/>
              <a:t>Interpretive Phenomenology</a:t>
            </a:r>
            <a:endParaRPr lang="en-US" dirty="0"/>
          </a:p>
        </p:txBody>
      </p:sp>
      <p:sp>
        <p:nvSpPr>
          <p:cNvPr id="3" name="Subtitle 2"/>
          <p:cNvSpPr>
            <a:spLocks noGrp="1"/>
          </p:cNvSpPr>
          <p:nvPr>
            <p:ph type="subTitle" idx="1"/>
          </p:nvPr>
        </p:nvSpPr>
        <p:spPr>
          <a:xfrm>
            <a:off x="1828800" y="3222653"/>
            <a:ext cx="7682779" cy="2437918"/>
          </a:xfrm>
        </p:spPr>
        <p:txBody>
          <a:bodyPr>
            <a:normAutofit fontScale="92500" lnSpcReduction="10000"/>
          </a:bodyPr>
          <a:lstStyle/>
          <a:p>
            <a:pPr algn="l"/>
            <a:r>
              <a:rPr lang="en-US" dirty="0" smtClean="0"/>
              <a:t>Hermeneutics is to describe, understand, and interpret participants’ experiences. </a:t>
            </a:r>
          </a:p>
          <a:p>
            <a:pPr algn="l"/>
            <a:endParaRPr lang="en-US" dirty="0"/>
          </a:p>
          <a:p>
            <a:pPr algn="l"/>
            <a:r>
              <a:rPr lang="en-US" dirty="0" err="1" smtClean="0"/>
              <a:t>Dasein</a:t>
            </a:r>
            <a:r>
              <a:rPr lang="en-US" dirty="0" smtClean="0"/>
              <a:t>: “being-in-the-world” – we are already embedded in a world of meaning. “Being human is a situated activity, a situation in which things are encountered and managed.” (Reed &amp; Ground, 1997)</a:t>
            </a:r>
            <a:endParaRPr lang="en-US" dirty="0"/>
          </a:p>
        </p:txBody>
      </p:sp>
    </p:spTree>
    <p:extLst>
      <p:ext uri="{BB962C8B-B14F-4D97-AF65-F5344CB8AC3E}">
        <p14:creationId xmlns:p14="http://schemas.microsoft.com/office/powerpoint/2010/main" val="216834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6355" y="1135312"/>
            <a:ext cx="8361229" cy="2098226"/>
          </a:xfrm>
        </p:spPr>
        <p:txBody>
          <a:bodyPr/>
          <a:lstStyle/>
          <a:p>
            <a:r>
              <a:rPr lang="en-US" dirty="0" smtClean="0"/>
              <a:t>Co-constitutionality</a:t>
            </a:r>
            <a:endParaRPr lang="en-US" dirty="0"/>
          </a:p>
        </p:txBody>
      </p:sp>
      <p:sp>
        <p:nvSpPr>
          <p:cNvPr id="3" name="Subtitle 2"/>
          <p:cNvSpPr>
            <a:spLocks noGrp="1"/>
          </p:cNvSpPr>
          <p:nvPr>
            <p:ph type="subTitle" idx="1"/>
          </p:nvPr>
        </p:nvSpPr>
        <p:spPr>
          <a:xfrm>
            <a:off x="2679906" y="3956279"/>
            <a:ext cx="6831673" cy="1743877"/>
          </a:xfrm>
        </p:spPr>
        <p:txBody>
          <a:bodyPr>
            <a:normAutofit/>
          </a:bodyPr>
          <a:lstStyle/>
          <a:p>
            <a:pPr algn="l"/>
            <a:r>
              <a:rPr lang="en-US" dirty="0" smtClean="0"/>
              <a:t>Meanings are a blend of participants’ and researchers’ meaning (Flood, 2010) </a:t>
            </a:r>
          </a:p>
          <a:p>
            <a:endParaRPr lang="en-US" dirty="0"/>
          </a:p>
          <a:p>
            <a:r>
              <a:rPr lang="en-US" dirty="0" smtClean="0"/>
              <a:t>Do you see any problems/benefits with this? </a:t>
            </a:r>
            <a:endParaRPr lang="en-US" dirty="0"/>
          </a:p>
        </p:txBody>
      </p:sp>
    </p:spTree>
    <p:extLst>
      <p:ext uri="{BB962C8B-B14F-4D97-AF65-F5344CB8AC3E}">
        <p14:creationId xmlns:p14="http://schemas.microsoft.com/office/powerpoint/2010/main" val="1110049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Interpretive Phenomenological Analysis (IPA)</a:t>
            </a:r>
            <a:endParaRPr lang="en-US" dirty="0"/>
          </a:p>
        </p:txBody>
      </p:sp>
      <p:sp>
        <p:nvSpPr>
          <p:cNvPr id="3" name="Content Placeholder 2"/>
          <p:cNvSpPr>
            <a:spLocks noGrp="1"/>
          </p:cNvSpPr>
          <p:nvPr>
            <p:ph idx="1"/>
          </p:nvPr>
        </p:nvSpPr>
        <p:spPr>
          <a:xfrm>
            <a:off x="2035628" y="2286000"/>
            <a:ext cx="9601200" cy="3581400"/>
          </a:xfrm>
        </p:spPr>
        <p:txBody>
          <a:bodyPr>
            <a:normAutofit/>
          </a:bodyPr>
          <a:lstStyle/>
          <a:p>
            <a:pPr marL="0" indent="0">
              <a:buNone/>
            </a:pPr>
            <a:r>
              <a:rPr lang="en-US" sz="3200" dirty="0" smtClean="0"/>
              <a:t>“IPA’s focus on gaining a more in-depth and richer understanding of the participants’ experiences makes it a versatile tool. While the participant is trying to make sense of the world around them, the researcher is trying to make sense of the participant trying to make sense of the world around them” (Roberts, 2013).  </a:t>
            </a:r>
            <a:endParaRPr lang="en-US" sz="3200" dirty="0"/>
          </a:p>
        </p:txBody>
      </p:sp>
    </p:spTree>
    <p:extLst>
      <p:ext uri="{BB962C8B-B14F-4D97-AF65-F5344CB8AC3E}">
        <p14:creationId xmlns:p14="http://schemas.microsoft.com/office/powerpoint/2010/main" val="2704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97" y="130629"/>
            <a:ext cx="8667949" cy="2111541"/>
          </a:xfrm>
        </p:spPr>
        <p:txBody>
          <a:bodyPr/>
          <a:lstStyle/>
          <a:p>
            <a:r>
              <a:rPr lang="en-US" dirty="0" smtClean="0"/>
              <a:t>Life-world existential themes</a:t>
            </a:r>
            <a:endParaRPr lang="en-US" dirty="0"/>
          </a:p>
        </p:txBody>
      </p:sp>
      <p:sp>
        <p:nvSpPr>
          <p:cNvPr id="3" name="Text Placeholder 2"/>
          <p:cNvSpPr>
            <a:spLocks noGrp="1"/>
          </p:cNvSpPr>
          <p:nvPr>
            <p:ph type="body" idx="1"/>
          </p:nvPr>
        </p:nvSpPr>
        <p:spPr>
          <a:xfrm>
            <a:off x="765025" y="2308721"/>
            <a:ext cx="9612971" cy="3645725"/>
          </a:xfrm>
        </p:spPr>
        <p:txBody>
          <a:bodyPr>
            <a:normAutofit/>
          </a:bodyPr>
          <a:lstStyle/>
          <a:p>
            <a:r>
              <a:rPr lang="en-US" dirty="0" smtClean="0"/>
              <a:t>Lived space – “felt space” – the space in which we are located (spatiality) </a:t>
            </a:r>
          </a:p>
          <a:p>
            <a:endParaRPr lang="en-US" dirty="0"/>
          </a:p>
          <a:p>
            <a:r>
              <a:rPr lang="en-US" dirty="0" smtClean="0"/>
              <a:t>Lived time – subjective time, as opposed to clock time (temporality)</a:t>
            </a:r>
          </a:p>
          <a:p>
            <a:endParaRPr lang="en-US" dirty="0"/>
          </a:p>
          <a:p>
            <a:r>
              <a:rPr lang="en-US" dirty="0" smtClean="0"/>
              <a:t>Lived body – we are always in our body (corporeality)</a:t>
            </a:r>
          </a:p>
          <a:p>
            <a:endParaRPr lang="en-US" dirty="0"/>
          </a:p>
          <a:p>
            <a:r>
              <a:rPr lang="en-US" dirty="0" smtClean="0"/>
              <a:t>Lived human relation – how we communally experience the world (communality) </a:t>
            </a:r>
            <a:endParaRPr lang="en-US" dirty="0"/>
          </a:p>
        </p:txBody>
      </p:sp>
    </p:spTree>
    <p:extLst>
      <p:ext uri="{BB962C8B-B14F-4D97-AF65-F5344CB8AC3E}">
        <p14:creationId xmlns:p14="http://schemas.microsoft.com/office/powerpoint/2010/main" val="169913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273133"/>
            <a:ext cx="8406692" cy="1042762"/>
          </a:xfrm>
        </p:spPr>
        <p:txBody>
          <a:bodyPr>
            <a:normAutofit fontScale="90000"/>
          </a:bodyPr>
          <a:lstStyle/>
          <a:p>
            <a:r>
              <a:rPr lang="en-US" dirty="0" smtClean="0"/>
              <a:t>Hermeneutic circle</a:t>
            </a:r>
            <a:endParaRPr lang="en-US" dirty="0"/>
          </a:p>
        </p:txBody>
      </p:sp>
      <p:sp>
        <p:nvSpPr>
          <p:cNvPr id="4" name="Oval 3"/>
          <p:cNvSpPr/>
          <p:nvPr/>
        </p:nvSpPr>
        <p:spPr>
          <a:xfrm>
            <a:off x="2309231" y="1995055"/>
            <a:ext cx="4239491" cy="40613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973824" y="3889248"/>
            <a:ext cx="3950208" cy="1569660"/>
          </a:xfrm>
          <a:prstGeom prst="rect">
            <a:avLst/>
          </a:prstGeom>
          <a:noFill/>
        </p:spPr>
        <p:txBody>
          <a:bodyPr wrap="square" rtlCol="0">
            <a:spAutoFit/>
          </a:bodyPr>
          <a:lstStyle/>
          <a:p>
            <a:r>
              <a:rPr lang="en-US" sz="2400" dirty="0"/>
              <a:t>“the circular process of continuous re-examination of </a:t>
            </a:r>
            <a:r>
              <a:rPr lang="en-US" sz="2400" dirty="0" smtClean="0"/>
              <a:t>propositions” (Rapport &amp; Wainwright, 2006) </a:t>
            </a:r>
            <a:endParaRPr lang="en-US" sz="2400" dirty="0"/>
          </a:p>
        </p:txBody>
      </p:sp>
    </p:spTree>
    <p:extLst>
      <p:ext uri="{BB962C8B-B14F-4D97-AF65-F5344CB8AC3E}">
        <p14:creationId xmlns:p14="http://schemas.microsoft.com/office/powerpoint/2010/main" val="12261655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622</TotalTime>
  <Words>1133</Words>
  <Application>Microsoft Office PowerPoint</Application>
  <PresentationFormat>Widescreen</PresentationFormat>
  <Paragraphs>69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Franklin Gothic Book</vt:lpstr>
      <vt:lpstr>Crop</vt:lpstr>
      <vt:lpstr>Phenomenology</vt:lpstr>
      <vt:lpstr>Philosophical Origin</vt:lpstr>
      <vt:lpstr>Descriptive Phenomenolgy</vt:lpstr>
      <vt:lpstr>Bracketing</vt:lpstr>
      <vt:lpstr>Interpretive Phenomenology</vt:lpstr>
      <vt:lpstr>Co-constitutionality</vt:lpstr>
      <vt:lpstr>Interpretive Phenomenological Analysis (IPA)</vt:lpstr>
      <vt:lpstr>Life-world existential themes</vt:lpstr>
      <vt:lpstr>Hermeneutic circle</vt:lpstr>
      <vt:lpstr>Example of methodology</vt:lpstr>
      <vt:lpstr>Data collection &amp; analysis </vt:lpstr>
      <vt:lpstr>PowerPoint Presentation</vt:lpstr>
      <vt:lpstr>rigour</vt:lpstr>
      <vt:lpstr>PHenomenography</vt:lpstr>
      <vt:lpstr>A final note on generalizability </vt:lpstr>
      <vt:lpstr>Provocative Questions</vt:lpstr>
      <vt:lpstr>The dilemma of false consciousness</vt:lpstr>
      <vt:lpstr>References</vt:lpstr>
    </vt:vector>
  </TitlesOfParts>
  <Company>Medicine Hat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Phenomenology</dc:title>
  <dc:creator>Jason Openo</dc:creator>
  <cp:lastModifiedBy>Jason Openo</cp:lastModifiedBy>
  <cp:revision>32</cp:revision>
  <dcterms:created xsi:type="dcterms:W3CDTF">2016-02-26T18:19:41Z</dcterms:created>
  <dcterms:modified xsi:type="dcterms:W3CDTF">2016-03-08T21:28:44Z</dcterms:modified>
</cp:coreProperties>
</file>