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sldIdLst>
    <p:sldId id="256" r:id="rId2"/>
    <p:sldId id="314" r:id="rId3"/>
    <p:sldId id="264" r:id="rId4"/>
    <p:sldId id="289" r:id="rId5"/>
    <p:sldId id="280" r:id="rId6"/>
    <p:sldId id="258" r:id="rId7"/>
    <p:sldId id="323" r:id="rId8"/>
    <p:sldId id="261" r:id="rId9"/>
    <p:sldId id="320" r:id="rId10"/>
    <p:sldId id="259" r:id="rId11"/>
    <p:sldId id="321" r:id="rId12"/>
    <p:sldId id="260" r:id="rId13"/>
    <p:sldId id="322" r:id="rId14"/>
    <p:sldId id="315" r:id="rId15"/>
    <p:sldId id="317" r:id="rId16"/>
    <p:sldId id="316" r:id="rId17"/>
    <p:sldId id="306" r:id="rId18"/>
    <p:sldId id="302" r:id="rId19"/>
    <p:sldId id="31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6949" autoAdjust="0"/>
  </p:normalViewPr>
  <p:slideViewPr>
    <p:cSldViewPr>
      <p:cViewPr varScale="1">
        <p:scale>
          <a:sx n="43" d="100"/>
          <a:sy n="43" d="100"/>
        </p:scale>
        <p:origin x="-7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B1E95A-8C4D-475F-8DFC-891B9919A25F}" type="doc">
      <dgm:prSet loTypeId="urn:microsoft.com/office/officeart/2005/8/layout/venn1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8654EDD1-8F79-464C-B2A2-ECBEDBAEC101}">
      <dgm:prSet phldrT="[Text]"/>
      <dgm:spPr/>
      <dgm:t>
        <a:bodyPr/>
        <a:lstStyle/>
        <a:p>
          <a:r>
            <a:rPr lang="en-US" dirty="0"/>
            <a:t>Cohort</a:t>
          </a:r>
        </a:p>
      </dgm:t>
    </dgm:pt>
    <dgm:pt modelId="{6ECFFDF0-A4EA-4EA3-874C-6627B646E38E}" type="parTrans" cxnId="{CD6E790D-25EB-4203-8F05-8CDEE65A3E2E}">
      <dgm:prSet/>
      <dgm:spPr/>
      <dgm:t>
        <a:bodyPr/>
        <a:lstStyle/>
        <a:p>
          <a:endParaRPr lang="en-US"/>
        </a:p>
      </dgm:t>
    </dgm:pt>
    <dgm:pt modelId="{B4562D48-697F-4050-A0A3-80228D94FCAC}" type="sibTrans" cxnId="{CD6E790D-25EB-4203-8F05-8CDEE65A3E2E}">
      <dgm:prSet/>
      <dgm:spPr/>
      <dgm:t>
        <a:bodyPr/>
        <a:lstStyle/>
        <a:p>
          <a:endParaRPr lang="en-US"/>
        </a:p>
      </dgm:t>
    </dgm:pt>
    <dgm:pt modelId="{DDE2BDA5-DA60-4185-A2E0-8ECF1E0A6067}">
      <dgm:prSet phldrT="[Text]"/>
      <dgm:spPr/>
      <dgm:t>
        <a:bodyPr/>
        <a:lstStyle/>
        <a:p>
          <a:r>
            <a:rPr lang="en-US" dirty="0"/>
            <a:t>Seminar</a:t>
          </a:r>
        </a:p>
      </dgm:t>
    </dgm:pt>
    <dgm:pt modelId="{5E245A9E-59B1-4380-AA01-0E34EF386D77}" type="parTrans" cxnId="{2DA1F231-C25E-4100-91AC-07864DD7A911}">
      <dgm:prSet/>
      <dgm:spPr/>
      <dgm:t>
        <a:bodyPr/>
        <a:lstStyle/>
        <a:p>
          <a:endParaRPr lang="en-US"/>
        </a:p>
      </dgm:t>
    </dgm:pt>
    <dgm:pt modelId="{352C72EE-E63C-49DB-8021-D99447825384}" type="sibTrans" cxnId="{2DA1F231-C25E-4100-91AC-07864DD7A911}">
      <dgm:prSet/>
      <dgm:spPr/>
      <dgm:t>
        <a:bodyPr/>
        <a:lstStyle/>
        <a:p>
          <a:endParaRPr lang="en-US"/>
        </a:p>
      </dgm:t>
    </dgm:pt>
    <dgm:pt modelId="{A07E40BF-F76D-4BCF-8B95-5EC02B37639F}">
      <dgm:prSet phldrT="[Text]"/>
      <dgm:spPr/>
      <dgm:t>
        <a:bodyPr/>
        <a:lstStyle/>
        <a:p>
          <a:r>
            <a:rPr lang="en-US" dirty="0" smtClean="0"/>
            <a:t>Blogging Circle</a:t>
          </a:r>
          <a:endParaRPr lang="en-US" dirty="0"/>
        </a:p>
      </dgm:t>
    </dgm:pt>
    <dgm:pt modelId="{52144FC9-E141-4511-B482-971881A3353D}" type="parTrans" cxnId="{97FBD17D-010D-436D-88B2-28162BCFA023}">
      <dgm:prSet/>
      <dgm:spPr/>
      <dgm:t>
        <a:bodyPr/>
        <a:lstStyle/>
        <a:p>
          <a:endParaRPr lang="en-US"/>
        </a:p>
      </dgm:t>
    </dgm:pt>
    <dgm:pt modelId="{C5A0222E-6278-4075-8F5E-26BA2D913AFA}" type="sibTrans" cxnId="{97FBD17D-010D-436D-88B2-28162BCFA023}">
      <dgm:prSet/>
      <dgm:spPr/>
      <dgm:t>
        <a:bodyPr/>
        <a:lstStyle/>
        <a:p>
          <a:endParaRPr lang="en-US"/>
        </a:p>
      </dgm:t>
    </dgm:pt>
    <dgm:pt modelId="{ADE8AD6F-59F2-4A43-8989-835799F77915}">
      <dgm:prSet phldrT="[Text]"/>
      <dgm:spPr/>
      <dgm:t>
        <a:bodyPr/>
        <a:lstStyle/>
        <a:p>
          <a:r>
            <a:rPr lang="en-US" dirty="0" smtClean="0"/>
            <a:t>Practice Network</a:t>
          </a:r>
          <a:endParaRPr lang="en-US" dirty="0"/>
        </a:p>
      </dgm:t>
    </dgm:pt>
    <dgm:pt modelId="{8959F075-81EC-423D-BDDD-9B9F0CACE40C}" type="parTrans" cxnId="{3218F146-7D23-4CE2-B7D1-4CD1ABA9852A}">
      <dgm:prSet/>
      <dgm:spPr/>
      <dgm:t>
        <a:bodyPr/>
        <a:lstStyle/>
        <a:p>
          <a:endParaRPr lang="en-US"/>
        </a:p>
      </dgm:t>
    </dgm:pt>
    <dgm:pt modelId="{D1EADAC4-203E-420B-A18B-E4B976EDDE34}" type="sibTrans" cxnId="{3218F146-7D23-4CE2-B7D1-4CD1ABA9852A}">
      <dgm:prSet/>
      <dgm:spPr/>
      <dgm:t>
        <a:bodyPr/>
        <a:lstStyle/>
        <a:p>
          <a:endParaRPr lang="en-US"/>
        </a:p>
      </dgm:t>
    </dgm:pt>
    <dgm:pt modelId="{7E7567D1-D376-413C-BB27-1A333340893D}" type="pres">
      <dgm:prSet presAssocID="{A5B1E95A-8C4D-475F-8DFC-891B9919A25F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13B41F1-61E9-4552-AAF4-0AEF7E4A1F1C}" type="pres">
      <dgm:prSet presAssocID="{8654EDD1-8F79-464C-B2A2-ECBEDBAEC101}" presName="circ1" presStyleLbl="vennNode1" presStyleIdx="0" presStyleCnt="4"/>
      <dgm:spPr/>
      <dgm:t>
        <a:bodyPr/>
        <a:lstStyle/>
        <a:p>
          <a:endParaRPr lang="en-US"/>
        </a:p>
      </dgm:t>
    </dgm:pt>
    <dgm:pt modelId="{10739A70-BD23-43B1-9D6A-5BC7EAE2EDCB}" type="pres">
      <dgm:prSet presAssocID="{8654EDD1-8F79-464C-B2A2-ECBEDBAEC101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F6BAA0-B690-4516-8357-79A485B4DBA1}" type="pres">
      <dgm:prSet presAssocID="{DDE2BDA5-DA60-4185-A2E0-8ECF1E0A6067}" presName="circ2" presStyleLbl="vennNode1" presStyleIdx="1" presStyleCnt="4"/>
      <dgm:spPr/>
      <dgm:t>
        <a:bodyPr/>
        <a:lstStyle/>
        <a:p>
          <a:endParaRPr lang="en-US"/>
        </a:p>
      </dgm:t>
    </dgm:pt>
    <dgm:pt modelId="{54859683-78F4-4310-AE6D-F7083E12C4C1}" type="pres">
      <dgm:prSet presAssocID="{DDE2BDA5-DA60-4185-A2E0-8ECF1E0A6067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50FBED-7B87-4E81-8885-4C5D57C4B777}" type="pres">
      <dgm:prSet presAssocID="{A07E40BF-F76D-4BCF-8B95-5EC02B37639F}" presName="circ3" presStyleLbl="vennNode1" presStyleIdx="2" presStyleCnt="4"/>
      <dgm:spPr/>
      <dgm:t>
        <a:bodyPr/>
        <a:lstStyle/>
        <a:p>
          <a:endParaRPr lang="en-US"/>
        </a:p>
      </dgm:t>
    </dgm:pt>
    <dgm:pt modelId="{4325D949-D068-456D-87A9-7D4DB37B55AB}" type="pres">
      <dgm:prSet presAssocID="{A07E40BF-F76D-4BCF-8B95-5EC02B37639F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1DD4EC-476E-4CD0-AA1F-3F70A5FCE5BD}" type="pres">
      <dgm:prSet presAssocID="{ADE8AD6F-59F2-4A43-8989-835799F77915}" presName="circ4" presStyleLbl="vennNode1" presStyleIdx="3" presStyleCnt="4" custLinFactNeighborX="224" custLinFactNeighborY="-2766"/>
      <dgm:spPr/>
      <dgm:t>
        <a:bodyPr/>
        <a:lstStyle/>
        <a:p>
          <a:endParaRPr lang="en-US"/>
        </a:p>
      </dgm:t>
    </dgm:pt>
    <dgm:pt modelId="{E60DB60A-A44E-499E-BAA5-5574EEBBE505}" type="pres">
      <dgm:prSet presAssocID="{ADE8AD6F-59F2-4A43-8989-835799F77915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709BCF4-9439-41FD-B7E4-B9C00F36A7DC}" type="presOf" srcId="{8654EDD1-8F79-464C-B2A2-ECBEDBAEC101}" destId="{10739A70-BD23-43B1-9D6A-5BC7EAE2EDCB}" srcOrd="1" destOrd="0" presId="urn:microsoft.com/office/officeart/2005/8/layout/venn1"/>
    <dgm:cxn modelId="{1FD68E09-2AD3-4CAF-B26C-8934B8ED63FF}" type="presOf" srcId="{DDE2BDA5-DA60-4185-A2E0-8ECF1E0A6067}" destId="{54859683-78F4-4310-AE6D-F7083E12C4C1}" srcOrd="1" destOrd="0" presId="urn:microsoft.com/office/officeart/2005/8/layout/venn1"/>
    <dgm:cxn modelId="{CD6E790D-25EB-4203-8F05-8CDEE65A3E2E}" srcId="{A5B1E95A-8C4D-475F-8DFC-891B9919A25F}" destId="{8654EDD1-8F79-464C-B2A2-ECBEDBAEC101}" srcOrd="0" destOrd="0" parTransId="{6ECFFDF0-A4EA-4EA3-874C-6627B646E38E}" sibTransId="{B4562D48-697F-4050-A0A3-80228D94FCAC}"/>
    <dgm:cxn modelId="{3030E785-EA62-43D3-8CAA-DDB909236700}" type="presOf" srcId="{ADE8AD6F-59F2-4A43-8989-835799F77915}" destId="{E60DB60A-A44E-499E-BAA5-5574EEBBE505}" srcOrd="1" destOrd="0" presId="urn:microsoft.com/office/officeart/2005/8/layout/venn1"/>
    <dgm:cxn modelId="{97FBD17D-010D-436D-88B2-28162BCFA023}" srcId="{A5B1E95A-8C4D-475F-8DFC-891B9919A25F}" destId="{A07E40BF-F76D-4BCF-8B95-5EC02B37639F}" srcOrd="2" destOrd="0" parTransId="{52144FC9-E141-4511-B482-971881A3353D}" sibTransId="{C5A0222E-6278-4075-8F5E-26BA2D913AFA}"/>
    <dgm:cxn modelId="{5EA8EAF7-69B3-4ECE-A911-2D45CFD91262}" type="presOf" srcId="{ADE8AD6F-59F2-4A43-8989-835799F77915}" destId="{2E1DD4EC-476E-4CD0-AA1F-3F70A5FCE5BD}" srcOrd="0" destOrd="0" presId="urn:microsoft.com/office/officeart/2005/8/layout/venn1"/>
    <dgm:cxn modelId="{B23510DE-E0F4-4798-AC8F-378D23E93C3F}" type="presOf" srcId="{DDE2BDA5-DA60-4185-A2E0-8ECF1E0A6067}" destId="{F6F6BAA0-B690-4516-8357-79A485B4DBA1}" srcOrd="0" destOrd="0" presId="urn:microsoft.com/office/officeart/2005/8/layout/venn1"/>
    <dgm:cxn modelId="{4E9FCC8C-CBD6-421E-B76D-50634321486E}" type="presOf" srcId="{8654EDD1-8F79-464C-B2A2-ECBEDBAEC101}" destId="{E13B41F1-61E9-4552-AAF4-0AEF7E4A1F1C}" srcOrd="0" destOrd="0" presId="urn:microsoft.com/office/officeart/2005/8/layout/venn1"/>
    <dgm:cxn modelId="{2DA1F231-C25E-4100-91AC-07864DD7A911}" srcId="{A5B1E95A-8C4D-475F-8DFC-891B9919A25F}" destId="{DDE2BDA5-DA60-4185-A2E0-8ECF1E0A6067}" srcOrd="1" destOrd="0" parTransId="{5E245A9E-59B1-4380-AA01-0E34EF386D77}" sibTransId="{352C72EE-E63C-49DB-8021-D99447825384}"/>
    <dgm:cxn modelId="{3218F146-7D23-4CE2-B7D1-4CD1ABA9852A}" srcId="{A5B1E95A-8C4D-475F-8DFC-891B9919A25F}" destId="{ADE8AD6F-59F2-4A43-8989-835799F77915}" srcOrd="3" destOrd="0" parTransId="{8959F075-81EC-423D-BDDD-9B9F0CACE40C}" sibTransId="{D1EADAC4-203E-420B-A18B-E4B976EDDE34}"/>
    <dgm:cxn modelId="{FA9E7758-F521-4835-BBEE-79236732F039}" type="presOf" srcId="{A07E40BF-F76D-4BCF-8B95-5EC02B37639F}" destId="{0850FBED-7B87-4E81-8885-4C5D57C4B777}" srcOrd="0" destOrd="0" presId="urn:microsoft.com/office/officeart/2005/8/layout/venn1"/>
    <dgm:cxn modelId="{94186E62-37ED-4703-A05D-74CA5FBC2E06}" type="presOf" srcId="{A5B1E95A-8C4D-475F-8DFC-891B9919A25F}" destId="{7E7567D1-D376-413C-BB27-1A333340893D}" srcOrd="0" destOrd="0" presId="urn:microsoft.com/office/officeart/2005/8/layout/venn1"/>
    <dgm:cxn modelId="{C07F43B8-016F-4635-AD20-3FCBF176BA3A}" type="presOf" srcId="{A07E40BF-F76D-4BCF-8B95-5EC02B37639F}" destId="{4325D949-D068-456D-87A9-7D4DB37B55AB}" srcOrd="1" destOrd="0" presId="urn:microsoft.com/office/officeart/2005/8/layout/venn1"/>
    <dgm:cxn modelId="{AC82911C-53F9-44DF-8614-35DB4B4769EE}" type="presParOf" srcId="{7E7567D1-D376-413C-BB27-1A333340893D}" destId="{E13B41F1-61E9-4552-AAF4-0AEF7E4A1F1C}" srcOrd="0" destOrd="0" presId="urn:microsoft.com/office/officeart/2005/8/layout/venn1"/>
    <dgm:cxn modelId="{B82E1300-9887-438C-8253-B75DF2AEBD1D}" type="presParOf" srcId="{7E7567D1-D376-413C-BB27-1A333340893D}" destId="{10739A70-BD23-43B1-9D6A-5BC7EAE2EDCB}" srcOrd="1" destOrd="0" presId="urn:microsoft.com/office/officeart/2005/8/layout/venn1"/>
    <dgm:cxn modelId="{E199FB7C-C075-40A8-860D-413633B15C48}" type="presParOf" srcId="{7E7567D1-D376-413C-BB27-1A333340893D}" destId="{F6F6BAA0-B690-4516-8357-79A485B4DBA1}" srcOrd="2" destOrd="0" presId="urn:microsoft.com/office/officeart/2005/8/layout/venn1"/>
    <dgm:cxn modelId="{F44DD180-18B9-4CC6-8338-924327DC5A6C}" type="presParOf" srcId="{7E7567D1-D376-413C-BB27-1A333340893D}" destId="{54859683-78F4-4310-AE6D-F7083E12C4C1}" srcOrd="3" destOrd="0" presId="urn:microsoft.com/office/officeart/2005/8/layout/venn1"/>
    <dgm:cxn modelId="{CE582BAE-5B07-4D41-BFBE-AAD81F12EFCE}" type="presParOf" srcId="{7E7567D1-D376-413C-BB27-1A333340893D}" destId="{0850FBED-7B87-4E81-8885-4C5D57C4B777}" srcOrd="4" destOrd="0" presId="urn:microsoft.com/office/officeart/2005/8/layout/venn1"/>
    <dgm:cxn modelId="{3F80A649-C58F-4E79-98D7-EC3089FDAE68}" type="presParOf" srcId="{7E7567D1-D376-413C-BB27-1A333340893D}" destId="{4325D949-D068-456D-87A9-7D4DB37B55AB}" srcOrd="5" destOrd="0" presId="urn:microsoft.com/office/officeart/2005/8/layout/venn1"/>
    <dgm:cxn modelId="{719CF7BE-315A-4AA8-94C5-D80E4B708111}" type="presParOf" srcId="{7E7567D1-D376-413C-BB27-1A333340893D}" destId="{2E1DD4EC-476E-4CD0-AA1F-3F70A5FCE5BD}" srcOrd="6" destOrd="0" presId="urn:microsoft.com/office/officeart/2005/8/layout/venn1"/>
    <dgm:cxn modelId="{7B2BEB81-9F53-4096-857F-32925CBE26B9}" type="presParOf" srcId="{7E7567D1-D376-413C-BB27-1A333340893D}" destId="{E60DB60A-A44E-499E-BAA5-5574EEBBE505}" srcOrd="7" destOrd="0" presId="urn:microsoft.com/office/officeart/2005/8/layout/venn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3B41F1-61E9-4552-AAF4-0AEF7E4A1F1C}">
      <dsp:nvSpPr>
        <dsp:cNvPr id="0" name=""/>
        <dsp:cNvSpPr/>
      </dsp:nvSpPr>
      <dsp:spPr>
        <a:xfrm>
          <a:off x="2456687" y="57911"/>
          <a:ext cx="3011424" cy="3011424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Cohort</a:t>
          </a:r>
        </a:p>
      </dsp:txBody>
      <dsp:txXfrm>
        <a:off x="2804159" y="463295"/>
        <a:ext cx="2316480" cy="955548"/>
      </dsp:txXfrm>
    </dsp:sp>
    <dsp:sp modelId="{F6F6BAA0-B690-4516-8357-79A485B4DBA1}">
      <dsp:nvSpPr>
        <dsp:cNvPr id="0" name=""/>
        <dsp:cNvSpPr/>
      </dsp:nvSpPr>
      <dsp:spPr>
        <a:xfrm>
          <a:off x="3788663" y="1389887"/>
          <a:ext cx="3011424" cy="3011424"/>
        </a:xfrm>
        <a:prstGeom prst="ellipse">
          <a:avLst/>
        </a:prstGeom>
        <a:solidFill>
          <a:schemeClr val="accent4">
            <a:alpha val="50000"/>
            <a:hueOff val="6807679"/>
            <a:satOff val="-7995"/>
            <a:lumOff val="307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Seminar</a:t>
          </a:r>
        </a:p>
      </dsp:txBody>
      <dsp:txXfrm>
        <a:off x="5410199" y="1737360"/>
        <a:ext cx="1158240" cy="2316480"/>
      </dsp:txXfrm>
    </dsp:sp>
    <dsp:sp modelId="{0850FBED-7B87-4E81-8885-4C5D57C4B777}">
      <dsp:nvSpPr>
        <dsp:cNvPr id="0" name=""/>
        <dsp:cNvSpPr/>
      </dsp:nvSpPr>
      <dsp:spPr>
        <a:xfrm>
          <a:off x="2456687" y="2721864"/>
          <a:ext cx="3011424" cy="3011424"/>
        </a:xfrm>
        <a:prstGeom prst="ellipse">
          <a:avLst/>
        </a:prstGeom>
        <a:solidFill>
          <a:schemeClr val="accent4">
            <a:alpha val="50000"/>
            <a:hueOff val="13615358"/>
            <a:satOff val="-15991"/>
            <a:lumOff val="614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Blogging Circle</a:t>
          </a:r>
          <a:endParaRPr lang="en-US" sz="2800" kern="1200" dirty="0"/>
        </a:p>
      </dsp:txBody>
      <dsp:txXfrm>
        <a:off x="2804159" y="4372356"/>
        <a:ext cx="2316480" cy="955548"/>
      </dsp:txXfrm>
    </dsp:sp>
    <dsp:sp modelId="{2E1DD4EC-476E-4CD0-AA1F-3F70A5FCE5BD}">
      <dsp:nvSpPr>
        <dsp:cNvPr id="0" name=""/>
        <dsp:cNvSpPr/>
      </dsp:nvSpPr>
      <dsp:spPr>
        <a:xfrm>
          <a:off x="1131457" y="1306592"/>
          <a:ext cx="3011424" cy="3011424"/>
        </a:xfrm>
        <a:prstGeom prst="ellipse">
          <a:avLst/>
        </a:prstGeom>
        <a:solidFill>
          <a:schemeClr val="accent4">
            <a:alpha val="50000"/>
            <a:hueOff val="20423036"/>
            <a:satOff val="-23986"/>
            <a:lumOff val="921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Practice Network</a:t>
          </a:r>
          <a:endParaRPr lang="en-US" sz="2800" kern="1200" dirty="0"/>
        </a:p>
      </dsp:txBody>
      <dsp:txXfrm>
        <a:off x="1363105" y="1654064"/>
        <a:ext cx="1158240" cy="23164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888487-5457-481A-B21E-AD4F7103A49E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FD608D-F8D5-47CF-AAD7-D5E71F2FA6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34951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FD608D-F8D5-47CF-AAD7-D5E71F2FA6B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FD608D-F8D5-47CF-AAD7-D5E71F2FA6B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FD608D-F8D5-47CF-AAD7-D5E71F2FA6B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FD608D-F8D5-47CF-AAD7-D5E71F2FA6B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FD608D-F8D5-47CF-AAD7-D5E71F2FA6B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FD608D-F8D5-47CF-AAD7-D5E71F2FA6B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A48F-DEB4-45C0-8394-A486F8B33553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E75FE5F-F905-4BD6-B5AE-7B576F23F2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A48F-DEB4-45C0-8394-A486F8B33553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5FE5F-F905-4BD6-B5AE-7B576F23F2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A48F-DEB4-45C0-8394-A486F8B33553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5FE5F-F905-4BD6-B5AE-7B576F23F2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A48F-DEB4-45C0-8394-A486F8B33553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5FE5F-F905-4BD6-B5AE-7B576F23F2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A48F-DEB4-45C0-8394-A486F8B33553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E75FE5F-F905-4BD6-B5AE-7B576F23F2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A48F-DEB4-45C0-8394-A486F8B33553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5FE5F-F905-4BD6-B5AE-7B576F23F2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A48F-DEB4-45C0-8394-A486F8B33553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5FE5F-F905-4BD6-B5AE-7B576F23F2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A48F-DEB4-45C0-8394-A486F8B33553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5FE5F-F905-4BD6-B5AE-7B576F23F2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A48F-DEB4-45C0-8394-A486F8B33553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5FE5F-F905-4BD6-B5AE-7B576F23F2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A48F-DEB4-45C0-8394-A486F8B33553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5FE5F-F905-4BD6-B5AE-7B576F23F2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A48F-DEB4-45C0-8394-A486F8B33553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E75FE5F-F905-4BD6-B5AE-7B576F23F2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1AFA48F-DEB4-45C0-8394-A486F8B33553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E75FE5F-F905-4BD6-B5AE-7B576F23F2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>
    <p:wipe dir="d"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wnes.ca/cgi-bin/page.cgi?presentation=234" TargetMode="External"/><Relationship Id="rId7" Type="http://schemas.openxmlformats.org/officeDocument/2006/relationships/hyperlink" Target="http://blog.mathemagenic.com/download/weblogAsPersonalThinkingSpace.pdf" TargetMode="External"/><Relationship Id="rId2" Type="http://schemas.openxmlformats.org/officeDocument/2006/relationships/hyperlink" Target="http://www.gseis.ucla.edu/faculty/bates/berrypicking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oi.acm.org/10.1145/1557914.1557963" TargetMode="External"/><Relationship Id="rId5" Type="http://schemas.openxmlformats.org/officeDocument/2006/relationships/hyperlink" Target="http://docs.google.com/Doc?id=anw8wkk6fjc_14gpbqc2dt" TargetMode="External"/><Relationship Id="rId4" Type="http://schemas.openxmlformats.org/officeDocument/2006/relationships/hyperlink" Target="http://www.slideshare.net/Downes/new-tools-for-personal-learning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landing.athabascau.ca/pg/blog/glenngr4" TargetMode="External"/><Relationship Id="rId2" Type="http://schemas.openxmlformats.org/officeDocument/2006/relationships/hyperlink" Target="mailto:ggroulx@nwcc.bc.ca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edublogging4literacy.edublogs.org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CeLC</a:t>
            </a:r>
            <a:r>
              <a:rPr lang="en-US" dirty="0" smtClean="0"/>
              <a:t> 2010 Presentation</a:t>
            </a:r>
          </a:p>
          <a:p>
            <a:r>
              <a:rPr lang="en-US" dirty="0" smtClean="0"/>
              <a:t>Edmonton, AB</a:t>
            </a:r>
          </a:p>
          <a:p>
            <a:r>
              <a:rPr lang="en-US" dirty="0" smtClean="0"/>
              <a:t>June 2010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Academic Blogging in Practice: </a:t>
            </a:r>
            <a:br>
              <a:rPr lang="en-US" dirty="0" smtClean="0"/>
            </a:br>
            <a:r>
              <a:rPr lang="en-US" dirty="0" smtClean="0"/>
              <a:t>A Case Study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eminar_Blogging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12404"/>
          </a:xfrm>
        </p:spPr>
      </p:pic>
      <p:sp>
        <p:nvSpPr>
          <p:cNvPr id="5" name="TextBox 4"/>
          <p:cNvSpPr txBox="1"/>
          <p:nvPr/>
        </p:nvSpPr>
        <p:spPr>
          <a:xfrm>
            <a:off x="381000" y="228600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“Blogging Circle”  </a:t>
            </a:r>
            <a:endParaRPr lang="en-US" sz="2400" b="1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39784"/>
          </a:xfrm>
        </p:spPr>
        <p:txBody>
          <a:bodyPr/>
          <a:lstStyle/>
          <a:p>
            <a:pPr algn="ctr"/>
            <a:r>
              <a:rPr lang="en-CA" b="1" dirty="0" smtClean="0"/>
              <a:t>Blogging in a </a:t>
            </a:r>
            <a:r>
              <a:rPr lang="en-CA" b="1" dirty="0" smtClean="0"/>
              <a:t>Blogging Circle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20" y="1142984"/>
            <a:ext cx="8401080" cy="5429288"/>
          </a:xfrm>
        </p:spPr>
        <p:txBody>
          <a:bodyPr>
            <a:normAutofit/>
          </a:bodyPr>
          <a:lstStyle/>
          <a:p>
            <a:pPr lvl="1"/>
            <a:r>
              <a:rPr lang="en-US" sz="3200" dirty="0" smtClean="0"/>
              <a:t>Began to more systematically organize posts for easier retrieval and re-use (piling)</a:t>
            </a:r>
          </a:p>
          <a:p>
            <a:pPr lvl="1"/>
            <a:r>
              <a:rPr lang="en-US" sz="3200" dirty="0" smtClean="0"/>
              <a:t>Completed more posts as Pause-points (self-monitoring of progress made)</a:t>
            </a:r>
          </a:p>
          <a:p>
            <a:pPr lvl="1"/>
            <a:r>
              <a:rPr lang="en-US" sz="3200" dirty="0" smtClean="0"/>
              <a:t>Spent more time intentionally weaving </a:t>
            </a:r>
            <a:r>
              <a:rPr lang="en-US" sz="3200" dirty="0" smtClean="0"/>
              <a:t> and sharing ideas </a:t>
            </a:r>
            <a:r>
              <a:rPr lang="en-US" sz="3200" dirty="0" smtClean="0"/>
              <a:t>from articles, web sites, blog posts</a:t>
            </a:r>
          </a:p>
          <a:p>
            <a:pPr lvl="1"/>
            <a:r>
              <a:rPr lang="en-US" sz="3200" dirty="0" smtClean="0"/>
              <a:t>Facilitated  </a:t>
            </a:r>
            <a:r>
              <a:rPr lang="en-US" sz="3200" dirty="0" smtClean="0"/>
              <a:t>and participated in</a:t>
            </a:r>
            <a:r>
              <a:rPr lang="en-US" sz="3200" dirty="0" smtClean="0"/>
              <a:t> </a:t>
            </a:r>
            <a:r>
              <a:rPr lang="en-US" sz="3200" dirty="0" smtClean="0"/>
              <a:t>extended conversation </a:t>
            </a:r>
            <a:r>
              <a:rPr lang="en-US" sz="3200" dirty="0" smtClean="0"/>
              <a:t>first as </a:t>
            </a:r>
            <a:r>
              <a:rPr lang="en-US" sz="3200" dirty="0" smtClean="0"/>
              <a:t>comment thread, then </a:t>
            </a:r>
            <a:r>
              <a:rPr lang="en-US" sz="3200" dirty="0" smtClean="0"/>
              <a:t>moved</a:t>
            </a:r>
            <a:r>
              <a:rPr lang="en-US" sz="3200" dirty="0" smtClean="0"/>
              <a:t> </a:t>
            </a:r>
            <a:r>
              <a:rPr lang="en-US" sz="3200" dirty="0" smtClean="0"/>
              <a:t>conversations to own blogs as blog posts linked to each others’ </a:t>
            </a:r>
            <a:r>
              <a:rPr lang="en-US" sz="3200" dirty="0" smtClean="0"/>
              <a:t>posts</a:t>
            </a:r>
            <a:endParaRPr lang="en-US" sz="2800" dirty="0" smtClean="0"/>
          </a:p>
          <a:p>
            <a:endParaRPr lang="en-CA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6356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Blogging in a Practice Network</a:t>
            </a:r>
            <a:endParaRPr lang="en-US" b="1" dirty="0"/>
          </a:p>
        </p:txBody>
      </p:sp>
      <p:pic>
        <p:nvPicPr>
          <p:cNvPr id="4" name="Content Placeholder 3" descr="learning_partnerships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304800" y="838200"/>
            <a:ext cx="8839199" cy="5791200"/>
          </a:xfr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39784"/>
          </a:xfrm>
        </p:spPr>
        <p:txBody>
          <a:bodyPr/>
          <a:lstStyle/>
          <a:p>
            <a:r>
              <a:rPr lang="en-CA" dirty="0" smtClean="0"/>
              <a:t>About Learning in a Blogging Circle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124472"/>
          </a:xfrm>
        </p:spPr>
        <p:txBody>
          <a:bodyPr>
            <a:normAutofit fontScale="92500" lnSpcReduction="20000"/>
          </a:bodyPr>
          <a:lstStyle/>
          <a:p>
            <a:pPr lvl="1">
              <a:buNone/>
            </a:pPr>
            <a:r>
              <a:rPr lang="en-US" sz="3500" dirty="0" smtClean="0"/>
              <a:t>Fundamental shifts of perspective:</a:t>
            </a:r>
          </a:p>
          <a:p>
            <a:pPr lvl="1"/>
            <a:r>
              <a:rPr lang="en-US" sz="3400" dirty="0" smtClean="0"/>
              <a:t>Ideas/process capture is more proactive and more engaged with purposeful posting</a:t>
            </a:r>
          </a:p>
          <a:p>
            <a:pPr lvl="1"/>
            <a:r>
              <a:rPr lang="en-US" sz="3400" dirty="0" smtClean="0"/>
              <a:t>“Not just about me – </a:t>
            </a:r>
            <a:r>
              <a:rPr lang="en-US" sz="3400" dirty="0" smtClean="0"/>
              <a:t>other students like myself </a:t>
            </a:r>
            <a:r>
              <a:rPr lang="en-US" sz="3400" dirty="0" smtClean="0"/>
              <a:t>have need for mentor’s </a:t>
            </a:r>
            <a:r>
              <a:rPr lang="en-US" sz="3400" dirty="0" smtClean="0"/>
              <a:t>expertise” </a:t>
            </a:r>
            <a:endParaRPr lang="en-US" sz="3400" dirty="0" smtClean="0"/>
          </a:p>
          <a:p>
            <a:pPr lvl="1"/>
            <a:r>
              <a:rPr lang="en-US" sz="3400" dirty="0" smtClean="0"/>
              <a:t>“I need to blog for oneself, so it is time to </a:t>
            </a:r>
            <a:r>
              <a:rPr lang="en-US" sz="3400" dirty="0" smtClean="0"/>
              <a:t>fly </a:t>
            </a:r>
            <a:r>
              <a:rPr lang="en-US" sz="3400" dirty="0" smtClean="0"/>
              <a:t>solo”</a:t>
            </a:r>
          </a:p>
          <a:p>
            <a:pPr lvl="1"/>
            <a:r>
              <a:rPr lang="en-US" sz="3400" dirty="0" smtClean="0"/>
              <a:t>I began viewing blogging context of my own larger role as peer mentor in supporting other learners like myself </a:t>
            </a:r>
          </a:p>
          <a:p>
            <a:pPr lvl="1"/>
            <a:r>
              <a:rPr lang="en-US" sz="3400" dirty="0" smtClean="0"/>
              <a:t>Engaged with other learners as guest blogger </a:t>
            </a:r>
            <a:r>
              <a:rPr lang="en-US" sz="3400" dirty="0" smtClean="0"/>
              <a:t>(as a former </a:t>
            </a:r>
            <a:r>
              <a:rPr lang="en-US" sz="3400" dirty="0" smtClean="0"/>
              <a:t>student of the course)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CA" b="1" dirty="0" smtClean="0"/>
              <a:t>Suggestions for Using Blogs for Instruction with Learners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Provide models for posting (exemplars)</a:t>
            </a:r>
          </a:p>
          <a:p>
            <a:r>
              <a:rPr lang="en-CA" dirty="0" smtClean="0"/>
              <a:t>Actively blog alongside learners – share own blogging experiences</a:t>
            </a:r>
          </a:p>
          <a:p>
            <a:r>
              <a:rPr lang="en-CA" dirty="0" smtClean="0"/>
              <a:t>Provide activities that require reflective </a:t>
            </a:r>
            <a:r>
              <a:rPr lang="en-CA" dirty="0" smtClean="0"/>
              <a:t>pause-points for learners to assess their learning</a:t>
            </a:r>
          </a:p>
          <a:p>
            <a:r>
              <a:rPr lang="en-CA" dirty="0" smtClean="0"/>
              <a:t>Encourage students to share ideas with one another cooperatively and collaboratively  </a:t>
            </a:r>
          </a:p>
          <a:p>
            <a:r>
              <a:rPr lang="en-CA" dirty="0" smtClean="0"/>
              <a:t>Discuss with students how to deep-weave, and use activities that go beyond surface commenting on others’ </a:t>
            </a:r>
            <a:r>
              <a:rPr lang="en-CA" dirty="0" smtClean="0"/>
              <a:t>posts</a:t>
            </a:r>
            <a:endParaRPr lang="en-CA" dirty="0" smtClean="0"/>
          </a:p>
          <a:p>
            <a:r>
              <a:rPr lang="en-CA" dirty="0" smtClean="0"/>
              <a:t>Model how to blog from different perspectives, roles, and </a:t>
            </a:r>
            <a:r>
              <a:rPr lang="en-CA" dirty="0" smtClean="0"/>
              <a:t>voices</a:t>
            </a:r>
            <a:endParaRPr lang="en-CA" dirty="0" smtClean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CA" b="1" dirty="0" smtClean="0"/>
              <a:t>Strategies for Minimizing Learner Frustrations and Ambivalence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sz="3200" dirty="0" smtClean="0"/>
              <a:t>Use student names and refer to posts and comments made </a:t>
            </a:r>
            <a:r>
              <a:rPr lang="en-CA" sz="3200" dirty="0" smtClean="0"/>
              <a:t>by learners on regular presence</a:t>
            </a:r>
            <a:endParaRPr lang="en-CA" sz="3200" dirty="0" smtClean="0"/>
          </a:p>
          <a:p>
            <a:r>
              <a:rPr lang="en-CA" sz="3200" dirty="0" smtClean="0"/>
              <a:t>Offer resources to students that might be of use/interest</a:t>
            </a:r>
          </a:p>
          <a:p>
            <a:r>
              <a:rPr lang="en-CA" sz="3200" dirty="0" smtClean="0"/>
              <a:t>Use informal, conversational tone to describe one’s own </a:t>
            </a:r>
            <a:r>
              <a:rPr lang="en-CA" sz="3200" dirty="0" smtClean="0"/>
              <a:t>authentic blogging  practice</a:t>
            </a:r>
            <a:endParaRPr lang="en-CA" sz="3200" dirty="0" smtClean="0"/>
          </a:p>
          <a:p>
            <a:r>
              <a:rPr lang="en-CA" sz="3200" dirty="0" smtClean="0"/>
              <a:t>Make sub-text within your blog posts, to comment on what/how you are blogging</a:t>
            </a:r>
          </a:p>
          <a:p>
            <a:r>
              <a:rPr lang="en-CA" sz="3200" dirty="0" smtClean="0"/>
              <a:t>Use tags and links as you would like your students to use </a:t>
            </a:r>
            <a:r>
              <a:rPr lang="en-CA" sz="3200" dirty="0" smtClean="0"/>
              <a:t>them </a:t>
            </a:r>
            <a:endParaRPr lang="en-CA" sz="3200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/>
          </a:p>
        </p:txBody>
      </p:sp>
    </p:spTree>
  </p:cSld>
  <p:clrMapOvr>
    <a:masterClrMapping/>
  </p:clrMapOvr>
  <p:transition spd="med"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b="1" dirty="0" smtClean="0"/>
              <a:t>Personal Best Practices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81596"/>
          </a:xfrm>
        </p:spPr>
        <p:txBody>
          <a:bodyPr>
            <a:normAutofit/>
          </a:bodyPr>
          <a:lstStyle/>
          <a:p>
            <a:r>
              <a:rPr lang="en-CA" dirty="0" smtClean="0"/>
              <a:t>Engage in conversations with oneself (as future reader) and others</a:t>
            </a:r>
          </a:p>
          <a:p>
            <a:r>
              <a:rPr lang="en-CA" dirty="0" smtClean="0"/>
              <a:t>Participate in self-regulated learning one’s learning mindful of instructor/mentor’s broader teaching context with others like oneself</a:t>
            </a:r>
          </a:p>
          <a:p>
            <a:r>
              <a:rPr lang="en-CA" dirty="0" smtClean="0"/>
              <a:t>Tag meaningfully and proactively in anticipation of reviewing Tag Cloud later</a:t>
            </a:r>
          </a:p>
          <a:p>
            <a:r>
              <a:rPr lang="en-CA" dirty="0" smtClean="0"/>
              <a:t>Balance post types to practice the different skills of knowledge construction process</a:t>
            </a:r>
          </a:p>
          <a:p>
            <a:r>
              <a:rPr lang="en-CA" dirty="0" smtClean="0"/>
              <a:t>Use idea capture (voice recordings, scanned notes, graphic organizers) as much as possible to track progress of ideas</a:t>
            </a:r>
            <a:endParaRPr lang="en-CA" dirty="0"/>
          </a:p>
        </p:txBody>
      </p:sp>
    </p:spTree>
  </p:cSld>
  <p:clrMapOvr>
    <a:masterClrMapping/>
  </p:clrMapOvr>
  <p:transition spd="med">
    <p:wipe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Conclusions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case study supports central role of peers in supporting learners.</a:t>
            </a:r>
          </a:p>
          <a:p>
            <a:r>
              <a:rPr lang="en-US" dirty="0" smtClean="0"/>
              <a:t>The case study also provides strong support for the essential, central role of instructors.</a:t>
            </a:r>
          </a:p>
          <a:p>
            <a:r>
              <a:rPr lang="en-US" dirty="0" smtClean="0"/>
              <a:t>Student bloggers require sustained opportunities to practice over several semesters in differing contexts, ideally with only one instructor.</a:t>
            </a:r>
          </a:p>
          <a:p>
            <a:r>
              <a:rPr lang="en-US" dirty="0" smtClean="0"/>
              <a:t>Students need to be offered opportunity to practice blogging apprenticeship  to engage others in wider circles but within secure practice network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6356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Selected Resources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219200"/>
            <a:ext cx="7848600" cy="4876800"/>
          </a:xfrm>
        </p:spPr>
        <p:txBody>
          <a:bodyPr>
            <a:noAutofit/>
          </a:bodyPr>
          <a:lstStyle/>
          <a:p>
            <a:r>
              <a:rPr lang="en-US" sz="1800" dirty="0" smtClean="0"/>
              <a:t>Bates, Marcia J. "</a:t>
            </a:r>
            <a:r>
              <a:rPr lang="en-US" sz="1800" dirty="0" smtClean="0">
                <a:hlinkClick r:id="rId2"/>
              </a:rPr>
              <a:t>The Design of Browsing and </a:t>
            </a:r>
            <a:r>
              <a:rPr lang="en-US" sz="1800" dirty="0" err="1" smtClean="0">
                <a:hlinkClick r:id="rId2"/>
              </a:rPr>
              <a:t>Berrypicking</a:t>
            </a:r>
            <a:r>
              <a:rPr lang="en-US" sz="1800" dirty="0" smtClean="0">
                <a:hlinkClick r:id="rId2"/>
              </a:rPr>
              <a:t> Techniques for the Online Search Interface</a:t>
            </a:r>
            <a:r>
              <a:rPr lang="en-US" sz="1800" dirty="0" smtClean="0"/>
              <a:t>." Online Review 13 (October 1989): 407-424.Kerawaala (2009)</a:t>
            </a:r>
          </a:p>
          <a:p>
            <a:r>
              <a:rPr lang="en-US" sz="1800" dirty="0" err="1" smtClean="0"/>
              <a:t>Downes</a:t>
            </a:r>
            <a:r>
              <a:rPr lang="en-US" sz="1800" dirty="0" smtClean="0"/>
              <a:t>, S. (2009). </a:t>
            </a:r>
            <a:r>
              <a:rPr lang="en-US" sz="1800" dirty="0" smtClean="0">
                <a:hlinkClick r:id="rId3"/>
              </a:rPr>
              <a:t>New Tools for Personal Learning</a:t>
            </a:r>
            <a:r>
              <a:rPr lang="en-US" sz="1800" dirty="0" smtClean="0"/>
              <a:t>.  Retrieved December 7, 2009, from URL: </a:t>
            </a:r>
            <a:r>
              <a:rPr lang="en-US" sz="1800" dirty="0" smtClean="0">
                <a:hlinkClick r:id="rId4"/>
              </a:rPr>
              <a:t>http://www.slideshare.net/Downes/new-tools-for-personal-learning</a:t>
            </a:r>
            <a:endParaRPr lang="en-US" sz="1800" dirty="0" smtClean="0"/>
          </a:p>
          <a:p>
            <a:r>
              <a:rPr lang="en-US" sz="1800" dirty="0" smtClean="0"/>
              <a:t>Siemens, G. (2009). What is </a:t>
            </a:r>
            <a:r>
              <a:rPr lang="en-US" sz="1800" dirty="0" err="1" smtClean="0"/>
              <a:t>Connectivism</a:t>
            </a:r>
            <a:r>
              <a:rPr lang="en-US" sz="1800" dirty="0" smtClean="0"/>
              <a:t>? Week 1: CCK09 Course, Date: September 2009</a:t>
            </a:r>
            <a:br>
              <a:rPr lang="en-US" sz="1800" dirty="0" smtClean="0"/>
            </a:br>
            <a:r>
              <a:rPr lang="en-US" sz="1800" dirty="0" smtClean="0"/>
              <a:t>Retrieved October 26, 2009 from </a:t>
            </a:r>
            <a:r>
              <a:rPr lang="en-US" sz="1800" dirty="0" smtClean="0">
                <a:hlinkClick r:id="rId5"/>
              </a:rPr>
              <a:t>http://docs.google.com/Doc?id=anw8wkk6fjc_14gpbqc2dt</a:t>
            </a:r>
            <a:endParaRPr lang="en-US" sz="1800" dirty="0" smtClean="0"/>
          </a:p>
          <a:p>
            <a:r>
              <a:rPr lang="en-US" sz="1800" dirty="0" err="1" smtClean="0"/>
              <a:t>Weick</a:t>
            </a:r>
            <a:r>
              <a:rPr lang="en-US" sz="1800" dirty="0" smtClean="0"/>
              <a:t>, Sutcliffe, and </a:t>
            </a:r>
            <a:r>
              <a:rPr lang="en-US" sz="1800" dirty="0" err="1" smtClean="0"/>
              <a:t>Obstfeld</a:t>
            </a:r>
            <a:r>
              <a:rPr lang="en-US" sz="1800" dirty="0" smtClean="0"/>
              <a:t>: </a:t>
            </a:r>
            <a:r>
              <a:rPr lang="en-US" sz="1800" i="1" dirty="0" smtClean="0"/>
              <a:t>Organizing and the Process of </a:t>
            </a:r>
            <a:r>
              <a:rPr lang="en-US" sz="1800" i="1" dirty="0" err="1" smtClean="0"/>
              <a:t>Sensemaking</a:t>
            </a:r>
            <a:r>
              <a:rPr lang="en-US" sz="1800" i="1" dirty="0" smtClean="0"/>
              <a:t>. </a:t>
            </a:r>
            <a:r>
              <a:rPr lang="en-US" sz="1800" dirty="0" smtClean="0"/>
              <a:t>Organization Science 16(4), pp. 409–421, ©2005 INFORMS</a:t>
            </a:r>
          </a:p>
          <a:p>
            <a:r>
              <a:rPr lang="en-US" sz="1800" dirty="0" smtClean="0"/>
              <a:t>Du, H., &amp; Wagner, C. (2007). Learning With Weblogs: Enhancing Cognitive and Social Knowledge Construction. </a:t>
            </a:r>
            <a:r>
              <a:rPr lang="en-US" sz="1800" i="1" dirty="0" smtClean="0"/>
              <a:t>IEEE Transactions on Professional Communication</a:t>
            </a:r>
            <a:r>
              <a:rPr lang="en-US" sz="1800" dirty="0" smtClean="0"/>
              <a:t>, </a:t>
            </a:r>
            <a:r>
              <a:rPr lang="en-US" sz="1800" i="1" dirty="0" smtClean="0"/>
              <a:t>50</a:t>
            </a:r>
            <a:r>
              <a:rPr lang="en-US" sz="1800" dirty="0" smtClean="0"/>
              <a:t>(1), 1-16. Retrieved from Academic Search Premier database.</a:t>
            </a:r>
          </a:p>
          <a:p>
            <a:r>
              <a:rPr lang="en-US" sz="1800" dirty="0" err="1" smtClean="0"/>
              <a:t>Efimova</a:t>
            </a:r>
            <a:r>
              <a:rPr lang="en-US" sz="1800" dirty="0" smtClean="0"/>
              <a:t>, L. (2009). Weblog as a personal thinking space. </a:t>
            </a:r>
            <a:r>
              <a:rPr lang="en-US" sz="1800" i="1" dirty="0" smtClean="0"/>
              <a:t>HT’09: Proceedings of the twentieth ACM conference on hypertext and hypermedia</a:t>
            </a:r>
            <a:r>
              <a:rPr lang="en-US" sz="1800" dirty="0" smtClean="0"/>
              <a:t>, June 2009. New York: ACM. doi:</a:t>
            </a:r>
            <a:r>
              <a:rPr lang="en-US" sz="1800" dirty="0" smtClean="0">
                <a:hlinkClick r:id="rId6"/>
              </a:rPr>
              <a:t>10.1145/1557914.1557963</a:t>
            </a:r>
            <a:r>
              <a:rPr lang="en-US" sz="1800" dirty="0" smtClean="0"/>
              <a:t> [</a:t>
            </a:r>
            <a:r>
              <a:rPr lang="en-US" sz="1800" dirty="0" smtClean="0">
                <a:hlinkClick r:id="rId7"/>
              </a:rPr>
              <a:t>.</a:t>
            </a:r>
            <a:r>
              <a:rPr lang="en-US" sz="1800" dirty="0" err="1" smtClean="0">
                <a:hlinkClick r:id="rId7"/>
              </a:rPr>
              <a:t>pdf</a:t>
            </a:r>
            <a:r>
              <a:rPr lang="en-US" sz="1800" dirty="0" smtClean="0"/>
              <a:t>]</a:t>
            </a:r>
          </a:p>
          <a:p>
            <a:pPr>
              <a:buNone/>
            </a:pPr>
            <a:endParaRPr lang="en-US" sz="1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2895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For questions and comments, please contact me:  </a:t>
            </a:r>
          </a:p>
          <a:p>
            <a:r>
              <a:rPr lang="en-US" sz="3600" b="1" dirty="0" smtClean="0"/>
              <a:t>Glenn </a:t>
            </a:r>
            <a:r>
              <a:rPr lang="en-US" sz="3600" b="1" dirty="0" err="1" smtClean="0"/>
              <a:t>Groulx</a:t>
            </a:r>
            <a:endParaRPr lang="en-US" sz="3600" b="1" dirty="0" smtClean="0"/>
          </a:p>
          <a:p>
            <a:r>
              <a:rPr lang="en-US" dirty="0" smtClean="0">
                <a:hlinkClick r:id="rId2"/>
              </a:rPr>
              <a:t>ggroulx@nwcc.bc.ca</a:t>
            </a:r>
            <a:r>
              <a:rPr lang="en-US" dirty="0" smtClean="0"/>
              <a:t> </a:t>
            </a:r>
          </a:p>
          <a:p>
            <a:r>
              <a:rPr lang="en-US" dirty="0" smtClean="0"/>
              <a:t>Twitter: @</a:t>
            </a:r>
            <a:r>
              <a:rPr lang="en-US" dirty="0" err="1" smtClean="0"/>
              <a:t>ggroulx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https://landing.athabascau.ca/pg/blog/glenngr4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http://edublogging4literacy.edublogs.org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 for listening</a:t>
            </a:r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46"/>
          </a:xfrm>
        </p:spPr>
        <p:txBody>
          <a:bodyPr/>
          <a:lstStyle/>
          <a:p>
            <a:pPr algn="ctr"/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0034" y="1214422"/>
            <a:ext cx="8186766" cy="5214974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Address blogging from my own perspective as a learner and student researcher</a:t>
            </a:r>
          </a:p>
          <a:p>
            <a:r>
              <a:rPr lang="en-US" sz="3600" dirty="0" smtClean="0"/>
              <a:t>Use perspective of analyzing blogging practices in terms of what was significant, valuable and challenging</a:t>
            </a:r>
          </a:p>
          <a:p>
            <a:r>
              <a:rPr lang="en-US" sz="3600" dirty="0" smtClean="0"/>
              <a:t>Share my passion for blogging</a:t>
            </a:r>
          </a:p>
          <a:p>
            <a:r>
              <a:rPr lang="en-US" sz="3600" dirty="0" smtClean="0"/>
              <a:t>Identify differences of learning using blogging in different contexts</a:t>
            </a:r>
          </a:p>
          <a:p>
            <a:endParaRPr lang="en-US" sz="36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39784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Background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sz="quarter" idx="1"/>
          </p:nvPr>
        </p:nvSpPr>
        <p:spPr>
          <a:xfrm>
            <a:off x="428596" y="1214422"/>
            <a:ext cx="8258204" cy="5643578"/>
          </a:xfrm>
        </p:spPr>
        <p:txBody>
          <a:bodyPr>
            <a:noAutofit/>
          </a:bodyPr>
          <a:lstStyle/>
          <a:p>
            <a:r>
              <a:rPr lang="en-US" sz="2800" dirty="0" smtClean="0"/>
              <a:t>Completed 4 courses of 11 course MDE </a:t>
            </a:r>
            <a:r>
              <a:rPr lang="en-US" sz="2800" dirty="0"/>
              <a:t>program at Athabasca </a:t>
            </a:r>
            <a:r>
              <a:rPr lang="en-US" sz="2800" dirty="0" smtClean="0"/>
              <a:t>University using blogging </a:t>
            </a:r>
          </a:p>
          <a:p>
            <a:r>
              <a:rPr lang="en-US" sz="2800" dirty="0" smtClean="0"/>
              <a:t>1 regular course, 1 seminar format, 2 independent study</a:t>
            </a:r>
            <a:endParaRPr lang="en-US" sz="2800" dirty="0"/>
          </a:p>
          <a:p>
            <a:r>
              <a:rPr lang="en-US" sz="2800" dirty="0" smtClean="0"/>
              <a:t>Between September 2008 to December 2009</a:t>
            </a:r>
          </a:p>
          <a:p>
            <a:r>
              <a:rPr lang="en-US" sz="2800" dirty="0" smtClean="0"/>
              <a:t>Blogged within Me2U community at Athabasca University</a:t>
            </a:r>
          </a:p>
          <a:p>
            <a:pPr>
              <a:buNone/>
            </a:pPr>
            <a:endParaRPr lang="en-US" sz="2800" b="1" i="1" dirty="0" smtClean="0"/>
          </a:p>
          <a:p>
            <a:pPr>
              <a:buNone/>
            </a:pPr>
            <a:r>
              <a:rPr lang="en-US" sz="2800" b="1" i="1" dirty="0" smtClean="0"/>
              <a:t>2 significant differences from other case studies:</a:t>
            </a:r>
            <a:endParaRPr lang="en-US" sz="2800" b="1" i="1" dirty="0"/>
          </a:p>
          <a:p>
            <a:r>
              <a:rPr lang="en-US" sz="2800" dirty="0" smtClean="0"/>
              <a:t>Maintained contact </a:t>
            </a:r>
            <a:r>
              <a:rPr lang="en-US" sz="2800" dirty="0"/>
              <a:t>with one professor </a:t>
            </a:r>
            <a:r>
              <a:rPr lang="en-US" sz="2800" dirty="0" smtClean="0"/>
              <a:t>as mentor during </a:t>
            </a:r>
            <a:r>
              <a:rPr lang="en-US" sz="2800" dirty="0"/>
              <a:t>four consecutive semesters </a:t>
            </a:r>
            <a:endParaRPr lang="en-US" sz="2800" i="1" dirty="0" smtClean="0"/>
          </a:p>
          <a:p>
            <a:r>
              <a:rPr lang="en-US" sz="2800" dirty="0" smtClean="0"/>
              <a:t>16 months of uninterrupted blogging practice</a:t>
            </a:r>
            <a:endParaRPr lang="en-US" sz="28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Selection and Collection of Data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57158" y="1447800"/>
            <a:ext cx="8329642" cy="5053034"/>
          </a:xfrm>
        </p:spPr>
        <p:txBody>
          <a:bodyPr>
            <a:normAutofit/>
          </a:bodyPr>
          <a:lstStyle/>
          <a:p>
            <a:r>
              <a:rPr lang="en-US" sz="3200" dirty="0" smtClean="0"/>
              <a:t>No log files available</a:t>
            </a:r>
          </a:p>
          <a:p>
            <a:r>
              <a:rPr lang="en-US" sz="3200" dirty="0" smtClean="0"/>
              <a:t>Used a Tag Cloud</a:t>
            </a:r>
          </a:p>
          <a:p>
            <a:r>
              <a:rPr lang="en-US" sz="3200" dirty="0" smtClean="0"/>
              <a:t>Commonly Used Tags: </a:t>
            </a:r>
            <a:r>
              <a:rPr lang="en-US" sz="3200" i="1" dirty="0" err="1" smtClean="0"/>
              <a:t>Edublogging</a:t>
            </a:r>
            <a:r>
              <a:rPr lang="en-US" sz="3200" i="1" dirty="0" smtClean="0"/>
              <a:t>, MDDE663, MDDE690, MDDE691, MODEL POST, and Reflections</a:t>
            </a:r>
          </a:p>
          <a:p>
            <a:r>
              <a:rPr lang="en-US" sz="3200" dirty="0" smtClean="0"/>
              <a:t>29 connections were established with other peers within the Me2U community; </a:t>
            </a:r>
          </a:p>
          <a:p>
            <a:r>
              <a:rPr lang="en-US" sz="3200" dirty="0" smtClean="0"/>
              <a:t>I blogged a total of 159 posts and classified these posts with 330 tags</a:t>
            </a:r>
            <a:endParaRPr lang="en-US" sz="3200" i="1" dirty="0" smtClean="0"/>
          </a:p>
          <a:p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066800"/>
          <a:ext cx="79248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14400" y="22860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Four Blogging Contexts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Cohort Blogging</a:t>
            </a:r>
            <a:endParaRPr lang="en-US" b="1" dirty="0"/>
          </a:p>
        </p:txBody>
      </p:sp>
      <p:pic>
        <p:nvPicPr>
          <p:cNvPr id="4" name="Content Placeholder 3" descr="introductory_blogging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733396" y="838200"/>
            <a:ext cx="8124884" cy="5815299"/>
          </a:xfr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b="1" dirty="0" smtClean="0"/>
              <a:t>Blogging Within a Cohort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/>
              <a:t>Began blogging to review content specific to course</a:t>
            </a:r>
          </a:p>
          <a:p>
            <a:r>
              <a:rPr lang="en-US" sz="3200" b="1" dirty="0" smtClean="0"/>
              <a:t>Considered Group blog central focus</a:t>
            </a:r>
          </a:p>
          <a:p>
            <a:r>
              <a:rPr lang="en-US" sz="3200" b="1" dirty="0" smtClean="0"/>
              <a:t>Interacted mainly with instructor</a:t>
            </a:r>
          </a:p>
          <a:p>
            <a:r>
              <a:rPr lang="en-US" sz="3200" b="1" dirty="0" smtClean="0"/>
              <a:t>Engaged in commenting between instructor and a few other learners</a:t>
            </a:r>
            <a:endParaRPr lang="en-US" sz="3200" dirty="0" smtClean="0"/>
          </a:p>
          <a:p>
            <a:r>
              <a:rPr lang="en-US" sz="3200" b="1" dirty="0" smtClean="0"/>
              <a:t>Used tagging sporadically to categorize posts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0"/>
            <a:ext cx="7843838" cy="92867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Seminar Blogging</a:t>
            </a:r>
            <a:endParaRPr lang="en-US" b="1" dirty="0"/>
          </a:p>
        </p:txBody>
      </p:sp>
      <p:pic>
        <p:nvPicPr>
          <p:cNvPr id="4" name="Content Placeholder 3" descr="collaborative_blogging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357158" y="928670"/>
            <a:ext cx="8429684" cy="5214998"/>
          </a:xfr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b="1" dirty="0" smtClean="0"/>
              <a:t>Seminar Blogging Activity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53034"/>
          </a:xfrm>
        </p:spPr>
        <p:txBody>
          <a:bodyPr>
            <a:normAutofit/>
          </a:bodyPr>
          <a:lstStyle/>
          <a:p>
            <a:pPr lvl="1"/>
            <a:r>
              <a:rPr lang="en-US" sz="3200" b="1" dirty="0" smtClean="0"/>
              <a:t>Began to more systematically organize posts for easier retrieval and re-use (piling)</a:t>
            </a:r>
          </a:p>
          <a:p>
            <a:pPr lvl="1"/>
            <a:r>
              <a:rPr lang="en-US" sz="3200" b="1" dirty="0" smtClean="0"/>
              <a:t>Completed more posts as Pause-points (self-monitoring of progress made)</a:t>
            </a:r>
          </a:p>
          <a:p>
            <a:pPr lvl="1"/>
            <a:r>
              <a:rPr lang="en-US" sz="3200" b="1" dirty="0" smtClean="0"/>
              <a:t>Spent more time intentionally weaving ideas from articles, web sites, blog posts</a:t>
            </a:r>
          </a:p>
          <a:p>
            <a:pPr lvl="1"/>
            <a:r>
              <a:rPr lang="en-US" sz="3200" b="1" dirty="0" smtClean="0"/>
              <a:t>Participated in greater sharing of online resources and experiences</a:t>
            </a:r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  <a:p>
            <a:endParaRPr lang="en-CA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1053</TotalTime>
  <Words>845</Words>
  <Application>Microsoft Office PowerPoint</Application>
  <PresentationFormat>On-screen Show (4:3)</PresentationFormat>
  <Paragraphs>104</Paragraphs>
  <Slides>19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Equity</vt:lpstr>
      <vt:lpstr> Academic Blogging in Practice:  A Case Study </vt:lpstr>
      <vt:lpstr>Introduction</vt:lpstr>
      <vt:lpstr>Background</vt:lpstr>
      <vt:lpstr>Selection and Collection of Data</vt:lpstr>
      <vt:lpstr>Slide 5</vt:lpstr>
      <vt:lpstr>Cohort Blogging</vt:lpstr>
      <vt:lpstr>Blogging Within a Cohort</vt:lpstr>
      <vt:lpstr>Seminar Blogging</vt:lpstr>
      <vt:lpstr>Seminar Blogging Activity</vt:lpstr>
      <vt:lpstr>Slide 10</vt:lpstr>
      <vt:lpstr>Blogging in a Blogging Circle</vt:lpstr>
      <vt:lpstr>Blogging in a Practice Network</vt:lpstr>
      <vt:lpstr>About Learning in a Blogging Circle</vt:lpstr>
      <vt:lpstr>Suggestions for Using Blogs for Instruction with Learners</vt:lpstr>
      <vt:lpstr>Strategies for Minimizing Learner Frustrations and Ambivalence</vt:lpstr>
      <vt:lpstr>Personal Best Practices</vt:lpstr>
      <vt:lpstr>Conclusions</vt:lpstr>
      <vt:lpstr>Selected Resources</vt:lpstr>
      <vt:lpstr>Thank you for listening</vt:lpstr>
    </vt:vector>
  </TitlesOfParts>
  <Company>NWCC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EduBlogging in Practice:  Case Study</dc:title>
  <dc:creator>NWCC</dc:creator>
  <cp:lastModifiedBy>GLENN</cp:lastModifiedBy>
  <cp:revision>134</cp:revision>
  <dcterms:created xsi:type="dcterms:W3CDTF">2010-06-02T23:50:05Z</dcterms:created>
  <dcterms:modified xsi:type="dcterms:W3CDTF">2010-06-24T05:06:37Z</dcterms:modified>
</cp:coreProperties>
</file>