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8"/>
  </p:notesMasterIdLst>
  <p:handoutMasterIdLst>
    <p:handoutMasterId r:id="rId39"/>
  </p:handoutMasterIdLst>
  <p:sldIdLst>
    <p:sldId id="318" r:id="rId3"/>
    <p:sldId id="297" r:id="rId4"/>
    <p:sldId id="396" r:id="rId5"/>
    <p:sldId id="343" r:id="rId6"/>
    <p:sldId id="377" r:id="rId7"/>
    <p:sldId id="389" r:id="rId8"/>
    <p:sldId id="390" r:id="rId9"/>
    <p:sldId id="383" r:id="rId10"/>
    <p:sldId id="384" r:id="rId11"/>
    <p:sldId id="385" r:id="rId12"/>
    <p:sldId id="386" r:id="rId13"/>
    <p:sldId id="387" r:id="rId14"/>
    <p:sldId id="388" r:id="rId15"/>
    <p:sldId id="381" r:id="rId16"/>
    <p:sldId id="382" r:id="rId17"/>
    <p:sldId id="339" r:id="rId18"/>
    <p:sldId id="319" r:id="rId19"/>
    <p:sldId id="391" r:id="rId20"/>
    <p:sldId id="355" r:id="rId21"/>
    <p:sldId id="358" r:id="rId22"/>
    <p:sldId id="356" r:id="rId23"/>
    <p:sldId id="359" r:id="rId24"/>
    <p:sldId id="353" r:id="rId25"/>
    <p:sldId id="352" r:id="rId26"/>
    <p:sldId id="354" r:id="rId27"/>
    <p:sldId id="392" r:id="rId28"/>
    <p:sldId id="393" r:id="rId29"/>
    <p:sldId id="336" r:id="rId30"/>
    <p:sldId id="368" r:id="rId31"/>
    <p:sldId id="369" r:id="rId32"/>
    <p:sldId id="370" r:id="rId33"/>
    <p:sldId id="371" r:id="rId34"/>
    <p:sldId id="372" r:id="rId35"/>
    <p:sldId id="394" r:id="rId36"/>
    <p:sldId id="395" r:id="rId37"/>
  </p:sldIdLst>
  <p:sldSz cx="12801600" cy="9601200" type="A3"/>
  <p:notesSz cx="9944100" cy="6805613"/>
  <p:defaultTextStyle>
    <a:defPPr>
      <a:defRPr lang="en-US"/>
    </a:defPPr>
    <a:lvl1pPr marL="0" algn="l" defTabSz="107515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7576" algn="l" defTabSz="107515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5155" algn="l" defTabSz="107515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12733" algn="l" defTabSz="107515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50310" algn="l" defTabSz="107515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7887" algn="l" defTabSz="107515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25463" algn="l" defTabSz="107515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63042" algn="l" defTabSz="107515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00619" algn="l" defTabSz="107515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cu" initials="u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6C2E"/>
    <a:srgbClr val="F2D9C0"/>
    <a:srgbClr val="F8D8D8"/>
    <a:srgbClr val="D9D59B"/>
    <a:srgbClr val="395F5F"/>
    <a:srgbClr val="BFAAFC"/>
    <a:srgbClr val="F6E4D2"/>
    <a:srgbClr val="647C9C"/>
    <a:srgbClr val="713888"/>
    <a:srgbClr val="AA2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3537" autoAdjust="0"/>
  </p:normalViewPr>
  <p:slideViewPr>
    <p:cSldViewPr snapToGrid="0">
      <p:cViewPr varScale="1">
        <p:scale>
          <a:sx n="77" d="100"/>
          <a:sy n="77" d="100"/>
        </p:scale>
        <p:origin x="132" y="396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1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7556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9806" cy="34115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1976" y="1"/>
            <a:ext cx="4309806" cy="34115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F9D493A4-3FDE-4DB3-8D4E-6231DF3D3DAA}" type="datetime7">
              <a:rPr lang="en-GB" smtClean="0"/>
              <a:t>Jul-16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40113" y="850900"/>
            <a:ext cx="3063875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5109" y="3275692"/>
            <a:ext cx="7953887" cy="2679221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64464"/>
            <a:ext cx="4309806" cy="34115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1976" y="6464464"/>
            <a:ext cx="4309806" cy="34115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4AA3A4F2-8174-4E30-845C-3D5251375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7907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436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725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870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>
                <a:ea typeface="ＭＳ Ｐゴシック" panose="020B0600070205080204" pitchFamily="34" charset="-128"/>
              </a:rPr>
              <a:t>Mention flipping</a:t>
            </a:r>
            <a:endParaRPr 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E897F79-C32A-42D0-A74A-2ED459009E9C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16103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CENTRE - Every year of study, every </a:t>
            </a:r>
            <a:r>
              <a:rPr lang="en-US" b="1" dirty="0" err="1" smtClean="0"/>
              <a:t>programme</a:t>
            </a:r>
            <a:endParaRPr lang="en-US" b="1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Inspire program teams to enhance connections across years of study, between staff and students, and between disciplines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Think about nature of </a:t>
            </a:r>
            <a:r>
              <a:rPr lang="en-US" altLang="en-US" dirty="0" smtClean="0"/>
              <a:t>‘</a:t>
            </a:r>
            <a:r>
              <a:rPr lang="en-US" dirty="0" smtClean="0"/>
              <a:t>research</a:t>
            </a:r>
            <a:r>
              <a:rPr lang="en-US" altLang="en-US" dirty="0" smtClean="0"/>
              <a:t>’</a:t>
            </a:r>
            <a:r>
              <a:rPr lang="en-US" dirty="0" smtClean="0"/>
              <a:t> in and beyond one</a:t>
            </a:r>
            <a:r>
              <a:rPr lang="en-US" altLang="en-US" dirty="0" smtClean="0"/>
              <a:t>’</a:t>
            </a:r>
            <a:r>
              <a:rPr lang="en-US" dirty="0" smtClean="0"/>
              <a:t>s own discipline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Framework for good curriculum design: Diversity &amp; Department-specific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01 - Students make connections &amp; conversations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‘</a:t>
            </a:r>
            <a:r>
              <a:rPr lang="en-US" dirty="0" smtClean="0"/>
              <a:t>Meet your researcher</a:t>
            </a:r>
            <a:r>
              <a:rPr lang="en-US" altLang="en-US" dirty="0" smtClean="0"/>
              <a:t>’</a:t>
            </a: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Revisiting personal tutor</a:t>
            </a:r>
            <a:r>
              <a:rPr lang="en-US" altLang="en-US" dirty="0" smtClean="0"/>
              <a:t>’</a:t>
            </a:r>
            <a:r>
              <a:rPr lang="en-US" dirty="0" smtClean="0"/>
              <a:t>s role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02 -Sequence of research learning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Engaging in research process and thinking at every stage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‘</a:t>
            </a:r>
            <a:r>
              <a:rPr lang="en-US" dirty="0" smtClean="0"/>
              <a:t>capstone</a:t>
            </a:r>
            <a:r>
              <a:rPr lang="en-US" altLang="en-US" dirty="0" smtClean="0"/>
              <a:t>’</a:t>
            </a:r>
            <a:r>
              <a:rPr lang="en-US" dirty="0" smtClean="0"/>
              <a:t> research opportunity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‘</a:t>
            </a:r>
            <a:r>
              <a:rPr lang="en-US" dirty="0" smtClean="0"/>
              <a:t>Vertical</a:t>
            </a:r>
            <a:r>
              <a:rPr lang="en-US" altLang="en-US" dirty="0" smtClean="0"/>
              <a:t>’</a:t>
            </a:r>
            <a:r>
              <a:rPr lang="en-US" dirty="0" smtClean="0"/>
              <a:t> modules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03 - Clear opportunities to connect subject learning with other disciplines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Linking out to the wider world, global citizenship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04 - Opportunities to connect with wider learning and skills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Teamwork, project </a:t>
            </a:r>
            <a:r>
              <a:rPr lang="en-US" dirty="0" err="1" smtClean="0"/>
              <a:t>mgmt</a:t>
            </a:r>
            <a:r>
              <a:rPr lang="en-US" dirty="0" smtClean="0"/>
              <a:t>, creativity, leadership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Ability to articulate relevance of learning and skills to future career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05 - Assessment as research </a:t>
            </a:r>
            <a:r>
              <a:rPr lang="en-US" altLang="en-US" b="1" dirty="0" smtClean="0"/>
              <a:t>‘</a:t>
            </a:r>
            <a:r>
              <a:rPr lang="en-US" b="1" dirty="0" smtClean="0"/>
              <a:t>output</a:t>
            </a:r>
            <a:r>
              <a:rPr lang="en-US" altLang="en-US" b="1" dirty="0" smtClean="0"/>
              <a:t>’</a:t>
            </a:r>
            <a:endParaRPr lang="en-US" b="1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Articles, blogs, exhibitions, presentations, videos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Impact beyond university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Relevance to career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06 - Sense of belonging, being part of a community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Connecting with each other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Group projects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Peer mentoring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1619CC6-DE1F-4079-8DFE-A86AE4777379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7663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400"/>
            </a:lvl1pPr>
            <a:lvl2pPr marL="640003" indent="0" algn="ctr">
              <a:buNone/>
              <a:defRPr sz="2800"/>
            </a:lvl2pPr>
            <a:lvl3pPr marL="1280006" indent="0" algn="ctr">
              <a:buNone/>
              <a:defRPr sz="2500"/>
            </a:lvl3pPr>
            <a:lvl4pPr marL="1920009" indent="0" algn="ctr">
              <a:buNone/>
              <a:defRPr sz="2200"/>
            </a:lvl4pPr>
            <a:lvl5pPr marL="2560013" indent="0" algn="ctr">
              <a:buNone/>
              <a:defRPr sz="2200"/>
            </a:lvl5pPr>
            <a:lvl6pPr marL="3200016" indent="0" algn="ctr">
              <a:buNone/>
              <a:defRPr sz="2200"/>
            </a:lvl6pPr>
            <a:lvl7pPr marL="3840019" indent="0" algn="ctr">
              <a:buNone/>
              <a:defRPr sz="2200"/>
            </a:lvl7pPr>
            <a:lvl8pPr marL="4480022" indent="0" algn="ctr">
              <a:buNone/>
              <a:defRPr sz="2200"/>
            </a:lvl8pPr>
            <a:lvl9pPr marL="5120025" indent="0" algn="ctr">
              <a:buNone/>
              <a:defRPr sz="2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D5FE-8356-43A7-BC78-D04F51E533A0}" type="datetime7">
              <a:rPr lang="en-GB" smtClean="0"/>
              <a:t>Jul-16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98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AC48-3D61-4A27-A98E-31E0F96E9529}" type="datetime7">
              <a:rPr lang="en-GB" smtClean="0"/>
              <a:t>Jul-16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04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7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2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75A8-82EB-4F78-B93C-4FB1EE185BD1}" type="datetime7">
              <a:rPr lang="en-GB" smtClean="0"/>
              <a:t>Jul-16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79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right-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8" r="25293" b="23051"/>
          <a:stretch>
            <a:fillRect/>
          </a:stretch>
        </p:blipFill>
        <p:spPr bwMode="auto">
          <a:xfrm>
            <a:off x="0" y="0"/>
            <a:ext cx="12801600" cy="193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3390" y="2078039"/>
            <a:ext cx="11894820" cy="19157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3390" y="4296093"/>
            <a:ext cx="11894820" cy="433609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53390" y="8743315"/>
            <a:ext cx="11894820" cy="6667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96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defTabSz="128016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34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 userDrawn="1"/>
        </p:nvSpPr>
        <p:spPr bwMode="auto">
          <a:xfrm>
            <a:off x="1360170" y="8878889"/>
            <a:ext cx="5442903" cy="79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8016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960" baseline="30000" dirty="0" err="1" smtClean="0">
                <a:solidFill>
                  <a:srgbClr val="808080">
                    <a:lumMod val="75000"/>
                  </a:srgbClr>
                </a:solidFill>
              </a:rPr>
              <a:t>ConnectedCurriculum@ucl.ac.uk</a:t>
            </a:r>
            <a:endParaRPr lang="en-GB" sz="1960" baseline="30000" dirty="0" smtClean="0">
              <a:solidFill>
                <a:srgbClr val="808080">
                  <a:lumMod val="75000"/>
                </a:srgbClr>
              </a:solidFill>
            </a:endParaRPr>
          </a:p>
          <a:p>
            <a:pPr defTabSz="128016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960" baseline="30000" dirty="0" smtClean="0">
                <a:solidFill>
                  <a:srgbClr val="808080">
                    <a:lumMod val="75000"/>
                  </a:srgbClr>
                </a:solidFill>
              </a:rPr>
              <a:t>@</a:t>
            </a:r>
            <a:r>
              <a:rPr lang="en-GB" sz="1960" baseline="30000" dirty="0" err="1" smtClean="0">
                <a:solidFill>
                  <a:srgbClr val="808080">
                    <a:lumMod val="75000"/>
                  </a:srgbClr>
                </a:solidFill>
              </a:rPr>
              <a:t>UCLConnectedC</a:t>
            </a:r>
            <a:endParaRPr lang="en-GB" sz="1960" baseline="30000" dirty="0" smtClean="0">
              <a:solidFill>
                <a:srgbClr val="808080">
                  <a:lumMod val="75000"/>
                </a:srgbClr>
              </a:solidFill>
            </a:endParaRPr>
          </a:p>
          <a:p>
            <a:pPr defTabSz="128016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960" baseline="30000" dirty="0" err="1" smtClean="0">
                <a:solidFill>
                  <a:srgbClr val="808080">
                    <a:lumMod val="75000"/>
                  </a:srgbClr>
                </a:solidFill>
              </a:rPr>
              <a:t>www.ucl.ac.uk</a:t>
            </a:r>
            <a:r>
              <a:rPr lang="en-GB" sz="1960" baseline="30000" dirty="0" smtClean="0">
                <a:solidFill>
                  <a:srgbClr val="808080">
                    <a:lumMod val="75000"/>
                  </a:srgbClr>
                </a:solidFill>
              </a:rPr>
              <a:t>/</a:t>
            </a:r>
            <a:r>
              <a:rPr lang="en-GB" sz="1960" baseline="30000" dirty="0" err="1" smtClean="0">
                <a:solidFill>
                  <a:srgbClr val="808080">
                    <a:lumMod val="75000"/>
                  </a:srgbClr>
                </a:solidFill>
              </a:rPr>
              <a:t>connectedcurriculum</a:t>
            </a:r>
            <a:endParaRPr lang="en-US" sz="1960" dirty="0" smtClean="0">
              <a:solidFill>
                <a:srgbClr val="808080">
                  <a:lumMod val="75000"/>
                </a:srgbClr>
              </a:solidFill>
            </a:endParaRPr>
          </a:p>
        </p:txBody>
      </p:sp>
      <p:pic>
        <p:nvPicPr>
          <p:cNvPr id="5" name="Picture 6" descr="CC logo revised_16_04_ON 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8127684"/>
            <a:ext cx="1371283" cy="137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981B7572-AC34-4840-875B-96FC164289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36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/>
          <a:lstStyle>
            <a:lvl1pPr algn="l">
              <a:defRPr sz="56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80" indent="0">
              <a:buNone/>
              <a:defRPr sz="2520"/>
            </a:lvl2pPr>
            <a:lvl3pPr marL="1280160" indent="0">
              <a:buNone/>
              <a:defRPr sz="2240"/>
            </a:lvl3pPr>
            <a:lvl4pPr marL="1920240" indent="0">
              <a:buNone/>
              <a:defRPr sz="1960"/>
            </a:lvl4pPr>
            <a:lvl5pPr marL="2560320" indent="0">
              <a:buNone/>
              <a:defRPr sz="1960"/>
            </a:lvl5pPr>
            <a:lvl6pPr marL="3200400" indent="0">
              <a:buNone/>
              <a:defRPr sz="1960"/>
            </a:lvl6pPr>
            <a:lvl7pPr marL="3840480" indent="0">
              <a:buNone/>
              <a:defRPr sz="1960"/>
            </a:lvl7pPr>
            <a:lvl8pPr marL="4480560" indent="0">
              <a:buNone/>
              <a:defRPr sz="1960"/>
            </a:lvl8pPr>
            <a:lvl9pPr marL="5120640" indent="0">
              <a:buNone/>
              <a:defRPr sz="196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24CCA8-69DD-4FCC-B35A-9BE006E1B2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94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2281" y="3791586"/>
            <a:ext cx="5836285" cy="4840605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1926" y="3791586"/>
            <a:ext cx="5836285" cy="4840605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2998F0-9777-4F4A-B912-E2ACACB561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48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EAD94-0FD2-482B-BE62-32BBA348EA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7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5E1A26-9B74-4FE2-A5CD-4365AD63B1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44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E7BB6-1E08-498F-8A69-62DE7985E7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76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E28EC-1DEE-44F5-9E29-2B73D08647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1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605D-EFA9-493D-AB70-E2CBEB4BBAFB}" type="datetime7">
              <a:rPr lang="en-GB" smtClean="0"/>
              <a:t>Jul-16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821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B592EF-8E02-45BF-B595-CD34B5575F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18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38674-8282-4F39-868A-4C18274D58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23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6729" y="1271270"/>
            <a:ext cx="2971482" cy="736092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2281" y="1271270"/>
            <a:ext cx="8701088" cy="736092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98C53-8D58-4D80-BD87-570E36580F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1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/>
                </a:solidFill>
              </a:defRPr>
            </a:lvl1pPr>
            <a:lvl2pPr marL="640003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00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19200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6001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20001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84001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8002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12002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64FA-A71E-4B6E-B143-E98FDC2A2E9F}" type="datetime7">
              <a:rPr lang="en-GB" smtClean="0"/>
              <a:t>Jul-16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84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8F95-6370-457A-A538-56DD90CD66F4}" type="datetime7">
              <a:rPr lang="en-GB" smtClean="0"/>
              <a:t>Jul-16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42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2" y="2353628"/>
            <a:ext cx="5442347" cy="115347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2" y="3507105"/>
            <a:ext cx="5442347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0D79-90ED-46A9-A4E5-7407014A4B11}" type="datetime7">
              <a:rPr lang="en-GB" smtClean="0"/>
              <a:t>Jul-16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763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6FF9-4DBB-4444-90D6-F8C13AFD3E02}" type="datetime7">
              <a:rPr lang="en-GB" smtClean="0"/>
              <a:t>Jul-16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44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4947-7D14-4C7A-91B1-BE7EF24EC46B}" type="datetime7">
              <a:rPr lang="en-GB" smtClean="0"/>
              <a:t>Jul-16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7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9" y="640080"/>
            <a:ext cx="4128849" cy="224028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9"/>
            <a:ext cx="6480810" cy="682307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9" y="2880360"/>
            <a:ext cx="4128849" cy="5336223"/>
          </a:xfrm>
        </p:spPr>
        <p:txBody>
          <a:bodyPr/>
          <a:lstStyle>
            <a:lvl1pPr marL="0" indent="0">
              <a:buNone/>
              <a:defRPr sz="2200"/>
            </a:lvl1pPr>
            <a:lvl2pPr marL="640003" indent="0">
              <a:buNone/>
              <a:defRPr sz="2000"/>
            </a:lvl2pPr>
            <a:lvl3pPr marL="1280006" indent="0">
              <a:buNone/>
              <a:defRPr sz="1700"/>
            </a:lvl3pPr>
            <a:lvl4pPr marL="1920009" indent="0">
              <a:buNone/>
              <a:defRPr sz="1400"/>
            </a:lvl4pPr>
            <a:lvl5pPr marL="2560013" indent="0">
              <a:buNone/>
              <a:defRPr sz="1400"/>
            </a:lvl5pPr>
            <a:lvl6pPr marL="3200016" indent="0">
              <a:buNone/>
              <a:defRPr sz="1400"/>
            </a:lvl6pPr>
            <a:lvl7pPr marL="3840019" indent="0">
              <a:buNone/>
              <a:defRPr sz="1400"/>
            </a:lvl7pPr>
            <a:lvl8pPr marL="4480022" indent="0">
              <a:buNone/>
              <a:defRPr sz="1400"/>
            </a:lvl8pPr>
            <a:lvl9pPr marL="512002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F22B-3485-4AF1-8FCA-0E9C24AA54C2}" type="datetime7">
              <a:rPr lang="en-GB" smtClean="0"/>
              <a:t>Jul-16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39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9" y="640080"/>
            <a:ext cx="4128849" cy="224028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9"/>
            <a:ext cx="6480810" cy="6823075"/>
          </a:xfrm>
        </p:spPr>
        <p:txBody>
          <a:bodyPr anchor="t"/>
          <a:lstStyle>
            <a:lvl1pPr marL="0" indent="0">
              <a:buNone/>
              <a:defRPr sz="4500"/>
            </a:lvl1pPr>
            <a:lvl2pPr marL="640003" indent="0">
              <a:buNone/>
              <a:defRPr sz="3900"/>
            </a:lvl2pPr>
            <a:lvl3pPr marL="1280006" indent="0">
              <a:buNone/>
              <a:defRPr sz="3400"/>
            </a:lvl3pPr>
            <a:lvl4pPr marL="1920009" indent="0">
              <a:buNone/>
              <a:defRPr sz="2800"/>
            </a:lvl4pPr>
            <a:lvl5pPr marL="2560013" indent="0">
              <a:buNone/>
              <a:defRPr sz="2800"/>
            </a:lvl5pPr>
            <a:lvl6pPr marL="3200016" indent="0">
              <a:buNone/>
              <a:defRPr sz="2800"/>
            </a:lvl6pPr>
            <a:lvl7pPr marL="3840019" indent="0">
              <a:buNone/>
              <a:defRPr sz="2800"/>
            </a:lvl7pPr>
            <a:lvl8pPr marL="4480022" indent="0">
              <a:buNone/>
              <a:defRPr sz="2800"/>
            </a:lvl8pPr>
            <a:lvl9pPr marL="5120025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9" y="2880360"/>
            <a:ext cx="4128849" cy="5336223"/>
          </a:xfrm>
        </p:spPr>
        <p:txBody>
          <a:bodyPr/>
          <a:lstStyle>
            <a:lvl1pPr marL="0" indent="0">
              <a:buNone/>
              <a:defRPr sz="2200"/>
            </a:lvl1pPr>
            <a:lvl2pPr marL="640003" indent="0">
              <a:buNone/>
              <a:defRPr sz="2000"/>
            </a:lvl2pPr>
            <a:lvl3pPr marL="1280006" indent="0">
              <a:buNone/>
              <a:defRPr sz="1700"/>
            </a:lvl3pPr>
            <a:lvl4pPr marL="1920009" indent="0">
              <a:buNone/>
              <a:defRPr sz="1400"/>
            </a:lvl4pPr>
            <a:lvl5pPr marL="2560013" indent="0">
              <a:buNone/>
              <a:defRPr sz="1400"/>
            </a:lvl5pPr>
            <a:lvl6pPr marL="3200016" indent="0">
              <a:buNone/>
              <a:defRPr sz="1400"/>
            </a:lvl6pPr>
            <a:lvl7pPr marL="3840019" indent="0">
              <a:buNone/>
              <a:defRPr sz="1400"/>
            </a:lvl7pPr>
            <a:lvl8pPr marL="4480022" indent="0">
              <a:buNone/>
              <a:defRPr sz="1400"/>
            </a:lvl8pPr>
            <a:lvl9pPr marL="512002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8EA6-082B-440D-8C97-C1945CC7F5C7}" type="datetime7">
              <a:rPr lang="en-GB" smtClean="0"/>
              <a:t>Jul-16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6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4"/>
            <a:ext cx="2880360" cy="51117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CC63D-2319-4114-83DF-C8AC13622500}" type="datetime7">
              <a:rPr lang="en-GB" smtClean="0"/>
              <a:t>Jul-16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4"/>
            <a:ext cx="4320540" cy="51117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4"/>
            <a:ext cx="2880360" cy="51117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02FF6-C3CA-4071-A46A-383B9E73E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70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1280006" rtl="0" eaLnBrk="1" latinLnBrk="0" hangingPunct="1">
        <a:lnSpc>
          <a:spcPct val="900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02" indent="-320002" algn="l" defTabSz="1280006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60005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008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011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14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017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020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25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028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AEBF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ng thin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5" t="38033" b="22118"/>
          <a:stretch>
            <a:fillRect/>
          </a:stretch>
        </p:blipFill>
        <p:spPr bwMode="auto">
          <a:xfrm>
            <a:off x="1" y="1"/>
            <a:ext cx="12814935" cy="76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2280" y="1271270"/>
            <a:ext cx="11885930" cy="181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2280" y="3791586"/>
            <a:ext cx="11885930" cy="484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36923" y="8872220"/>
            <a:ext cx="1411287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960"/>
            </a:lvl1pPr>
          </a:lstStyle>
          <a:p>
            <a:pPr defTabSz="1280160" fontAlgn="base">
              <a:spcBef>
                <a:spcPct val="0"/>
              </a:spcBef>
              <a:spcAft>
                <a:spcPct val="0"/>
              </a:spcAft>
            </a:pPr>
            <a:fld id="{E4BCB82F-BC15-4434-A29E-E5B85BF0B13D}" type="slidenum">
              <a:rPr lang="en-US" smtClean="0">
                <a:solidFill>
                  <a:srgbClr val="000000"/>
                </a:solidFill>
              </a:rPr>
              <a:pPr defTabSz="128016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64008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  <a:ea typeface="ＭＳ Ｐゴシック" charset="0"/>
        </a:defRPr>
      </a:lvl6pPr>
      <a:lvl7pPr marL="128016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  <a:ea typeface="ＭＳ Ｐゴシック" charset="0"/>
        </a:defRPr>
      </a:lvl7pPr>
      <a:lvl8pPr marL="192024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  <a:ea typeface="ＭＳ Ｐゴシック" charset="0"/>
        </a:defRPr>
      </a:lvl8pPr>
      <a:lvl9pPr marL="256032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80060" indent="-480060" algn="l" rtl="0" eaLnBrk="0" fontAlgn="base" hangingPunct="0">
        <a:spcBef>
          <a:spcPct val="20000"/>
        </a:spcBef>
        <a:spcAft>
          <a:spcPct val="0"/>
        </a:spcAft>
        <a:buChar char="•"/>
        <a:defRPr sz="392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1040130" indent="-400050" algn="l" rtl="0" eaLnBrk="0" fontAlgn="base" hangingPunct="0">
        <a:spcBef>
          <a:spcPct val="20000"/>
        </a:spcBef>
        <a:spcAft>
          <a:spcPct val="0"/>
        </a:spcAft>
        <a:buChar char="–"/>
        <a:defRPr sz="3360">
          <a:solidFill>
            <a:schemeClr val="tx1"/>
          </a:solidFill>
          <a:latin typeface="+mn-lt"/>
          <a:ea typeface="+mn-ea"/>
        </a:defRPr>
      </a:lvl2pPr>
      <a:lvl3pPr marL="1600200" indent="-32004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2240280" indent="-32004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4pPr>
      <a:lvl5pPr marL="2880360" indent="-32004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5pPr>
      <a:lvl6pPr marL="3520440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6pPr>
      <a:lvl7pPr marL="4160520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7pPr>
      <a:lvl8pPr marL="4800600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8pPr>
      <a:lvl9pPr marL="5440680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44.jpeg"/><Relationship Id="rId7" Type="http://schemas.openxmlformats.org/officeDocument/2006/relationships/image" Target="../media/image20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19.JPG"/><Relationship Id="rId9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jiscdesignstudio.pbworks.com/w/page/29227748/Viewpoints%20project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44.jpeg"/><Relationship Id="rId7" Type="http://schemas.openxmlformats.org/officeDocument/2006/relationships/image" Target="../media/image23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22.JPG"/><Relationship Id="rId4" Type="http://schemas.openxmlformats.org/officeDocument/2006/relationships/image" Target="../media/image19.JPG"/><Relationship Id="rId9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44.jpeg"/><Relationship Id="rId7" Type="http://schemas.openxmlformats.org/officeDocument/2006/relationships/image" Target="../media/image21.JPG"/><Relationship Id="rId12" Type="http://schemas.openxmlformats.org/officeDocument/2006/relationships/image" Target="../media/image49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11" Type="http://schemas.openxmlformats.org/officeDocument/2006/relationships/image" Target="../media/image48.jpeg"/><Relationship Id="rId5" Type="http://schemas.openxmlformats.org/officeDocument/2006/relationships/image" Target="../media/image46.jpeg"/><Relationship Id="rId10" Type="http://schemas.openxmlformats.org/officeDocument/2006/relationships/image" Target="../media/image47.jpeg"/><Relationship Id="rId4" Type="http://schemas.openxmlformats.org/officeDocument/2006/relationships/image" Target="../media/image45.jpeg"/><Relationship Id="rId9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55.jpeg"/><Relationship Id="rId3" Type="http://schemas.openxmlformats.org/officeDocument/2006/relationships/image" Target="../media/image44.jpeg"/><Relationship Id="rId7" Type="http://schemas.openxmlformats.org/officeDocument/2006/relationships/image" Target="../media/image18.JPG"/><Relationship Id="rId12" Type="http://schemas.openxmlformats.org/officeDocument/2006/relationships/image" Target="../media/image54.jpeg"/><Relationship Id="rId17" Type="http://schemas.openxmlformats.org/officeDocument/2006/relationships/image" Target="../media/image59.jpeg"/><Relationship Id="rId2" Type="http://schemas.openxmlformats.org/officeDocument/2006/relationships/image" Target="../media/image43.png"/><Relationship Id="rId16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11" Type="http://schemas.openxmlformats.org/officeDocument/2006/relationships/image" Target="../media/image46.jpeg"/><Relationship Id="rId5" Type="http://schemas.openxmlformats.org/officeDocument/2006/relationships/image" Target="../media/image45.jpeg"/><Relationship Id="rId15" Type="http://schemas.openxmlformats.org/officeDocument/2006/relationships/image" Target="../media/image57.jpeg"/><Relationship Id="rId10" Type="http://schemas.openxmlformats.org/officeDocument/2006/relationships/image" Target="../media/image53.jpeg"/><Relationship Id="rId4" Type="http://schemas.openxmlformats.org/officeDocument/2006/relationships/image" Target="../media/image50.jpeg"/><Relationship Id="rId9" Type="http://schemas.openxmlformats.org/officeDocument/2006/relationships/image" Target="../media/image52.jpeg"/><Relationship Id="rId1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n.perovic@ucl.ac.uk" TargetMode="External"/><Relationship Id="rId2" Type="http://schemas.openxmlformats.org/officeDocument/2006/relationships/hyperlink" Target="mailto:c.p.l.young@ucl.ac.u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12" Type="http://schemas.openxmlformats.org/officeDocument/2006/relationships/image" Target="../media/image28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6124" y="6071032"/>
            <a:ext cx="11041380" cy="20924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300" dirty="0"/>
              <a:t>Clive </a:t>
            </a:r>
            <a:r>
              <a:rPr lang="en-US" sz="4300" b="1" dirty="0"/>
              <a:t>Young</a:t>
            </a:r>
            <a:r>
              <a:rPr lang="en-US" sz="4300" dirty="0"/>
              <a:t> and Nataša </a:t>
            </a:r>
            <a:r>
              <a:rPr lang="en-US" sz="4300" b="1" dirty="0" smtClean="0"/>
              <a:t>Perovi</a:t>
            </a:r>
            <a:r>
              <a:rPr lang="en-GB" sz="4400" b="1" dirty="0" smtClean="0"/>
              <a:t>ć</a:t>
            </a:r>
          </a:p>
          <a:p>
            <a:pPr marL="0" indent="0" algn="ctr">
              <a:buNone/>
            </a:pPr>
            <a:r>
              <a:rPr lang="en-US" sz="4300" dirty="0"/>
              <a:t>Digital </a:t>
            </a:r>
            <a:r>
              <a:rPr lang="en-US" sz="4300" dirty="0" smtClean="0"/>
              <a:t>Education, UCL</a:t>
            </a:r>
            <a:endParaRPr lang="en-US" sz="4300" dirty="0"/>
          </a:p>
        </p:txBody>
      </p:sp>
      <p:sp>
        <p:nvSpPr>
          <p:cNvPr id="6" name="Rectangle 5"/>
          <p:cNvSpPr/>
          <p:nvPr/>
        </p:nvSpPr>
        <p:spPr>
          <a:xfrm>
            <a:off x="267754" y="3928464"/>
            <a:ext cx="12360166" cy="14465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4300" b="1" dirty="0">
                <a:solidFill>
                  <a:schemeClr val="bg1"/>
                </a:solidFill>
              </a:rPr>
              <a:t>Arena Blended Connected (ABC) </a:t>
            </a:r>
          </a:p>
          <a:p>
            <a:pPr algn="ctr"/>
            <a:r>
              <a:rPr lang="en-GB" sz="4300" b="1" dirty="0">
                <a:solidFill>
                  <a:schemeClr val="bg1"/>
                </a:solidFill>
              </a:rPr>
              <a:t>curriculum design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714" y="8572596"/>
            <a:ext cx="956960" cy="876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025" y="8575531"/>
            <a:ext cx="975398" cy="876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89" y="8626360"/>
            <a:ext cx="1062309" cy="939341"/>
          </a:xfrm>
          <a:prstGeom prst="rect">
            <a:avLst/>
          </a:prstGeom>
        </p:spPr>
      </p:pic>
      <p:pic>
        <p:nvPicPr>
          <p:cNvPr id="1026" name="Picture 2" descr="EDEN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797" y="732441"/>
            <a:ext cx="2745864" cy="27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70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7300" y="813107"/>
            <a:ext cx="12051332" cy="646331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Learning types cards (front and back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58" y="7627579"/>
            <a:ext cx="807893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13" y="2025379"/>
            <a:ext cx="8630443" cy="6498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13" y="2025379"/>
            <a:ext cx="8686344" cy="649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4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7300" y="813107"/>
            <a:ext cx="12051332" cy="646331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Learning types cards (front and back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782" y="7941048"/>
            <a:ext cx="807893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56" y="2389090"/>
            <a:ext cx="8648606" cy="64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56" y="2389090"/>
            <a:ext cx="8648606" cy="650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7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7300" y="813107"/>
            <a:ext cx="12051332" cy="646331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Learning types cards (front and back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732" y="2359634"/>
            <a:ext cx="8627143" cy="64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98" y="2359634"/>
            <a:ext cx="8614286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0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7300" y="813107"/>
            <a:ext cx="12051332" cy="646331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Learning types cards (front and 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back)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97" y="7846918"/>
            <a:ext cx="807893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59" y="2263810"/>
            <a:ext cx="8617567" cy="6440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58" y="2232421"/>
            <a:ext cx="8617567" cy="645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7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177086" y="689028"/>
            <a:ext cx="3959999" cy="3263957"/>
          </a:xfrm>
          <a:prstGeom prst="rect">
            <a:avLst/>
          </a:prstGeom>
          <a:solidFill>
            <a:srgbClr val="F88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342913" y="130320"/>
            <a:ext cx="12051332" cy="461665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Learning types activities , V- Visible learning A - can be assessed (F or S)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3882" y="663756"/>
            <a:ext cx="2064163" cy="523208"/>
          </a:xfrm>
          <a:prstGeom prst="rect">
            <a:avLst/>
          </a:prstGeom>
          <a:noFill/>
        </p:spPr>
        <p:txBody>
          <a:bodyPr wrap="none" lIns="91428" tIns="45714" rIns="91428" bIns="45714">
            <a:spAutoFit/>
          </a:bodyPr>
          <a:lstStyle/>
          <a:p>
            <a:pPr>
              <a:spcBef>
                <a:spcPts val="601"/>
              </a:spcBef>
              <a:spcAft>
                <a:spcPts val="601"/>
              </a:spcAft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Investigation</a:t>
            </a:r>
            <a:endParaRPr lang="en-GB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24488" y="689030"/>
            <a:ext cx="3959999" cy="2683356"/>
          </a:xfrm>
          <a:prstGeom prst="rect">
            <a:avLst/>
          </a:prstGeom>
          <a:solidFill>
            <a:srgbClr val="BB9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endParaRPr lang="en-GB" sz="2800" dirty="0"/>
          </a:p>
        </p:txBody>
      </p:sp>
      <p:sp>
        <p:nvSpPr>
          <p:cNvPr id="37" name="Rectangle 36"/>
          <p:cNvSpPr/>
          <p:nvPr/>
        </p:nvSpPr>
        <p:spPr>
          <a:xfrm>
            <a:off x="8657636" y="689029"/>
            <a:ext cx="3959999" cy="8592445"/>
          </a:xfrm>
          <a:prstGeom prst="rect">
            <a:avLst/>
          </a:prstGeom>
          <a:solidFill>
            <a:srgbClr val="BDE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8671890" y="1258660"/>
            <a:ext cx="3971645" cy="7417416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r>
              <a:rPr lang="en-GB" sz="1400" b="1" dirty="0"/>
              <a:t>Interview an expert (video/forum/chat) V</a:t>
            </a:r>
          </a:p>
          <a:p>
            <a:r>
              <a:rPr lang="en-GB" sz="1400" b="1" dirty="0"/>
              <a:t>Literature reviews and critiques (forum/blog/wiki/RSS) V/A</a:t>
            </a:r>
          </a:p>
          <a:p>
            <a:r>
              <a:rPr lang="en-GB" sz="1400" b="1" dirty="0"/>
              <a:t>MCQs - formative with automatic feedback V/A</a:t>
            </a:r>
          </a:p>
          <a:p>
            <a:r>
              <a:rPr lang="en-GB" sz="1400" b="1" dirty="0"/>
              <a:t>Develop a shared resource library (database/glossary/wiki) V/A</a:t>
            </a:r>
          </a:p>
          <a:p>
            <a:r>
              <a:rPr lang="en-GB" sz="1400" b="1" dirty="0"/>
              <a:t>Shows/demonstrates learning (displays, posters, presentations) V/A</a:t>
            </a:r>
          </a:p>
          <a:p>
            <a:r>
              <a:rPr lang="en-GB" sz="1400" b="1" dirty="0"/>
              <a:t>Portfolios (</a:t>
            </a:r>
            <a:r>
              <a:rPr lang="en-GB" sz="1400" b="1" dirty="0" err="1"/>
              <a:t>MyPortfolio</a:t>
            </a:r>
            <a:r>
              <a:rPr lang="en-GB" sz="1400" b="1" dirty="0"/>
              <a:t>) V/A</a:t>
            </a:r>
          </a:p>
          <a:p>
            <a:r>
              <a:rPr lang="en-GB" sz="1400" b="1" dirty="0"/>
              <a:t>Case studies (forum, lesson) V/A</a:t>
            </a:r>
          </a:p>
          <a:p>
            <a:r>
              <a:rPr lang="en-GB" sz="1400" b="1" dirty="0"/>
              <a:t>Summarisation tasks (upload texts – individual or group) V/A</a:t>
            </a:r>
          </a:p>
          <a:p>
            <a:r>
              <a:rPr lang="en-GB" sz="1400" b="1" dirty="0"/>
              <a:t>Rapid-fire exam questions (forum) V/A</a:t>
            </a:r>
          </a:p>
          <a:p>
            <a:r>
              <a:rPr lang="en-GB" sz="1400" b="1" dirty="0"/>
              <a:t>Concept mapping (external) V</a:t>
            </a:r>
          </a:p>
          <a:p>
            <a:r>
              <a:rPr lang="en-GB" sz="1400" b="1" dirty="0"/>
              <a:t>Create video of performance (media) V/A</a:t>
            </a:r>
          </a:p>
          <a:p>
            <a:r>
              <a:rPr lang="en-GB" sz="1400" b="1" dirty="0"/>
              <a:t>Audio commentary of performance (media) V/A</a:t>
            </a:r>
          </a:p>
          <a:p>
            <a:r>
              <a:rPr lang="en-GB" sz="1400" b="1" dirty="0"/>
              <a:t>Skype or virtual classroom 'viva' V/A</a:t>
            </a:r>
          </a:p>
          <a:p>
            <a:r>
              <a:rPr lang="en-GB" sz="1400" b="1" dirty="0"/>
              <a:t>Make and give a presentation (external) V/A</a:t>
            </a:r>
          </a:p>
          <a:p>
            <a:r>
              <a:rPr lang="en-GB" sz="1400" b="1" dirty="0"/>
              <a:t>Video blog (external) V/A</a:t>
            </a:r>
          </a:p>
          <a:p>
            <a:r>
              <a:rPr lang="en-GB" sz="1400" b="1" dirty="0"/>
              <a:t>Write a report (external) V/A</a:t>
            </a:r>
          </a:p>
          <a:p>
            <a:r>
              <a:rPr lang="en-GB" sz="1400" b="1" dirty="0"/>
              <a:t>Make an analysis (external) V/A</a:t>
            </a:r>
          </a:p>
          <a:p>
            <a:r>
              <a:rPr lang="en-GB" sz="1400" b="1" dirty="0"/>
              <a:t>Case studies V/A</a:t>
            </a:r>
          </a:p>
          <a:p>
            <a:r>
              <a:rPr lang="en-GB" sz="1400" b="1" dirty="0"/>
              <a:t>Advanced role play – you are the consultant etc. V</a:t>
            </a:r>
          </a:p>
          <a:p>
            <a:r>
              <a:rPr lang="en-GB" sz="1400" b="1" dirty="0"/>
              <a:t>Action plan for workplace V/A</a:t>
            </a:r>
          </a:p>
          <a:p>
            <a:r>
              <a:rPr lang="en-GB" sz="1400" b="1" dirty="0"/>
              <a:t>Action plan for further study V/A</a:t>
            </a:r>
          </a:p>
          <a:p>
            <a:r>
              <a:rPr lang="en-GB" sz="1400" b="1" dirty="0"/>
              <a:t>Authentic research / data analysis – write a paper V/A</a:t>
            </a:r>
          </a:p>
          <a:p>
            <a:r>
              <a:rPr lang="en-GB" sz="1400" b="1" dirty="0"/>
              <a:t>Prepare professional briefing V/A</a:t>
            </a:r>
          </a:p>
          <a:p>
            <a:r>
              <a:rPr lang="en-GB" sz="1400" b="1" dirty="0"/>
              <a:t>Create, make a case (study) V/A</a:t>
            </a:r>
          </a:p>
          <a:p>
            <a:r>
              <a:rPr lang="en-GB" sz="1400" b="1" dirty="0"/>
              <a:t>Create podcast (media) V/A </a:t>
            </a:r>
          </a:p>
          <a:p>
            <a:r>
              <a:rPr lang="en-GB" sz="1400" b="1" dirty="0"/>
              <a:t>Work assignment (blog/report) V/A</a:t>
            </a:r>
          </a:p>
          <a:p>
            <a:r>
              <a:rPr lang="en-GB" sz="1400" b="1" dirty="0"/>
              <a:t>Interview professional colleagues V/A</a:t>
            </a:r>
          </a:p>
          <a:p>
            <a:r>
              <a:rPr lang="en-GB" sz="1400" b="1" dirty="0"/>
              <a:t>Lead a group project V/A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688636" y="677968"/>
            <a:ext cx="1344279" cy="523221"/>
          </a:xfrm>
          <a:prstGeom prst="rect">
            <a:avLst/>
          </a:prstGeom>
          <a:noFill/>
        </p:spPr>
        <p:txBody>
          <a:bodyPr wrap="none" lIns="91428" tIns="45714" rIns="91428" bIns="45714">
            <a:spAutoFit/>
          </a:bodyPr>
          <a:lstStyle/>
          <a:p>
            <a:pPr>
              <a:spcBef>
                <a:spcPts val="601"/>
              </a:spcBef>
              <a:spcAft>
                <a:spcPts val="601"/>
              </a:spcAft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GB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695860" y="692180"/>
            <a:ext cx="1789914" cy="523221"/>
          </a:xfrm>
          <a:prstGeom prst="rect">
            <a:avLst/>
          </a:prstGeom>
          <a:noFill/>
        </p:spPr>
        <p:txBody>
          <a:bodyPr wrap="none" lIns="91428" tIns="45714" rIns="91428" bIns="45714">
            <a:spAutoFit/>
          </a:bodyPr>
          <a:lstStyle/>
          <a:p>
            <a:pPr>
              <a:spcBef>
                <a:spcPts val="601"/>
              </a:spcBef>
              <a:spcAft>
                <a:spcPts val="601"/>
              </a:spcAft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endParaRPr lang="en-GB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086" y="1272998"/>
            <a:ext cx="3959999" cy="23571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GB" sz="1400" b="1" dirty="0"/>
              <a:t>Web search (forum, wiki) V</a:t>
            </a:r>
          </a:p>
          <a:p>
            <a:r>
              <a:rPr lang="en-GB" sz="1400" b="1" dirty="0"/>
              <a:t>OER resources (external)</a:t>
            </a:r>
          </a:p>
          <a:p>
            <a:r>
              <a:rPr lang="en-GB" sz="1400" b="1" dirty="0"/>
              <a:t>Literature reviews and critiques (forum/blog/wiki/RSS) V</a:t>
            </a:r>
          </a:p>
          <a:p>
            <a:r>
              <a:rPr lang="en-GB" sz="1400" b="1" dirty="0"/>
              <a:t>Field/lab observations (media/blog/wiki) V</a:t>
            </a:r>
          </a:p>
          <a:p>
            <a:r>
              <a:rPr lang="en-GB" sz="1400" b="1" dirty="0"/>
              <a:t>Action research V</a:t>
            </a:r>
          </a:p>
          <a:p>
            <a:r>
              <a:rPr lang="en-GB" sz="1400" b="1" dirty="0"/>
              <a:t>Authentic research / data analysis – write a paper V</a:t>
            </a:r>
          </a:p>
          <a:p>
            <a:r>
              <a:rPr lang="en-GB" sz="1400" b="1" dirty="0"/>
              <a:t>Lead a group project V</a:t>
            </a:r>
          </a:p>
          <a:p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17387" y="1281964"/>
            <a:ext cx="3959999" cy="171078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GB" sz="1400" b="1" dirty="0"/>
              <a:t>MCQs - formative with automatic feedback V/A</a:t>
            </a:r>
          </a:p>
          <a:p>
            <a:r>
              <a:rPr lang="en-GB" sz="1400" b="1" dirty="0"/>
              <a:t>Online role play (forum, virtual classroom)</a:t>
            </a:r>
          </a:p>
          <a:p>
            <a:r>
              <a:rPr lang="en-GB" sz="1400" b="1" dirty="0"/>
              <a:t>Reflective tasks – group or individual (forum) V/A</a:t>
            </a:r>
          </a:p>
          <a:p>
            <a:r>
              <a:rPr lang="en-GB" sz="1400" b="1" dirty="0"/>
              <a:t>Case studies (forum, lesson) V/A</a:t>
            </a:r>
          </a:p>
          <a:p>
            <a:r>
              <a:rPr lang="en-GB" sz="1400" b="1" dirty="0"/>
              <a:t>Rapid-fire exam questions (forum) V/A</a:t>
            </a:r>
          </a:p>
          <a:p>
            <a:r>
              <a:rPr lang="en-GB" sz="1400" b="1" dirty="0"/>
              <a:t>Advanced role play – you are the consultant etc. V</a:t>
            </a:r>
          </a:p>
          <a:p>
            <a:endParaRPr lang="en-GB" b="1" dirty="0"/>
          </a:p>
        </p:txBody>
      </p:sp>
      <p:sp>
        <p:nvSpPr>
          <p:cNvPr id="12" name="Rectangle 11"/>
          <p:cNvSpPr/>
          <p:nvPr/>
        </p:nvSpPr>
        <p:spPr>
          <a:xfrm>
            <a:off x="177086" y="4472134"/>
            <a:ext cx="3959999" cy="3640911"/>
          </a:xfrm>
          <a:prstGeom prst="rect">
            <a:avLst/>
          </a:prstGeom>
          <a:solidFill>
            <a:srgbClr val="A1F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r>
              <a:rPr lang="en-US" sz="2800" dirty="0"/>
              <a:t>;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1089743" y="4500649"/>
            <a:ext cx="1808507" cy="523221"/>
          </a:xfrm>
          <a:prstGeom prst="rect">
            <a:avLst/>
          </a:prstGeom>
          <a:noFill/>
        </p:spPr>
        <p:txBody>
          <a:bodyPr wrap="none" lIns="91428" tIns="45714" rIns="91428" bIns="45714">
            <a:spAutoFit/>
          </a:bodyPr>
          <a:lstStyle/>
          <a:p>
            <a:pPr>
              <a:spcBef>
                <a:spcPts val="601"/>
              </a:spcBef>
              <a:spcAft>
                <a:spcPts val="601"/>
              </a:spcAft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Acquisition</a:t>
            </a:r>
            <a:endParaRPr lang="en-GB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086" y="5020241"/>
            <a:ext cx="3959999" cy="27880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GB" sz="1400" b="1" dirty="0"/>
              <a:t>Guided readings (library resources)</a:t>
            </a:r>
            <a:endParaRPr lang="en-GB" sz="1400" dirty="0"/>
          </a:p>
          <a:p>
            <a:r>
              <a:rPr lang="en-GB" sz="1400" b="1" dirty="0"/>
              <a:t>OER resources (external)</a:t>
            </a:r>
            <a:endParaRPr lang="en-GB" sz="1400" dirty="0"/>
          </a:p>
          <a:p>
            <a:r>
              <a:rPr lang="en-GB" sz="1400" b="1" dirty="0"/>
              <a:t>Podcast (media) V if students do it</a:t>
            </a:r>
            <a:endParaRPr lang="en-GB" sz="1400" dirty="0"/>
          </a:p>
          <a:p>
            <a:r>
              <a:rPr lang="en-GB" sz="1400" b="1" dirty="0"/>
              <a:t>Webinars (virtual classroom) V</a:t>
            </a:r>
            <a:endParaRPr lang="en-GB" sz="1400" dirty="0"/>
          </a:p>
          <a:p>
            <a:r>
              <a:rPr lang="en-GB" sz="1400" b="1" dirty="0"/>
              <a:t>Q&amp;A forum (forum, where teachers answer student questions) V</a:t>
            </a:r>
            <a:endParaRPr lang="en-GB" sz="1400" dirty="0"/>
          </a:p>
          <a:p>
            <a:r>
              <a:rPr lang="en-GB" sz="1400" b="1" dirty="0"/>
              <a:t>Video lectures (webcast),</a:t>
            </a:r>
            <a:endParaRPr lang="en-GB" sz="1400" dirty="0"/>
          </a:p>
          <a:p>
            <a:r>
              <a:rPr lang="en-GB" sz="1400" b="1" dirty="0"/>
              <a:t>YouTube videos (external)</a:t>
            </a:r>
            <a:endParaRPr lang="en-GB" sz="1400" dirty="0"/>
          </a:p>
          <a:p>
            <a:r>
              <a:rPr lang="en-GB" sz="1400" b="1" dirty="0"/>
              <a:t>Field/lab observations (media/blog/wiki) V</a:t>
            </a:r>
            <a:endParaRPr lang="en-GB" sz="1400" dirty="0"/>
          </a:p>
          <a:p>
            <a:r>
              <a:rPr lang="en-GB" sz="1400" b="1" dirty="0"/>
              <a:t>MCQs - formative with automatic feedback V</a:t>
            </a:r>
            <a:endParaRPr lang="en-GB" sz="1400" dirty="0"/>
          </a:p>
          <a:p>
            <a:r>
              <a:rPr lang="en-GB" sz="1400" b="1" dirty="0"/>
              <a:t>Portfolios (</a:t>
            </a:r>
            <a:r>
              <a:rPr lang="en-GB" sz="1400" b="1" dirty="0" err="1"/>
              <a:t>MyPortfolio</a:t>
            </a:r>
            <a:r>
              <a:rPr lang="en-GB" sz="1400" b="1" dirty="0"/>
              <a:t>) V</a:t>
            </a:r>
            <a:endParaRPr lang="en-GB" sz="1400" dirty="0"/>
          </a:p>
          <a:p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428162" y="3494076"/>
            <a:ext cx="3959999" cy="25859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5297865" y="3554733"/>
            <a:ext cx="2144048" cy="523221"/>
          </a:xfrm>
          <a:prstGeom prst="rect">
            <a:avLst/>
          </a:prstGeom>
          <a:noFill/>
        </p:spPr>
        <p:txBody>
          <a:bodyPr wrap="none" lIns="91428" tIns="45714" rIns="91428" bIns="45714">
            <a:spAutoFit/>
          </a:bodyPr>
          <a:lstStyle/>
          <a:p>
            <a:pPr>
              <a:spcBef>
                <a:spcPts val="601"/>
              </a:spcBef>
              <a:spcAft>
                <a:spcPts val="601"/>
              </a:spcAft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endParaRPr lang="en-GB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03130" y="4212513"/>
            <a:ext cx="3959999" cy="160043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GB" sz="1400" b="1" dirty="0"/>
              <a:t>Collaborative wiki - what do we know about ...? V/A</a:t>
            </a:r>
          </a:p>
          <a:p>
            <a:r>
              <a:rPr lang="en-GB" sz="1400" b="1" dirty="0"/>
              <a:t>Develop a shared resource library (database/glossary/wiki) V</a:t>
            </a:r>
          </a:p>
          <a:p>
            <a:r>
              <a:rPr lang="en-GB" sz="1400" b="1" dirty="0"/>
              <a:t>Social networking – participate (external) V</a:t>
            </a:r>
          </a:p>
          <a:p>
            <a:r>
              <a:rPr lang="en-GB" sz="1400" b="1" dirty="0"/>
              <a:t>Special interest groups - share on a topic (forum) V</a:t>
            </a:r>
          </a:p>
          <a:p>
            <a:r>
              <a:rPr lang="en-GB" sz="1400" b="1" dirty="0"/>
              <a:t>Mentor other learners V</a:t>
            </a:r>
            <a:endParaRPr lang="en-GB" b="1" dirty="0"/>
          </a:p>
        </p:txBody>
      </p:sp>
      <p:sp>
        <p:nvSpPr>
          <p:cNvPr id="18" name="Rectangle 17"/>
          <p:cNvSpPr/>
          <p:nvPr/>
        </p:nvSpPr>
        <p:spPr>
          <a:xfrm>
            <a:off x="4424488" y="6208658"/>
            <a:ext cx="3959999" cy="3278610"/>
          </a:xfrm>
          <a:prstGeom prst="rect">
            <a:avLst/>
          </a:prstGeom>
          <a:solidFill>
            <a:srgbClr val="7AA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endParaRPr lang="en-GB" sz="2800" dirty="0"/>
          </a:p>
        </p:txBody>
      </p:sp>
      <p:sp>
        <p:nvSpPr>
          <p:cNvPr id="19" name="Rectangle 18"/>
          <p:cNvSpPr/>
          <p:nvPr/>
        </p:nvSpPr>
        <p:spPr>
          <a:xfrm>
            <a:off x="4438744" y="6850564"/>
            <a:ext cx="3971645" cy="2677644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r>
              <a:rPr lang="en-GB" sz="1400" b="1" dirty="0"/>
              <a:t>Interview an expert (forum/chat) V</a:t>
            </a:r>
          </a:p>
          <a:p>
            <a:r>
              <a:rPr lang="en-GB" sz="1400" b="1" dirty="0"/>
              <a:t>Webinars (virtual classroom) V</a:t>
            </a:r>
          </a:p>
          <a:p>
            <a:r>
              <a:rPr lang="en-GB" sz="1400" b="1" dirty="0"/>
              <a:t>Model answers/examples of previous work (forum)</a:t>
            </a:r>
          </a:p>
          <a:p>
            <a:r>
              <a:rPr lang="en-GB" sz="1400" b="1" dirty="0"/>
              <a:t>Analyse chat text (in course or uploaded) V</a:t>
            </a:r>
          </a:p>
          <a:p>
            <a:r>
              <a:rPr lang="en-GB" sz="1400" b="1" dirty="0"/>
              <a:t>Job/professional reflections (blog) V/A</a:t>
            </a:r>
          </a:p>
          <a:p>
            <a:r>
              <a:rPr lang="en-GB" sz="1400" b="1" dirty="0"/>
              <a:t>Group discussions on the topic, problem, reading (chat/blog/wiki) V/A</a:t>
            </a:r>
          </a:p>
          <a:p>
            <a:r>
              <a:rPr lang="en-GB" sz="1400" b="1" dirty="0"/>
              <a:t>Social networking – participate (external) V</a:t>
            </a:r>
          </a:p>
          <a:p>
            <a:r>
              <a:rPr lang="en-GB" sz="1400" b="1" dirty="0"/>
              <a:t>Reflective tasks – group or individual (forum) V/A</a:t>
            </a:r>
          </a:p>
          <a:p>
            <a:r>
              <a:rPr lang="en-GB" sz="1400" b="1" dirty="0"/>
              <a:t>Special interest groups - share on a topic (forum) V</a:t>
            </a:r>
          </a:p>
          <a:p>
            <a:r>
              <a:rPr lang="en-GB" sz="1400" b="1" dirty="0"/>
              <a:t>Lead a group project V/A</a:t>
            </a:r>
            <a:endParaRPr lang="en-GB" sz="14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62714" y="6266166"/>
            <a:ext cx="1712327" cy="523221"/>
          </a:xfrm>
          <a:prstGeom prst="rect">
            <a:avLst/>
          </a:prstGeom>
          <a:noFill/>
        </p:spPr>
        <p:txBody>
          <a:bodyPr wrap="none" lIns="91428" tIns="45714" rIns="91428" bIns="45714">
            <a:spAutoFit/>
          </a:bodyPr>
          <a:lstStyle/>
          <a:p>
            <a:pPr>
              <a:spcBef>
                <a:spcPts val="601"/>
              </a:spcBef>
              <a:spcAft>
                <a:spcPts val="601"/>
              </a:spcAft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GB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521" y="8289502"/>
            <a:ext cx="1176618" cy="10775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87" y="8292438"/>
            <a:ext cx="1199289" cy="1077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40" y="8238548"/>
            <a:ext cx="140301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9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897" y="100031"/>
            <a:ext cx="12520434" cy="9368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GB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52634" y="798641"/>
            <a:ext cx="10993758" cy="41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11151423" y="7822571"/>
            <a:ext cx="1076174" cy="13817"/>
          </a:xfrm>
          <a:prstGeom prst="line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23890" y="76704"/>
            <a:ext cx="12207579" cy="29237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GB" sz="1300" dirty="0"/>
              <a:t>Connected curriculum dimensions of connectivity and learning process modelling (the Conversational framework) connections </a:t>
            </a:r>
            <a:endParaRPr lang="en-GB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8220806" y="4226678"/>
            <a:ext cx="3014858" cy="692586"/>
          </a:xfrm>
          <a:custGeom>
            <a:avLst/>
            <a:gdLst>
              <a:gd name="connsiteX0" fmla="*/ 0 w 4298839"/>
              <a:gd name="connsiteY0" fmla="*/ 0 h 1074709"/>
              <a:gd name="connsiteX1" fmla="*/ 4298839 w 4298839"/>
              <a:gd name="connsiteY1" fmla="*/ 0 h 1074709"/>
              <a:gd name="connsiteX2" fmla="*/ 4298839 w 4298839"/>
              <a:gd name="connsiteY2" fmla="*/ 1074709 h 1074709"/>
              <a:gd name="connsiteX3" fmla="*/ 0 w 4298839"/>
              <a:gd name="connsiteY3" fmla="*/ 1074709 h 1074709"/>
              <a:gd name="connsiteX4" fmla="*/ 0 w 4298839"/>
              <a:gd name="connsiteY4" fmla="*/ 0 h 107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8839" h="1074709">
                <a:moveTo>
                  <a:pt x="0" y="0"/>
                </a:moveTo>
                <a:lnTo>
                  <a:pt x="4298839" y="0"/>
                </a:lnTo>
                <a:lnTo>
                  <a:pt x="4298839" y="1074709"/>
                </a:lnTo>
                <a:lnTo>
                  <a:pt x="0" y="10747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24" tIns="270224" rIns="270224" bIns="270224" numCol="1" spcCol="1270" anchor="ctr" anchorCtr="0">
            <a:noAutofit/>
          </a:bodyPr>
          <a:lstStyle/>
          <a:p>
            <a:pPr algn="ctr" defTabSz="168889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3800"/>
          </a:p>
        </p:txBody>
      </p:sp>
      <p:sp>
        <p:nvSpPr>
          <p:cNvPr id="3" name="TextBox 2"/>
          <p:cNvSpPr txBox="1"/>
          <p:nvPr/>
        </p:nvSpPr>
        <p:spPr>
          <a:xfrm>
            <a:off x="11077448" y="7570068"/>
            <a:ext cx="1737308" cy="189281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1300" b="1" dirty="0"/>
              <a:t>Learning types</a:t>
            </a:r>
          </a:p>
          <a:p>
            <a:pPr marL="171430" indent="-171430">
              <a:buFont typeface="Arial" panose="020B0604020202020204" pitchFamily="34" charset="0"/>
              <a:buChar char="•"/>
            </a:pPr>
            <a:r>
              <a:rPr lang="en-US" sz="1300" b="1" dirty="0"/>
              <a:t>A</a:t>
            </a:r>
            <a:r>
              <a:rPr lang="en-US" sz="1300" b="1" i="1" dirty="0"/>
              <a:t>cquisition </a:t>
            </a:r>
          </a:p>
          <a:p>
            <a:pPr marL="171430" indent="-171430">
              <a:buFont typeface="Arial" panose="020B0604020202020204" pitchFamily="34" charset="0"/>
              <a:buChar char="•"/>
            </a:pPr>
            <a:r>
              <a:rPr lang="en-US" sz="1300" b="1" i="1" dirty="0"/>
              <a:t>Collaboration</a:t>
            </a:r>
            <a:endParaRPr lang="en-GB" sz="1300" dirty="0"/>
          </a:p>
          <a:p>
            <a:pPr marL="171430" indent="-171430">
              <a:buFont typeface="Arial" panose="020B0604020202020204" pitchFamily="34" charset="0"/>
              <a:buChar char="•"/>
            </a:pPr>
            <a:r>
              <a:rPr lang="en-US" sz="1300" b="1" i="1" dirty="0"/>
              <a:t>Discussion </a:t>
            </a:r>
            <a:endParaRPr lang="en-GB" sz="1300" dirty="0"/>
          </a:p>
          <a:p>
            <a:pPr marL="171430" indent="-171430">
              <a:buFont typeface="Arial" panose="020B0604020202020204" pitchFamily="34" charset="0"/>
              <a:buChar char="•"/>
            </a:pPr>
            <a:r>
              <a:rPr lang="en-US" sz="1300" b="1" i="1" dirty="0"/>
              <a:t>Investigation</a:t>
            </a:r>
            <a:endParaRPr lang="en-GB" sz="1300" dirty="0"/>
          </a:p>
          <a:p>
            <a:pPr marL="171430" indent="-171430">
              <a:buFont typeface="Arial" panose="020B0604020202020204" pitchFamily="34" charset="0"/>
              <a:buChar char="•"/>
            </a:pPr>
            <a:r>
              <a:rPr lang="en-US" sz="1300" b="1" i="1" dirty="0"/>
              <a:t>Practice </a:t>
            </a:r>
            <a:endParaRPr lang="en-GB" sz="1300" dirty="0"/>
          </a:p>
          <a:p>
            <a:pPr marL="171430" indent="-171430">
              <a:buFont typeface="Arial" panose="020B0604020202020204" pitchFamily="34" charset="0"/>
              <a:buChar char="•"/>
            </a:pPr>
            <a:r>
              <a:rPr lang="en-US" sz="1300" b="1" i="1" dirty="0"/>
              <a:t>Production</a:t>
            </a:r>
          </a:p>
          <a:p>
            <a:pPr marL="171430" indent="-171430">
              <a:buFont typeface="Arial" panose="020B0604020202020204" pitchFamily="34" charset="0"/>
              <a:buChar char="•"/>
            </a:pPr>
            <a:endParaRPr lang="en-GB" sz="1300" dirty="0"/>
          </a:p>
          <a:p>
            <a:endParaRPr lang="en-GB" sz="1300" dirty="0"/>
          </a:p>
        </p:txBody>
      </p:sp>
      <p:pic>
        <p:nvPicPr>
          <p:cNvPr id="5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t="5400" r="5287"/>
          <a:stretch>
            <a:fillRect/>
          </a:stretch>
        </p:blipFill>
        <p:spPr bwMode="auto">
          <a:xfrm>
            <a:off x="2353340" y="1582283"/>
            <a:ext cx="6057822" cy="690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Freeform 54"/>
          <p:cNvSpPr/>
          <p:nvPr/>
        </p:nvSpPr>
        <p:spPr>
          <a:xfrm rot="21411466">
            <a:off x="5442340" y="8286411"/>
            <a:ext cx="1130571" cy="1038877"/>
          </a:xfrm>
          <a:custGeom>
            <a:avLst/>
            <a:gdLst>
              <a:gd name="connsiteX0" fmla="*/ 0 w 1612064"/>
              <a:gd name="connsiteY0" fmla="*/ 806032 h 1612064"/>
              <a:gd name="connsiteX1" fmla="*/ 806032 w 1612064"/>
              <a:gd name="connsiteY1" fmla="*/ 0 h 1612064"/>
              <a:gd name="connsiteX2" fmla="*/ 1612064 w 1612064"/>
              <a:gd name="connsiteY2" fmla="*/ 806032 h 1612064"/>
              <a:gd name="connsiteX3" fmla="*/ 806032 w 1612064"/>
              <a:gd name="connsiteY3" fmla="*/ 1612064 h 1612064"/>
              <a:gd name="connsiteX4" fmla="*/ 0 w 1612064"/>
              <a:gd name="connsiteY4" fmla="*/ 806032 h 16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064" h="1612064">
                <a:moveTo>
                  <a:pt x="0" y="806032"/>
                </a:moveTo>
                <a:cubicBezTo>
                  <a:pt x="0" y="360873"/>
                  <a:pt x="360873" y="0"/>
                  <a:pt x="806032" y="0"/>
                </a:cubicBezTo>
                <a:cubicBezTo>
                  <a:pt x="1251191" y="0"/>
                  <a:pt x="1612064" y="360873"/>
                  <a:pt x="1612064" y="806032"/>
                </a:cubicBezTo>
                <a:cubicBezTo>
                  <a:pt x="1612064" y="1251191"/>
                  <a:pt x="1251191" y="1612064"/>
                  <a:pt x="806032" y="1612064"/>
                </a:cubicBezTo>
                <a:cubicBezTo>
                  <a:pt x="360873" y="1612064"/>
                  <a:pt x="0" y="1251191"/>
                  <a:pt x="0" y="806032"/>
                </a:cubicBezTo>
                <a:close/>
              </a:path>
            </a:pathLst>
          </a:custGeom>
          <a:solidFill>
            <a:srgbClr val="BFAAF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371" tIns="256371" rIns="256371" bIns="256371" numCol="1" spcCol="1270" anchor="ctr" anchorCtr="0">
            <a:noAutofit/>
          </a:bodyPr>
          <a:lstStyle/>
          <a:p>
            <a:pPr algn="ctr" defTabSz="7111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dirty="0">
                <a:solidFill>
                  <a:schemeClr val="tx1"/>
                </a:solidFill>
              </a:rPr>
              <a:t>practice</a:t>
            </a:r>
          </a:p>
        </p:txBody>
      </p:sp>
      <p:sp>
        <p:nvSpPr>
          <p:cNvPr id="57" name="Freeform 56"/>
          <p:cNvSpPr/>
          <p:nvPr/>
        </p:nvSpPr>
        <p:spPr>
          <a:xfrm rot="21004101">
            <a:off x="4395623" y="8329416"/>
            <a:ext cx="1130571" cy="1038877"/>
          </a:xfrm>
          <a:custGeom>
            <a:avLst/>
            <a:gdLst>
              <a:gd name="connsiteX0" fmla="*/ 0 w 1612064"/>
              <a:gd name="connsiteY0" fmla="*/ 806032 h 1612064"/>
              <a:gd name="connsiteX1" fmla="*/ 806032 w 1612064"/>
              <a:gd name="connsiteY1" fmla="*/ 0 h 1612064"/>
              <a:gd name="connsiteX2" fmla="*/ 1612064 w 1612064"/>
              <a:gd name="connsiteY2" fmla="*/ 806032 h 1612064"/>
              <a:gd name="connsiteX3" fmla="*/ 806032 w 1612064"/>
              <a:gd name="connsiteY3" fmla="*/ 1612064 h 1612064"/>
              <a:gd name="connsiteX4" fmla="*/ 0 w 1612064"/>
              <a:gd name="connsiteY4" fmla="*/ 806032 h 16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064" h="1612064">
                <a:moveTo>
                  <a:pt x="0" y="806032"/>
                </a:moveTo>
                <a:cubicBezTo>
                  <a:pt x="0" y="360873"/>
                  <a:pt x="360873" y="0"/>
                  <a:pt x="806032" y="0"/>
                </a:cubicBezTo>
                <a:cubicBezTo>
                  <a:pt x="1251191" y="0"/>
                  <a:pt x="1612064" y="360873"/>
                  <a:pt x="1612064" y="806032"/>
                </a:cubicBezTo>
                <a:cubicBezTo>
                  <a:pt x="1612064" y="1251191"/>
                  <a:pt x="1251191" y="1612064"/>
                  <a:pt x="806032" y="1612064"/>
                </a:cubicBezTo>
                <a:cubicBezTo>
                  <a:pt x="360873" y="1612064"/>
                  <a:pt x="0" y="1251191"/>
                  <a:pt x="0" y="80603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371" tIns="256371" rIns="256371" bIns="256371" numCol="1" spcCol="1270" anchor="ctr" anchorCtr="0">
            <a:noAutofit/>
          </a:bodyPr>
          <a:lstStyle/>
          <a:p>
            <a:pPr algn="ctr" defTabSz="7111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dirty="0">
                <a:solidFill>
                  <a:schemeClr val="tx1"/>
                </a:solidFill>
              </a:rPr>
              <a:t>collaboration</a:t>
            </a:r>
          </a:p>
        </p:txBody>
      </p:sp>
      <p:sp>
        <p:nvSpPr>
          <p:cNvPr id="58" name="Shape 57"/>
          <p:cNvSpPr/>
          <p:nvPr/>
        </p:nvSpPr>
        <p:spPr>
          <a:xfrm rot="10825379">
            <a:off x="3688775" y="7679748"/>
            <a:ext cx="3517335" cy="1683100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8" name="Freeform 67"/>
          <p:cNvSpPr/>
          <p:nvPr/>
        </p:nvSpPr>
        <p:spPr>
          <a:xfrm rot="20816288">
            <a:off x="1038167" y="6388576"/>
            <a:ext cx="1130571" cy="1038877"/>
          </a:xfrm>
          <a:custGeom>
            <a:avLst/>
            <a:gdLst>
              <a:gd name="connsiteX0" fmla="*/ 0 w 1612064"/>
              <a:gd name="connsiteY0" fmla="*/ 806032 h 1612064"/>
              <a:gd name="connsiteX1" fmla="*/ 806032 w 1612064"/>
              <a:gd name="connsiteY1" fmla="*/ 0 h 1612064"/>
              <a:gd name="connsiteX2" fmla="*/ 1612064 w 1612064"/>
              <a:gd name="connsiteY2" fmla="*/ 806032 h 1612064"/>
              <a:gd name="connsiteX3" fmla="*/ 806032 w 1612064"/>
              <a:gd name="connsiteY3" fmla="*/ 1612064 h 1612064"/>
              <a:gd name="connsiteX4" fmla="*/ 0 w 1612064"/>
              <a:gd name="connsiteY4" fmla="*/ 806032 h 16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064" h="1612064">
                <a:moveTo>
                  <a:pt x="0" y="806032"/>
                </a:moveTo>
                <a:cubicBezTo>
                  <a:pt x="0" y="360873"/>
                  <a:pt x="360873" y="0"/>
                  <a:pt x="806032" y="0"/>
                </a:cubicBezTo>
                <a:cubicBezTo>
                  <a:pt x="1251191" y="0"/>
                  <a:pt x="1612064" y="360873"/>
                  <a:pt x="1612064" y="806032"/>
                </a:cubicBezTo>
                <a:cubicBezTo>
                  <a:pt x="1612064" y="1251191"/>
                  <a:pt x="1251191" y="1612064"/>
                  <a:pt x="806032" y="1612064"/>
                </a:cubicBezTo>
                <a:cubicBezTo>
                  <a:pt x="360873" y="1612064"/>
                  <a:pt x="0" y="1251191"/>
                  <a:pt x="0" y="806032"/>
                </a:cubicBezTo>
                <a:close/>
              </a:path>
            </a:pathLst>
          </a:custGeom>
          <a:solidFill>
            <a:srgbClr val="BDEA7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371" tIns="256371" rIns="256371" bIns="256371" numCol="1" spcCol="1270" anchor="ctr" anchorCtr="0">
            <a:noAutofit/>
          </a:bodyPr>
          <a:lstStyle/>
          <a:p>
            <a:pPr algn="ctr" defTabSz="7111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dirty="0">
                <a:solidFill>
                  <a:schemeClr val="tx1"/>
                </a:solidFill>
              </a:rPr>
              <a:t>production</a:t>
            </a:r>
          </a:p>
        </p:txBody>
      </p:sp>
      <p:sp>
        <p:nvSpPr>
          <p:cNvPr id="69" name="Freeform 68"/>
          <p:cNvSpPr/>
          <p:nvPr/>
        </p:nvSpPr>
        <p:spPr>
          <a:xfrm rot="20816288">
            <a:off x="448434" y="5593707"/>
            <a:ext cx="1130571" cy="1038877"/>
          </a:xfrm>
          <a:custGeom>
            <a:avLst/>
            <a:gdLst>
              <a:gd name="connsiteX0" fmla="*/ 0 w 1612064"/>
              <a:gd name="connsiteY0" fmla="*/ 806032 h 1612064"/>
              <a:gd name="connsiteX1" fmla="*/ 806032 w 1612064"/>
              <a:gd name="connsiteY1" fmla="*/ 0 h 1612064"/>
              <a:gd name="connsiteX2" fmla="*/ 1612064 w 1612064"/>
              <a:gd name="connsiteY2" fmla="*/ 806032 h 1612064"/>
              <a:gd name="connsiteX3" fmla="*/ 806032 w 1612064"/>
              <a:gd name="connsiteY3" fmla="*/ 1612064 h 1612064"/>
              <a:gd name="connsiteX4" fmla="*/ 0 w 1612064"/>
              <a:gd name="connsiteY4" fmla="*/ 806032 h 16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064" h="1612064">
                <a:moveTo>
                  <a:pt x="0" y="806032"/>
                </a:moveTo>
                <a:cubicBezTo>
                  <a:pt x="0" y="360873"/>
                  <a:pt x="360873" y="0"/>
                  <a:pt x="806032" y="0"/>
                </a:cubicBezTo>
                <a:cubicBezTo>
                  <a:pt x="1251191" y="0"/>
                  <a:pt x="1612064" y="360873"/>
                  <a:pt x="1612064" y="806032"/>
                </a:cubicBezTo>
                <a:cubicBezTo>
                  <a:pt x="1612064" y="1251191"/>
                  <a:pt x="1251191" y="1612064"/>
                  <a:pt x="806032" y="1612064"/>
                </a:cubicBezTo>
                <a:cubicBezTo>
                  <a:pt x="360873" y="1612064"/>
                  <a:pt x="0" y="1251191"/>
                  <a:pt x="0" y="806032"/>
                </a:cubicBezTo>
                <a:close/>
              </a:path>
            </a:pathLst>
          </a:custGeom>
          <a:solidFill>
            <a:srgbClr val="7AAEE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371" tIns="256371" rIns="256371" bIns="256371" numCol="1" spcCol="1270" anchor="ctr" anchorCtr="0">
            <a:noAutofit/>
          </a:bodyPr>
          <a:lstStyle/>
          <a:p>
            <a:pPr algn="ctr" defTabSz="7111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dirty="0">
                <a:solidFill>
                  <a:schemeClr val="tx1"/>
                </a:solidFill>
              </a:rPr>
              <a:t>discussion</a:t>
            </a:r>
          </a:p>
        </p:txBody>
      </p:sp>
      <p:sp>
        <p:nvSpPr>
          <p:cNvPr id="70" name="Shape 69"/>
          <p:cNvSpPr/>
          <p:nvPr/>
        </p:nvSpPr>
        <p:spPr>
          <a:xfrm rot="14905101">
            <a:off x="2801" y="5953727"/>
            <a:ext cx="3517335" cy="1806349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8" name="Freeform 77"/>
          <p:cNvSpPr/>
          <p:nvPr/>
        </p:nvSpPr>
        <p:spPr>
          <a:xfrm rot="19911043">
            <a:off x="1742766" y="1726812"/>
            <a:ext cx="1130571" cy="1038877"/>
          </a:xfrm>
          <a:custGeom>
            <a:avLst/>
            <a:gdLst>
              <a:gd name="connsiteX0" fmla="*/ 0 w 1612064"/>
              <a:gd name="connsiteY0" fmla="*/ 806032 h 1612064"/>
              <a:gd name="connsiteX1" fmla="*/ 806032 w 1612064"/>
              <a:gd name="connsiteY1" fmla="*/ 0 h 1612064"/>
              <a:gd name="connsiteX2" fmla="*/ 1612064 w 1612064"/>
              <a:gd name="connsiteY2" fmla="*/ 806032 h 1612064"/>
              <a:gd name="connsiteX3" fmla="*/ 806032 w 1612064"/>
              <a:gd name="connsiteY3" fmla="*/ 1612064 h 1612064"/>
              <a:gd name="connsiteX4" fmla="*/ 0 w 1612064"/>
              <a:gd name="connsiteY4" fmla="*/ 806032 h 16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064" h="1612064">
                <a:moveTo>
                  <a:pt x="0" y="806032"/>
                </a:moveTo>
                <a:cubicBezTo>
                  <a:pt x="0" y="360873"/>
                  <a:pt x="360873" y="0"/>
                  <a:pt x="806032" y="0"/>
                </a:cubicBezTo>
                <a:cubicBezTo>
                  <a:pt x="1251191" y="0"/>
                  <a:pt x="1612064" y="360873"/>
                  <a:pt x="1612064" y="806032"/>
                </a:cubicBezTo>
                <a:cubicBezTo>
                  <a:pt x="1612064" y="1251191"/>
                  <a:pt x="1251191" y="1612064"/>
                  <a:pt x="806032" y="1612064"/>
                </a:cubicBezTo>
                <a:cubicBezTo>
                  <a:pt x="360873" y="1612064"/>
                  <a:pt x="0" y="1251191"/>
                  <a:pt x="0" y="806032"/>
                </a:cubicBezTo>
                <a:close/>
              </a:path>
            </a:pathLst>
          </a:custGeom>
          <a:solidFill>
            <a:srgbClr val="7AAEE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371" tIns="256371" rIns="256371" bIns="256371" numCol="1" spcCol="1270" anchor="ctr" anchorCtr="0">
            <a:noAutofit/>
          </a:bodyPr>
          <a:lstStyle/>
          <a:p>
            <a:pPr algn="ctr" defTabSz="7111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dirty="0">
                <a:solidFill>
                  <a:schemeClr val="tx1"/>
                </a:solidFill>
              </a:rPr>
              <a:t>discussion</a:t>
            </a:r>
          </a:p>
        </p:txBody>
      </p:sp>
      <p:sp>
        <p:nvSpPr>
          <p:cNvPr id="79" name="Freeform 78"/>
          <p:cNvSpPr/>
          <p:nvPr/>
        </p:nvSpPr>
        <p:spPr>
          <a:xfrm rot="19503678">
            <a:off x="1116488" y="2512215"/>
            <a:ext cx="1130571" cy="1038877"/>
          </a:xfrm>
          <a:custGeom>
            <a:avLst/>
            <a:gdLst>
              <a:gd name="connsiteX0" fmla="*/ 0 w 1612064"/>
              <a:gd name="connsiteY0" fmla="*/ 806032 h 1612064"/>
              <a:gd name="connsiteX1" fmla="*/ 806032 w 1612064"/>
              <a:gd name="connsiteY1" fmla="*/ 0 h 1612064"/>
              <a:gd name="connsiteX2" fmla="*/ 1612064 w 1612064"/>
              <a:gd name="connsiteY2" fmla="*/ 806032 h 1612064"/>
              <a:gd name="connsiteX3" fmla="*/ 806032 w 1612064"/>
              <a:gd name="connsiteY3" fmla="*/ 1612064 h 1612064"/>
              <a:gd name="connsiteX4" fmla="*/ 0 w 1612064"/>
              <a:gd name="connsiteY4" fmla="*/ 806032 h 16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064" h="1612064">
                <a:moveTo>
                  <a:pt x="0" y="806032"/>
                </a:moveTo>
                <a:cubicBezTo>
                  <a:pt x="0" y="360873"/>
                  <a:pt x="360873" y="0"/>
                  <a:pt x="806032" y="0"/>
                </a:cubicBezTo>
                <a:cubicBezTo>
                  <a:pt x="1251191" y="0"/>
                  <a:pt x="1612064" y="360873"/>
                  <a:pt x="1612064" y="806032"/>
                </a:cubicBezTo>
                <a:cubicBezTo>
                  <a:pt x="1612064" y="1251191"/>
                  <a:pt x="1251191" y="1612064"/>
                  <a:pt x="806032" y="1612064"/>
                </a:cubicBezTo>
                <a:cubicBezTo>
                  <a:pt x="360873" y="1612064"/>
                  <a:pt x="0" y="1251191"/>
                  <a:pt x="0" y="80603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371" tIns="256371" rIns="256371" bIns="256371" numCol="1" spcCol="1270" anchor="ctr" anchorCtr="0">
            <a:noAutofit/>
          </a:bodyPr>
          <a:lstStyle/>
          <a:p>
            <a:pPr algn="ctr" defTabSz="7111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dirty="0">
                <a:solidFill>
                  <a:schemeClr val="tx1"/>
                </a:solidFill>
              </a:rPr>
              <a:t>collaboration</a:t>
            </a:r>
          </a:p>
        </p:txBody>
      </p:sp>
      <p:sp>
        <p:nvSpPr>
          <p:cNvPr id="80" name="Shape 79"/>
          <p:cNvSpPr/>
          <p:nvPr/>
        </p:nvSpPr>
        <p:spPr>
          <a:xfrm rot="18787075">
            <a:off x="540248" y="2049154"/>
            <a:ext cx="3517335" cy="1683100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1" name="Freeform 80"/>
          <p:cNvSpPr/>
          <p:nvPr/>
        </p:nvSpPr>
        <p:spPr>
          <a:xfrm>
            <a:off x="8610279" y="2666117"/>
            <a:ext cx="1130571" cy="1038877"/>
          </a:xfrm>
          <a:custGeom>
            <a:avLst/>
            <a:gdLst>
              <a:gd name="connsiteX0" fmla="*/ 0 w 1612064"/>
              <a:gd name="connsiteY0" fmla="*/ 806032 h 1612064"/>
              <a:gd name="connsiteX1" fmla="*/ 806032 w 1612064"/>
              <a:gd name="connsiteY1" fmla="*/ 0 h 1612064"/>
              <a:gd name="connsiteX2" fmla="*/ 1612064 w 1612064"/>
              <a:gd name="connsiteY2" fmla="*/ 806032 h 1612064"/>
              <a:gd name="connsiteX3" fmla="*/ 806032 w 1612064"/>
              <a:gd name="connsiteY3" fmla="*/ 1612064 h 1612064"/>
              <a:gd name="connsiteX4" fmla="*/ 0 w 1612064"/>
              <a:gd name="connsiteY4" fmla="*/ 806032 h 16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064" h="1612064">
                <a:moveTo>
                  <a:pt x="0" y="806032"/>
                </a:moveTo>
                <a:cubicBezTo>
                  <a:pt x="0" y="360873"/>
                  <a:pt x="360873" y="0"/>
                  <a:pt x="806032" y="0"/>
                </a:cubicBezTo>
                <a:cubicBezTo>
                  <a:pt x="1251191" y="0"/>
                  <a:pt x="1612064" y="360873"/>
                  <a:pt x="1612064" y="806032"/>
                </a:cubicBezTo>
                <a:cubicBezTo>
                  <a:pt x="1612064" y="1251191"/>
                  <a:pt x="1251191" y="1612064"/>
                  <a:pt x="806032" y="1612064"/>
                </a:cubicBezTo>
                <a:cubicBezTo>
                  <a:pt x="360873" y="1612064"/>
                  <a:pt x="0" y="1251191"/>
                  <a:pt x="0" y="806032"/>
                </a:cubicBezTo>
                <a:close/>
              </a:path>
            </a:pathLst>
          </a:custGeom>
          <a:solidFill>
            <a:srgbClr val="C3F2F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371" tIns="256371" rIns="256371" bIns="256371" numCol="1" spcCol="1270" anchor="ctr" anchorCtr="0">
            <a:noAutofit/>
          </a:bodyPr>
          <a:lstStyle/>
          <a:p>
            <a:pPr algn="ctr" defTabSz="7111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dirty="0" err="1">
                <a:solidFill>
                  <a:schemeClr val="tx1"/>
                </a:solidFill>
              </a:rPr>
              <a:t>aquisition</a:t>
            </a:r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8196625" y="1726812"/>
            <a:ext cx="1130571" cy="1038877"/>
          </a:xfrm>
          <a:custGeom>
            <a:avLst/>
            <a:gdLst>
              <a:gd name="connsiteX0" fmla="*/ 0 w 1612064"/>
              <a:gd name="connsiteY0" fmla="*/ 806032 h 1612064"/>
              <a:gd name="connsiteX1" fmla="*/ 806032 w 1612064"/>
              <a:gd name="connsiteY1" fmla="*/ 0 h 1612064"/>
              <a:gd name="connsiteX2" fmla="*/ 1612064 w 1612064"/>
              <a:gd name="connsiteY2" fmla="*/ 806032 h 1612064"/>
              <a:gd name="connsiteX3" fmla="*/ 806032 w 1612064"/>
              <a:gd name="connsiteY3" fmla="*/ 1612064 h 1612064"/>
              <a:gd name="connsiteX4" fmla="*/ 0 w 1612064"/>
              <a:gd name="connsiteY4" fmla="*/ 806032 h 16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064" h="1612064">
                <a:moveTo>
                  <a:pt x="0" y="806032"/>
                </a:moveTo>
                <a:cubicBezTo>
                  <a:pt x="0" y="360873"/>
                  <a:pt x="360873" y="0"/>
                  <a:pt x="806032" y="0"/>
                </a:cubicBezTo>
                <a:cubicBezTo>
                  <a:pt x="1251191" y="0"/>
                  <a:pt x="1612064" y="360873"/>
                  <a:pt x="1612064" y="806032"/>
                </a:cubicBezTo>
                <a:cubicBezTo>
                  <a:pt x="1612064" y="1251191"/>
                  <a:pt x="1251191" y="1612064"/>
                  <a:pt x="806032" y="1612064"/>
                </a:cubicBezTo>
                <a:cubicBezTo>
                  <a:pt x="360873" y="1612064"/>
                  <a:pt x="0" y="1251191"/>
                  <a:pt x="0" y="806032"/>
                </a:cubicBezTo>
                <a:close/>
              </a:path>
            </a:pathLst>
          </a:custGeom>
          <a:solidFill>
            <a:srgbClr val="F8807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371" tIns="256371" rIns="256371" bIns="256371" numCol="1" spcCol="1270" anchor="ctr" anchorCtr="0">
            <a:noAutofit/>
          </a:bodyPr>
          <a:lstStyle/>
          <a:p>
            <a:pPr algn="ctr" defTabSz="7111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dirty="0">
                <a:solidFill>
                  <a:schemeClr val="tx1"/>
                </a:solidFill>
              </a:rPr>
              <a:t>investigation</a:t>
            </a:r>
          </a:p>
        </p:txBody>
      </p:sp>
      <p:sp>
        <p:nvSpPr>
          <p:cNvPr id="83" name="Shape 82"/>
          <p:cNvSpPr/>
          <p:nvPr/>
        </p:nvSpPr>
        <p:spPr>
          <a:xfrm rot="3670500">
            <a:off x="7118965" y="2051675"/>
            <a:ext cx="3517335" cy="1704717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4" name="Freeform 83"/>
          <p:cNvSpPr/>
          <p:nvPr/>
        </p:nvSpPr>
        <p:spPr>
          <a:xfrm>
            <a:off x="8804482" y="5745930"/>
            <a:ext cx="1130571" cy="1038877"/>
          </a:xfrm>
          <a:custGeom>
            <a:avLst/>
            <a:gdLst>
              <a:gd name="connsiteX0" fmla="*/ 0 w 1612064"/>
              <a:gd name="connsiteY0" fmla="*/ 806032 h 1612064"/>
              <a:gd name="connsiteX1" fmla="*/ 806032 w 1612064"/>
              <a:gd name="connsiteY1" fmla="*/ 0 h 1612064"/>
              <a:gd name="connsiteX2" fmla="*/ 1612064 w 1612064"/>
              <a:gd name="connsiteY2" fmla="*/ 806032 h 1612064"/>
              <a:gd name="connsiteX3" fmla="*/ 806032 w 1612064"/>
              <a:gd name="connsiteY3" fmla="*/ 1612064 h 1612064"/>
              <a:gd name="connsiteX4" fmla="*/ 0 w 1612064"/>
              <a:gd name="connsiteY4" fmla="*/ 806032 h 16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064" h="1612064">
                <a:moveTo>
                  <a:pt x="0" y="806032"/>
                </a:moveTo>
                <a:cubicBezTo>
                  <a:pt x="0" y="360873"/>
                  <a:pt x="360873" y="0"/>
                  <a:pt x="806032" y="0"/>
                </a:cubicBezTo>
                <a:cubicBezTo>
                  <a:pt x="1251191" y="0"/>
                  <a:pt x="1612064" y="360873"/>
                  <a:pt x="1612064" y="806032"/>
                </a:cubicBezTo>
                <a:cubicBezTo>
                  <a:pt x="1612064" y="1251191"/>
                  <a:pt x="1251191" y="1612064"/>
                  <a:pt x="806032" y="1612064"/>
                </a:cubicBezTo>
                <a:cubicBezTo>
                  <a:pt x="360873" y="1612064"/>
                  <a:pt x="0" y="1251191"/>
                  <a:pt x="0" y="80603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371" tIns="256371" rIns="256371" bIns="256371" numCol="1" spcCol="1270" anchor="ctr" anchorCtr="0">
            <a:noAutofit/>
          </a:bodyPr>
          <a:lstStyle/>
          <a:p>
            <a:pPr algn="ctr" defTabSz="7111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dirty="0">
                <a:solidFill>
                  <a:schemeClr val="tx1"/>
                </a:solidFill>
              </a:rPr>
              <a:t>collaboration</a:t>
            </a:r>
          </a:p>
        </p:txBody>
      </p:sp>
      <p:sp>
        <p:nvSpPr>
          <p:cNvPr id="85" name="Freeform 84"/>
          <p:cNvSpPr/>
          <p:nvPr/>
        </p:nvSpPr>
        <p:spPr>
          <a:xfrm rot="583850">
            <a:off x="8485722" y="6760126"/>
            <a:ext cx="1130571" cy="1038877"/>
          </a:xfrm>
          <a:custGeom>
            <a:avLst/>
            <a:gdLst>
              <a:gd name="connsiteX0" fmla="*/ 0 w 1612064"/>
              <a:gd name="connsiteY0" fmla="*/ 806032 h 1612064"/>
              <a:gd name="connsiteX1" fmla="*/ 806032 w 1612064"/>
              <a:gd name="connsiteY1" fmla="*/ 0 h 1612064"/>
              <a:gd name="connsiteX2" fmla="*/ 1612064 w 1612064"/>
              <a:gd name="connsiteY2" fmla="*/ 806032 h 1612064"/>
              <a:gd name="connsiteX3" fmla="*/ 806032 w 1612064"/>
              <a:gd name="connsiteY3" fmla="*/ 1612064 h 1612064"/>
              <a:gd name="connsiteX4" fmla="*/ 0 w 1612064"/>
              <a:gd name="connsiteY4" fmla="*/ 806032 h 16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064" h="1612064">
                <a:moveTo>
                  <a:pt x="0" y="806032"/>
                </a:moveTo>
                <a:cubicBezTo>
                  <a:pt x="0" y="360873"/>
                  <a:pt x="360873" y="0"/>
                  <a:pt x="806032" y="0"/>
                </a:cubicBezTo>
                <a:cubicBezTo>
                  <a:pt x="1251191" y="0"/>
                  <a:pt x="1612064" y="360873"/>
                  <a:pt x="1612064" y="806032"/>
                </a:cubicBezTo>
                <a:cubicBezTo>
                  <a:pt x="1612064" y="1251191"/>
                  <a:pt x="1251191" y="1612064"/>
                  <a:pt x="806032" y="1612064"/>
                </a:cubicBezTo>
                <a:cubicBezTo>
                  <a:pt x="360873" y="1612064"/>
                  <a:pt x="0" y="1251191"/>
                  <a:pt x="0" y="806032"/>
                </a:cubicBezTo>
                <a:close/>
              </a:path>
            </a:pathLst>
          </a:custGeom>
          <a:solidFill>
            <a:srgbClr val="7AAEE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371" tIns="256371" rIns="256371" bIns="256371" numCol="1" spcCol="1270" anchor="ctr" anchorCtr="0">
            <a:noAutofit/>
          </a:bodyPr>
          <a:lstStyle/>
          <a:p>
            <a:pPr algn="ctr" defTabSz="7111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dirty="0">
                <a:solidFill>
                  <a:schemeClr val="tx1"/>
                </a:solidFill>
              </a:rPr>
              <a:t>discussion</a:t>
            </a:r>
          </a:p>
        </p:txBody>
      </p:sp>
      <p:sp>
        <p:nvSpPr>
          <p:cNvPr id="86" name="Shape 85"/>
          <p:cNvSpPr/>
          <p:nvPr/>
        </p:nvSpPr>
        <p:spPr>
          <a:xfrm rot="6772390">
            <a:off x="7164605" y="5789232"/>
            <a:ext cx="3517335" cy="1753969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7" name="Freeform 86"/>
          <p:cNvSpPr/>
          <p:nvPr/>
        </p:nvSpPr>
        <p:spPr>
          <a:xfrm>
            <a:off x="5321370" y="395186"/>
            <a:ext cx="1130571" cy="1038877"/>
          </a:xfrm>
          <a:custGeom>
            <a:avLst/>
            <a:gdLst>
              <a:gd name="connsiteX0" fmla="*/ 0 w 1612064"/>
              <a:gd name="connsiteY0" fmla="*/ 806032 h 1612064"/>
              <a:gd name="connsiteX1" fmla="*/ 806032 w 1612064"/>
              <a:gd name="connsiteY1" fmla="*/ 0 h 1612064"/>
              <a:gd name="connsiteX2" fmla="*/ 1612064 w 1612064"/>
              <a:gd name="connsiteY2" fmla="*/ 806032 h 1612064"/>
              <a:gd name="connsiteX3" fmla="*/ 806032 w 1612064"/>
              <a:gd name="connsiteY3" fmla="*/ 1612064 h 1612064"/>
              <a:gd name="connsiteX4" fmla="*/ 0 w 1612064"/>
              <a:gd name="connsiteY4" fmla="*/ 806032 h 16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064" h="1612064">
                <a:moveTo>
                  <a:pt x="0" y="806032"/>
                </a:moveTo>
                <a:cubicBezTo>
                  <a:pt x="0" y="360873"/>
                  <a:pt x="360873" y="0"/>
                  <a:pt x="806032" y="0"/>
                </a:cubicBezTo>
                <a:cubicBezTo>
                  <a:pt x="1251191" y="0"/>
                  <a:pt x="1612064" y="360873"/>
                  <a:pt x="1612064" y="806032"/>
                </a:cubicBezTo>
                <a:cubicBezTo>
                  <a:pt x="1612064" y="1251191"/>
                  <a:pt x="1251191" y="1612064"/>
                  <a:pt x="806032" y="1612064"/>
                </a:cubicBezTo>
                <a:cubicBezTo>
                  <a:pt x="360873" y="1612064"/>
                  <a:pt x="0" y="1251191"/>
                  <a:pt x="0" y="806032"/>
                </a:cubicBezTo>
                <a:close/>
              </a:path>
            </a:pathLst>
          </a:custGeom>
          <a:solidFill>
            <a:srgbClr val="7AAEE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371" tIns="256371" rIns="256371" bIns="256371" numCol="1" spcCol="1270" anchor="ctr" anchorCtr="0">
            <a:noAutofit/>
          </a:bodyPr>
          <a:lstStyle/>
          <a:p>
            <a:pPr algn="ctr" defTabSz="7111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dirty="0">
                <a:solidFill>
                  <a:schemeClr val="tx1"/>
                </a:solidFill>
              </a:rPr>
              <a:t>discussion</a:t>
            </a:r>
          </a:p>
        </p:txBody>
      </p:sp>
      <p:sp>
        <p:nvSpPr>
          <p:cNvPr id="88" name="Freeform 87"/>
          <p:cNvSpPr/>
          <p:nvPr/>
        </p:nvSpPr>
        <p:spPr>
          <a:xfrm rot="21192635">
            <a:off x="4193107" y="345443"/>
            <a:ext cx="1130571" cy="1038877"/>
          </a:xfrm>
          <a:custGeom>
            <a:avLst/>
            <a:gdLst>
              <a:gd name="connsiteX0" fmla="*/ 0 w 1612064"/>
              <a:gd name="connsiteY0" fmla="*/ 806032 h 1612064"/>
              <a:gd name="connsiteX1" fmla="*/ 806032 w 1612064"/>
              <a:gd name="connsiteY1" fmla="*/ 0 h 1612064"/>
              <a:gd name="connsiteX2" fmla="*/ 1612064 w 1612064"/>
              <a:gd name="connsiteY2" fmla="*/ 806032 h 1612064"/>
              <a:gd name="connsiteX3" fmla="*/ 806032 w 1612064"/>
              <a:gd name="connsiteY3" fmla="*/ 1612064 h 1612064"/>
              <a:gd name="connsiteX4" fmla="*/ 0 w 1612064"/>
              <a:gd name="connsiteY4" fmla="*/ 806032 h 16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064" h="1612064">
                <a:moveTo>
                  <a:pt x="0" y="806032"/>
                </a:moveTo>
                <a:cubicBezTo>
                  <a:pt x="0" y="360873"/>
                  <a:pt x="360873" y="0"/>
                  <a:pt x="806032" y="0"/>
                </a:cubicBezTo>
                <a:cubicBezTo>
                  <a:pt x="1251191" y="0"/>
                  <a:pt x="1612064" y="360873"/>
                  <a:pt x="1612064" y="806032"/>
                </a:cubicBezTo>
                <a:cubicBezTo>
                  <a:pt x="1612064" y="1251191"/>
                  <a:pt x="1251191" y="1612064"/>
                  <a:pt x="806032" y="1612064"/>
                </a:cubicBezTo>
                <a:cubicBezTo>
                  <a:pt x="360873" y="1612064"/>
                  <a:pt x="0" y="1251191"/>
                  <a:pt x="0" y="80603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371" tIns="256371" rIns="256371" bIns="256371" numCol="1" spcCol="1270" anchor="ctr" anchorCtr="0">
            <a:noAutofit/>
          </a:bodyPr>
          <a:lstStyle/>
          <a:p>
            <a:pPr algn="ctr" defTabSz="7111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dirty="0">
                <a:solidFill>
                  <a:schemeClr val="tx1"/>
                </a:solidFill>
              </a:rPr>
              <a:t>collaboration</a:t>
            </a:r>
          </a:p>
        </p:txBody>
      </p:sp>
      <p:sp>
        <p:nvSpPr>
          <p:cNvPr id="89" name="Shape 88"/>
          <p:cNvSpPr/>
          <p:nvPr/>
        </p:nvSpPr>
        <p:spPr>
          <a:xfrm rot="25379">
            <a:off x="3627335" y="446167"/>
            <a:ext cx="3517335" cy="1561302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1" name="Freeform 60"/>
          <p:cNvSpPr/>
          <p:nvPr/>
        </p:nvSpPr>
        <p:spPr>
          <a:xfrm rot="20816288">
            <a:off x="794831" y="7323585"/>
            <a:ext cx="1130571" cy="1038877"/>
          </a:xfrm>
          <a:custGeom>
            <a:avLst/>
            <a:gdLst>
              <a:gd name="connsiteX0" fmla="*/ 0 w 1612064"/>
              <a:gd name="connsiteY0" fmla="*/ 806032 h 1612064"/>
              <a:gd name="connsiteX1" fmla="*/ 806032 w 1612064"/>
              <a:gd name="connsiteY1" fmla="*/ 0 h 1612064"/>
              <a:gd name="connsiteX2" fmla="*/ 1612064 w 1612064"/>
              <a:gd name="connsiteY2" fmla="*/ 806032 h 1612064"/>
              <a:gd name="connsiteX3" fmla="*/ 806032 w 1612064"/>
              <a:gd name="connsiteY3" fmla="*/ 1612064 h 1612064"/>
              <a:gd name="connsiteX4" fmla="*/ 0 w 1612064"/>
              <a:gd name="connsiteY4" fmla="*/ 806032 h 16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064" h="1612064">
                <a:moveTo>
                  <a:pt x="0" y="806032"/>
                </a:moveTo>
                <a:cubicBezTo>
                  <a:pt x="0" y="360873"/>
                  <a:pt x="360873" y="0"/>
                  <a:pt x="806032" y="0"/>
                </a:cubicBezTo>
                <a:cubicBezTo>
                  <a:pt x="1251191" y="0"/>
                  <a:pt x="1612064" y="360873"/>
                  <a:pt x="1612064" y="806032"/>
                </a:cubicBezTo>
                <a:cubicBezTo>
                  <a:pt x="1612064" y="1251191"/>
                  <a:pt x="1251191" y="1612064"/>
                  <a:pt x="806032" y="1612064"/>
                </a:cubicBezTo>
                <a:cubicBezTo>
                  <a:pt x="360873" y="1612064"/>
                  <a:pt x="0" y="1251191"/>
                  <a:pt x="0" y="806032"/>
                </a:cubicBezTo>
                <a:close/>
              </a:path>
            </a:pathLst>
          </a:custGeom>
          <a:solidFill>
            <a:srgbClr val="C3F2F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371" tIns="256371" rIns="256371" bIns="256371" numCol="1" spcCol="1270" anchor="ctr" anchorCtr="0">
            <a:noAutofit/>
          </a:bodyPr>
          <a:lstStyle/>
          <a:p>
            <a:pPr algn="ctr" defTabSz="7111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dirty="0" err="1">
                <a:solidFill>
                  <a:schemeClr val="tx1"/>
                </a:solidFill>
              </a:rPr>
              <a:t>aquisition</a:t>
            </a:r>
            <a:endParaRPr lang="en-GB" sz="1500" dirty="0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4315" y="366441"/>
            <a:ext cx="863760" cy="79102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467" y="365261"/>
            <a:ext cx="880708" cy="79129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073" y="417501"/>
            <a:ext cx="875568" cy="77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</a:t>
            </a:r>
            <a:r>
              <a:rPr lang="en-GB" sz="3600" b="1" dirty="0" smtClean="0">
                <a:solidFill>
                  <a:schemeClr val="bg1"/>
                </a:solidFill>
              </a:rPr>
              <a:t>design workshop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725" y="96212"/>
            <a:ext cx="2428875" cy="771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7" t="194" r="14821" b="-194"/>
          <a:stretch/>
        </p:blipFill>
        <p:spPr>
          <a:xfrm>
            <a:off x="55984" y="867737"/>
            <a:ext cx="12745616" cy="959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1176" y="958734"/>
            <a:ext cx="9790626" cy="692496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400" dirty="0" smtClean="0"/>
              <a:t>Workshop schedule:</a:t>
            </a:r>
          </a:p>
          <a:p>
            <a:endParaRPr lang="en-US" sz="2400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b="1" dirty="0" smtClean="0"/>
              <a:t>Module info and graphs sheet</a:t>
            </a:r>
          </a:p>
          <a:p>
            <a:pPr marL="99477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Tweet your module </a:t>
            </a:r>
            <a:r>
              <a:rPr lang="en-US" sz="2400" dirty="0" smtClean="0"/>
              <a:t>– </a:t>
            </a:r>
            <a:r>
              <a:rPr lang="en-GB" sz="2400" dirty="0"/>
              <a:t>tweet size description of your module</a:t>
            </a:r>
            <a:endParaRPr lang="en-US" sz="2400" dirty="0" smtClean="0"/>
          </a:p>
          <a:p>
            <a:pPr marL="99477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Module shape </a:t>
            </a:r>
            <a:r>
              <a:rPr lang="en-US" sz="2400" dirty="0" smtClean="0"/>
              <a:t>(</a:t>
            </a:r>
            <a:r>
              <a:rPr lang="en-GB" sz="2400" b="1" dirty="0"/>
              <a:t>Learning types activities </a:t>
            </a:r>
            <a:r>
              <a:rPr lang="en-GB" sz="2400" b="1" dirty="0" smtClean="0"/>
              <a:t>graph</a:t>
            </a:r>
            <a:r>
              <a:rPr lang="en-US" sz="2400" dirty="0" smtClean="0"/>
              <a:t>) distribution of learning types</a:t>
            </a:r>
          </a:p>
          <a:p>
            <a:pPr marL="99477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Blend </a:t>
            </a:r>
            <a:r>
              <a:rPr lang="en-US" sz="2400" dirty="0" smtClean="0"/>
              <a:t>– (blended graph)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b="1" dirty="0" smtClean="0"/>
              <a:t>Storyboard sheet</a:t>
            </a:r>
          </a:p>
          <a:p>
            <a:pPr marL="99477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Storyboard </a:t>
            </a:r>
            <a:r>
              <a:rPr lang="en-US" sz="2400" dirty="0" smtClean="0"/>
              <a:t>– learning types sequences and activities</a:t>
            </a:r>
          </a:p>
          <a:p>
            <a:pPr marL="99477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Assessment </a:t>
            </a:r>
            <a:r>
              <a:rPr lang="en-US" sz="2400" dirty="0" smtClean="0"/>
              <a:t>– align activities and assessment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US" sz="2400" b="1" dirty="0" smtClean="0"/>
              <a:t>Module </a:t>
            </a:r>
            <a:r>
              <a:rPr lang="en-US" sz="2400" b="1" dirty="0"/>
              <a:t>info and graphs sheet</a:t>
            </a:r>
          </a:p>
          <a:p>
            <a:pPr marL="99477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Review  the graphs </a:t>
            </a:r>
            <a:r>
              <a:rPr lang="en-US" sz="2400" dirty="0" smtClean="0"/>
              <a:t>– what has changed? Why?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b="1" dirty="0" smtClean="0"/>
              <a:t>Actions</a:t>
            </a:r>
            <a:r>
              <a:rPr lang="en-US" sz="2400" dirty="0" smtClean="0"/>
              <a:t> – what next for team?</a:t>
            </a:r>
          </a:p>
        </p:txBody>
      </p:sp>
      <p:sp>
        <p:nvSpPr>
          <p:cNvPr id="5" name="Rectangle 4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140" y="1158271"/>
            <a:ext cx="3325201" cy="2500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380" y="4011713"/>
            <a:ext cx="3326961" cy="2509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676" y="7414183"/>
            <a:ext cx="3918665" cy="164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9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/>
          <p:cNvGrpSpPr/>
          <p:nvPr/>
        </p:nvGrpSpPr>
        <p:grpSpPr>
          <a:xfrm>
            <a:off x="85841" y="3460156"/>
            <a:ext cx="5181552" cy="4015963"/>
            <a:chOff x="29689" y="2460423"/>
            <a:chExt cx="3827607" cy="2601697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2"/>
            <a:srcRect l="2785" r="-1"/>
            <a:stretch/>
          </p:blipFill>
          <p:spPr>
            <a:xfrm>
              <a:off x="29689" y="2460423"/>
              <a:ext cx="3827607" cy="2601697"/>
            </a:xfrm>
            <a:prstGeom prst="rect">
              <a:avLst/>
            </a:prstGeom>
          </p:spPr>
        </p:pic>
        <p:sp>
          <p:nvSpPr>
            <p:cNvPr id="81" name="Rectangle 80"/>
            <p:cNvSpPr/>
            <p:nvPr/>
          </p:nvSpPr>
          <p:spPr>
            <a:xfrm>
              <a:off x="122222" y="4532108"/>
              <a:ext cx="87965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 sz="1200" b="1" dirty="0"/>
                <a:t>@ABC_LD</a:t>
              </a:r>
            </a:p>
          </p:txBody>
        </p:sp>
      </p:grp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-6779"/>
            <a:ext cx="12801600" cy="49473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sz="2940" dirty="0">
                <a:solidFill>
                  <a:schemeClr val="bg1"/>
                </a:solidFill>
                <a:latin typeface="+mn-lt"/>
              </a:rPr>
              <a:t>Arena Blended Connected (ABC) curriculum design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" y="9473292"/>
            <a:ext cx="12801601" cy="255388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GB" sz="1260" dirty="0">
                <a:solidFill>
                  <a:schemeClr val="bg1"/>
                </a:solidFill>
              </a:rPr>
              <a:t>Learning types, Diana </a:t>
            </a:r>
            <a:r>
              <a:rPr lang="en-GB" sz="1260" dirty="0" err="1">
                <a:solidFill>
                  <a:schemeClr val="bg1"/>
                </a:solidFill>
              </a:rPr>
              <a:t>Laurillard</a:t>
            </a:r>
            <a:r>
              <a:rPr lang="en-GB" sz="1260" dirty="0">
                <a:solidFill>
                  <a:schemeClr val="bg1"/>
                </a:solidFill>
              </a:rPr>
              <a:t>, </a:t>
            </a:r>
            <a:r>
              <a:rPr lang="en-GB" sz="1260" dirty="0" err="1">
                <a:solidFill>
                  <a:schemeClr val="bg1"/>
                </a:solidFill>
              </a:rPr>
              <a:t>IoE</a:t>
            </a:r>
            <a:r>
              <a:rPr lang="en-GB" sz="1260" dirty="0">
                <a:solidFill>
                  <a:schemeClr val="bg1"/>
                </a:solidFill>
              </a:rPr>
              <a:t> 2012 | Connected Curriculum, Dilly Fung, CALT, 2014 | ABC curriculum design workshop and resources, Clive Yung and </a:t>
            </a:r>
            <a:r>
              <a:rPr lang="en-GB" sz="1260" dirty="0" err="1">
                <a:solidFill>
                  <a:schemeClr val="bg1"/>
                </a:solidFill>
              </a:rPr>
              <a:t>Natasa</a:t>
            </a:r>
            <a:r>
              <a:rPr lang="en-GB" sz="1260" dirty="0">
                <a:solidFill>
                  <a:schemeClr val="bg1"/>
                </a:solidFill>
              </a:rPr>
              <a:t> Perovic, ELE, 2015  | UCL</a:t>
            </a: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30068" y="620969"/>
            <a:ext cx="2745131" cy="1462859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70" dirty="0"/>
              <a:t>Programme </a:t>
            </a:r>
          </a:p>
          <a:p>
            <a:pPr algn="l"/>
            <a:r>
              <a:rPr lang="en-GB" sz="1470" dirty="0"/>
              <a:t>Module name </a:t>
            </a:r>
          </a:p>
          <a:p>
            <a:pPr algn="l"/>
            <a:r>
              <a:rPr lang="en-GB" sz="1470" dirty="0"/>
              <a:t>new module / module review</a:t>
            </a:r>
          </a:p>
          <a:p>
            <a:pPr algn="l"/>
            <a:r>
              <a:rPr lang="en-GB" sz="1470" dirty="0"/>
              <a:t>Academics</a:t>
            </a: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85841" y="3100103"/>
            <a:ext cx="5862385" cy="5119874"/>
          </a:xfrm>
          <a:prstGeom prst="rect">
            <a:avLst/>
          </a:prstGeom>
          <a:ln>
            <a:noFill/>
          </a:ln>
        </p:spPr>
        <p:txBody>
          <a:bodyPr vert="horz" lIns="96012" tIns="48006" rIns="96012" bIns="48006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80" dirty="0"/>
              <a:t>Module summary (tweet size description of your module): </a:t>
            </a:r>
          </a:p>
          <a:p>
            <a:pPr algn="l"/>
            <a:endParaRPr lang="en-GB" sz="1680" dirty="0"/>
          </a:p>
          <a:p>
            <a:pPr algn="l"/>
            <a:endParaRPr lang="en-GB" sz="1680" dirty="0"/>
          </a:p>
          <a:p>
            <a:pPr algn="l"/>
            <a:endParaRPr lang="en-GB" sz="1680" dirty="0"/>
          </a:p>
          <a:p>
            <a:pPr algn="l"/>
            <a:endParaRPr lang="en-GB" sz="1680" dirty="0"/>
          </a:p>
          <a:p>
            <a:pPr algn="l"/>
            <a:r>
              <a:rPr lang="en-GB" sz="1680" dirty="0"/>
              <a:t>				</a:t>
            </a: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30066" y="2122539"/>
            <a:ext cx="5370148" cy="733450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70" dirty="0"/>
              <a:t>ELE workshop facilitators </a:t>
            </a:r>
          </a:p>
          <a:p>
            <a:pPr algn="l"/>
            <a:r>
              <a:rPr lang="en-GB" sz="1470" dirty="0"/>
              <a:t>Workshop date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15" y="1115758"/>
            <a:ext cx="3654360" cy="420452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86236" y="6732750"/>
            <a:ext cx="6755426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5" dirty="0"/>
              <a:t>How do you envisage your module will look on the graph above? (in red - at the beginning of the workshop)</a:t>
            </a:r>
          </a:p>
          <a:p>
            <a:pPr algn="ctr"/>
            <a:r>
              <a:rPr lang="en-GB" sz="1155" dirty="0"/>
              <a:t>Your module activity graph at the end of the workshop (in blue)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03993" y="6225423"/>
            <a:ext cx="3991205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1" b="1" dirty="0"/>
              <a:t>Learning types activities graph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762708" y="7941444"/>
            <a:ext cx="3026069" cy="290861"/>
            <a:chOff x="11516076" y="7285160"/>
            <a:chExt cx="3100162" cy="222441"/>
          </a:xfrm>
        </p:grpSpPr>
        <p:cxnSp>
          <p:nvCxnSpPr>
            <p:cNvPr id="49" name="Straight Connector 48"/>
            <p:cNvCxnSpPr/>
            <p:nvPr/>
          </p:nvCxnSpPr>
          <p:spPr>
            <a:xfrm flipV="1">
              <a:off x="11516076" y="7389296"/>
              <a:ext cx="3099061" cy="7084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763677">
              <a:off x="14049049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763677">
              <a:off x="13424903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763677">
              <a:off x="12797819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763677">
              <a:off x="12173649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763677">
              <a:off x="13737974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763677">
              <a:off x="13113828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763677">
              <a:off x="12486745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763677">
              <a:off x="14339452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763677">
              <a:off x="14616238" y="7285167"/>
              <a:ext cx="0" cy="208259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51423">
              <a:off x="11524560" y="7285160"/>
              <a:ext cx="0" cy="22244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51423">
              <a:off x="11838887" y="7285160"/>
              <a:ext cx="0" cy="22244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51423">
              <a:off x="11517738" y="7285160"/>
              <a:ext cx="0" cy="222441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6899083" y="8725283"/>
            <a:ext cx="4969042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5" dirty="0"/>
              <a:t>Where do you want to be on the scale (in red)</a:t>
            </a:r>
          </a:p>
          <a:p>
            <a:pPr algn="ctr"/>
            <a:r>
              <a:rPr lang="en-GB" sz="1155" dirty="0"/>
              <a:t>What is your position at the end of the workshop (in blue)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724858" y="7906525"/>
            <a:ext cx="130665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60" dirty="0"/>
              <a:t>face to face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78470" y="7959346"/>
            <a:ext cx="94684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60" dirty="0"/>
              <a:t>online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649182" y="8331429"/>
            <a:ext cx="130665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60" b="1" dirty="0"/>
              <a:t>Blended graph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879" y="8293127"/>
            <a:ext cx="1182814" cy="108320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41" y="8260270"/>
            <a:ext cx="1221289" cy="10973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80" y="8287161"/>
            <a:ext cx="1302984" cy="1152157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8271266" y="635546"/>
            <a:ext cx="1656656" cy="393954"/>
          </a:xfrm>
          <a:prstGeom prst="rect">
            <a:avLst/>
          </a:prstGeom>
          <a:solidFill>
            <a:srgbClr val="A2F5E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60" dirty="0"/>
              <a:t>Acquisition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189972" y="5362132"/>
            <a:ext cx="1929586" cy="393954"/>
          </a:xfrm>
          <a:prstGeom prst="rect">
            <a:avLst/>
          </a:prstGeom>
          <a:solidFill>
            <a:srgbClr val="F8807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60" dirty="0"/>
              <a:t>Investigation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400800" y="1590727"/>
            <a:ext cx="1677421" cy="393954"/>
          </a:xfrm>
          <a:prstGeom prst="rect">
            <a:avLst/>
          </a:prstGeom>
          <a:solidFill>
            <a:srgbClr val="BDEA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60" dirty="0"/>
              <a:t>Production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400800" y="4353909"/>
            <a:ext cx="1617428" cy="393954"/>
          </a:xfrm>
          <a:prstGeom prst="rect">
            <a:avLst/>
          </a:prstGeom>
          <a:solidFill>
            <a:srgbClr val="BB98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60" dirty="0"/>
              <a:t>Practice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690356" y="1590727"/>
            <a:ext cx="1885082" cy="393954"/>
          </a:xfrm>
          <a:prstGeom prst="rect">
            <a:avLst/>
          </a:prstGeom>
          <a:solidFill>
            <a:srgbClr val="FFD2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60" dirty="0"/>
              <a:t>Collaboration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03350" y="3870500"/>
            <a:ext cx="361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Bradley Hand ITC" panose="03070402050302030203" pitchFamily="66" charset="0"/>
              </a:rPr>
              <a:t>All you need to know about use of videos in 21</a:t>
            </a:r>
            <a:r>
              <a:rPr lang="en-GB" sz="1800" b="1" baseline="30000" dirty="0">
                <a:latin typeface="Bradley Hand ITC" panose="03070402050302030203" pitchFamily="66" charset="0"/>
              </a:rPr>
              <a:t>st</a:t>
            </a:r>
            <a:r>
              <a:rPr lang="en-GB" sz="1800" b="1" dirty="0">
                <a:latin typeface="Bradley Hand ITC" panose="03070402050302030203" pitchFamily="66" charset="0"/>
              </a:rPr>
              <a:t> century teaching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114612" y="592271"/>
            <a:ext cx="252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Bradley Hand ITC" panose="03070402050302030203" pitchFamily="66" charset="0"/>
              </a:rPr>
              <a:t>Arena digital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268164" y="901474"/>
            <a:ext cx="361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Bradley Hand ITC" panose="03070402050302030203" pitchFamily="66" charset="0"/>
              </a:rPr>
              <a:t>Use of videos in teaching</a:t>
            </a:r>
          </a:p>
        </p:txBody>
      </p:sp>
      <p:sp>
        <p:nvSpPr>
          <p:cNvPr id="86" name="Oval 85"/>
          <p:cNvSpPr/>
          <p:nvPr/>
        </p:nvSpPr>
        <p:spPr>
          <a:xfrm>
            <a:off x="1114613" y="1251975"/>
            <a:ext cx="1600528" cy="357627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7" name="TextBox 86"/>
          <p:cNvSpPr txBox="1"/>
          <p:nvPr/>
        </p:nvSpPr>
        <p:spPr>
          <a:xfrm>
            <a:off x="1032018" y="1563097"/>
            <a:ext cx="3848932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1" b="1" dirty="0">
                <a:latin typeface="Bradley Hand ITC" panose="03070402050302030203" pitchFamily="66" charset="0"/>
              </a:rPr>
              <a:t>Anna Moore, Jon </a:t>
            </a:r>
            <a:r>
              <a:rPr lang="en-GB" sz="2001" b="1" dirty="0" err="1">
                <a:latin typeface="Bradley Hand ITC" panose="03070402050302030203" pitchFamily="66" charset="0"/>
              </a:rPr>
              <a:t>Grabol</a:t>
            </a:r>
            <a:endParaRPr lang="en-GB" sz="2001" b="1" dirty="0">
              <a:latin typeface="Bradley Hand ITC" panose="03070402050302030203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111406" y="2063265"/>
            <a:ext cx="166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Bradley Hand ITC" panose="03070402050302030203" pitchFamily="66" charset="0"/>
              </a:rPr>
              <a:t>CY, NP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341668" y="2517474"/>
            <a:ext cx="249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Bradley Hand ITC" panose="03070402050302030203" pitchFamily="66" charset="0"/>
              </a:rPr>
              <a:t>5</a:t>
            </a:r>
            <a:r>
              <a:rPr lang="en-GB" sz="1800" b="1" baseline="30000" dirty="0">
                <a:latin typeface="Bradley Hand ITC" panose="03070402050302030203" pitchFamily="66" charset="0"/>
              </a:rPr>
              <a:t>th</a:t>
            </a:r>
            <a:r>
              <a:rPr lang="en-GB" sz="1800" b="1" dirty="0">
                <a:latin typeface="Bradley Hand ITC" panose="03070402050302030203" pitchFamily="66" charset="0"/>
              </a:rPr>
              <a:t> June 2015</a:t>
            </a:r>
          </a:p>
        </p:txBody>
      </p:sp>
      <p:sp>
        <p:nvSpPr>
          <p:cNvPr id="90" name="Freeform 89"/>
          <p:cNvSpPr/>
          <p:nvPr/>
        </p:nvSpPr>
        <p:spPr>
          <a:xfrm>
            <a:off x="8157681" y="1923734"/>
            <a:ext cx="1448656" cy="1849350"/>
          </a:xfrm>
          <a:custGeom>
            <a:avLst/>
            <a:gdLst>
              <a:gd name="connsiteX0" fmla="*/ 0 w 1448656"/>
              <a:gd name="connsiteY0" fmla="*/ 719191 h 1849349"/>
              <a:gd name="connsiteX1" fmla="*/ 369870 w 1448656"/>
              <a:gd name="connsiteY1" fmla="*/ 1561672 h 1849349"/>
              <a:gd name="connsiteX2" fmla="*/ 924674 w 1448656"/>
              <a:gd name="connsiteY2" fmla="*/ 1849349 h 1849349"/>
              <a:gd name="connsiteX3" fmla="*/ 1448656 w 1448656"/>
              <a:gd name="connsiteY3" fmla="*/ 1571946 h 1849349"/>
              <a:gd name="connsiteX4" fmla="*/ 1273995 w 1448656"/>
              <a:gd name="connsiteY4" fmla="*/ 1037690 h 1849349"/>
              <a:gd name="connsiteX5" fmla="*/ 914400 w 1448656"/>
              <a:gd name="connsiteY5" fmla="*/ 0 h 1849349"/>
              <a:gd name="connsiteX6" fmla="*/ 0 w 1448656"/>
              <a:gd name="connsiteY6" fmla="*/ 719191 h 184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8656" h="1849349">
                <a:moveTo>
                  <a:pt x="0" y="719191"/>
                </a:moveTo>
                <a:lnTo>
                  <a:pt x="369870" y="1561672"/>
                </a:lnTo>
                <a:lnTo>
                  <a:pt x="924674" y="1849349"/>
                </a:lnTo>
                <a:lnTo>
                  <a:pt x="1448656" y="1571946"/>
                </a:lnTo>
                <a:lnTo>
                  <a:pt x="1273995" y="1037690"/>
                </a:lnTo>
                <a:lnTo>
                  <a:pt x="914400" y="0"/>
                </a:lnTo>
                <a:lnTo>
                  <a:pt x="0" y="719191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6" name="TextBox 65"/>
          <p:cNvSpPr txBox="1"/>
          <p:nvPr/>
        </p:nvSpPr>
        <p:spPr>
          <a:xfrm>
            <a:off x="9490305" y="7785974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x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9365503" y="2535492"/>
            <a:ext cx="1868373" cy="46517"/>
          </a:xfrm>
          <a:prstGeom prst="line">
            <a:avLst/>
          </a:prstGeom>
          <a:ln w="1905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6" idx="0"/>
          </p:cNvCxnSpPr>
          <p:nvPr/>
        </p:nvCxnSpPr>
        <p:spPr>
          <a:xfrm flipV="1">
            <a:off x="9660384" y="2751356"/>
            <a:ext cx="1668713" cy="5034618"/>
          </a:xfrm>
          <a:prstGeom prst="line">
            <a:avLst/>
          </a:prstGeom>
          <a:ln w="190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1233876" y="2280501"/>
            <a:ext cx="1426589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60" dirty="0"/>
              <a:t>Pre - workshop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0727016" y="4316889"/>
            <a:ext cx="1863698" cy="393954"/>
          </a:xfrm>
          <a:prstGeom prst="rect">
            <a:avLst/>
          </a:prstGeom>
          <a:solidFill>
            <a:srgbClr val="7AAE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6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1793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0" y="844051"/>
            <a:ext cx="12621342" cy="84273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5812" y="2725271"/>
            <a:ext cx="11833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anose="03070402050302030203" pitchFamily="66" charset="0"/>
              </a:rPr>
              <a:t>Week</a:t>
            </a:r>
          </a:p>
          <a:p>
            <a:r>
              <a:rPr lang="en-GB" b="1" dirty="0" smtClean="0">
                <a:latin typeface="Bradley Hand ITC" panose="03070402050302030203" pitchFamily="66" charset="0"/>
              </a:rPr>
              <a:t> 1-4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5812" y="4434649"/>
            <a:ext cx="11833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anose="03070402050302030203" pitchFamily="66" charset="0"/>
              </a:rPr>
              <a:t>Week</a:t>
            </a:r>
          </a:p>
          <a:p>
            <a:r>
              <a:rPr lang="en-GB" b="1" dirty="0" smtClean="0">
                <a:latin typeface="Bradley Hand ITC" panose="03070402050302030203" pitchFamily="66" charset="0"/>
              </a:rPr>
              <a:t> 5-8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811" y="6271806"/>
            <a:ext cx="11833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anose="03070402050302030203" pitchFamily="66" charset="0"/>
              </a:rPr>
              <a:t>project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61176" y="2533650"/>
            <a:ext cx="1477976" cy="93028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467" y="925237"/>
            <a:ext cx="672078" cy="5942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672" y="7327347"/>
            <a:ext cx="2315777" cy="17334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175" y="7339361"/>
            <a:ext cx="2283676" cy="17093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82" y="7337663"/>
            <a:ext cx="2315777" cy="17351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46" y="7337663"/>
            <a:ext cx="2315777" cy="17394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10" y="7307256"/>
            <a:ext cx="2315777" cy="17368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8" y="7307256"/>
            <a:ext cx="2315777" cy="17308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287" y="7297312"/>
            <a:ext cx="2315777" cy="174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1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0159E-6 5.29101E-8 L 0.15959 -0.533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74" y="-26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4127E-6 1.95767E-6 L 0.0067 -0.529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-26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1429E-6 2.1164E-7 L -0.33556 -0.52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8" y="-2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9048E-7 -4.7619E-7 L 0.00533 -0.523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26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0474" y="1139204"/>
            <a:ext cx="11301570" cy="612474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GB" sz="2800" b="1" dirty="0" smtClean="0"/>
              <a:t>The ABC curriculum design </a:t>
            </a:r>
            <a:r>
              <a:rPr lang="en-GB" sz="2800" b="1" dirty="0"/>
              <a:t>method </a:t>
            </a:r>
            <a:endParaRPr lang="en-GB" sz="2800" b="1" dirty="0" smtClean="0"/>
          </a:p>
          <a:p>
            <a:endParaRPr lang="en-GB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student centered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activity based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collaborative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rapid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(re)design </a:t>
            </a:r>
            <a:r>
              <a:rPr lang="en-US" sz="2800" dirty="0" err="1" smtClean="0"/>
              <a:t>programmes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smtClean="0"/>
              <a:t>modules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non-prescriptive</a:t>
            </a:r>
          </a:p>
          <a:p>
            <a:pPr marL="994776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GB" sz="2800" dirty="0" smtClean="0"/>
              <a:t>ABC is built from </a:t>
            </a:r>
          </a:p>
          <a:p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curriculum design research </a:t>
            </a:r>
            <a:r>
              <a:rPr lang="en-GB" sz="2800" dirty="0"/>
              <a:t>from the JISC</a:t>
            </a:r>
            <a:r>
              <a:rPr lang="en-GB" sz="2800" dirty="0" smtClean="0"/>
              <a:t>* (Viewpoints)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UCL </a:t>
            </a:r>
            <a:r>
              <a:rPr lang="en-GB" sz="2800" dirty="0"/>
              <a:t>IoE</a:t>
            </a:r>
            <a:r>
              <a:rPr lang="en-GB" sz="2800" dirty="0" smtClean="0"/>
              <a:t>** (learning types) and adapted for UCL</a:t>
            </a:r>
          </a:p>
          <a:p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1176" y="8677870"/>
            <a:ext cx="10757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* </a:t>
            </a:r>
            <a:r>
              <a:rPr lang="en-US" sz="1800" dirty="0" smtClean="0">
                <a:hlinkClick r:id="rId2"/>
              </a:rPr>
              <a:t>Viewpoints project (2008-2013), </a:t>
            </a:r>
            <a:endParaRPr lang="en-US" sz="1800" dirty="0" smtClean="0"/>
          </a:p>
          <a:p>
            <a:r>
              <a:rPr lang="en-US" sz="1800" dirty="0" smtClean="0"/>
              <a:t>**</a:t>
            </a:r>
            <a:r>
              <a:rPr lang="en-GB" sz="1800" dirty="0"/>
              <a:t>Laurillard, D. (2012). </a:t>
            </a:r>
            <a:r>
              <a:rPr lang="en-GB" sz="1800" i="1" dirty="0"/>
              <a:t>Teaching as a Design Science: Building Pedagogical Patterns for Learning and Technology</a:t>
            </a:r>
            <a:r>
              <a:rPr lang="en-GB" sz="1800" dirty="0"/>
              <a:t>. New York and London: </a:t>
            </a:r>
            <a:r>
              <a:rPr lang="en-GB" sz="1800" dirty="0" err="1"/>
              <a:t>Routledge</a:t>
            </a:r>
            <a:r>
              <a:rPr lang="en-GB" sz="1800" dirty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7039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0" y="844051"/>
            <a:ext cx="12621342" cy="84273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8082" y="2643028"/>
            <a:ext cx="17391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anose="03070402050302030203" pitchFamily="66" charset="0"/>
              </a:rPr>
              <a:t>Induction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8082" y="4671072"/>
            <a:ext cx="11242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anose="03070402050302030203" pitchFamily="66" charset="0"/>
              </a:rPr>
              <a:t>Topic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8259" y="6224371"/>
            <a:ext cx="10740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anose="03070402050302030203" pitchFamily="66" charset="0"/>
              </a:rPr>
              <a:t>Topic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9449" y="7998494"/>
            <a:ext cx="10869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anose="03070402050302030203" pitchFamily="66" charset="0"/>
              </a:rPr>
              <a:t>Topic 3</a:t>
            </a:r>
          </a:p>
        </p:txBody>
      </p:sp>
      <p:sp>
        <p:nvSpPr>
          <p:cNvPr id="18" name="Oval 17"/>
          <p:cNvSpPr/>
          <p:nvPr/>
        </p:nvSpPr>
        <p:spPr>
          <a:xfrm>
            <a:off x="261176" y="2417734"/>
            <a:ext cx="1477976" cy="93028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467" y="925237"/>
            <a:ext cx="672078" cy="5942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00" y="7351480"/>
            <a:ext cx="2283676" cy="17093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57" y="7349782"/>
            <a:ext cx="2315777" cy="173510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283" y="7319375"/>
            <a:ext cx="2315777" cy="17308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21" y="7349782"/>
            <a:ext cx="2315777" cy="17394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962" y="7309431"/>
            <a:ext cx="2315777" cy="17437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71" y="7349782"/>
            <a:ext cx="2315777" cy="17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3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5873E-7 4.55026E-6 L -0.187 -0.537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50" y="-268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905E-6 2.80423E-6 L -0.52914 -0.53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63" y="-266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3 4.55026E-6 L -0.18378 -0.507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50" y="-25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7302E-6 -2.69841E-6 L 0.48227 -0.536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7" y="-26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635E-6 -3.22751E-6 L -0.016 -0.533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" y="-26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0" y="844050"/>
            <a:ext cx="12621342" cy="87571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sp>
        <p:nvSpPr>
          <p:cNvPr id="25" name="TextBox 24"/>
          <p:cNvSpPr txBox="1"/>
          <p:nvPr/>
        </p:nvSpPr>
        <p:spPr>
          <a:xfrm rot="20891903">
            <a:off x="555812" y="2725271"/>
            <a:ext cx="11833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anose="03070402050302030203" pitchFamily="66" charset="0"/>
              </a:rPr>
              <a:t>Week</a:t>
            </a:r>
          </a:p>
          <a:p>
            <a:r>
              <a:rPr lang="en-GB" b="1" dirty="0" smtClean="0">
                <a:latin typeface="Bradley Hand ITC" panose="03070402050302030203" pitchFamily="66" charset="0"/>
              </a:rPr>
              <a:t> 1-4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0891903">
            <a:off x="522883" y="6005559"/>
            <a:ext cx="11833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anose="03070402050302030203" pitchFamily="66" charset="0"/>
              </a:rPr>
              <a:t>Week</a:t>
            </a:r>
          </a:p>
          <a:p>
            <a:r>
              <a:rPr lang="en-GB" b="1" dirty="0" smtClean="0">
                <a:latin typeface="Bradley Hand ITC" panose="03070402050302030203" pitchFamily="66" charset="0"/>
              </a:rPr>
              <a:t> 5-8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20891903">
            <a:off x="522882" y="7842716"/>
            <a:ext cx="11833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anose="03070402050302030203" pitchFamily="66" charset="0"/>
              </a:rPr>
              <a:t>project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20891903">
            <a:off x="404967" y="9101974"/>
            <a:ext cx="14850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anose="03070402050302030203" pitchFamily="66" charset="0"/>
              </a:rPr>
              <a:t>reflection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9514" y="1665596"/>
            <a:ext cx="50843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Your module  may look like this</a:t>
            </a: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467" y="925237"/>
            <a:ext cx="672078" cy="59428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306" y="2271595"/>
            <a:ext cx="2066422" cy="15467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06" y="7470516"/>
            <a:ext cx="2075394" cy="15565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337" y="5650156"/>
            <a:ext cx="2273093" cy="17031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28" y="2271595"/>
            <a:ext cx="2171457" cy="16350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442" y="2663006"/>
            <a:ext cx="2150000" cy="160690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700" y="3016309"/>
            <a:ext cx="2195541" cy="164501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157" y="5650156"/>
            <a:ext cx="2150000" cy="160690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442" y="2313877"/>
            <a:ext cx="2217339" cy="166548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977" y="2306313"/>
            <a:ext cx="2171457" cy="163509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615" y="2329883"/>
            <a:ext cx="2146556" cy="160831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06" y="5620050"/>
            <a:ext cx="2149909" cy="160925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13" y="5635355"/>
            <a:ext cx="2171457" cy="163509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569" y="7470516"/>
            <a:ext cx="2082616" cy="155654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69" y="2713369"/>
            <a:ext cx="2075394" cy="155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0" y="844051"/>
            <a:ext cx="12621342" cy="84273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sp>
        <p:nvSpPr>
          <p:cNvPr id="25" name="TextBox 24"/>
          <p:cNvSpPr txBox="1"/>
          <p:nvPr/>
        </p:nvSpPr>
        <p:spPr>
          <a:xfrm rot="20891903">
            <a:off x="555812" y="2725271"/>
            <a:ext cx="11833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anose="03070402050302030203" pitchFamily="66" charset="0"/>
              </a:rPr>
              <a:t>Week</a:t>
            </a:r>
          </a:p>
          <a:p>
            <a:r>
              <a:rPr lang="en-GB" b="1" dirty="0" smtClean="0">
                <a:latin typeface="Bradley Hand ITC" panose="03070402050302030203" pitchFamily="66" charset="0"/>
              </a:rPr>
              <a:t> 1-6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0891903">
            <a:off x="555812" y="4434649"/>
            <a:ext cx="11833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anose="03070402050302030203" pitchFamily="66" charset="0"/>
              </a:rPr>
              <a:t>Week</a:t>
            </a:r>
          </a:p>
          <a:p>
            <a:r>
              <a:rPr lang="en-GB" b="1" dirty="0" smtClean="0">
                <a:latin typeface="Bradley Hand ITC" panose="03070402050302030203" pitchFamily="66" charset="0"/>
              </a:rPr>
              <a:t> 6-10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4900" y="6225281"/>
            <a:ext cx="110795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Once happy with your module design, turn the cards to the other side and select learning activities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467" y="925237"/>
            <a:ext cx="672078" cy="5942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44" y="3899040"/>
            <a:ext cx="2155567" cy="16134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20891903">
            <a:off x="555812" y="2725271"/>
            <a:ext cx="11833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anose="03070402050302030203" pitchFamily="66" charset="0"/>
              </a:rPr>
              <a:t>Week</a:t>
            </a:r>
          </a:p>
          <a:p>
            <a:r>
              <a:rPr lang="en-GB" b="1" dirty="0" smtClean="0">
                <a:latin typeface="Bradley Hand ITC" panose="03070402050302030203" pitchFamily="66" charset="0"/>
              </a:rPr>
              <a:t> 1-6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89" y="2246549"/>
            <a:ext cx="2066422" cy="15467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11" y="3937950"/>
            <a:ext cx="2091087" cy="15745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605" y="3935519"/>
            <a:ext cx="2150000" cy="16069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511" y="2202371"/>
            <a:ext cx="2195541" cy="16450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40" y="2233558"/>
            <a:ext cx="2085762" cy="15666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03" y="2205212"/>
            <a:ext cx="2118208" cy="15949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82" y="2193301"/>
            <a:ext cx="2150000" cy="160690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11" y="3946792"/>
            <a:ext cx="2075394" cy="155654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24" y="2232499"/>
            <a:ext cx="2028317" cy="15129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452" y="3907702"/>
            <a:ext cx="2082608" cy="155963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797" y="2250676"/>
            <a:ext cx="2034347" cy="152199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683" y="2268301"/>
            <a:ext cx="2028319" cy="152500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070" y="2257395"/>
            <a:ext cx="2019277" cy="151897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14" y="3913023"/>
            <a:ext cx="2031333" cy="152199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171" y="3997099"/>
            <a:ext cx="2034347" cy="152199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04" y="3946792"/>
            <a:ext cx="2028317" cy="15129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27" y="2241714"/>
            <a:ext cx="2031333" cy="152199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358277" y="7362722"/>
            <a:ext cx="6920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Select </a:t>
            </a:r>
            <a:r>
              <a:rPr lang="en-GB" dirty="0" smtClean="0"/>
              <a:t>learning activities</a:t>
            </a:r>
          </a:p>
          <a:p>
            <a:pPr algn="ctr"/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3620401" y="7399496"/>
            <a:ext cx="426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02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169" y="2325670"/>
            <a:ext cx="8449369" cy="63276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7300" y="813107"/>
            <a:ext cx="12051332" cy="646331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Selecting activities and assessment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sp>
        <p:nvSpPr>
          <p:cNvPr id="5" name="Rectangle 4"/>
          <p:cNvSpPr/>
          <p:nvPr/>
        </p:nvSpPr>
        <p:spPr>
          <a:xfrm>
            <a:off x="6652854" y="4193242"/>
            <a:ext cx="426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GB" dirty="0"/>
          </a:p>
        </p:txBody>
      </p:sp>
      <p:sp>
        <p:nvSpPr>
          <p:cNvPr id="18" name="5-Point Star 17"/>
          <p:cNvSpPr/>
          <p:nvPr/>
        </p:nvSpPr>
        <p:spPr>
          <a:xfrm>
            <a:off x="9733304" y="4279674"/>
            <a:ext cx="302866" cy="2888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2980996" y="8757450"/>
            <a:ext cx="6920525" cy="415498"/>
            <a:chOff x="2980996" y="8757450"/>
            <a:chExt cx="6920525" cy="415498"/>
          </a:xfrm>
        </p:grpSpPr>
        <p:sp>
          <p:nvSpPr>
            <p:cNvPr id="7" name="TextBox 6"/>
            <p:cNvSpPr txBox="1"/>
            <p:nvPr/>
          </p:nvSpPr>
          <p:spPr>
            <a:xfrm>
              <a:off x="2980996" y="8757450"/>
              <a:ext cx="692052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Select formative (    )  and summative assessment (    )</a:t>
              </a:r>
              <a:endParaRPr lang="en-GB" dirty="0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8971304" y="8820799"/>
              <a:ext cx="302866" cy="288800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396036" y="8814029"/>
              <a:ext cx="324000" cy="288000"/>
            </a:xfrm>
            <a:prstGeom prst="star5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940"/>
            </a:p>
          </p:txBody>
        </p:sp>
      </p:grpSp>
    </p:spTree>
    <p:extLst>
      <p:ext uri="{BB962C8B-B14F-4D97-AF65-F5344CB8AC3E}">
        <p14:creationId xmlns:p14="http://schemas.microsoft.com/office/powerpoint/2010/main" val="203066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54" y="2432916"/>
            <a:ext cx="8240794" cy="61744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7300" y="813107"/>
            <a:ext cx="12051332" cy="646331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Selecting activities and assessment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6664292" y="6672009"/>
            <a:ext cx="426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574760" y="7133674"/>
            <a:ext cx="426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652854" y="7364506"/>
            <a:ext cx="426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740348" y="7233627"/>
            <a:ext cx="17469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anose="03070402050302030203" pitchFamily="66" charset="0"/>
              </a:rPr>
              <a:t>(script)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4819665" y="7252455"/>
            <a:ext cx="302866" cy="288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5-Point Star 14"/>
          <p:cNvSpPr/>
          <p:nvPr/>
        </p:nvSpPr>
        <p:spPr>
          <a:xfrm>
            <a:off x="7702505" y="6758441"/>
            <a:ext cx="302866" cy="2888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5-Point Star 17"/>
          <p:cNvSpPr/>
          <p:nvPr/>
        </p:nvSpPr>
        <p:spPr>
          <a:xfrm>
            <a:off x="8173446" y="7459305"/>
            <a:ext cx="302866" cy="2888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2980996" y="8757450"/>
            <a:ext cx="6920525" cy="415498"/>
            <a:chOff x="2980996" y="8757450"/>
            <a:chExt cx="6920525" cy="415498"/>
          </a:xfrm>
        </p:grpSpPr>
        <p:sp>
          <p:nvSpPr>
            <p:cNvPr id="16" name="TextBox 15"/>
            <p:cNvSpPr txBox="1"/>
            <p:nvPr/>
          </p:nvSpPr>
          <p:spPr>
            <a:xfrm>
              <a:off x="2980996" y="8757450"/>
              <a:ext cx="692052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Select formative (    )  and summative assessment (    )</a:t>
              </a:r>
              <a:endParaRPr lang="en-GB" dirty="0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8971304" y="8820799"/>
              <a:ext cx="302866" cy="288800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5396036" y="8814029"/>
              <a:ext cx="324000" cy="288000"/>
            </a:xfrm>
            <a:prstGeom prst="star5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94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438" y="2253738"/>
            <a:ext cx="8625008" cy="649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8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0" grpId="0"/>
      <p:bldP spid="14" grpId="0" animBg="1"/>
      <p:bldP spid="15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12" y="2473793"/>
            <a:ext cx="8210660" cy="61763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7300" y="813107"/>
            <a:ext cx="12051332" cy="646331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Selecting activities and assessment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2653561" y="4193241"/>
            <a:ext cx="426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684942" y="4568474"/>
            <a:ext cx="426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GB" dirty="0"/>
          </a:p>
        </p:txBody>
      </p:sp>
      <p:sp>
        <p:nvSpPr>
          <p:cNvPr id="14" name="5-Point Star 13"/>
          <p:cNvSpPr/>
          <p:nvPr/>
        </p:nvSpPr>
        <p:spPr>
          <a:xfrm>
            <a:off x="3524429" y="4278311"/>
            <a:ext cx="302866" cy="288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5-Point Star 17"/>
          <p:cNvSpPr/>
          <p:nvPr/>
        </p:nvSpPr>
        <p:spPr>
          <a:xfrm>
            <a:off x="9533439" y="4567111"/>
            <a:ext cx="302866" cy="2888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2980996" y="8757450"/>
            <a:ext cx="6920525" cy="415498"/>
            <a:chOff x="2980996" y="8757450"/>
            <a:chExt cx="6920525" cy="415498"/>
          </a:xfrm>
        </p:grpSpPr>
        <p:sp>
          <p:nvSpPr>
            <p:cNvPr id="13" name="TextBox 12"/>
            <p:cNvSpPr txBox="1"/>
            <p:nvPr/>
          </p:nvSpPr>
          <p:spPr>
            <a:xfrm>
              <a:off x="2980996" y="8757450"/>
              <a:ext cx="692052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Select formative (    )  and summative assessment (    )</a:t>
              </a:r>
              <a:endParaRPr lang="en-GB" dirty="0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8971304" y="8820799"/>
              <a:ext cx="302866" cy="288800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396036" y="8814029"/>
              <a:ext cx="324000" cy="288000"/>
            </a:xfrm>
            <a:prstGeom prst="star5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940"/>
            </a:p>
          </p:txBody>
        </p:sp>
      </p:grpSp>
    </p:spTree>
    <p:extLst>
      <p:ext uri="{BB962C8B-B14F-4D97-AF65-F5344CB8AC3E}">
        <p14:creationId xmlns:p14="http://schemas.microsoft.com/office/powerpoint/2010/main" val="356540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85841" y="3460156"/>
            <a:ext cx="5181552" cy="4015963"/>
            <a:chOff x="29689" y="2460423"/>
            <a:chExt cx="3827607" cy="2601697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2"/>
            <a:srcRect l="2785" r="-1"/>
            <a:stretch/>
          </p:blipFill>
          <p:spPr>
            <a:xfrm>
              <a:off x="29689" y="2460423"/>
              <a:ext cx="3827607" cy="2601697"/>
            </a:xfrm>
            <a:prstGeom prst="rect">
              <a:avLst/>
            </a:prstGeom>
          </p:spPr>
        </p:pic>
        <p:sp>
          <p:nvSpPr>
            <p:cNvPr id="91" name="Rectangle 90"/>
            <p:cNvSpPr/>
            <p:nvPr/>
          </p:nvSpPr>
          <p:spPr>
            <a:xfrm>
              <a:off x="122222" y="4532108"/>
              <a:ext cx="87965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 sz="1200" b="1" dirty="0"/>
                <a:t>@ABC_LD</a:t>
              </a:r>
            </a:p>
          </p:txBody>
        </p:sp>
      </p:grp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-6779"/>
            <a:ext cx="12801600" cy="49473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sz="2940" dirty="0">
                <a:solidFill>
                  <a:schemeClr val="bg1"/>
                </a:solidFill>
                <a:latin typeface="+mn-lt"/>
              </a:rPr>
              <a:t>Arena Blended Connected (ABC) curriculum design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" y="9473292"/>
            <a:ext cx="12801601" cy="255388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GB" sz="1260" dirty="0">
                <a:solidFill>
                  <a:schemeClr val="bg1"/>
                </a:solidFill>
              </a:rPr>
              <a:t>Learning types, Diana </a:t>
            </a:r>
            <a:r>
              <a:rPr lang="en-GB" sz="1260" dirty="0" err="1">
                <a:solidFill>
                  <a:schemeClr val="bg1"/>
                </a:solidFill>
              </a:rPr>
              <a:t>Laurillard</a:t>
            </a:r>
            <a:r>
              <a:rPr lang="en-GB" sz="1260" dirty="0">
                <a:solidFill>
                  <a:schemeClr val="bg1"/>
                </a:solidFill>
              </a:rPr>
              <a:t>, </a:t>
            </a:r>
            <a:r>
              <a:rPr lang="en-GB" sz="1260" dirty="0" err="1">
                <a:solidFill>
                  <a:schemeClr val="bg1"/>
                </a:solidFill>
              </a:rPr>
              <a:t>IoE</a:t>
            </a:r>
            <a:r>
              <a:rPr lang="en-GB" sz="1260" dirty="0">
                <a:solidFill>
                  <a:schemeClr val="bg1"/>
                </a:solidFill>
              </a:rPr>
              <a:t> 2012 | Connected Curriculum, Dilly Fung, CALT, 2014 | ABC curriculum design workshop and resources, Clive Yung and </a:t>
            </a:r>
            <a:r>
              <a:rPr lang="en-GB" sz="1260" dirty="0" err="1">
                <a:solidFill>
                  <a:schemeClr val="bg1"/>
                </a:solidFill>
              </a:rPr>
              <a:t>Natasa</a:t>
            </a:r>
            <a:r>
              <a:rPr lang="en-GB" sz="1260" dirty="0">
                <a:solidFill>
                  <a:schemeClr val="bg1"/>
                </a:solidFill>
              </a:rPr>
              <a:t> Perovic, ELE, 2015  | UCL</a:t>
            </a: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30068" y="620969"/>
            <a:ext cx="2745131" cy="1462859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70" dirty="0"/>
              <a:t>Programme </a:t>
            </a:r>
          </a:p>
          <a:p>
            <a:pPr algn="l"/>
            <a:r>
              <a:rPr lang="en-GB" sz="1470" dirty="0"/>
              <a:t>Module name </a:t>
            </a:r>
          </a:p>
          <a:p>
            <a:pPr algn="l"/>
            <a:r>
              <a:rPr lang="en-GB" sz="1470" dirty="0"/>
              <a:t>new module / module review</a:t>
            </a:r>
          </a:p>
          <a:p>
            <a:pPr algn="l"/>
            <a:r>
              <a:rPr lang="en-GB" sz="1470" dirty="0"/>
              <a:t>Academics</a:t>
            </a: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85841" y="3100103"/>
            <a:ext cx="5862385" cy="5119874"/>
          </a:xfrm>
          <a:prstGeom prst="rect">
            <a:avLst/>
          </a:prstGeom>
          <a:ln>
            <a:noFill/>
          </a:ln>
        </p:spPr>
        <p:txBody>
          <a:bodyPr vert="horz" lIns="96012" tIns="48006" rIns="96012" bIns="48006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80" dirty="0"/>
              <a:t>Module summary (tweet size description of your module): </a:t>
            </a:r>
          </a:p>
          <a:p>
            <a:pPr algn="l"/>
            <a:endParaRPr lang="en-GB" sz="1680" dirty="0"/>
          </a:p>
          <a:p>
            <a:pPr algn="l"/>
            <a:endParaRPr lang="en-GB" sz="1680" dirty="0"/>
          </a:p>
          <a:p>
            <a:pPr algn="l"/>
            <a:endParaRPr lang="en-GB" sz="1680" dirty="0"/>
          </a:p>
          <a:p>
            <a:pPr algn="l"/>
            <a:endParaRPr lang="en-GB" sz="1680" dirty="0"/>
          </a:p>
          <a:p>
            <a:pPr algn="l"/>
            <a:r>
              <a:rPr lang="en-GB" sz="1680" dirty="0"/>
              <a:t>				</a:t>
            </a: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30066" y="2122539"/>
            <a:ext cx="5370148" cy="733450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70" dirty="0"/>
              <a:t>ELE workshop facilitators </a:t>
            </a:r>
          </a:p>
          <a:p>
            <a:pPr algn="l"/>
            <a:r>
              <a:rPr lang="en-GB" sz="1470" dirty="0"/>
              <a:t>Workshop date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15" y="1115758"/>
            <a:ext cx="3654360" cy="420452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86236" y="6732750"/>
            <a:ext cx="6755426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5" dirty="0"/>
              <a:t>How do you envisage your module will look on the graph above? (in red - at the beginning of the workshop)</a:t>
            </a:r>
          </a:p>
          <a:p>
            <a:pPr algn="ctr"/>
            <a:r>
              <a:rPr lang="en-GB" sz="1155" dirty="0"/>
              <a:t>Your module activity graph at the end of the workshop (in blue)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03993" y="6225423"/>
            <a:ext cx="3991205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1" b="1" dirty="0"/>
              <a:t>Learning types activities graph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762708" y="7941444"/>
            <a:ext cx="3026069" cy="290861"/>
            <a:chOff x="11516076" y="7285160"/>
            <a:chExt cx="3100162" cy="222441"/>
          </a:xfrm>
        </p:grpSpPr>
        <p:cxnSp>
          <p:nvCxnSpPr>
            <p:cNvPr id="49" name="Straight Connector 48"/>
            <p:cNvCxnSpPr/>
            <p:nvPr/>
          </p:nvCxnSpPr>
          <p:spPr>
            <a:xfrm flipV="1">
              <a:off x="11516076" y="7389296"/>
              <a:ext cx="3099061" cy="7084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763677">
              <a:off x="14049049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763677">
              <a:off x="13424903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763677">
              <a:off x="12797819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763677">
              <a:off x="12173649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763677">
              <a:off x="13737974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763677">
              <a:off x="13113828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763677">
              <a:off x="12486745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763677">
              <a:off x="14339452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763677">
              <a:off x="14616238" y="7285167"/>
              <a:ext cx="0" cy="208259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51423">
              <a:off x="11524560" y="7285160"/>
              <a:ext cx="0" cy="22244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51423">
              <a:off x="11838887" y="7285160"/>
              <a:ext cx="0" cy="22244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51423">
              <a:off x="11517738" y="7285160"/>
              <a:ext cx="0" cy="222441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6899083" y="8725283"/>
            <a:ext cx="4969042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5" dirty="0"/>
              <a:t>Where do you want to be on the scale (in red)</a:t>
            </a:r>
          </a:p>
          <a:p>
            <a:pPr algn="ctr"/>
            <a:r>
              <a:rPr lang="en-GB" sz="1155" dirty="0"/>
              <a:t>What is your position at the end of the workshop (in blue)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724858" y="7906525"/>
            <a:ext cx="130665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60" dirty="0"/>
              <a:t>face to face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78470" y="7959346"/>
            <a:ext cx="94684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60" dirty="0"/>
              <a:t>online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649182" y="8331429"/>
            <a:ext cx="130665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60" b="1" dirty="0"/>
              <a:t>Blended graph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879" y="8293127"/>
            <a:ext cx="1182814" cy="108320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41" y="8260270"/>
            <a:ext cx="1221289" cy="10973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80" y="8287161"/>
            <a:ext cx="1302984" cy="1152157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8271266" y="635546"/>
            <a:ext cx="1656656" cy="393954"/>
          </a:xfrm>
          <a:prstGeom prst="rect">
            <a:avLst/>
          </a:prstGeom>
          <a:solidFill>
            <a:srgbClr val="A2F5E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60" dirty="0"/>
              <a:t>Acquisition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189972" y="5362132"/>
            <a:ext cx="1929586" cy="393954"/>
          </a:xfrm>
          <a:prstGeom prst="rect">
            <a:avLst/>
          </a:prstGeom>
          <a:solidFill>
            <a:srgbClr val="F8807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60" dirty="0"/>
              <a:t>Investigation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400800" y="1590727"/>
            <a:ext cx="1677421" cy="393954"/>
          </a:xfrm>
          <a:prstGeom prst="rect">
            <a:avLst/>
          </a:prstGeom>
          <a:solidFill>
            <a:srgbClr val="BDEA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60" dirty="0"/>
              <a:t>Production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400800" y="4353909"/>
            <a:ext cx="1617428" cy="393954"/>
          </a:xfrm>
          <a:prstGeom prst="rect">
            <a:avLst/>
          </a:prstGeom>
          <a:solidFill>
            <a:srgbClr val="BB98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60" dirty="0"/>
              <a:t>Practice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690356" y="1590727"/>
            <a:ext cx="1885082" cy="393954"/>
          </a:xfrm>
          <a:prstGeom prst="rect">
            <a:avLst/>
          </a:prstGeom>
          <a:solidFill>
            <a:srgbClr val="FFD2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60" dirty="0"/>
              <a:t>Collaboration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03350" y="3870500"/>
            <a:ext cx="361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Bradley Hand ITC" panose="03070402050302030203" pitchFamily="66" charset="0"/>
              </a:rPr>
              <a:t>All you need to know about use of videos in 21</a:t>
            </a:r>
            <a:r>
              <a:rPr lang="en-GB" sz="1800" b="1" baseline="30000" dirty="0">
                <a:latin typeface="Bradley Hand ITC" panose="03070402050302030203" pitchFamily="66" charset="0"/>
              </a:rPr>
              <a:t>st</a:t>
            </a:r>
            <a:r>
              <a:rPr lang="en-GB" sz="1800" b="1" dirty="0">
                <a:latin typeface="Bradley Hand ITC" panose="03070402050302030203" pitchFamily="66" charset="0"/>
              </a:rPr>
              <a:t> century teaching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114612" y="592271"/>
            <a:ext cx="252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Bradley Hand ITC" panose="03070402050302030203" pitchFamily="66" charset="0"/>
              </a:rPr>
              <a:t>Arena digital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268164" y="901474"/>
            <a:ext cx="361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Bradley Hand ITC" panose="03070402050302030203" pitchFamily="66" charset="0"/>
              </a:rPr>
              <a:t>Use of videos in teaching</a:t>
            </a:r>
          </a:p>
        </p:txBody>
      </p:sp>
      <p:sp>
        <p:nvSpPr>
          <p:cNvPr id="86" name="Oval 85"/>
          <p:cNvSpPr/>
          <p:nvPr/>
        </p:nvSpPr>
        <p:spPr>
          <a:xfrm>
            <a:off x="1114613" y="1251975"/>
            <a:ext cx="1600528" cy="357627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7" name="TextBox 86"/>
          <p:cNvSpPr txBox="1"/>
          <p:nvPr/>
        </p:nvSpPr>
        <p:spPr>
          <a:xfrm>
            <a:off x="1032018" y="1563097"/>
            <a:ext cx="3848932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1" b="1" dirty="0">
                <a:latin typeface="Bradley Hand ITC" panose="03070402050302030203" pitchFamily="66" charset="0"/>
              </a:rPr>
              <a:t>Anna Moore, Jon </a:t>
            </a:r>
            <a:r>
              <a:rPr lang="en-GB" sz="2001" b="1" dirty="0" err="1">
                <a:latin typeface="Bradley Hand ITC" panose="03070402050302030203" pitchFamily="66" charset="0"/>
              </a:rPr>
              <a:t>Grabol</a:t>
            </a:r>
            <a:endParaRPr lang="en-GB" sz="2001" b="1" dirty="0">
              <a:latin typeface="Bradley Hand ITC" panose="03070402050302030203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111406" y="2063265"/>
            <a:ext cx="166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Bradley Hand ITC" panose="03070402050302030203" pitchFamily="66" charset="0"/>
              </a:rPr>
              <a:t>CY, NP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341668" y="2517474"/>
            <a:ext cx="249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Bradley Hand ITC" panose="03070402050302030203" pitchFamily="66" charset="0"/>
              </a:rPr>
              <a:t>5</a:t>
            </a:r>
            <a:r>
              <a:rPr lang="en-GB" sz="1800" b="1" baseline="30000" dirty="0">
                <a:latin typeface="Bradley Hand ITC" panose="03070402050302030203" pitchFamily="66" charset="0"/>
              </a:rPr>
              <a:t>th</a:t>
            </a:r>
            <a:r>
              <a:rPr lang="en-GB" sz="1800" b="1" dirty="0">
                <a:latin typeface="Bradley Hand ITC" panose="03070402050302030203" pitchFamily="66" charset="0"/>
              </a:rPr>
              <a:t> June 2015</a:t>
            </a:r>
          </a:p>
        </p:txBody>
      </p:sp>
      <p:sp>
        <p:nvSpPr>
          <p:cNvPr id="90" name="Freeform 89"/>
          <p:cNvSpPr/>
          <p:nvPr/>
        </p:nvSpPr>
        <p:spPr>
          <a:xfrm>
            <a:off x="8157681" y="1923734"/>
            <a:ext cx="1448656" cy="1849350"/>
          </a:xfrm>
          <a:custGeom>
            <a:avLst/>
            <a:gdLst>
              <a:gd name="connsiteX0" fmla="*/ 0 w 1448656"/>
              <a:gd name="connsiteY0" fmla="*/ 719191 h 1849349"/>
              <a:gd name="connsiteX1" fmla="*/ 369870 w 1448656"/>
              <a:gd name="connsiteY1" fmla="*/ 1561672 h 1849349"/>
              <a:gd name="connsiteX2" fmla="*/ 924674 w 1448656"/>
              <a:gd name="connsiteY2" fmla="*/ 1849349 h 1849349"/>
              <a:gd name="connsiteX3" fmla="*/ 1448656 w 1448656"/>
              <a:gd name="connsiteY3" fmla="*/ 1571946 h 1849349"/>
              <a:gd name="connsiteX4" fmla="*/ 1273995 w 1448656"/>
              <a:gd name="connsiteY4" fmla="*/ 1037690 h 1849349"/>
              <a:gd name="connsiteX5" fmla="*/ 914400 w 1448656"/>
              <a:gd name="connsiteY5" fmla="*/ 0 h 1849349"/>
              <a:gd name="connsiteX6" fmla="*/ 0 w 1448656"/>
              <a:gd name="connsiteY6" fmla="*/ 719191 h 184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8656" h="1849349">
                <a:moveTo>
                  <a:pt x="0" y="719191"/>
                </a:moveTo>
                <a:lnTo>
                  <a:pt x="369870" y="1561672"/>
                </a:lnTo>
                <a:lnTo>
                  <a:pt x="924674" y="1849349"/>
                </a:lnTo>
                <a:lnTo>
                  <a:pt x="1448656" y="1571946"/>
                </a:lnTo>
                <a:lnTo>
                  <a:pt x="1273995" y="1037690"/>
                </a:lnTo>
                <a:lnTo>
                  <a:pt x="914400" y="0"/>
                </a:lnTo>
                <a:lnTo>
                  <a:pt x="0" y="719191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6" name="TextBox 65"/>
          <p:cNvSpPr txBox="1"/>
          <p:nvPr/>
        </p:nvSpPr>
        <p:spPr>
          <a:xfrm>
            <a:off x="9490305" y="7785974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233876" y="2280501"/>
            <a:ext cx="1426589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60" dirty="0" smtClean="0"/>
              <a:t>Post </a:t>
            </a:r>
            <a:r>
              <a:rPr lang="en-GB" sz="1260" dirty="0"/>
              <a:t>- workshop </a:t>
            </a:r>
          </a:p>
        </p:txBody>
      </p:sp>
      <p:sp>
        <p:nvSpPr>
          <p:cNvPr id="79" name="Freeform 78"/>
          <p:cNvSpPr/>
          <p:nvPr/>
        </p:nvSpPr>
        <p:spPr>
          <a:xfrm>
            <a:off x="8183809" y="1731807"/>
            <a:ext cx="1787704" cy="2260315"/>
          </a:xfrm>
          <a:custGeom>
            <a:avLst/>
            <a:gdLst>
              <a:gd name="connsiteX0" fmla="*/ 873304 w 1787704"/>
              <a:gd name="connsiteY0" fmla="*/ 0 h 2260315"/>
              <a:gd name="connsiteX1" fmla="*/ 1787704 w 1787704"/>
              <a:gd name="connsiteY1" fmla="*/ 965771 h 2260315"/>
              <a:gd name="connsiteX2" fmla="*/ 1407560 w 1787704"/>
              <a:gd name="connsiteY2" fmla="*/ 1787703 h 2260315"/>
              <a:gd name="connsiteX3" fmla="*/ 904126 w 1787704"/>
              <a:gd name="connsiteY3" fmla="*/ 2260315 h 2260315"/>
              <a:gd name="connsiteX4" fmla="*/ 0 w 1787704"/>
              <a:gd name="connsiteY4" fmla="*/ 1982912 h 2260315"/>
              <a:gd name="connsiteX5" fmla="*/ 143838 w 1787704"/>
              <a:gd name="connsiteY5" fmla="*/ 1047964 h 2260315"/>
              <a:gd name="connsiteX6" fmla="*/ 873304 w 1787704"/>
              <a:gd name="connsiteY6" fmla="*/ 0 h 226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7704" h="2260315">
                <a:moveTo>
                  <a:pt x="873304" y="0"/>
                </a:moveTo>
                <a:lnTo>
                  <a:pt x="1787704" y="965771"/>
                </a:lnTo>
                <a:lnTo>
                  <a:pt x="1407560" y="1787703"/>
                </a:lnTo>
                <a:lnTo>
                  <a:pt x="904126" y="2260315"/>
                </a:lnTo>
                <a:lnTo>
                  <a:pt x="0" y="1982912"/>
                </a:lnTo>
                <a:lnTo>
                  <a:pt x="143838" y="1047964"/>
                </a:lnTo>
                <a:lnTo>
                  <a:pt x="873304" y="0"/>
                </a:lnTo>
                <a:close/>
              </a:path>
            </a:pathLst>
          </a:cu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10119558" y="2599596"/>
            <a:ext cx="1642638" cy="5370393"/>
          </a:xfrm>
          <a:prstGeom prst="line">
            <a:avLst/>
          </a:prstGeom>
          <a:ln w="1905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10068035" y="2601694"/>
            <a:ext cx="1431668" cy="184107"/>
          </a:xfrm>
          <a:prstGeom prst="line">
            <a:avLst/>
          </a:prstGeom>
          <a:ln w="19050">
            <a:solidFill>
              <a:srgbClr val="00206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9899856" y="7799868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727016" y="4316889"/>
            <a:ext cx="1863698" cy="393954"/>
          </a:xfrm>
          <a:prstGeom prst="rect">
            <a:avLst/>
          </a:prstGeom>
          <a:solidFill>
            <a:srgbClr val="7AAE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6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46833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85841" y="3460156"/>
            <a:ext cx="5181552" cy="4015963"/>
            <a:chOff x="29689" y="2460423"/>
            <a:chExt cx="3827607" cy="2601697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2"/>
            <a:srcRect l="2785" r="-1"/>
            <a:stretch/>
          </p:blipFill>
          <p:spPr>
            <a:xfrm>
              <a:off x="29689" y="2460423"/>
              <a:ext cx="3827607" cy="2601697"/>
            </a:xfrm>
            <a:prstGeom prst="rect">
              <a:avLst/>
            </a:prstGeom>
          </p:spPr>
        </p:pic>
        <p:sp>
          <p:nvSpPr>
            <p:cNvPr id="91" name="Rectangle 90"/>
            <p:cNvSpPr/>
            <p:nvPr/>
          </p:nvSpPr>
          <p:spPr>
            <a:xfrm>
              <a:off x="122222" y="4532108"/>
              <a:ext cx="87965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 sz="1200" b="1" dirty="0"/>
                <a:t>@ABC_LD</a:t>
              </a:r>
            </a:p>
          </p:txBody>
        </p:sp>
      </p:grp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-6779"/>
            <a:ext cx="12801600" cy="49473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sz="2940" dirty="0">
                <a:solidFill>
                  <a:schemeClr val="bg1"/>
                </a:solidFill>
                <a:latin typeface="+mn-lt"/>
              </a:rPr>
              <a:t>Arena Blended Connected (ABC) curriculum design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" y="9473292"/>
            <a:ext cx="12801601" cy="255388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GB" sz="1260" dirty="0">
                <a:solidFill>
                  <a:schemeClr val="bg1"/>
                </a:solidFill>
              </a:rPr>
              <a:t>Learning types, Diana </a:t>
            </a:r>
            <a:r>
              <a:rPr lang="en-GB" sz="1260" dirty="0" err="1">
                <a:solidFill>
                  <a:schemeClr val="bg1"/>
                </a:solidFill>
              </a:rPr>
              <a:t>Laurillard</a:t>
            </a:r>
            <a:r>
              <a:rPr lang="en-GB" sz="1260" dirty="0">
                <a:solidFill>
                  <a:schemeClr val="bg1"/>
                </a:solidFill>
              </a:rPr>
              <a:t>, </a:t>
            </a:r>
            <a:r>
              <a:rPr lang="en-GB" sz="1260" dirty="0" err="1">
                <a:solidFill>
                  <a:schemeClr val="bg1"/>
                </a:solidFill>
              </a:rPr>
              <a:t>IoE</a:t>
            </a:r>
            <a:r>
              <a:rPr lang="en-GB" sz="1260" dirty="0">
                <a:solidFill>
                  <a:schemeClr val="bg1"/>
                </a:solidFill>
              </a:rPr>
              <a:t> 2012 | Connected Curriculum, Dilly Fung, CALT, 2014 | ABC curriculum design workshop and resources, Clive Yung and </a:t>
            </a:r>
            <a:r>
              <a:rPr lang="en-GB" sz="1260" dirty="0" err="1">
                <a:solidFill>
                  <a:schemeClr val="bg1"/>
                </a:solidFill>
              </a:rPr>
              <a:t>Natasa</a:t>
            </a:r>
            <a:r>
              <a:rPr lang="en-GB" sz="1260" dirty="0">
                <a:solidFill>
                  <a:schemeClr val="bg1"/>
                </a:solidFill>
              </a:rPr>
              <a:t> Perovic, ELE, 2015  | UCL</a:t>
            </a: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30068" y="620969"/>
            <a:ext cx="2745131" cy="1462859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70" dirty="0"/>
              <a:t>Programme </a:t>
            </a:r>
          </a:p>
          <a:p>
            <a:pPr algn="l"/>
            <a:r>
              <a:rPr lang="en-GB" sz="1470" dirty="0"/>
              <a:t>Module name </a:t>
            </a:r>
          </a:p>
          <a:p>
            <a:pPr algn="l"/>
            <a:r>
              <a:rPr lang="en-GB" sz="1470" dirty="0"/>
              <a:t>new module / module review</a:t>
            </a:r>
          </a:p>
          <a:p>
            <a:pPr algn="l"/>
            <a:r>
              <a:rPr lang="en-GB" sz="1470" dirty="0"/>
              <a:t>Academics</a:t>
            </a: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85841" y="3100103"/>
            <a:ext cx="5862385" cy="5119874"/>
          </a:xfrm>
          <a:prstGeom prst="rect">
            <a:avLst/>
          </a:prstGeom>
          <a:ln>
            <a:noFill/>
          </a:ln>
        </p:spPr>
        <p:txBody>
          <a:bodyPr vert="horz" lIns="96012" tIns="48006" rIns="96012" bIns="48006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80" dirty="0"/>
              <a:t>Module summary (tweet size description of your module): </a:t>
            </a:r>
          </a:p>
          <a:p>
            <a:pPr algn="l"/>
            <a:endParaRPr lang="en-GB" sz="1680" dirty="0"/>
          </a:p>
          <a:p>
            <a:pPr algn="l"/>
            <a:endParaRPr lang="en-GB" sz="1680" dirty="0"/>
          </a:p>
          <a:p>
            <a:pPr algn="l"/>
            <a:endParaRPr lang="en-GB" sz="1680" dirty="0"/>
          </a:p>
          <a:p>
            <a:pPr algn="l"/>
            <a:endParaRPr lang="en-GB" sz="1680" dirty="0"/>
          </a:p>
          <a:p>
            <a:pPr algn="l"/>
            <a:r>
              <a:rPr lang="en-GB" sz="1680" dirty="0"/>
              <a:t>				</a:t>
            </a: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30066" y="2122539"/>
            <a:ext cx="5370148" cy="733450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70" dirty="0"/>
              <a:t>ELE workshop facilitators </a:t>
            </a:r>
          </a:p>
          <a:p>
            <a:pPr algn="l"/>
            <a:r>
              <a:rPr lang="en-GB" sz="1470" dirty="0"/>
              <a:t>Workshop date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15" y="1115758"/>
            <a:ext cx="3654360" cy="420452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86236" y="6732750"/>
            <a:ext cx="6755426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5" dirty="0"/>
              <a:t>How do you envisage your module will look on the graph above? (in red - at the beginning of the workshop)</a:t>
            </a:r>
          </a:p>
          <a:p>
            <a:pPr algn="ctr"/>
            <a:r>
              <a:rPr lang="en-GB" sz="1155" dirty="0"/>
              <a:t>Your module activity graph at the end of the workshop (in blue)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03993" y="6225423"/>
            <a:ext cx="3991205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1" b="1" dirty="0"/>
              <a:t>Learning types activities graph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762708" y="7941444"/>
            <a:ext cx="3026069" cy="290861"/>
            <a:chOff x="11516076" y="7285160"/>
            <a:chExt cx="3100162" cy="222441"/>
          </a:xfrm>
        </p:grpSpPr>
        <p:cxnSp>
          <p:nvCxnSpPr>
            <p:cNvPr id="49" name="Straight Connector 48"/>
            <p:cNvCxnSpPr/>
            <p:nvPr/>
          </p:nvCxnSpPr>
          <p:spPr>
            <a:xfrm flipV="1">
              <a:off x="11516076" y="7389296"/>
              <a:ext cx="3099061" cy="7084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763677">
              <a:off x="14049049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763677">
              <a:off x="13424903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763677">
              <a:off x="12797819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763677">
              <a:off x="12173649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763677">
              <a:off x="13737974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763677">
              <a:off x="13113828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763677">
              <a:off x="12486745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763677">
              <a:off x="14339452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763677">
              <a:off x="14616238" y="7285167"/>
              <a:ext cx="0" cy="208259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51423">
              <a:off x="11524560" y="7285160"/>
              <a:ext cx="0" cy="22244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51423">
              <a:off x="11838887" y="7285160"/>
              <a:ext cx="0" cy="22244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51423">
              <a:off x="11517738" y="7285160"/>
              <a:ext cx="0" cy="222441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6899083" y="8725283"/>
            <a:ext cx="4969042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5" dirty="0"/>
              <a:t>Where do you want to be on the scale (in red)</a:t>
            </a:r>
          </a:p>
          <a:p>
            <a:pPr algn="ctr"/>
            <a:r>
              <a:rPr lang="en-GB" sz="1155" dirty="0"/>
              <a:t>What is your position at the end of the workshop (in blue)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724858" y="7906525"/>
            <a:ext cx="130665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60" dirty="0"/>
              <a:t>face to face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78470" y="7959346"/>
            <a:ext cx="94684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60" dirty="0"/>
              <a:t>online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649182" y="8331429"/>
            <a:ext cx="130665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60" b="1" dirty="0"/>
              <a:t>Blended graph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879" y="8293127"/>
            <a:ext cx="1182814" cy="108320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41" y="8260270"/>
            <a:ext cx="1221289" cy="10973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80" y="8287161"/>
            <a:ext cx="1302984" cy="1152157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8271266" y="635546"/>
            <a:ext cx="1656656" cy="393954"/>
          </a:xfrm>
          <a:prstGeom prst="rect">
            <a:avLst/>
          </a:prstGeom>
          <a:solidFill>
            <a:srgbClr val="A2F5E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60" dirty="0"/>
              <a:t>Acquisition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189972" y="5362132"/>
            <a:ext cx="1929586" cy="393954"/>
          </a:xfrm>
          <a:prstGeom prst="rect">
            <a:avLst/>
          </a:prstGeom>
          <a:solidFill>
            <a:srgbClr val="F8807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60" dirty="0"/>
              <a:t>Investigation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400800" y="1590727"/>
            <a:ext cx="1677421" cy="393954"/>
          </a:xfrm>
          <a:prstGeom prst="rect">
            <a:avLst/>
          </a:prstGeom>
          <a:solidFill>
            <a:srgbClr val="BDEA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60" dirty="0"/>
              <a:t>Production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400800" y="4353909"/>
            <a:ext cx="1617428" cy="393954"/>
          </a:xfrm>
          <a:prstGeom prst="rect">
            <a:avLst/>
          </a:prstGeom>
          <a:solidFill>
            <a:srgbClr val="BB98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60" dirty="0"/>
              <a:t>Practice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690356" y="1590727"/>
            <a:ext cx="1885082" cy="393954"/>
          </a:xfrm>
          <a:prstGeom prst="rect">
            <a:avLst/>
          </a:prstGeom>
          <a:solidFill>
            <a:srgbClr val="FFD2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60" dirty="0"/>
              <a:t>Collaboration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03350" y="3870500"/>
            <a:ext cx="361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Bradley Hand ITC" panose="03070402050302030203" pitchFamily="66" charset="0"/>
              </a:rPr>
              <a:t>All you need to know about use of videos in 21</a:t>
            </a:r>
            <a:r>
              <a:rPr lang="en-GB" sz="1800" b="1" baseline="30000" dirty="0">
                <a:latin typeface="Bradley Hand ITC" panose="03070402050302030203" pitchFamily="66" charset="0"/>
              </a:rPr>
              <a:t>st</a:t>
            </a:r>
            <a:r>
              <a:rPr lang="en-GB" sz="1800" b="1" dirty="0">
                <a:latin typeface="Bradley Hand ITC" panose="03070402050302030203" pitchFamily="66" charset="0"/>
              </a:rPr>
              <a:t> century teaching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114612" y="592271"/>
            <a:ext cx="252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Bradley Hand ITC" panose="03070402050302030203" pitchFamily="66" charset="0"/>
              </a:rPr>
              <a:t>Arena digital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268164" y="901474"/>
            <a:ext cx="361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Bradley Hand ITC" panose="03070402050302030203" pitchFamily="66" charset="0"/>
              </a:rPr>
              <a:t>Use of videos in teaching</a:t>
            </a:r>
          </a:p>
        </p:txBody>
      </p:sp>
      <p:sp>
        <p:nvSpPr>
          <p:cNvPr id="86" name="Oval 85"/>
          <p:cNvSpPr/>
          <p:nvPr/>
        </p:nvSpPr>
        <p:spPr>
          <a:xfrm>
            <a:off x="1114613" y="1251975"/>
            <a:ext cx="1600528" cy="357627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7" name="TextBox 86"/>
          <p:cNvSpPr txBox="1"/>
          <p:nvPr/>
        </p:nvSpPr>
        <p:spPr>
          <a:xfrm>
            <a:off x="1032018" y="1563097"/>
            <a:ext cx="3848932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1" b="1" dirty="0">
                <a:latin typeface="Bradley Hand ITC" panose="03070402050302030203" pitchFamily="66" charset="0"/>
              </a:rPr>
              <a:t>Anna Moore, Jon </a:t>
            </a:r>
            <a:r>
              <a:rPr lang="en-GB" sz="2001" b="1" dirty="0" err="1">
                <a:latin typeface="Bradley Hand ITC" panose="03070402050302030203" pitchFamily="66" charset="0"/>
              </a:rPr>
              <a:t>Grabol</a:t>
            </a:r>
            <a:endParaRPr lang="en-GB" sz="2001" b="1" dirty="0">
              <a:latin typeface="Bradley Hand ITC" panose="03070402050302030203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111406" y="2063265"/>
            <a:ext cx="166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Bradley Hand ITC" panose="03070402050302030203" pitchFamily="66" charset="0"/>
              </a:rPr>
              <a:t>CY, NP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341668" y="2517474"/>
            <a:ext cx="249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Bradley Hand ITC" panose="03070402050302030203" pitchFamily="66" charset="0"/>
              </a:rPr>
              <a:t>5</a:t>
            </a:r>
            <a:r>
              <a:rPr lang="en-GB" sz="1800" b="1" baseline="30000" dirty="0">
                <a:latin typeface="Bradley Hand ITC" panose="03070402050302030203" pitchFamily="66" charset="0"/>
              </a:rPr>
              <a:t>th</a:t>
            </a:r>
            <a:r>
              <a:rPr lang="en-GB" sz="1800" b="1" dirty="0">
                <a:latin typeface="Bradley Hand ITC" panose="03070402050302030203" pitchFamily="66" charset="0"/>
              </a:rPr>
              <a:t> June 2015</a:t>
            </a:r>
          </a:p>
        </p:txBody>
      </p:sp>
      <p:sp>
        <p:nvSpPr>
          <p:cNvPr id="90" name="Freeform 89"/>
          <p:cNvSpPr/>
          <p:nvPr/>
        </p:nvSpPr>
        <p:spPr>
          <a:xfrm>
            <a:off x="8157681" y="1923734"/>
            <a:ext cx="1448656" cy="1849350"/>
          </a:xfrm>
          <a:custGeom>
            <a:avLst/>
            <a:gdLst>
              <a:gd name="connsiteX0" fmla="*/ 0 w 1448656"/>
              <a:gd name="connsiteY0" fmla="*/ 719191 h 1849349"/>
              <a:gd name="connsiteX1" fmla="*/ 369870 w 1448656"/>
              <a:gd name="connsiteY1" fmla="*/ 1561672 h 1849349"/>
              <a:gd name="connsiteX2" fmla="*/ 924674 w 1448656"/>
              <a:gd name="connsiteY2" fmla="*/ 1849349 h 1849349"/>
              <a:gd name="connsiteX3" fmla="*/ 1448656 w 1448656"/>
              <a:gd name="connsiteY3" fmla="*/ 1571946 h 1849349"/>
              <a:gd name="connsiteX4" fmla="*/ 1273995 w 1448656"/>
              <a:gd name="connsiteY4" fmla="*/ 1037690 h 1849349"/>
              <a:gd name="connsiteX5" fmla="*/ 914400 w 1448656"/>
              <a:gd name="connsiteY5" fmla="*/ 0 h 1849349"/>
              <a:gd name="connsiteX6" fmla="*/ 0 w 1448656"/>
              <a:gd name="connsiteY6" fmla="*/ 719191 h 184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8656" h="1849349">
                <a:moveTo>
                  <a:pt x="0" y="719191"/>
                </a:moveTo>
                <a:lnTo>
                  <a:pt x="369870" y="1561672"/>
                </a:lnTo>
                <a:lnTo>
                  <a:pt x="924674" y="1849349"/>
                </a:lnTo>
                <a:lnTo>
                  <a:pt x="1448656" y="1571946"/>
                </a:lnTo>
                <a:lnTo>
                  <a:pt x="1273995" y="1037690"/>
                </a:lnTo>
                <a:lnTo>
                  <a:pt x="914400" y="0"/>
                </a:lnTo>
                <a:lnTo>
                  <a:pt x="0" y="719191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6" name="TextBox 65"/>
          <p:cNvSpPr txBox="1"/>
          <p:nvPr/>
        </p:nvSpPr>
        <p:spPr>
          <a:xfrm>
            <a:off x="9490305" y="7785974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79" name="Freeform 78"/>
          <p:cNvSpPr/>
          <p:nvPr/>
        </p:nvSpPr>
        <p:spPr>
          <a:xfrm>
            <a:off x="8183809" y="1731807"/>
            <a:ext cx="1787704" cy="2260315"/>
          </a:xfrm>
          <a:custGeom>
            <a:avLst/>
            <a:gdLst>
              <a:gd name="connsiteX0" fmla="*/ 873304 w 1787704"/>
              <a:gd name="connsiteY0" fmla="*/ 0 h 2260315"/>
              <a:gd name="connsiteX1" fmla="*/ 1787704 w 1787704"/>
              <a:gd name="connsiteY1" fmla="*/ 965771 h 2260315"/>
              <a:gd name="connsiteX2" fmla="*/ 1407560 w 1787704"/>
              <a:gd name="connsiteY2" fmla="*/ 1787703 h 2260315"/>
              <a:gd name="connsiteX3" fmla="*/ 904126 w 1787704"/>
              <a:gd name="connsiteY3" fmla="*/ 2260315 h 2260315"/>
              <a:gd name="connsiteX4" fmla="*/ 0 w 1787704"/>
              <a:gd name="connsiteY4" fmla="*/ 1982912 h 2260315"/>
              <a:gd name="connsiteX5" fmla="*/ 143838 w 1787704"/>
              <a:gd name="connsiteY5" fmla="*/ 1047964 h 2260315"/>
              <a:gd name="connsiteX6" fmla="*/ 873304 w 1787704"/>
              <a:gd name="connsiteY6" fmla="*/ 0 h 226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7704" h="2260315">
                <a:moveTo>
                  <a:pt x="873304" y="0"/>
                </a:moveTo>
                <a:lnTo>
                  <a:pt x="1787704" y="965771"/>
                </a:lnTo>
                <a:lnTo>
                  <a:pt x="1407560" y="1787703"/>
                </a:lnTo>
                <a:lnTo>
                  <a:pt x="904126" y="2260315"/>
                </a:lnTo>
                <a:lnTo>
                  <a:pt x="0" y="1982912"/>
                </a:lnTo>
                <a:lnTo>
                  <a:pt x="143838" y="1047964"/>
                </a:lnTo>
                <a:lnTo>
                  <a:pt x="873304" y="0"/>
                </a:lnTo>
                <a:close/>
              </a:path>
            </a:pathLst>
          </a:cu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9899856" y="7799868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727016" y="4316889"/>
            <a:ext cx="1863698" cy="393954"/>
          </a:xfrm>
          <a:prstGeom prst="rect">
            <a:avLst/>
          </a:prstGeom>
          <a:solidFill>
            <a:srgbClr val="7AAE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6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38758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6313" y="-138113"/>
            <a:ext cx="14754225" cy="987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9205"/>
          <a:stretch/>
        </p:blipFill>
        <p:spPr>
          <a:xfrm>
            <a:off x="-17929" y="905435"/>
            <a:ext cx="12765741" cy="8695765"/>
          </a:xfrm>
        </p:spPr>
      </p:pic>
      <p:sp>
        <p:nvSpPr>
          <p:cNvPr id="6" name="Rectangle 5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</p:spTree>
    <p:extLst>
      <p:ext uri="{BB962C8B-B14F-4D97-AF65-F5344CB8AC3E}">
        <p14:creationId xmlns:p14="http://schemas.microsoft.com/office/powerpoint/2010/main" val="2581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0474" y="1139204"/>
            <a:ext cx="11301570" cy="267764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800" dirty="0" smtClean="0"/>
              <a:t>Helps </a:t>
            </a:r>
          </a:p>
          <a:p>
            <a:pPr marL="994776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develop richer </a:t>
            </a:r>
            <a:r>
              <a:rPr lang="en-US" sz="2800" dirty="0"/>
              <a:t>learning designs </a:t>
            </a:r>
            <a:r>
              <a:rPr lang="en-US" sz="2800" dirty="0" smtClean="0"/>
              <a:t>for blended learning</a:t>
            </a:r>
          </a:p>
          <a:p>
            <a:pPr marL="994776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integrate strategic initiatives e.g. digital skills, employability</a:t>
            </a:r>
          </a:p>
          <a:p>
            <a:pPr marL="994776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join ‘formal’ (learning outcomes + assessment) to practice</a:t>
            </a:r>
          </a:p>
          <a:p>
            <a:pPr marL="994776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cross-team communication and sharing</a:t>
            </a:r>
          </a:p>
          <a:p>
            <a:pPr marL="994776" lvl="1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pic>
        <p:nvPicPr>
          <p:cNvPr id="1026" name="Picture 2" descr="Learning Design trian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34" y="3385961"/>
            <a:ext cx="9941430" cy="554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200" y="9185702"/>
            <a:ext cx="123714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http://www.open.edu/openlearnworks/pluginfile.php/54507/mod_page/content/2/WP3_new_unit_image.png</a:t>
            </a:r>
          </a:p>
        </p:txBody>
      </p:sp>
    </p:spTree>
    <p:extLst>
      <p:ext uri="{BB962C8B-B14F-4D97-AF65-F5344CB8AC3E}">
        <p14:creationId xmlns:p14="http://schemas.microsoft.com/office/powerpoint/2010/main" val="5508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 t="1245" r="8815" b="-1245"/>
          <a:stretch/>
        </p:blipFill>
        <p:spPr>
          <a:xfrm>
            <a:off x="17928" y="876857"/>
            <a:ext cx="12855389" cy="84822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</p:spTree>
    <p:extLst>
      <p:ext uri="{BB962C8B-B14F-4D97-AF65-F5344CB8AC3E}">
        <p14:creationId xmlns:p14="http://schemas.microsoft.com/office/powerpoint/2010/main" val="18446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4" t="5724" r="13583" b="7071"/>
          <a:stretch/>
        </p:blipFill>
        <p:spPr>
          <a:xfrm>
            <a:off x="38100" y="361950"/>
            <a:ext cx="12718707" cy="90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1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7300" y="813107"/>
            <a:ext cx="12051332" cy="646331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Action plan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028" y="2958637"/>
            <a:ext cx="8950749" cy="375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2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7300" y="813107"/>
            <a:ext cx="12051332" cy="646319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Next steps for participants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3600" y="4362450"/>
            <a:ext cx="5829300" cy="170816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Student journey</a:t>
            </a:r>
          </a:p>
          <a:p>
            <a:r>
              <a:rPr lang="en-GB" dirty="0" smtClean="0"/>
              <a:t>Connected curriculum</a:t>
            </a:r>
          </a:p>
          <a:p>
            <a:r>
              <a:rPr lang="en-GB" dirty="0" smtClean="0"/>
              <a:t>Digital literacies</a:t>
            </a:r>
          </a:p>
          <a:p>
            <a:r>
              <a:rPr lang="en-GB" dirty="0" smtClean="0"/>
              <a:t>QA</a:t>
            </a:r>
          </a:p>
          <a:p>
            <a:r>
              <a:rPr lang="en-GB" dirty="0" smtClean="0"/>
              <a:t>Publicity </a:t>
            </a:r>
            <a:r>
              <a:rPr lang="en-GB" dirty="0" err="1" smtClean="0"/>
              <a:t>etc</a:t>
            </a: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95400" y="2139413"/>
            <a:ext cx="3943350" cy="419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>
                <a:solidFill>
                  <a:srgbClr val="496C2E"/>
                </a:solidFill>
              </a:rPr>
              <a:t>Action plan</a:t>
            </a:r>
            <a:endParaRPr lang="en-GB" b="1" dirty="0">
              <a:solidFill>
                <a:srgbClr val="496C2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600" y="2133600"/>
            <a:ext cx="5829300" cy="419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Development schedule (activities and assessment)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5400" y="3298170"/>
            <a:ext cx="3943350" cy="419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rgbClr val="496C2E"/>
                </a:solidFill>
              </a:rPr>
              <a:t>Storyboard</a:t>
            </a:r>
            <a:endParaRPr lang="en-GB" b="1" dirty="0">
              <a:solidFill>
                <a:srgbClr val="496C2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3600" y="3298170"/>
            <a:ext cx="5829300" cy="419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Moodle site plan (Moodle </a:t>
            </a:r>
            <a:r>
              <a:rPr lang="en-GB" dirty="0" smtClean="0">
                <a:solidFill>
                  <a:schemeClr val="tx1"/>
                </a:solidFill>
              </a:rPr>
              <a:t>benchmark)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4" idx="3"/>
            <a:endCxn id="7" idx="1"/>
          </p:cNvCxnSpPr>
          <p:nvPr/>
        </p:nvCxnSpPr>
        <p:spPr>
          <a:xfrm flipV="1">
            <a:off x="5238750" y="2343150"/>
            <a:ext cx="704850" cy="5813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</p:cNvCxnSpPr>
          <p:nvPr/>
        </p:nvCxnSpPr>
        <p:spPr>
          <a:xfrm>
            <a:off x="5238750" y="3507720"/>
            <a:ext cx="685800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91125" y="3711457"/>
            <a:ext cx="752475" cy="650993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219700" y="2631806"/>
            <a:ext cx="723900" cy="66636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35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7300" y="813107"/>
            <a:ext cx="12051332" cy="646319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What next?</a:t>
            </a:r>
          </a:p>
        </p:txBody>
      </p:sp>
      <p:sp>
        <p:nvSpPr>
          <p:cNvPr id="6" name="Rectangle 5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1872" y="3225062"/>
            <a:ext cx="1112189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 smtClean="0"/>
              <a:t>Do you want to run the ABC workshop in your institution?</a:t>
            </a:r>
          </a:p>
          <a:p>
            <a:pPr algn="ctr"/>
            <a:endParaRPr lang="en-GB" sz="3600" dirty="0" smtClean="0"/>
          </a:p>
          <a:p>
            <a:pPr algn="ctr"/>
            <a:r>
              <a:rPr lang="en-GB" sz="3600" dirty="0" smtClean="0"/>
              <a:t>Do you want to join our international development group?</a:t>
            </a:r>
          </a:p>
          <a:p>
            <a:pPr algn="ctr"/>
            <a:endParaRPr lang="en-GB" sz="3600" dirty="0" smtClean="0"/>
          </a:p>
          <a:p>
            <a:pPr algn="ctr"/>
            <a:r>
              <a:rPr lang="en-GB" sz="3600" dirty="0" smtClean="0"/>
              <a:t>Do you want to get involved in a project?</a:t>
            </a:r>
          </a:p>
        </p:txBody>
      </p:sp>
    </p:spTree>
    <p:extLst>
      <p:ext uri="{BB962C8B-B14F-4D97-AF65-F5344CB8AC3E}">
        <p14:creationId xmlns:p14="http://schemas.microsoft.com/office/powerpoint/2010/main" val="18859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7300" y="813107"/>
            <a:ext cx="12051332" cy="646319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Contact</a:t>
            </a:r>
          </a:p>
        </p:txBody>
      </p:sp>
      <p:sp>
        <p:nvSpPr>
          <p:cNvPr id="6" name="Rectangle 5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3512" y="3171274"/>
            <a:ext cx="8368318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/>
              <a:t>Clive </a:t>
            </a:r>
            <a:r>
              <a:rPr lang="en-US" sz="4400" b="1" dirty="0"/>
              <a:t>Young</a:t>
            </a:r>
            <a:r>
              <a:rPr lang="en-US" sz="4400" dirty="0"/>
              <a:t> </a:t>
            </a:r>
            <a:r>
              <a:rPr lang="en-US" sz="4400" dirty="0" smtClean="0"/>
              <a:t> </a:t>
            </a:r>
            <a:r>
              <a:rPr lang="en-GB" sz="4400" u="sng" dirty="0" smtClean="0">
                <a:hlinkClick r:id="rId2"/>
              </a:rPr>
              <a:t>c.p.l.young@ucl.ac.uk</a:t>
            </a:r>
            <a:endParaRPr lang="en-GB" sz="4400" u="sng" dirty="0" smtClean="0"/>
          </a:p>
          <a:p>
            <a:pPr algn="ctr"/>
            <a:endParaRPr lang="en-GB" sz="4400" u="sng" dirty="0" smtClean="0"/>
          </a:p>
          <a:p>
            <a:pPr algn="ctr"/>
            <a:r>
              <a:rPr lang="en-US" sz="4400" dirty="0" smtClean="0"/>
              <a:t>and </a:t>
            </a:r>
          </a:p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Nataša </a:t>
            </a:r>
            <a:r>
              <a:rPr lang="en-US" sz="4400" b="1" dirty="0"/>
              <a:t>Perovi</a:t>
            </a:r>
            <a:r>
              <a:rPr lang="en-GB" sz="4400" b="1" dirty="0" smtClean="0"/>
              <a:t>ć </a:t>
            </a:r>
            <a:r>
              <a:rPr lang="en-GB" sz="4400" u="sng" dirty="0" smtClean="0">
                <a:hlinkClick r:id="rId3"/>
              </a:rPr>
              <a:t>n.perovic@ucl.ac.uk</a:t>
            </a:r>
            <a:endParaRPr lang="en-GB" sz="4400" u="sng" dirty="0" smtClean="0"/>
          </a:p>
          <a:p>
            <a:pPr algn="ctr"/>
            <a:endParaRPr lang="en-GB" sz="4400" b="1" u="sng" dirty="0"/>
          </a:p>
          <a:p>
            <a:pPr algn="ctr"/>
            <a:r>
              <a:rPr lang="en-GB" sz="4400" dirty="0"/>
              <a:t>@ABC_LD </a:t>
            </a:r>
          </a:p>
        </p:txBody>
      </p:sp>
    </p:spTree>
    <p:extLst>
      <p:ext uri="{BB962C8B-B14F-4D97-AF65-F5344CB8AC3E}">
        <p14:creationId xmlns:p14="http://schemas.microsoft.com/office/powerpoint/2010/main" val="38867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5"/>
          <p:cNvSpPr txBox="1">
            <a:spLocks/>
          </p:cNvSpPr>
          <p:nvPr/>
        </p:nvSpPr>
        <p:spPr bwMode="auto">
          <a:xfrm>
            <a:off x="261176" y="1135399"/>
            <a:ext cx="11501437" cy="80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392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Blended learning</a:t>
            </a:r>
            <a:endParaRPr lang="en-GB" sz="392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sp>
        <p:nvSpPr>
          <p:cNvPr id="3" name="Rectangle 2"/>
          <p:cNvSpPr/>
          <p:nvPr/>
        </p:nvSpPr>
        <p:spPr>
          <a:xfrm>
            <a:off x="261176" y="2272424"/>
            <a:ext cx="873652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1 - a combination of face-to-face and online teaching</a:t>
            </a:r>
          </a:p>
          <a:p>
            <a:r>
              <a:rPr lang="en-GB" sz="2800" dirty="0"/>
              <a:t>2 - a combination of technologies</a:t>
            </a:r>
          </a:p>
          <a:p>
            <a:r>
              <a:rPr lang="en-GB" sz="2800" dirty="0"/>
              <a:t>3 - a combination of methodologies</a:t>
            </a:r>
          </a:p>
          <a:p>
            <a:endParaRPr lang="en-GB" sz="2800" dirty="0" smtClean="0"/>
          </a:p>
          <a:p>
            <a:r>
              <a:rPr lang="en-GB" sz="2800" dirty="0" smtClean="0"/>
              <a:t>Sharma </a:t>
            </a:r>
            <a:r>
              <a:rPr lang="en-GB" sz="2800" dirty="0"/>
              <a:t>P (2010</a:t>
            </a:r>
            <a:r>
              <a:rPr lang="en-GB" sz="2800" dirty="0" smtClean="0"/>
              <a:t>)</a:t>
            </a:r>
          </a:p>
          <a:p>
            <a:endParaRPr lang="en-GB" sz="2800" dirty="0"/>
          </a:p>
          <a:p>
            <a:endParaRPr lang="en-GB" sz="2800" b="1" dirty="0" smtClean="0"/>
          </a:p>
          <a:p>
            <a:endParaRPr lang="en-GB" sz="2800" b="1" dirty="0"/>
          </a:p>
          <a:p>
            <a:endParaRPr lang="en-GB" sz="2800" b="1" dirty="0" smtClean="0"/>
          </a:p>
          <a:p>
            <a:endParaRPr lang="en-GB" sz="2800" b="1" dirty="0"/>
          </a:p>
          <a:p>
            <a:endParaRPr lang="en-GB" sz="2800" b="1" dirty="0" smtClean="0"/>
          </a:p>
          <a:p>
            <a:endParaRPr lang="en-GB" sz="2800" b="1" dirty="0"/>
          </a:p>
          <a:p>
            <a:endParaRPr lang="en-GB" sz="2800" b="1" dirty="0" smtClean="0"/>
          </a:p>
          <a:p>
            <a:endParaRPr lang="en-GB" sz="2800" b="1" dirty="0"/>
          </a:p>
          <a:p>
            <a:r>
              <a:rPr lang="en-GB" sz="2800" b="1" dirty="0" smtClean="0"/>
              <a:t>UCL is getting more blended</a:t>
            </a:r>
          </a:p>
          <a:p>
            <a:r>
              <a:rPr lang="en-GB" sz="2800" dirty="0" smtClean="0"/>
              <a:t>(according to our students)</a:t>
            </a:r>
          </a:p>
          <a:p>
            <a:endParaRPr lang="en-GB" sz="2800" dirty="0"/>
          </a:p>
        </p:txBody>
      </p:sp>
      <p:pic>
        <p:nvPicPr>
          <p:cNvPr id="2050" name="Picture 2" descr="https://attachment.outlook.office.net/owa/c.p.l.young@ucl.ac.uk/service.svc/s/GetFileAttachment?id=AAMkADVhYzIyNTM3LTlhZTUtNDlmZS1hMmQ5LTliYzBjZWY1MDcxMABGAAAAAABc0o4zGYfoRaA6FmItYMc2BwCQ9PmlVYNkS4P6f22ksCFCAAAAAIiIAABKmggqIQC5QolHRSo%2BCoTwAAKIWN6XAAABEgAQABpr8OLFRrpGskvlpHQ2zBM%3D&amp;X-OWA-CANARY=h9CwKvE7H0KxUhQHpIMjJaCv-eb7ldMY_hl9S8Ls8ZH7Re9J2jsF6V_S8V9qcH9aXRiIyUVqrsw.&amp;token=86818b3a-5d54-4097-8502-1550aa7d6be9&amp;owa=outlook.offic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96" y="3180365"/>
            <a:ext cx="6693546" cy="614852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0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5"/>
          <p:cNvSpPr txBox="1">
            <a:spLocks/>
          </p:cNvSpPr>
          <p:nvPr/>
        </p:nvSpPr>
        <p:spPr bwMode="auto">
          <a:xfrm>
            <a:off x="261175" y="1759186"/>
            <a:ext cx="11501437" cy="80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400" dirty="0" smtClean="0">
                <a:solidFill>
                  <a:srgbClr val="008F9F"/>
                </a:solidFill>
              </a:rPr>
              <a:t>UCL </a:t>
            </a:r>
            <a:r>
              <a:rPr lang="en-GB" sz="2400" dirty="0">
                <a:solidFill>
                  <a:srgbClr val="008F9F"/>
                </a:solidFill>
              </a:rPr>
              <a:t>framework for diverse &amp;</a:t>
            </a:r>
          </a:p>
          <a:p>
            <a:pPr>
              <a:defRPr/>
            </a:pPr>
            <a:r>
              <a:rPr lang="en-GB" sz="2400" dirty="0">
                <a:solidFill>
                  <a:srgbClr val="008F9F"/>
                </a:solidFill>
              </a:rPr>
              <a:t>good curriculum design</a:t>
            </a:r>
          </a:p>
        </p:txBody>
      </p:sp>
      <p:pic>
        <p:nvPicPr>
          <p:cNvPr id="4" name="Picture 3" descr="CC Framework centr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944563"/>
            <a:ext cx="6794183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C Framework 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944563"/>
            <a:ext cx="6794183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C Framework 0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944563"/>
            <a:ext cx="6794183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C Framework 03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944563"/>
            <a:ext cx="6794183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C Framework 04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944563"/>
            <a:ext cx="6794183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C Framework 05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944563"/>
            <a:ext cx="6794183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CC Framework 06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944563"/>
            <a:ext cx="6794183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830502" y="1112880"/>
            <a:ext cx="38804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/>
              <a:t>Meet Your Researcher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/>
              <a:t>Personal Tutor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981248" y="2066925"/>
            <a:ext cx="30737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Vertical modules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Capstone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525636" y="7612063"/>
            <a:ext cx="30737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Making Cities, London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694046" y="8347711"/>
            <a:ext cx="312705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/>
              <a:t>Explicit </a:t>
            </a:r>
            <a:br>
              <a:rPr lang="en-US" sz="2000"/>
            </a:br>
            <a:r>
              <a:rPr lang="en-US" sz="2000"/>
              <a:t>links to career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/>
              <a:t>Enterprise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166939" y="2884806"/>
            <a:ext cx="31248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Being part of a community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Peer mentoring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41" y="8207401"/>
            <a:ext cx="3727241" cy="1296979"/>
          </a:xfrm>
          <a:prstGeom prst="rect">
            <a:avLst/>
          </a:prstGeom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66939" y="6414136"/>
            <a:ext cx="31248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Articles, blogs, exhibitions, presentations, videos</a:t>
            </a:r>
          </a:p>
        </p:txBody>
      </p:sp>
      <p:sp>
        <p:nvSpPr>
          <p:cNvPr id="22" name="Title 5"/>
          <p:cNvSpPr txBox="1">
            <a:spLocks/>
          </p:cNvSpPr>
          <p:nvPr/>
        </p:nvSpPr>
        <p:spPr bwMode="auto">
          <a:xfrm>
            <a:off x="261176" y="1135399"/>
            <a:ext cx="11501437" cy="80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3920" dirty="0" smtClean="0">
                <a:solidFill>
                  <a:srgbClr val="008F9F"/>
                </a:solidFill>
                <a:latin typeface="+mn-lt"/>
              </a:rPr>
              <a:t>Connected Curriculum</a:t>
            </a:r>
          </a:p>
        </p:txBody>
      </p:sp>
    </p:spTree>
    <p:extLst>
      <p:ext uri="{BB962C8B-B14F-4D97-AF65-F5344CB8AC3E}">
        <p14:creationId xmlns:p14="http://schemas.microsoft.com/office/powerpoint/2010/main" val="68056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300" y="813107"/>
            <a:ext cx="12051332" cy="646331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Learning types cards (front)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9971" y="8807633"/>
            <a:ext cx="10314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learning activity types on one side and examples of </a:t>
            </a:r>
            <a:r>
              <a:rPr lang="en-US" sz="2400" dirty="0" smtClean="0"/>
              <a:t>activities </a:t>
            </a:r>
            <a:r>
              <a:rPr lang="en-US" sz="2400" dirty="0"/>
              <a:t>on the other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756" y="5406585"/>
            <a:ext cx="3960000" cy="2959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6" y="1679217"/>
            <a:ext cx="3960000" cy="2964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966" y="1676288"/>
            <a:ext cx="3960000" cy="297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756" y="1676288"/>
            <a:ext cx="3960000" cy="2981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6" y="5410296"/>
            <a:ext cx="3960000" cy="2967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259" y="5402915"/>
            <a:ext cx="3960000" cy="297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0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300" y="813107"/>
            <a:ext cx="12051332" cy="646331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Learning types cards </a:t>
            </a:r>
            <a:r>
              <a:rPr lang="en-GB" sz="3600" b="1" smtClean="0">
                <a:solidFill>
                  <a:schemeClr val="accent1">
                    <a:lumMod val="50000"/>
                  </a:schemeClr>
                </a:solidFill>
              </a:rPr>
              <a:t>(back)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9971" y="8807633"/>
            <a:ext cx="10314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learning activity types on one side and examples of </a:t>
            </a:r>
            <a:r>
              <a:rPr lang="en-US" sz="2400" dirty="0" smtClean="0"/>
              <a:t>activities </a:t>
            </a:r>
            <a:r>
              <a:rPr lang="en-US" sz="2400" dirty="0"/>
              <a:t>on the other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756" y="5406585"/>
            <a:ext cx="3960000" cy="2959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6" y="1679217"/>
            <a:ext cx="3960000" cy="2964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966" y="1676288"/>
            <a:ext cx="3960000" cy="297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756" y="1676288"/>
            <a:ext cx="3960000" cy="2981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6" y="5410296"/>
            <a:ext cx="3960000" cy="2967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259" y="5402915"/>
            <a:ext cx="3960000" cy="29744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7" y="1706438"/>
            <a:ext cx="3991909" cy="2977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259" y="1737335"/>
            <a:ext cx="3880465" cy="29060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314" y="1715904"/>
            <a:ext cx="3979442" cy="29772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7" y="5402915"/>
            <a:ext cx="3941403" cy="29633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966" y="5402915"/>
            <a:ext cx="3954098" cy="29744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313" y="5390921"/>
            <a:ext cx="3971084" cy="297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6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7300" y="813107"/>
            <a:ext cx="12051332" cy="646331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Learning types cards (front and back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72" y="2236467"/>
            <a:ext cx="8625695" cy="64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62" y="7820024"/>
            <a:ext cx="807893" cy="714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72" y="2236467"/>
            <a:ext cx="8687331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7300" y="813107"/>
            <a:ext cx="12051332" cy="646331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Learning types cards (front and back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176" y="158810"/>
            <a:ext cx="123601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curriculum design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17" y="7810499"/>
            <a:ext cx="807893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90" y="2142112"/>
            <a:ext cx="8510349" cy="6382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90" y="2142112"/>
            <a:ext cx="8523014" cy="638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8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B4620"/>
      </a:hlink>
      <a:folHlink>
        <a:srgbClr val="C88BA9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21331</TotalTime>
  <Words>1918</Words>
  <Application>Microsoft Office PowerPoint</Application>
  <PresentationFormat>A3 Paper (297x420 mm)</PresentationFormat>
  <Paragraphs>402</Paragraphs>
  <Slides>35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ＭＳ Ｐゴシック</vt:lpstr>
      <vt:lpstr>ＭＳ Ｐゴシック</vt:lpstr>
      <vt:lpstr>Arial</vt:lpstr>
      <vt:lpstr>Bradley Hand ITC</vt:lpstr>
      <vt:lpstr>Calibri</vt:lpstr>
      <vt:lpstr>Calibri Light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Arena Blended Connected (ABC) curriculum design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Arena Blended Connected (ABC) curriculum design workshop</vt:lpstr>
      <vt:lpstr>Arena Blended Connected (ABC) curriculum design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np_ucl1</dc:creator>
  <cp:lastModifiedBy>Luis Guadarrama</cp:lastModifiedBy>
  <cp:revision>286</cp:revision>
  <cp:lastPrinted>2015-11-05T12:15:19Z</cp:lastPrinted>
  <dcterms:created xsi:type="dcterms:W3CDTF">2014-10-31T14:03:56Z</dcterms:created>
  <dcterms:modified xsi:type="dcterms:W3CDTF">2016-07-05T21:54:08Z</dcterms:modified>
</cp:coreProperties>
</file>