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14"/>
  </p:notesMasterIdLst>
  <p:handoutMasterIdLst>
    <p:handoutMasterId r:id="rId15"/>
  </p:handoutMasterIdLst>
  <p:sldIdLst>
    <p:sldId id="265" r:id="rId2"/>
    <p:sldId id="263" r:id="rId3"/>
    <p:sldId id="266" r:id="rId4"/>
    <p:sldId id="267" r:id="rId5"/>
    <p:sldId id="256" r:id="rId6"/>
    <p:sldId id="270" r:id="rId7"/>
    <p:sldId id="271" r:id="rId8"/>
    <p:sldId id="272" r:id="rId9"/>
    <p:sldId id="273" r:id="rId10"/>
    <p:sldId id="274" r:id="rId11"/>
    <p:sldId id="27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59" d="100"/>
          <a:sy n="59" d="100"/>
        </p:scale>
        <p:origin x="-1608" y="-84"/>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95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1D3624-5AD8-4608-95B2-06DE340D758C}" type="datetimeFigureOut">
              <a:rPr lang="en-US" smtClean="0"/>
              <a:t>11/4/2012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D51D60-81F0-40B6-A473-B32FA224E926}" type="slidenum">
              <a:rPr lang="en-US" smtClean="0"/>
              <a:t>‹#›</a:t>
            </a:fld>
            <a:endParaRPr lang="en-US"/>
          </a:p>
        </p:txBody>
      </p:sp>
    </p:spTree>
    <p:extLst>
      <p:ext uri="{BB962C8B-B14F-4D97-AF65-F5344CB8AC3E}">
        <p14:creationId xmlns:p14="http://schemas.microsoft.com/office/powerpoint/2010/main" val="2255913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CE912-FE0C-465E-A111-D00435AE79C5}" type="datetimeFigureOut">
              <a:rPr lang="en-US" smtClean="0"/>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7FFB1-2AE5-4069-AF7E-3C6842DD0214}" type="slidenum">
              <a:rPr lang="en-US" smtClean="0"/>
              <a:t>‹#›</a:t>
            </a:fld>
            <a:endParaRPr lang="en-US"/>
          </a:p>
        </p:txBody>
      </p:sp>
    </p:spTree>
    <p:extLst>
      <p:ext uri="{BB962C8B-B14F-4D97-AF65-F5344CB8AC3E}">
        <p14:creationId xmlns:p14="http://schemas.microsoft.com/office/powerpoint/2010/main" val="36771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7FFB1-2AE5-4069-AF7E-3C6842DD0214}" type="slidenum">
              <a:rPr lang="en-US" smtClean="0"/>
              <a:t>2</a:t>
            </a:fld>
            <a:endParaRPr lang="en-US"/>
          </a:p>
        </p:txBody>
      </p:sp>
    </p:spTree>
    <p:extLst>
      <p:ext uri="{BB962C8B-B14F-4D97-AF65-F5344CB8AC3E}">
        <p14:creationId xmlns:p14="http://schemas.microsoft.com/office/powerpoint/2010/main" val="164049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7FFB1-2AE5-4069-AF7E-3C6842DD0214}" type="slidenum">
              <a:rPr lang="en-US" smtClean="0"/>
              <a:t>3</a:t>
            </a:fld>
            <a:endParaRPr lang="en-US"/>
          </a:p>
        </p:txBody>
      </p:sp>
    </p:spTree>
    <p:extLst>
      <p:ext uri="{BB962C8B-B14F-4D97-AF65-F5344CB8AC3E}">
        <p14:creationId xmlns:p14="http://schemas.microsoft.com/office/powerpoint/2010/main" val="164049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7FFB1-2AE5-4069-AF7E-3C6842DD0214}" type="slidenum">
              <a:rPr lang="en-US" smtClean="0"/>
              <a:t>4</a:t>
            </a:fld>
            <a:endParaRPr lang="en-US"/>
          </a:p>
        </p:txBody>
      </p:sp>
    </p:spTree>
    <p:extLst>
      <p:ext uri="{BB962C8B-B14F-4D97-AF65-F5344CB8AC3E}">
        <p14:creationId xmlns:p14="http://schemas.microsoft.com/office/powerpoint/2010/main" val="164049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8EF420D-B026-499F-A617-9171ACC46C1A}" type="datetime1">
              <a:rPr lang="en-US" smtClean="0"/>
              <a:t>11/4/2012</a:t>
            </a:fld>
            <a:endParaRPr lang="en-US"/>
          </a:p>
        </p:txBody>
      </p:sp>
      <p:sp>
        <p:nvSpPr>
          <p:cNvPr id="19" name="Footer Placeholder 18"/>
          <p:cNvSpPr>
            <a:spLocks noGrp="1"/>
          </p:cNvSpPr>
          <p:nvPr>
            <p:ph type="ftr" sz="quarter" idx="11"/>
          </p:nvPr>
        </p:nvSpPr>
        <p:spPr/>
        <p:txBody>
          <a:bodyPr/>
          <a:lstStyle/>
          <a:p>
            <a:r>
              <a:rPr lang="en-CA" smtClean="0"/>
              <a:t>COMP 683 - Project - Analytics Model</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0A7624-156B-4772-A41E-B356685FD61F}" type="datetime1">
              <a:rPr lang="en-US" smtClean="0"/>
              <a:t>11/4/2012</a:t>
            </a:fld>
            <a:endParaRPr lang="en-US"/>
          </a:p>
        </p:txBody>
      </p:sp>
      <p:sp>
        <p:nvSpPr>
          <p:cNvPr id="5" name="Footer Placeholder 4"/>
          <p:cNvSpPr>
            <a:spLocks noGrp="1"/>
          </p:cNvSpPr>
          <p:nvPr>
            <p:ph type="ftr" sz="quarter" idx="11"/>
          </p:nvPr>
        </p:nvSpPr>
        <p:spPr/>
        <p:txBody>
          <a:bodyPr/>
          <a:lstStyle/>
          <a:p>
            <a:r>
              <a:rPr lang="en-CA" smtClean="0"/>
              <a:t>COMP 683 - Project - Analytics Model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D8D4C6-5C36-4A82-83B8-9A74C8D8C588}" type="datetime1">
              <a:rPr lang="en-US" smtClean="0"/>
              <a:t>11/4/2012</a:t>
            </a:fld>
            <a:endParaRPr lang="en-US"/>
          </a:p>
        </p:txBody>
      </p:sp>
      <p:sp>
        <p:nvSpPr>
          <p:cNvPr id="5" name="Footer Placeholder 4"/>
          <p:cNvSpPr>
            <a:spLocks noGrp="1"/>
          </p:cNvSpPr>
          <p:nvPr>
            <p:ph type="ftr" sz="quarter" idx="11"/>
          </p:nvPr>
        </p:nvSpPr>
        <p:spPr/>
        <p:txBody>
          <a:bodyPr/>
          <a:lstStyle/>
          <a:p>
            <a:r>
              <a:rPr lang="en-CA" smtClean="0"/>
              <a:t>COMP 683 - Project - Analytics Model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3EF1A-C5A2-40BC-BA50-7C3EBA48FA38}" type="datetime1">
              <a:rPr lang="en-US" smtClean="0"/>
              <a:t>11/4/2012</a:t>
            </a:fld>
            <a:endParaRPr lang="en-US"/>
          </a:p>
        </p:txBody>
      </p:sp>
      <p:sp>
        <p:nvSpPr>
          <p:cNvPr id="5" name="Footer Placeholder 4"/>
          <p:cNvSpPr>
            <a:spLocks noGrp="1"/>
          </p:cNvSpPr>
          <p:nvPr>
            <p:ph type="ftr" sz="quarter" idx="11"/>
          </p:nvPr>
        </p:nvSpPr>
        <p:spPr/>
        <p:txBody>
          <a:bodyPr/>
          <a:lstStyle/>
          <a:p>
            <a:r>
              <a:rPr lang="en-CA" smtClean="0"/>
              <a:t>COMP 683 - Project - Analytics Model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C2AAD6-FBD5-4F48-AB27-E397B0BFE462}" type="datetime1">
              <a:rPr lang="en-US" smtClean="0"/>
              <a:t>11/4/2012</a:t>
            </a:fld>
            <a:endParaRPr lang="en-US"/>
          </a:p>
        </p:txBody>
      </p:sp>
      <p:sp>
        <p:nvSpPr>
          <p:cNvPr id="5" name="Footer Placeholder 4"/>
          <p:cNvSpPr>
            <a:spLocks noGrp="1"/>
          </p:cNvSpPr>
          <p:nvPr>
            <p:ph type="ftr" sz="quarter" idx="11"/>
          </p:nvPr>
        </p:nvSpPr>
        <p:spPr/>
        <p:txBody>
          <a:bodyPr/>
          <a:lstStyle/>
          <a:p>
            <a:r>
              <a:rPr lang="en-CA" smtClean="0"/>
              <a:t>COMP 683 - Project - Analytics Model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65043B-CA89-437C-8FA3-FD0D9816C954}" type="datetime1">
              <a:rPr lang="en-US" smtClean="0"/>
              <a:t>11/4/2012</a:t>
            </a:fld>
            <a:endParaRPr lang="en-US"/>
          </a:p>
        </p:txBody>
      </p:sp>
      <p:sp>
        <p:nvSpPr>
          <p:cNvPr id="6" name="Footer Placeholder 5"/>
          <p:cNvSpPr>
            <a:spLocks noGrp="1"/>
          </p:cNvSpPr>
          <p:nvPr>
            <p:ph type="ftr" sz="quarter" idx="11"/>
          </p:nvPr>
        </p:nvSpPr>
        <p:spPr/>
        <p:txBody>
          <a:bodyPr/>
          <a:lstStyle/>
          <a:p>
            <a:r>
              <a:rPr lang="en-CA" smtClean="0"/>
              <a:t>COMP 683 - Project - Analytics Model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24D41C-B751-4899-943B-EA3505598B62}" type="datetime1">
              <a:rPr lang="en-US" smtClean="0"/>
              <a:t>11/4/2012</a:t>
            </a:fld>
            <a:endParaRPr lang="en-US"/>
          </a:p>
        </p:txBody>
      </p:sp>
      <p:sp>
        <p:nvSpPr>
          <p:cNvPr id="8" name="Footer Placeholder 7"/>
          <p:cNvSpPr>
            <a:spLocks noGrp="1"/>
          </p:cNvSpPr>
          <p:nvPr>
            <p:ph type="ftr" sz="quarter" idx="11"/>
          </p:nvPr>
        </p:nvSpPr>
        <p:spPr/>
        <p:txBody>
          <a:bodyPr/>
          <a:lstStyle/>
          <a:p>
            <a:r>
              <a:rPr lang="en-CA" smtClean="0"/>
              <a:t>COMP 683 - Project - Analytics Model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DDEAE97-F626-4CFC-AAB8-F2B374580826}" type="datetime1">
              <a:rPr lang="en-US" smtClean="0"/>
              <a:t>11/4/2012</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r>
              <a:rPr lang="en-CA" smtClean="0"/>
              <a:t>COMP 683 - Project - Analytics Model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B0B8-5738-482A-BDF6-0C55F760CD01}" type="datetime1">
              <a:rPr lang="en-US" smtClean="0"/>
              <a:t>11/4/2012</a:t>
            </a:fld>
            <a:endParaRPr lang="en-US"/>
          </a:p>
        </p:txBody>
      </p:sp>
      <p:sp>
        <p:nvSpPr>
          <p:cNvPr id="3" name="Footer Placeholder 2"/>
          <p:cNvSpPr>
            <a:spLocks noGrp="1"/>
          </p:cNvSpPr>
          <p:nvPr>
            <p:ph type="ftr" sz="quarter" idx="11"/>
          </p:nvPr>
        </p:nvSpPr>
        <p:spPr/>
        <p:txBody>
          <a:bodyPr/>
          <a:lstStyle/>
          <a:p>
            <a:r>
              <a:rPr lang="en-CA" smtClean="0"/>
              <a:t>COMP 683 - Project - Analytics Model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B5662E-A0D5-4B5D-80DC-576A0AFC2C9A}" type="datetime1">
              <a:rPr lang="en-US" smtClean="0"/>
              <a:t>11/4/2012</a:t>
            </a:fld>
            <a:endParaRPr lang="en-US"/>
          </a:p>
        </p:txBody>
      </p:sp>
      <p:sp>
        <p:nvSpPr>
          <p:cNvPr id="6" name="Footer Placeholder 5"/>
          <p:cNvSpPr>
            <a:spLocks noGrp="1"/>
          </p:cNvSpPr>
          <p:nvPr>
            <p:ph type="ftr" sz="quarter" idx="11"/>
          </p:nvPr>
        </p:nvSpPr>
        <p:spPr/>
        <p:txBody>
          <a:bodyPr/>
          <a:lstStyle/>
          <a:p>
            <a:r>
              <a:rPr lang="en-CA" smtClean="0"/>
              <a:t>COMP 683 - Project - Analytics Model</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1DBA4BE-575C-42A0-A956-5654E27817A5}" type="datetime1">
              <a:rPr lang="en-US" smtClean="0"/>
              <a:t>11/4/2012</a:t>
            </a:fld>
            <a:endParaRPr lang="en-US"/>
          </a:p>
        </p:txBody>
      </p:sp>
      <p:sp>
        <p:nvSpPr>
          <p:cNvPr id="6" name="Footer Placeholder 5"/>
          <p:cNvSpPr>
            <a:spLocks noGrp="1"/>
          </p:cNvSpPr>
          <p:nvPr>
            <p:ph type="ftr" sz="quarter" idx="11"/>
          </p:nvPr>
        </p:nvSpPr>
        <p:spPr/>
        <p:txBody>
          <a:bodyPr/>
          <a:lstStyle/>
          <a:p>
            <a:r>
              <a:rPr lang="en-CA" smtClean="0"/>
              <a:t>COMP 683 - Project - Analytics Model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A8F5EF-E5B7-49AE-B8E5-6901569F32D6}" type="datetime1">
              <a:rPr lang="en-US" smtClean="0"/>
              <a:t>11/4/2012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CA" smtClean="0"/>
              <a:t>COMP 683 - Project - Analytics Model</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hyperlink" Target="http://www.irrodl.org/index.php/irrodl/article/view/775/1481"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2258" cy="1143000"/>
          </a:xfrm>
        </p:spPr>
        <p:txBody>
          <a:bodyPr>
            <a:normAutofit/>
          </a:bodyPr>
          <a:lstStyle/>
          <a:p>
            <a:pPr algn="ctr"/>
            <a:r>
              <a:rPr lang="en-US" dirty="0" smtClean="0"/>
              <a:t>Athabasca University</a:t>
            </a:r>
            <a:endParaRPr lang="en-US" dirty="0"/>
          </a:p>
        </p:txBody>
      </p:sp>
      <p:sp>
        <p:nvSpPr>
          <p:cNvPr id="3" name="Content Placeholder 2"/>
          <p:cNvSpPr>
            <a:spLocks noGrp="1"/>
          </p:cNvSpPr>
          <p:nvPr>
            <p:ph idx="1"/>
          </p:nvPr>
        </p:nvSpPr>
        <p:spPr>
          <a:xfrm>
            <a:off x="457200" y="1600201"/>
            <a:ext cx="8362258" cy="3657600"/>
          </a:xfrm>
        </p:spPr>
        <p:txBody>
          <a:bodyPr>
            <a:normAutofit/>
          </a:bodyPr>
          <a:lstStyle/>
          <a:p>
            <a:pPr marL="36576" indent="0" algn="ctr">
              <a:buNone/>
            </a:pPr>
            <a:r>
              <a:rPr lang="en-US" b="1" dirty="0" smtClean="0"/>
              <a:t>COMP 683 </a:t>
            </a:r>
          </a:p>
          <a:p>
            <a:pPr marL="36576" indent="0" algn="ctr">
              <a:buNone/>
            </a:pPr>
            <a:r>
              <a:rPr lang="en-US" dirty="0" smtClean="0"/>
              <a:t>Introduction to Learning and Knowledge Analytics</a:t>
            </a:r>
          </a:p>
          <a:p>
            <a:pPr marL="36576" indent="0" algn="ctr">
              <a:buNone/>
            </a:pPr>
            <a:endParaRPr lang="en-US" dirty="0"/>
          </a:p>
          <a:p>
            <a:pPr marL="36576" indent="0" algn="ctr">
              <a:buNone/>
            </a:pPr>
            <a:r>
              <a:rPr lang="en-US" b="1" dirty="0" smtClean="0"/>
              <a:t>Project</a:t>
            </a:r>
          </a:p>
          <a:p>
            <a:pPr marL="36576" indent="0" algn="ctr">
              <a:buNone/>
            </a:pPr>
            <a:r>
              <a:rPr lang="en-US" dirty="0" smtClean="0"/>
              <a:t>Analytics Model</a:t>
            </a:r>
          </a:p>
        </p:txBody>
      </p:sp>
      <p:sp>
        <p:nvSpPr>
          <p:cNvPr id="5" name="TextBox 4"/>
          <p:cNvSpPr txBox="1"/>
          <p:nvPr/>
        </p:nvSpPr>
        <p:spPr>
          <a:xfrm>
            <a:off x="7225432" y="6019800"/>
            <a:ext cx="1594026" cy="646331"/>
          </a:xfrm>
          <a:prstGeom prst="rect">
            <a:avLst/>
          </a:prstGeom>
          <a:noFill/>
        </p:spPr>
        <p:txBody>
          <a:bodyPr wrap="none" rtlCol="0">
            <a:spAutoFit/>
          </a:bodyPr>
          <a:lstStyle/>
          <a:p>
            <a:pPr marL="36576" indent="0" algn="r">
              <a:buNone/>
            </a:pPr>
            <a:r>
              <a:rPr lang="en-US" b="1" dirty="0"/>
              <a:t>Darin Hobbs</a:t>
            </a:r>
          </a:p>
          <a:p>
            <a:pPr marL="36576" indent="0" algn="r">
              <a:buNone/>
            </a:pPr>
            <a:r>
              <a:rPr lang="en-US" b="1" dirty="0" smtClean="0"/>
              <a:t>2827105</a:t>
            </a:r>
            <a:endParaRPr lang="en-US" b="1" dirty="0"/>
          </a:p>
        </p:txBody>
      </p:sp>
      <p:pic>
        <p:nvPicPr>
          <p:cNvPr id="4" name="slide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221345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5027274" cy="584775"/>
          </a:xfrm>
          <a:prstGeom prst="rect">
            <a:avLst/>
          </a:prstGeom>
          <a:noFill/>
        </p:spPr>
        <p:txBody>
          <a:bodyPr wrap="none" rtlCol="0">
            <a:spAutoFit/>
          </a:bodyPr>
          <a:lstStyle/>
          <a:p>
            <a:r>
              <a:rPr lang="en-US" sz="3200" b="1" u="sng" dirty="0" smtClean="0"/>
              <a:t>Data Analysis: Algorithm</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2" name="slide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5000" y="5029200"/>
            <a:ext cx="609600" cy="609600"/>
          </a:xfrm>
          <a:prstGeom prst="rect">
            <a:avLst/>
          </a:prstGeom>
        </p:spPr>
      </p:pic>
      <p:sp>
        <p:nvSpPr>
          <p:cNvPr id="7" name="TextBox 6"/>
          <p:cNvSpPr txBox="1"/>
          <p:nvPr/>
        </p:nvSpPr>
        <p:spPr>
          <a:xfrm>
            <a:off x="304800" y="1219200"/>
            <a:ext cx="8305800" cy="2585323"/>
          </a:xfrm>
          <a:prstGeom prst="rect">
            <a:avLst/>
          </a:prstGeom>
          <a:noFill/>
        </p:spPr>
        <p:txBody>
          <a:bodyPr wrap="square" rtlCol="0">
            <a:spAutoFit/>
          </a:bodyPr>
          <a:lstStyle/>
          <a:p>
            <a:r>
              <a:rPr lang="en-US" dirty="0" smtClean="0"/>
              <a:t>Algorithm is based on:</a:t>
            </a:r>
          </a:p>
          <a:p>
            <a:endParaRPr lang="en-US" dirty="0" smtClean="0"/>
          </a:p>
          <a:p>
            <a:pPr marL="285750" indent="-285750">
              <a:buFont typeface="Arial" pitchFamily="34" charset="0"/>
              <a:buChar char="•"/>
            </a:pPr>
            <a:r>
              <a:rPr lang="en-US" dirty="0" smtClean="0"/>
              <a:t>Sentence size and structure</a:t>
            </a:r>
          </a:p>
          <a:p>
            <a:pPr marL="285750" indent="-285750">
              <a:buFont typeface="Arial" pitchFamily="34" charset="0"/>
              <a:buChar char="•"/>
            </a:pPr>
            <a:r>
              <a:rPr lang="en-US" dirty="0" smtClean="0"/>
              <a:t>Frequency and follow up</a:t>
            </a:r>
          </a:p>
          <a:p>
            <a:pPr marL="285750" indent="-285750">
              <a:buFont typeface="Arial" pitchFamily="34" charset="0"/>
              <a:buChar char="•"/>
            </a:pPr>
            <a:r>
              <a:rPr lang="en-US" dirty="0" smtClean="0"/>
              <a:t>Topic relevancy</a:t>
            </a:r>
          </a:p>
          <a:p>
            <a:pPr marL="285750" indent="-285750">
              <a:buFont typeface="Arial" pitchFamily="34" charset="0"/>
              <a:buChar char="•"/>
            </a:pPr>
            <a:endParaRPr lang="en-US" dirty="0"/>
          </a:p>
          <a:p>
            <a:r>
              <a:rPr lang="en-US" dirty="0" smtClean="0"/>
              <a:t>Student Classification</a:t>
            </a:r>
          </a:p>
          <a:p>
            <a:endParaRPr lang="en-US" dirty="0" smtClean="0"/>
          </a:p>
          <a:p>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3763435791"/>
              </p:ext>
            </p:extLst>
          </p:nvPr>
        </p:nvGraphicFramePr>
        <p:xfrm>
          <a:off x="401053" y="3352800"/>
          <a:ext cx="8229600" cy="2595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Presence</a:t>
                      </a:r>
                      <a:endParaRPr lang="en-US" dirty="0"/>
                    </a:p>
                  </a:txBody>
                  <a:tcPr/>
                </a:tc>
                <a:tc>
                  <a:txBody>
                    <a:bodyPr/>
                    <a:lstStyle/>
                    <a:p>
                      <a:r>
                        <a:rPr lang="en-US" dirty="0" smtClean="0"/>
                        <a:t>Participation Level</a:t>
                      </a:r>
                      <a:endParaRPr lang="en-US" dirty="0"/>
                    </a:p>
                  </a:txBody>
                  <a:tcPr/>
                </a:tc>
                <a:tc>
                  <a:txBody>
                    <a:bodyPr/>
                    <a:lstStyle/>
                    <a:p>
                      <a:pPr algn="ctr"/>
                      <a:r>
                        <a:rPr lang="en-US" dirty="0" smtClean="0"/>
                        <a:t>Discourse Score</a:t>
                      </a:r>
                      <a:endParaRPr lang="en-US" dirty="0"/>
                    </a:p>
                  </a:txBody>
                  <a:tcPr/>
                </a:tc>
              </a:tr>
              <a:tr h="370840">
                <a:tc>
                  <a:txBody>
                    <a:bodyPr/>
                    <a:lstStyle/>
                    <a:p>
                      <a:pPr algn="ctr"/>
                      <a:r>
                        <a:rPr lang="en-US" b="1" dirty="0" smtClean="0">
                          <a:solidFill>
                            <a:srgbClr val="FF0000"/>
                          </a:solidFill>
                        </a:rPr>
                        <a:t>Active</a:t>
                      </a:r>
                      <a:endParaRPr lang="en-US" b="1" dirty="0">
                        <a:solidFill>
                          <a:srgbClr val="FF0000"/>
                        </a:solidFill>
                      </a:endParaRPr>
                    </a:p>
                  </a:txBody>
                  <a:tcPr>
                    <a:solidFill>
                      <a:schemeClr val="bg1">
                        <a:lumMod val="95000"/>
                        <a:lumOff val="5000"/>
                      </a:schemeClr>
                    </a:solidFill>
                  </a:tcPr>
                </a:tc>
                <a:tc>
                  <a:txBody>
                    <a:bodyPr/>
                    <a:lstStyle/>
                    <a:p>
                      <a:pPr algn="ctr"/>
                      <a:r>
                        <a:rPr lang="en-US" b="1" dirty="0" smtClean="0">
                          <a:solidFill>
                            <a:srgbClr val="FF0000"/>
                          </a:solidFill>
                        </a:rPr>
                        <a:t>Minimum</a:t>
                      </a:r>
                      <a:endParaRPr lang="en-US" b="1" dirty="0">
                        <a:solidFill>
                          <a:srgbClr val="FF0000"/>
                        </a:solidFill>
                      </a:endParaRPr>
                    </a:p>
                  </a:txBody>
                  <a:tcPr>
                    <a:solidFill>
                      <a:schemeClr val="bg1">
                        <a:lumMod val="95000"/>
                        <a:lumOff val="5000"/>
                      </a:schemeClr>
                    </a:solidFill>
                  </a:tcPr>
                </a:tc>
                <a:tc>
                  <a:txBody>
                    <a:bodyPr/>
                    <a:lstStyle/>
                    <a:p>
                      <a:pPr algn="ctr"/>
                      <a:r>
                        <a:rPr lang="en-US" b="1" dirty="0" smtClean="0">
                          <a:solidFill>
                            <a:srgbClr val="FF0000"/>
                          </a:solidFill>
                        </a:rPr>
                        <a:t>##</a:t>
                      </a:r>
                      <a:endParaRPr lang="en-US" b="1" dirty="0">
                        <a:solidFill>
                          <a:srgbClr val="FF0000"/>
                        </a:solidFill>
                      </a:endParaRPr>
                    </a:p>
                  </a:txBody>
                  <a:tcPr>
                    <a:solidFill>
                      <a:schemeClr val="bg1">
                        <a:lumMod val="95000"/>
                        <a:lumOff val="5000"/>
                      </a:schemeClr>
                    </a:solidFill>
                  </a:tcPr>
                </a:tc>
              </a:tr>
              <a:tr h="370840">
                <a:tc>
                  <a:txBody>
                    <a:bodyPr/>
                    <a:lstStyle/>
                    <a:p>
                      <a:pPr algn="ctr"/>
                      <a:r>
                        <a:rPr lang="en-US" dirty="0" smtClean="0"/>
                        <a:t>Active</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Active</a:t>
                      </a:r>
                      <a:endParaRPr lang="en-US" dirty="0"/>
                    </a:p>
                  </a:txBody>
                  <a:tcPr/>
                </a:tc>
                <a:tc>
                  <a:txBody>
                    <a:bodyPr/>
                    <a:lstStyle/>
                    <a:p>
                      <a:pPr algn="ctr"/>
                      <a:r>
                        <a:rPr lang="en-US" dirty="0" smtClean="0"/>
                        <a:t>Maximum</a:t>
                      </a:r>
                      <a:endParaRPr lang="en-US" dirty="0"/>
                    </a:p>
                  </a:txBody>
                  <a:tcPr/>
                </a:tc>
                <a:tc>
                  <a:txBody>
                    <a:bodyPr/>
                    <a:lstStyle/>
                    <a:p>
                      <a:pPr algn="ctr"/>
                      <a:r>
                        <a:rPr lang="en-US" dirty="0" smtClean="0"/>
                        <a:t>##</a:t>
                      </a:r>
                      <a:endParaRPr lang="en-US" dirty="0"/>
                    </a:p>
                  </a:txBody>
                  <a:tcPr/>
                </a:tc>
              </a:tr>
              <a:tr h="370840">
                <a:tc>
                  <a:txBody>
                    <a:bodyPr/>
                    <a:lstStyle/>
                    <a:p>
                      <a:pPr algn="ctr"/>
                      <a:r>
                        <a:rPr lang="en-US" b="1" dirty="0" smtClean="0">
                          <a:solidFill>
                            <a:srgbClr val="FFFF00"/>
                          </a:solidFill>
                        </a:rPr>
                        <a:t>Non-active</a:t>
                      </a:r>
                      <a:endParaRPr lang="en-US" b="1" dirty="0">
                        <a:solidFill>
                          <a:srgbClr val="FFFF00"/>
                        </a:solidFill>
                      </a:endParaRPr>
                    </a:p>
                  </a:txBody>
                  <a:tcPr>
                    <a:solidFill>
                      <a:schemeClr val="bg1">
                        <a:lumMod val="95000"/>
                        <a:lumOff val="5000"/>
                      </a:schemeClr>
                    </a:solidFill>
                  </a:tcPr>
                </a:tc>
                <a:tc>
                  <a:txBody>
                    <a:bodyPr/>
                    <a:lstStyle/>
                    <a:p>
                      <a:pPr algn="ctr"/>
                      <a:r>
                        <a:rPr lang="en-US" b="1" dirty="0" smtClean="0">
                          <a:solidFill>
                            <a:srgbClr val="FFFF00"/>
                          </a:solidFill>
                        </a:rPr>
                        <a:t>Minimum</a:t>
                      </a:r>
                      <a:endParaRPr lang="en-US" b="1" dirty="0">
                        <a:solidFill>
                          <a:srgbClr val="FFFF00"/>
                        </a:solidFill>
                      </a:endParaRPr>
                    </a:p>
                  </a:txBody>
                  <a:tcPr>
                    <a:solidFill>
                      <a:schemeClr val="bg1">
                        <a:lumMod val="95000"/>
                        <a:lumOff val="5000"/>
                      </a:schemeClr>
                    </a:solidFill>
                  </a:tcPr>
                </a:tc>
                <a:tc>
                  <a:txBody>
                    <a:bodyPr/>
                    <a:lstStyle/>
                    <a:p>
                      <a:pPr algn="ctr"/>
                      <a:r>
                        <a:rPr lang="en-US" b="1" dirty="0" smtClean="0">
                          <a:solidFill>
                            <a:srgbClr val="FFFF00"/>
                          </a:solidFill>
                        </a:rPr>
                        <a:t>##</a:t>
                      </a:r>
                      <a:endParaRPr lang="en-US" b="1" dirty="0">
                        <a:solidFill>
                          <a:srgbClr val="FFFF00"/>
                        </a:solidFill>
                      </a:endParaRPr>
                    </a:p>
                  </a:txBody>
                  <a:tcPr>
                    <a:solidFill>
                      <a:schemeClr val="bg1">
                        <a:lumMod val="95000"/>
                        <a:lumOff val="5000"/>
                      </a:schemeClr>
                    </a:solidFill>
                  </a:tcPr>
                </a:tc>
              </a:tr>
              <a:tr h="370840">
                <a:tc>
                  <a:txBody>
                    <a:bodyPr/>
                    <a:lstStyle/>
                    <a:p>
                      <a:pPr algn="ctr"/>
                      <a:r>
                        <a:rPr lang="en-US" dirty="0" smtClean="0"/>
                        <a:t>Non-active</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Non-active</a:t>
                      </a:r>
                      <a:endParaRPr lang="en-US" dirty="0"/>
                    </a:p>
                  </a:txBody>
                  <a:tcPr/>
                </a:tc>
                <a:tc>
                  <a:txBody>
                    <a:bodyPr/>
                    <a:lstStyle/>
                    <a:p>
                      <a:pPr algn="ctr"/>
                      <a:r>
                        <a:rPr lang="en-US" dirty="0" smtClean="0"/>
                        <a:t>Maximum</a:t>
                      </a:r>
                      <a:endParaRPr lang="en-US" dirty="0"/>
                    </a:p>
                  </a:txBody>
                  <a:tcPr/>
                </a:tc>
                <a:tc>
                  <a:txBody>
                    <a:bodyPr/>
                    <a:lstStyle/>
                    <a:p>
                      <a:pPr algn="ctr"/>
                      <a:r>
                        <a:rPr lang="en-US" dirty="0" smtClean="0"/>
                        <a:t>##</a:t>
                      </a:r>
                      <a:endParaRPr lang="en-US" dirty="0"/>
                    </a:p>
                  </a:txBody>
                  <a:tcPr/>
                </a:tc>
              </a:tr>
            </a:tbl>
          </a:graphicData>
        </a:graphic>
      </p:graphicFrame>
      <p:sp>
        <p:nvSpPr>
          <p:cNvPr id="10" name="TextBox 9"/>
          <p:cNvSpPr txBox="1"/>
          <p:nvPr/>
        </p:nvSpPr>
        <p:spPr>
          <a:xfrm>
            <a:off x="433137" y="6087615"/>
            <a:ext cx="8177463" cy="646331"/>
          </a:xfrm>
          <a:prstGeom prst="rect">
            <a:avLst/>
          </a:prstGeom>
          <a:noFill/>
        </p:spPr>
        <p:txBody>
          <a:bodyPr wrap="square" rtlCol="0">
            <a:spAutoFit/>
          </a:bodyPr>
          <a:lstStyle/>
          <a:p>
            <a:r>
              <a:rPr lang="en-US" b="1" i="1" dirty="0" smtClean="0">
                <a:solidFill>
                  <a:srgbClr val="FF0000"/>
                </a:solidFill>
              </a:rPr>
              <a:t>Student needs attention</a:t>
            </a:r>
          </a:p>
          <a:p>
            <a:r>
              <a:rPr lang="en-US" b="1" i="1" dirty="0" smtClean="0">
                <a:solidFill>
                  <a:srgbClr val="FFFF00"/>
                </a:solidFill>
              </a:rPr>
              <a:t>Student at risk off failing or dropping class</a:t>
            </a:r>
            <a:endParaRPr lang="en-US" b="1" i="1" dirty="0">
              <a:solidFill>
                <a:srgbClr val="FFFF00"/>
              </a:solidFill>
            </a:endParaRPr>
          </a:p>
        </p:txBody>
      </p:sp>
    </p:spTree>
    <p:extLst>
      <p:ext uri="{BB962C8B-B14F-4D97-AF65-F5344CB8AC3E}">
        <p14:creationId xmlns:p14="http://schemas.microsoft.com/office/powerpoint/2010/main" val="687219463"/>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153194" cy="1077218"/>
          </a:xfrm>
          <a:prstGeom prst="rect">
            <a:avLst/>
          </a:prstGeom>
          <a:noFill/>
        </p:spPr>
        <p:txBody>
          <a:bodyPr wrap="none" rtlCol="0">
            <a:spAutoFit/>
          </a:bodyPr>
          <a:lstStyle/>
          <a:p>
            <a:r>
              <a:rPr lang="en-US" sz="3200" b="1" u="sng" dirty="0" smtClean="0"/>
              <a:t>Data Reporting: Real-time and Historical </a:t>
            </a:r>
          </a:p>
          <a:p>
            <a:r>
              <a:rPr lang="en-US" sz="3200" b="1" u="sng" dirty="0" smtClean="0"/>
              <a:t>Graphs</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slide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
        <p:nvSpPr>
          <p:cNvPr id="7" name="TextBox 6"/>
          <p:cNvSpPr txBox="1"/>
          <p:nvPr/>
        </p:nvSpPr>
        <p:spPr>
          <a:xfrm>
            <a:off x="304800" y="1693039"/>
            <a:ext cx="8305800" cy="2308324"/>
          </a:xfrm>
          <a:prstGeom prst="rect">
            <a:avLst/>
          </a:prstGeom>
          <a:noFill/>
        </p:spPr>
        <p:txBody>
          <a:bodyPr wrap="square" rtlCol="0">
            <a:spAutoFit/>
          </a:bodyPr>
          <a:lstStyle/>
          <a:p>
            <a:r>
              <a:rPr lang="en-US" dirty="0" smtClean="0"/>
              <a:t>Alert instructors in real time of international students who require attention.</a:t>
            </a:r>
          </a:p>
          <a:p>
            <a:endParaRPr lang="en-US" dirty="0"/>
          </a:p>
          <a:p>
            <a:pPr marL="285750" indent="-285750">
              <a:buFont typeface="Arial" pitchFamily="34" charset="0"/>
              <a:buChar char="•"/>
            </a:pPr>
            <a:r>
              <a:rPr lang="en-US" dirty="0" smtClean="0"/>
              <a:t>Geographically dispersed</a:t>
            </a:r>
          </a:p>
          <a:p>
            <a:pPr marL="285750" indent="-285750">
              <a:buFont typeface="Arial" pitchFamily="34" charset="0"/>
              <a:buChar char="•"/>
            </a:pPr>
            <a:r>
              <a:rPr lang="en-US" dirty="0" smtClean="0"/>
              <a:t>Weak language and communication skills</a:t>
            </a:r>
          </a:p>
          <a:p>
            <a:pPr marL="285750" indent="-285750">
              <a:buFont typeface="Arial" pitchFamily="34" charset="0"/>
              <a:buChar char="•"/>
            </a:pPr>
            <a:r>
              <a:rPr lang="en-US" dirty="0" smtClean="0"/>
              <a:t>History of low participation</a:t>
            </a:r>
          </a:p>
          <a:p>
            <a:endParaRPr lang="en-US" dirty="0"/>
          </a:p>
          <a:p>
            <a:r>
              <a:rPr lang="en-US" dirty="0" smtClean="0"/>
              <a:t>Graphical tool:</a:t>
            </a:r>
          </a:p>
          <a:p>
            <a:r>
              <a:rPr lang="en-US" dirty="0" err="1" smtClean="0"/>
              <a:t>Gephi</a:t>
            </a:r>
            <a:r>
              <a:rPr lang="en-US" dirty="0" smtClean="0"/>
              <a:t> for real-time and historical reporting</a:t>
            </a:r>
          </a:p>
        </p:txBody>
      </p:sp>
    </p:spTree>
    <p:extLst>
      <p:ext uri="{BB962C8B-B14F-4D97-AF65-F5344CB8AC3E}">
        <p14:creationId xmlns:p14="http://schemas.microsoft.com/office/powerpoint/2010/main" val="4203738875"/>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2287806" cy="584775"/>
          </a:xfrm>
          <a:prstGeom prst="rect">
            <a:avLst/>
          </a:prstGeom>
          <a:noFill/>
        </p:spPr>
        <p:txBody>
          <a:bodyPr wrap="none" rtlCol="0">
            <a:spAutoFit/>
          </a:bodyPr>
          <a:lstStyle/>
          <a:p>
            <a:r>
              <a:rPr lang="en-US" sz="3200" b="1" u="sng" dirty="0" smtClean="0">
                <a:latin typeface="Microsoft Sans Serif" pitchFamily="34" charset="0"/>
                <a:cs typeface="Microsoft Sans Serif" pitchFamily="34" charset="0"/>
              </a:rPr>
              <a:t>References</a:t>
            </a:r>
            <a:endParaRPr lang="en-US" sz="3200" b="1" u="sng" dirty="0">
              <a:latin typeface="Microsoft Sans Serif" pitchFamily="34" charset="0"/>
              <a:cs typeface="Microsoft Sans Serif" pitchFamily="34" charset="0"/>
            </a:endParaRPr>
          </a:p>
        </p:txBody>
      </p:sp>
      <p:sp>
        <p:nvSpPr>
          <p:cNvPr id="5" name="TextBox 4"/>
          <p:cNvSpPr txBox="1"/>
          <p:nvPr/>
        </p:nvSpPr>
        <p:spPr>
          <a:xfrm>
            <a:off x="304801" y="1219200"/>
            <a:ext cx="8382000" cy="1200329"/>
          </a:xfrm>
          <a:prstGeom prst="rect">
            <a:avLst/>
          </a:prstGeom>
          <a:noFill/>
        </p:spPr>
        <p:txBody>
          <a:bodyPr wrap="square" rtlCol="0">
            <a:spAutoFit/>
          </a:bodyPr>
          <a:lstStyle/>
          <a:p>
            <a:pPr marL="465138" indent="-465138">
              <a:tabLst>
                <a:tab pos="465138" algn="l"/>
              </a:tabLst>
            </a:pPr>
            <a:r>
              <a:rPr lang="en-US" dirty="0" smtClean="0"/>
              <a:t>[1]	Z. Zhang and R.F. Kenny. (2010, Mar.). “</a:t>
            </a:r>
            <a:r>
              <a:rPr lang="en-CA" dirty="0"/>
              <a:t>Learning in an Online Education Course: Experiences of Three International </a:t>
            </a:r>
            <a:r>
              <a:rPr lang="en-CA" dirty="0" smtClean="0"/>
              <a:t>Students.”  </a:t>
            </a:r>
            <a:r>
              <a:rPr lang="en-CA" i="1" dirty="0" smtClean="0"/>
              <a:t>The International Review of Research in Open and Distance Learning</a:t>
            </a:r>
            <a:r>
              <a:rPr lang="en-CA" dirty="0" smtClean="0"/>
              <a:t>.  Vol. 11. No. 1. [Available] </a:t>
            </a:r>
            <a:r>
              <a:rPr lang="en-US" dirty="0">
                <a:hlinkClick r:id="rId4"/>
              </a:rPr>
              <a:t>http://</a:t>
            </a:r>
            <a:r>
              <a:rPr lang="en-US" dirty="0" smtClean="0">
                <a:hlinkClick r:id="rId4"/>
              </a:rPr>
              <a:t>www.irrodl.org/index.php/irrodl/article/view/775/1481</a:t>
            </a:r>
            <a:r>
              <a:rPr lang="en-US" dirty="0" smtClean="0"/>
              <a:t> [October 20, 2012]</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slide8.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1302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2573140" cy="584775"/>
          </a:xfrm>
          <a:prstGeom prst="rect">
            <a:avLst/>
          </a:prstGeom>
          <a:noFill/>
        </p:spPr>
        <p:txBody>
          <a:bodyPr wrap="none" rtlCol="0">
            <a:spAutoFit/>
          </a:bodyPr>
          <a:lstStyle/>
          <a:p>
            <a:r>
              <a:rPr lang="en-US" sz="3200" b="1" u="sng" dirty="0" smtClean="0"/>
              <a:t>Introduction</a:t>
            </a:r>
            <a:endParaRPr lang="en-US" sz="3200" b="1" u="sng" dirty="0"/>
          </a:p>
        </p:txBody>
      </p:sp>
      <p:sp>
        <p:nvSpPr>
          <p:cNvPr id="5" name="TextBox 4"/>
          <p:cNvSpPr txBox="1"/>
          <p:nvPr/>
        </p:nvSpPr>
        <p:spPr>
          <a:xfrm>
            <a:off x="304800" y="1219200"/>
            <a:ext cx="6199133" cy="3016210"/>
          </a:xfrm>
          <a:prstGeom prst="rect">
            <a:avLst/>
          </a:prstGeom>
          <a:noFill/>
        </p:spPr>
        <p:txBody>
          <a:bodyPr wrap="none" rtlCol="0">
            <a:spAutoFit/>
          </a:bodyPr>
          <a:lstStyle/>
          <a:p>
            <a:r>
              <a:rPr lang="en-US" dirty="0" smtClean="0"/>
              <a:t>Online learning education centers are gaining in popularity:</a:t>
            </a:r>
          </a:p>
          <a:p>
            <a:endParaRPr lang="en-US" sz="2800" dirty="0"/>
          </a:p>
          <a:p>
            <a:pPr marL="285750" indent="-285750">
              <a:buFont typeface="Arial" pitchFamily="34" charset="0"/>
              <a:buChar char="•"/>
            </a:pPr>
            <a:r>
              <a:rPr lang="en-US" dirty="0" smtClean="0"/>
              <a:t>Content availability</a:t>
            </a:r>
          </a:p>
          <a:p>
            <a:pPr marL="285750" indent="-285750">
              <a:buFont typeface="Arial" pitchFamily="34" charset="0"/>
              <a:buChar char="•"/>
            </a:pPr>
            <a:endParaRPr lang="en-US" dirty="0" smtClean="0"/>
          </a:p>
          <a:p>
            <a:pPr marL="285750" indent="-285750">
              <a:buFont typeface="Arial" pitchFamily="34" charset="0"/>
              <a:buChar char="•"/>
            </a:pPr>
            <a:r>
              <a:rPr lang="en-US" dirty="0" smtClean="0"/>
              <a:t>No travel</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Flexible schedules</a:t>
            </a:r>
          </a:p>
          <a:p>
            <a:pPr marL="285750" indent="-285750">
              <a:buFont typeface="Arial" pitchFamily="34" charset="0"/>
              <a:buChar char="•"/>
            </a:pPr>
            <a:endParaRPr lang="en-US" dirty="0"/>
          </a:p>
          <a:p>
            <a:pPr marL="285750" indent="-285750">
              <a:buFont typeface="Arial" pitchFamily="34" charset="0"/>
              <a:buChar char="•"/>
            </a:pPr>
            <a:r>
              <a:rPr lang="en-US" dirty="0" smtClean="0"/>
              <a:t>Cost effective for adult students</a:t>
            </a:r>
            <a:endParaRPr lang="en-US" dirty="0"/>
          </a:p>
          <a:p>
            <a:pPr marL="285750" indent="-285750">
              <a:buFont typeface="Arial" pitchFamily="34" charset="0"/>
              <a:buChar char="•"/>
            </a:pPr>
            <a:endParaRPr lang="en-US"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pic>
        <p:nvPicPr>
          <p:cNvPr id="2" name="slide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15000" y="2422505"/>
            <a:ext cx="609600" cy="609600"/>
          </a:xfrm>
          <a:prstGeom prst="rect">
            <a:avLst/>
          </a:prstGeom>
        </p:spPr>
      </p:pic>
    </p:spTree>
    <p:extLst>
      <p:ext uri="{BB962C8B-B14F-4D97-AF65-F5344CB8AC3E}">
        <p14:creationId xmlns:p14="http://schemas.microsoft.com/office/powerpoint/2010/main" val="321642868"/>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709" cy="584775"/>
          </a:xfrm>
          <a:prstGeom prst="rect">
            <a:avLst/>
          </a:prstGeom>
          <a:noFill/>
        </p:spPr>
        <p:txBody>
          <a:bodyPr wrap="none" rtlCol="0">
            <a:spAutoFit/>
          </a:bodyPr>
          <a:lstStyle/>
          <a:p>
            <a:r>
              <a:rPr lang="en-US" sz="3200" b="1" u="sng" dirty="0" smtClean="0"/>
              <a:t>Globalization and the International Student</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pic>
        <p:nvPicPr>
          <p:cNvPr id="2" name="slide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0200" y="4648200"/>
            <a:ext cx="609600" cy="609600"/>
          </a:xfrm>
          <a:prstGeom prst="rect">
            <a:avLst/>
          </a:prstGeom>
        </p:spPr>
      </p:pic>
      <p:sp>
        <p:nvSpPr>
          <p:cNvPr id="13" name="TextBox 12"/>
          <p:cNvSpPr txBox="1"/>
          <p:nvPr/>
        </p:nvSpPr>
        <p:spPr>
          <a:xfrm>
            <a:off x="304800" y="1219200"/>
            <a:ext cx="8382000" cy="3693319"/>
          </a:xfrm>
          <a:prstGeom prst="rect">
            <a:avLst/>
          </a:prstGeom>
          <a:noFill/>
        </p:spPr>
        <p:txBody>
          <a:bodyPr wrap="square" rtlCol="0">
            <a:spAutoFit/>
          </a:bodyPr>
          <a:lstStyle/>
          <a:p>
            <a:pPr marL="285750" indent="-285750">
              <a:buFont typeface="Arial" pitchFamily="34" charset="0"/>
              <a:buChar char="•"/>
            </a:pPr>
            <a:r>
              <a:rPr lang="en-US" dirty="0" smtClean="0"/>
              <a:t>With the ability to access content and material from any location with an Internet connection, online learning centers are becoming global virtual classrooms.  </a:t>
            </a:r>
          </a:p>
          <a:p>
            <a:pPr marL="285750" indent="-285750">
              <a:buFont typeface="Arial" pitchFamily="34" charset="0"/>
              <a:buChar char="•"/>
            </a:pPr>
            <a:endParaRPr lang="en-US" dirty="0"/>
          </a:p>
          <a:p>
            <a:pPr marL="285750" indent="-285750">
              <a:buFont typeface="Arial" pitchFamily="34" charset="0"/>
              <a:buChar char="•"/>
            </a:pPr>
            <a:r>
              <a:rPr lang="en-US" dirty="0" smtClean="0"/>
              <a:t>Online learning centers face cultural, language and spatial challenges that traditional classroom settings do not.</a:t>
            </a:r>
          </a:p>
          <a:p>
            <a:pPr marL="285750" indent="-285750">
              <a:buFont typeface="Arial" pitchFamily="34" charset="0"/>
              <a:buChar char="•"/>
            </a:pPr>
            <a:endParaRPr lang="en-US" dirty="0"/>
          </a:p>
          <a:p>
            <a:pPr marL="285750" indent="-285750">
              <a:buFont typeface="Arial" pitchFamily="34" charset="0"/>
              <a:buChar char="•"/>
            </a:pPr>
            <a:r>
              <a:rPr lang="en-US" dirty="0" smtClean="0"/>
              <a:t>Lack of direct, face-to-face can lead to miscommunication and misunderstandings between international students, domestic students, and instructors.</a:t>
            </a:r>
          </a:p>
          <a:p>
            <a:pPr marL="285750" indent="-285750">
              <a:buFont typeface="Arial" pitchFamily="34" charset="0"/>
              <a:buChar char="•"/>
            </a:pPr>
            <a:endParaRPr lang="en-US" dirty="0"/>
          </a:p>
          <a:p>
            <a:pPr marL="285750" indent="-285750">
              <a:buFont typeface="Arial" pitchFamily="34" charset="0"/>
              <a:buChar char="•"/>
            </a:pPr>
            <a:r>
              <a:rPr lang="en-US" dirty="0" smtClean="0"/>
              <a:t>Western teaching and learning styles are different than those from other parts of the world.</a:t>
            </a:r>
          </a:p>
        </p:txBody>
      </p:sp>
    </p:spTree>
    <p:extLst>
      <p:ext uri="{BB962C8B-B14F-4D97-AF65-F5344CB8AC3E}">
        <p14:creationId xmlns:p14="http://schemas.microsoft.com/office/powerpoint/2010/main" val="174770079"/>
      </p:ext>
    </p:extLst>
  </p:cSld>
  <p:clrMapOvr>
    <a:masterClrMapping/>
  </p:clrMapOvr>
  <mc:AlternateContent xmlns:mc="http://schemas.openxmlformats.org/markup-compatibility/2006" xmlns:p14="http://schemas.microsoft.com/office/powerpoint/2010/main">
    <mc:Choice Requires="p14">
      <p:transition spd="slow" p14:dur="2000" advClick="0" advTm="43000"/>
    </mc:Choice>
    <mc:Fallback xmlns="">
      <p:transition spd="slow" advClick="0"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4512774" cy="584775"/>
          </a:xfrm>
          <a:prstGeom prst="rect">
            <a:avLst/>
          </a:prstGeom>
          <a:noFill/>
        </p:spPr>
        <p:txBody>
          <a:bodyPr wrap="none" rtlCol="0">
            <a:spAutoFit/>
          </a:bodyPr>
          <a:lstStyle/>
          <a:p>
            <a:r>
              <a:rPr lang="en-US" sz="3200" b="1" u="sng" dirty="0" smtClean="0"/>
              <a:t>The Complex Problem</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2" name="slide9.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7800" y="4495800"/>
            <a:ext cx="609600" cy="609600"/>
          </a:xfrm>
          <a:prstGeom prst="rect">
            <a:avLst/>
          </a:prstGeom>
        </p:spPr>
      </p:pic>
      <p:sp>
        <p:nvSpPr>
          <p:cNvPr id="6" name="TextBox 5"/>
          <p:cNvSpPr txBox="1"/>
          <p:nvPr/>
        </p:nvSpPr>
        <p:spPr>
          <a:xfrm>
            <a:off x="304800" y="1219200"/>
            <a:ext cx="8458200" cy="4247317"/>
          </a:xfrm>
          <a:prstGeom prst="rect">
            <a:avLst/>
          </a:prstGeom>
          <a:noFill/>
        </p:spPr>
        <p:txBody>
          <a:bodyPr wrap="square" rtlCol="0">
            <a:spAutoFit/>
          </a:bodyPr>
          <a:lstStyle/>
          <a:p>
            <a:pPr marL="285750" indent="-285750">
              <a:buFont typeface="Arial" pitchFamily="34" charset="0"/>
              <a:buChar char="•"/>
            </a:pPr>
            <a:r>
              <a:rPr lang="en-US" dirty="0" smtClean="0"/>
              <a:t>Content is created, communicated and delivered in the language of the course designer or instructor.  International students require more time to process the material.</a:t>
            </a:r>
          </a:p>
          <a:p>
            <a:pPr marL="285750" indent="-285750">
              <a:buFont typeface="Arial" pitchFamily="34" charset="0"/>
              <a:buChar char="•"/>
            </a:pPr>
            <a:endParaRPr lang="en-US" dirty="0" smtClean="0"/>
          </a:p>
          <a:p>
            <a:pPr marL="285750" indent="-285750">
              <a:buFont typeface="Arial" pitchFamily="34" charset="0"/>
              <a:buChar char="•"/>
            </a:pPr>
            <a:r>
              <a:rPr lang="en-US" dirty="0"/>
              <a:t>S</a:t>
            </a:r>
            <a:r>
              <a:rPr lang="en-US" dirty="0" smtClean="0"/>
              <a:t>ocial communication and interactions tend to exclude those not proficient in the native language of the larger student community.</a:t>
            </a:r>
          </a:p>
          <a:p>
            <a:pPr marL="285750" indent="-285750">
              <a:buFont typeface="Arial" pitchFamily="34" charset="0"/>
              <a:buChar char="•"/>
            </a:pPr>
            <a:endParaRPr lang="en-US" dirty="0"/>
          </a:p>
          <a:p>
            <a:pPr marL="285750" indent="-285750">
              <a:buFont typeface="Arial" pitchFamily="34" charset="0"/>
              <a:buChar char="•"/>
            </a:pPr>
            <a:r>
              <a:rPr lang="en-US" dirty="0" smtClean="0"/>
              <a:t>There is a high risk that international students will not participate in online collaboration due to cultural, language and time zone challenges.</a:t>
            </a:r>
          </a:p>
          <a:p>
            <a:pPr marL="285750" indent="-285750">
              <a:buFont typeface="Arial" pitchFamily="34" charset="0"/>
              <a:buChar char="•"/>
            </a:pPr>
            <a:endParaRPr lang="en-US" dirty="0"/>
          </a:p>
          <a:p>
            <a:pPr marL="285750" indent="-285750">
              <a:buFont typeface="Arial" pitchFamily="34" charset="0"/>
              <a:buChar char="•"/>
            </a:pPr>
            <a:r>
              <a:rPr lang="en-US" dirty="0" smtClean="0"/>
              <a:t>Instructors must accurately identify international students who may need extra support and attention in an online highly collaborative learning environment and proactively adjust course communication and interaction styles to encourage increased participation these students.</a:t>
            </a:r>
          </a:p>
          <a:p>
            <a:endParaRPr lang="en-US" dirty="0" smtClean="0"/>
          </a:p>
        </p:txBody>
      </p:sp>
    </p:spTree>
    <p:extLst>
      <p:ext uri="{BB962C8B-B14F-4D97-AF65-F5344CB8AC3E}">
        <p14:creationId xmlns:p14="http://schemas.microsoft.com/office/powerpoint/2010/main" val="1365980339"/>
      </p:ext>
    </p:extLst>
  </p:cSld>
  <p:clrMapOvr>
    <a:masterClrMapping/>
  </p:clrMapOvr>
  <mc:AlternateContent xmlns:mc="http://schemas.openxmlformats.org/markup-compatibility/2006" xmlns:p14="http://schemas.microsoft.com/office/powerpoint/2010/main">
    <mc:Choice Requires="p14">
      <p:transition spd="slow" p14:dur="2000" advTm="68000"/>
    </mc:Choice>
    <mc:Fallback xmlns="">
      <p:transition spd="slow" advTm="6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1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6263253" cy="584775"/>
          </a:xfrm>
          <a:prstGeom prst="rect">
            <a:avLst/>
          </a:prstGeom>
          <a:noFill/>
        </p:spPr>
        <p:txBody>
          <a:bodyPr wrap="none" rtlCol="0">
            <a:spAutoFit/>
          </a:bodyPr>
          <a:lstStyle/>
          <a:p>
            <a:r>
              <a:rPr lang="en-US" sz="3200" b="1" u="sng" dirty="0" smtClean="0"/>
              <a:t>Data Capture: Student Records</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6" name="slide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19200" y="5562600"/>
            <a:ext cx="609600" cy="609600"/>
          </a:xfrm>
          <a:prstGeom prst="rect">
            <a:avLst/>
          </a:prstGeom>
        </p:spPr>
      </p:pic>
      <p:sp>
        <p:nvSpPr>
          <p:cNvPr id="7" name="TextBox 6"/>
          <p:cNvSpPr txBox="1"/>
          <p:nvPr/>
        </p:nvSpPr>
        <p:spPr>
          <a:xfrm>
            <a:off x="304800" y="1219200"/>
            <a:ext cx="8305800" cy="2862322"/>
          </a:xfrm>
          <a:prstGeom prst="rect">
            <a:avLst/>
          </a:prstGeom>
          <a:noFill/>
        </p:spPr>
        <p:txBody>
          <a:bodyPr wrap="square" rtlCol="0">
            <a:spAutoFit/>
          </a:bodyPr>
          <a:lstStyle/>
          <a:p>
            <a:r>
              <a:rPr lang="en-US" dirty="0" smtClean="0"/>
              <a:t>Learning/Education Center:</a:t>
            </a:r>
          </a:p>
          <a:p>
            <a:pPr marL="285750" indent="-285750">
              <a:buFont typeface="Arial" pitchFamily="34" charset="0"/>
              <a:buChar char="•"/>
            </a:pPr>
            <a:r>
              <a:rPr lang="en-US" dirty="0" smtClean="0"/>
              <a:t>Identify courses that require high participation criteria</a:t>
            </a:r>
          </a:p>
          <a:p>
            <a:pPr marL="285750" indent="-285750">
              <a:buFont typeface="Arial" pitchFamily="34" charset="0"/>
              <a:buChar char="•"/>
            </a:pPr>
            <a:endParaRPr lang="en-US" dirty="0"/>
          </a:p>
          <a:p>
            <a:r>
              <a:rPr lang="en-US" dirty="0" smtClean="0"/>
              <a:t>Student/Learner</a:t>
            </a:r>
          </a:p>
          <a:p>
            <a:pPr marL="285750" indent="-285750">
              <a:buFont typeface="Arial" pitchFamily="34" charset="0"/>
              <a:buChar char="•"/>
            </a:pPr>
            <a:r>
              <a:rPr lang="en-US" dirty="0" smtClean="0"/>
              <a:t>ID Number</a:t>
            </a:r>
          </a:p>
          <a:p>
            <a:pPr marL="285750" indent="-285750">
              <a:buFont typeface="Arial" pitchFamily="34" charset="0"/>
              <a:buChar char="•"/>
            </a:pPr>
            <a:r>
              <a:rPr lang="en-US" dirty="0" smtClean="0"/>
              <a:t>Mailing address country</a:t>
            </a:r>
          </a:p>
          <a:p>
            <a:pPr marL="285750" indent="-285750">
              <a:buFont typeface="Arial" pitchFamily="34" charset="0"/>
              <a:buChar char="•"/>
            </a:pPr>
            <a:endParaRPr lang="en-US" dirty="0"/>
          </a:p>
          <a:p>
            <a:r>
              <a:rPr lang="en-US" dirty="0" smtClean="0"/>
              <a:t>Student Course History</a:t>
            </a:r>
          </a:p>
          <a:p>
            <a:pPr marL="285750" indent="-285750">
              <a:buFont typeface="Arial" pitchFamily="34" charset="0"/>
              <a:buChar char="•"/>
            </a:pPr>
            <a:r>
              <a:rPr lang="en-US" dirty="0" smtClean="0"/>
              <a:t>Transcripts of completed courses that match criteria</a:t>
            </a:r>
            <a:endParaRPr lang="en-US" dirty="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4031979192"/>
      </p:ext>
    </p:extLst>
  </p:cSld>
  <p:clrMapOvr>
    <a:masterClrMapping/>
  </p:clrMapOvr>
  <mc:AlternateContent xmlns:mc="http://schemas.openxmlformats.org/markup-compatibility/2006" xmlns:p14="http://schemas.microsoft.com/office/powerpoint/2010/main">
    <mc:Choice Requires="p14">
      <p:transition spd="slow" p14:dur="2000" advClick="0" advTm="75000"/>
    </mc:Choice>
    <mc:Fallback xmlns="">
      <p:transition spd="slow" advClick="0" advTm="7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4782078" cy="584775"/>
          </a:xfrm>
          <a:prstGeom prst="rect">
            <a:avLst/>
          </a:prstGeom>
          <a:noFill/>
        </p:spPr>
        <p:txBody>
          <a:bodyPr wrap="none" rtlCol="0">
            <a:spAutoFit/>
          </a:bodyPr>
          <a:lstStyle/>
          <a:p>
            <a:r>
              <a:rPr lang="en-US" sz="3200" b="1" u="sng" dirty="0" smtClean="0"/>
              <a:t>Data Capture: Log Files</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2" name="slide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400" y="5638800"/>
            <a:ext cx="609600" cy="609600"/>
          </a:xfrm>
          <a:prstGeom prst="rect">
            <a:avLst/>
          </a:prstGeom>
        </p:spPr>
      </p:pic>
      <p:sp>
        <p:nvSpPr>
          <p:cNvPr id="8" name="TextBox 7"/>
          <p:cNvSpPr txBox="1"/>
          <p:nvPr/>
        </p:nvSpPr>
        <p:spPr>
          <a:xfrm>
            <a:off x="304800" y="1219200"/>
            <a:ext cx="8305800" cy="3416320"/>
          </a:xfrm>
          <a:prstGeom prst="rect">
            <a:avLst/>
          </a:prstGeom>
          <a:noFill/>
        </p:spPr>
        <p:txBody>
          <a:bodyPr wrap="square" rtlCol="0">
            <a:spAutoFit/>
          </a:bodyPr>
          <a:lstStyle/>
          <a:p>
            <a:r>
              <a:rPr lang="en-US" dirty="0" smtClean="0"/>
              <a:t>Server/Learning Management System logs:</a:t>
            </a:r>
          </a:p>
          <a:p>
            <a:endParaRPr lang="en-US" dirty="0" smtClean="0"/>
          </a:p>
          <a:p>
            <a:pPr marL="285750" indent="-285750">
              <a:buFont typeface="Arial" pitchFamily="34" charset="0"/>
              <a:buChar char="•"/>
            </a:pPr>
            <a:r>
              <a:rPr lang="en-US" dirty="0" smtClean="0"/>
              <a:t>Computer IP access point</a:t>
            </a:r>
          </a:p>
          <a:p>
            <a:pPr marL="285750" indent="-285750">
              <a:buFont typeface="Arial" pitchFamily="34" charset="0"/>
              <a:buChar char="•"/>
            </a:pPr>
            <a:endParaRPr lang="en-US" dirty="0" smtClean="0"/>
          </a:p>
          <a:p>
            <a:pPr marL="285750" indent="-285750">
              <a:buFont typeface="Arial" pitchFamily="34" charset="0"/>
              <a:buChar char="•"/>
            </a:pPr>
            <a:r>
              <a:rPr lang="en-US" dirty="0" smtClean="0"/>
              <a:t>Login time</a:t>
            </a:r>
          </a:p>
          <a:p>
            <a:pPr marL="285750" indent="-285750">
              <a:buFont typeface="Arial" pitchFamily="34" charset="0"/>
              <a:buChar char="•"/>
            </a:pPr>
            <a:endParaRPr lang="en-US" dirty="0" smtClean="0"/>
          </a:p>
          <a:p>
            <a:pPr marL="285750" indent="-285750">
              <a:buFont typeface="Arial" pitchFamily="34" charset="0"/>
              <a:buChar char="•"/>
            </a:pPr>
            <a:r>
              <a:rPr lang="en-US" dirty="0" smtClean="0"/>
              <a:t>Count of accessed web pages</a:t>
            </a:r>
          </a:p>
          <a:p>
            <a:pPr marL="285750" indent="-285750">
              <a:buFont typeface="Arial" pitchFamily="34" charset="0"/>
              <a:buChar char="•"/>
            </a:pPr>
            <a:endParaRPr lang="en-US" dirty="0" smtClean="0"/>
          </a:p>
          <a:p>
            <a:pPr marL="285750" indent="-285750">
              <a:buFont typeface="Arial" pitchFamily="34" charset="0"/>
              <a:buChar char="•"/>
            </a:pPr>
            <a:r>
              <a:rPr lang="en-US" dirty="0" smtClean="0"/>
              <a:t>Time of accessed web pages</a:t>
            </a:r>
          </a:p>
          <a:p>
            <a:pPr marL="285750" indent="-285750">
              <a:buFont typeface="Arial" pitchFamily="34" charset="0"/>
              <a:buChar char="•"/>
            </a:pPr>
            <a:endParaRPr lang="en-US" dirty="0" smtClean="0"/>
          </a:p>
          <a:p>
            <a:pPr marL="285750" indent="-285750">
              <a:buFont typeface="Arial" pitchFamily="34" charset="0"/>
              <a:buChar char="•"/>
            </a:pPr>
            <a:r>
              <a:rPr lang="en-US" dirty="0" smtClean="0"/>
              <a:t>Time spent on each web page</a:t>
            </a:r>
            <a:endParaRPr lang="en-US" dirty="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97204991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6627135" cy="584775"/>
          </a:xfrm>
          <a:prstGeom prst="rect">
            <a:avLst/>
          </a:prstGeom>
          <a:noFill/>
        </p:spPr>
        <p:txBody>
          <a:bodyPr wrap="none" rtlCol="0">
            <a:spAutoFit/>
          </a:bodyPr>
          <a:lstStyle/>
          <a:p>
            <a:r>
              <a:rPr lang="en-US" sz="3200" b="1" u="sng" dirty="0" smtClean="0"/>
              <a:t>Data Capture: Social Interactions</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6" name="slide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19200" y="5350042"/>
            <a:ext cx="609600" cy="609600"/>
          </a:xfrm>
          <a:prstGeom prst="rect">
            <a:avLst/>
          </a:prstGeom>
        </p:spPr>
      </p:pic>
      <p:sp>
        <p:nvSpPr>
          <p:cNvPr id="7" name="TextBox 6"/>
          <p:cNvSpPr txBox="1"/>
          <p:nvPr/>
        </p:nvSpPr>
        <p:spPr>
          <a:xfrm>
            <a:off x="304800" y="1219200"/>
            <a:ext cx="8305800" cy="4247317"/>
          </a:xfrm>
          <a:prstGeom prst="rect">
            <a:avLst/>
          </a:prstGeom>
          <a:noFill/>
        </p:spPr>
        <p:txBody>
          <a:bodyPr wrap="square" rtlCol="0">
            <a:spAutoFit/>
          </a:bodyPr>
          <a:lstStyle/>
          <a:p>
            <a:r>
              <a:rPr lang="en-US" dirty="0" smtClean="0"/>
              <a:t>Forum/Discussion Groups</a:t>
            </a:r>
          </a:p>
          <a:p>
            <a:endParaRPr lang="en-US" dirty="0" smtClean="0"/>
          </a:p>
          <a:p>
            <a:pPr marL="285750" indent="-285750">
              <a:buFont typeface="Arial" pitchFamily="34" charset="0"/>
              <a:buChar char="•"/>
            </a:pPr>
            <a:r>
              <a:rPr lang="en-US" dirty="0" smtClean="0"/>
              <a:t>Number of posts started</a:t>
            </a:r>
          </a:p>
          <a:p>
            <a:pPr marL="285750" indent="-285750">
              <a:buFont typeface="Arial" pitchFamily="34" charset="0"/>
              <a:buChar char="•"/>
            </a:pPr>
            <a:endParaRPr lang="en-US" dirty="0" smtClean="0"/>
          </a:p>
          <a:p>
            <a:pPr marL="285750" indent="-285750">
              <a:buFont typeface="Arial" pitchFamily="34" charset="0"/>
              <a:buChar char="•"/>
            </a:pPr>
            <a:r>
              <a:rPr lang="en-US" dirty="0" smtClean="0"/>
              <a:t>Number of posts viewed</a:t>
            </a:r>
          </a:p>
          <a:p>
            <a:pPr marL="285750" indent="-285750">
              <a:buFont typeface="Arial" pitchFamily="34" charset="0"/>
              <a:buChar char="•"/>
            </a:pPr>
            <a:endParaRPr lang="en-US" dirty="0"/>
          </a:p>
          <a:p>
            <a:pPr marL="285750" indent="-285750">
              <a:buFont typeface="Arial" pitchFamily="34" charset="0"/>
              <a:buChar char="•"/>
            </a:pPr>
            <a:r>
              <a:rPr lang="en-US" dirty="0" smtClean="0"/>
              <a:t>Number of posts replied</a:t>
            </a:r>
          </a:p>
          <a:p>
            <a:pPr marL="285750" indent="-285750">
              <a:buFont typeface="Arial" pitchFamily="34" charset="0"/>
              <a:buChar char="•"/>
            </a:pPr>
            <a:endParaRPr lang="en-US" dirty="0"/>
          </a:p>
          <a:p>
            <a:pPr marL="285750" indent="-285750">
              <a:buFont typeface="Arial" pitchFamily="34" charset="0"/>
              <a:buChar char="•"/>
            </a:pPr>
            <a:r>
              <a:rPr lang="en-US" dirty="0" smtClean="0"/>
              <a:t>Time duration from view to replies</a:t>
            </a:r>
          </a:p>
          <a:p>
            <a:pPr marL="285750" indent="-285750">
              <a:buFont typeface="Arial" pitchFamily="34" charset="0"/>
              <a:buChar char="•"/>
            </a:pPr>
            <a:endParaRPr lang="en-US" dirty="0"/>
          </a:p>
          <a:p>
            <a:pPr marL="285750" indent="-285750">
              <a:buFont typeface="Arial" pitchFamily="34" charset="0"/>
              <a:buChar char="•"/>
            </a:pPr>
            <a:r>
              <a:rPr lang="en-US" dirty="0" smtClean="0"/>
              <a:t>Contributors student interacts with</a:t>
            </a:r>
          </a:p>
          <a:p>
            <a:pPr marL="285750" indent="-285750">
              <a:buFont typeface="Arial" pitchFamily="34" charset="0"/>
              <a:buChar char="•"/>
            </a:pPr>
            <a:endParaRPr lang="en-US" dirty="0"/>
          </a:p>
          <a:p>
            <a:pPr marL="285750" indent="-285750">
              <a:buFont typeface="Arial" pitchFamily="34" charset="0"/>
              <a:buChar char="•"/>
            </a:pPr>
            <a:r>
              <a:rPr lang="en-US" dirty="0" smtClean="0"/>
              <a:t>Source content of contribution</a:t>
            </a:r>
          </a:p>
          <a:p>
            <a:pPr marL="285750" indent="-285750">
              <a:buFont typeface="Arial" pitchFamily="34" charset="0"/>
              <a:buChar char="•"/>
            </a:pPr>
            <a:endParaRPr lang="en-US" dirty="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911929962"/>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6301662" cy="584775"/>
          </a:xfrm>
          <a:prstGeom prst="rect">
            <a:avLst/>
          </a:prstGeom>
          <a:noFill/>
        </p:spPr>
        <p:txBody>
          <a:bodyPr wrap="none" rtlCol="0">
            <a:spAutoFit/>
          </a:bodyPr>
          <a:lstStyle/>
          <a:p>
            <a:r>
              <a:rPr lang="en-US" sz="3200" b="1" u="sng" dirty="0" smtClean="0"/>
              <a:t>Data Analysis: Data Warehouse</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2" name="slide4.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76400" y="5791200"/>
            <a:ext cx="609600" cy="609600"/>
          </a:xfrm>
          <a:prstGeom prst="rect">
            <a:avLst/>
          </a:prstGeom>
        </p:spPr>
      </p:pic>
      <p:sp>
        <p:nvSpPr>
          <p:cNvPr id="7" name="TextBox 6"/>
          <p:cNvSpPr txBox="1"/>
          <p:nvPr/>
        </p:nvSpPr>
        <p:spPr>
          <a:xfrm>
            <a:off x="304800" y="1219200"/>
            <a:ext cx="8305800" cy="5078313"/>
          </a:xfrm>
          <a:prstGeom prst="rect">
            <a:avLst/>
          </a:prstGeom>
          <a:noFill/>
        </p:spPr>
        <p:txBody>
          <a:bodyPr wrap="square" rtlCol="0">
            <a:spAutoFit/>
          </a:bodyPr>
          <a:lstStyle/>
          <a:p>
            <a:r>
              <a:rPr lang="en-US" dirty="0" smtClean="0"/>
              <a:t>Raw data fed is then fed into data warehouse to begin the analysis stage.  Social network and discourse analysis to identify trends and patterns in interaction behavior and communication preferences and style.</a:t>
            </a:r>
          </a:p>
          <a:p>
            <a:endParaRPr lang="en-US" dirty="0"/>
          </a:p>
          <a:p>
            <a:r>
              <a:rPr lang="en-US" dirty="0" smtClean="0"/>
              <a:t>Tools Used:</a:t>
            </a:r>
          </a:p>
          <a:p>
            <a:endParaRPr lang="en-US" dirty="0" smtClean="0"/>
          </a:p>
          <a:p>
            <a:pPr marL="285750" indent="-285750">
              <a:buFont typeface="Arial" pitchFamily="34" charset="0"/>
              <a:buChar char="•"/>
            </a:pPr>
            <a:r>
              <a:rPr lang="en-US" dirty="0" smtClean="0"/>
              <a:t>WebStat – for analyzing web server logs</a:t>
            </a:r>
          </a:p>
          <a:p>
            <a:pPr marL="285750" indent="-285750">
              <a:buFont typeface="Arial" pitchFamily="34" charset="0"/>
              <a:buChar char="•"/>
            </a:pPr>
            <a:endParaRPr lang="en-US" dirty="0" smtClean="0"/>
          </a:p>
          <a:p>
            <a:pPr marL="285750" indent="-285750">
              <a:buFont typeface="Arial" pitchFamily="34" charset="0"/>
              <a:buChar char="•"/>
            </a:pPr>
            <a:r>
              <a:rPr lang="en-US" dirty="0" smtClean="0"/>
              <a:t>Realtime Map – for analyzing IP based traffic</a:t>
            </a:r>
          </a:p>
          <a:p>
            <a:pPr marL="285750" indent="-285750">
              <a:buFont typeface="Arial" pitchFamily="34" charset="0"/>
              <a:buChar char="•"/>
            </a:pPr>
            <a:endParaRPr lang="en-US" dirty="0" smtClean="0"/>
          </a:p>
          <a:p>
            <a:pPr marL="285750" indent="-285750">
              <a:buFont typeface="Arial" pitchFamily="34" charset="0"/>
              <a:buChar char="•"/>
            </a:pPr>
            <a:r>
              <a:rPr lang="en-US" dirty="0" smtClean="0"/>
              <a:t>SNAPP – for analyzing student social interactions</a:t>
            </a:r>
          </a:p>
          <a:p>
            <a:pPr marL="285750" indent="-285750">
              <a:buFont typeface="Arial" pitchFamily="34" charset="0"/>
              <a:buChar char="•"/>
            </a:pPr>
            <a:endParaRPr lang="en-US" dirty="0" smtClean="0"/>
          </a:p>
          <a:p>
            <a:pPr marL="285750" indent="-285750">
              <a:buFont typeface="Arial" pitchFamily="34" charset="0"/>
              <a:buChar char="•"/>
            </a:pPr>
            <a:r>
              <a:rPr lang="en-US" dirty="0" smtClean="0"/>
              <a:t>Darwin Awareness Engine – to analyze posting content for trends and patterns</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Student-and-student</a:t>
            </a:r>
          </a:p>
          <a:p>
            <a:pPr marL="285750" indent="-285750">
              <a:buFont typeface="Arial" pitchFamily="34" charset="0"/>
              <a:buChar char="•"/>
            </a:pPr>
            <a:r>
              <a:rPr lang="en-US" dirty="0" smtClean="0"/>
              <a:t>Student-and-instructor</a:t>
            </a:r>
          </a:p>
          <a:p>
            <a:pPr marL="285750" indent="-285750">
              <a:buFont typeface="Arial" pitchFamily="34" charset="0"/>
              <a:buChar char="•"/>
            </a:pPr>
            <a:r>
              <a:rPr lang="en-US" smtClean="0"/>
              <a:t>Student-and-material</a:t>
            </a:r>
            <a:endParaRPr lang="en-US" dirty="0" smtClean="0"/>
          </a:p>
        </p:txBody>
      </p:sp>
    </p:spTree>
    <p:extLst>
      <p:ext uri="{BB962C8B-B14F-4D97-AF65-F5344CB8AC3E}">
        <p14:creationId xmlns:p14="http://schemas.microsoft.com/office/powerpoint/2010/main" val="214898077"/>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456739" cy="584775"/>
          </a:xfrm>
          <a:prstGeom prst="rect">
            <a:avLst/>
          </a:prstGeom>
          <a:noFill/>
        </p:spPr>
        <p:txBody>
          <a:bodyPr wrap="none" rtlCol="0">
            <a:spAutoFit/>
          </a:bodyPr>
          <a:lstStyle/>
          <a:p>
            <a:r>
              <a:rPr lang="en-US" sz="3200" b="1" u="sng" dirty="0" smtClean="0"/>
              <a:t>Data Analysis: Information Transformation</a:t>
            </a:r>
            <a:endParaRPr lang="en-US" sz="3200" b="1" u="sng"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6" name="slide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0" y="5105400"/>
            <a:ext cx="609600" cy="609600"/>
          </a:xfrm>
          <a:prstGeom prst="rect">
            <a:avLst/>
          </a:prstGeom>
        </p:spPr>
      </p:pic>
      <p:sp>
        <p:nvSpPr>
          <p:cNvPr id="7" name="TextBox 6"/>
          <p:cNvSpPr txBox="1"/>
          <p:nvPr/>
        </p:nvSpPr>
        <p:spPr>
          <a:xfrm>
            <a:off x="304800" y="1219200"/>
            <a:ext cx="8305800" cy="4247317"/>
          </a:xfrm>
          <a:prstGeom prst="rect">
            <a:avLst/>
          </a:prstGeom>
          <a:noFill/>
        </p:spPr>
        <p:txBody>
          <a:bodyPr wrap="square" rtlCol="0">
            <a:spAutoFit/>
          </a:bodyPr>
          <a:lstStyle/>
          <a:p>
            <a:pPr marL="285750" indent="-285750">
              <a:buFont typeface="Arial" pitchFamily="34" charset="0"/>
              <a:buChar char="•"/>
            </a:pPr>
            <a:r>
              <a:rPr lang="en-US" dirty="0" smtClean="0"/>
              <a:t>With the use of the previous analysis tools, international students can now be classified and their online activities and interactions clustered.</a:t>
            </a:r>
          </a:p>
          <a:p>
            <a:pPr marL="285750" indent="-285750">
              <a:buFont typeface="Arial" pitchFamily="34" charset="0"/>
              <a:buChar char="•"/>
            </a:pPr>
            <a:endParaRPr lang="en-US" dirty="0"/>
          </a:p>
          <a:p>
            <a:pPr marL="285750" indent="-285750">
              <a:buFont typeface="Arial" pitchFamily="34" charset="0"/>
              <a:buChar char="•"/>
            </a:pPr>
            <a:r>
              <a:rPr lang="en-US" dirty="0" smtClean="0"/>
              <a:t>Past course interactions and grades used with location analytics can predict and forecast the behaviors of international students.</a:t>
            </a:r>
          </a:p>
          <a:p>
            <a:pPr marL="285750" indent="-285750">
              <a:buFont typeface="Arial" pitchFamily="34" charset="0"/>
              <a:buChar char="•"/>
            </a:pPr>
            <a:endParaRPr lang="en-US" dirty="0"/>
          </a:p>
          <a:p>
            <a:pPr marL="285750" indent="-285750">
              <a:buFont typeface="Arial" pitchFamily="34" charset="0"/>
              <a:buChar char="•"/>
            </a:pPr>
            <a:r>
              <a:rPr lang="en-US" dirty="0" smtClean="0"/>
              <a:t>Log file analysis will indicate the number of times content is access and reviewed.</a:t>
            </a:r>
          </a:p>
          <a:p>
            <a:pPr marL="285750" indent="-285750">
              <a:buFont typeface="Arial" pitchFamily="34" charset="0"/>
              <a:buChar char="•"/>
            </a:pPr>
            <a:endParaRPr lang="en-US" dirty="0"/>
          </a:p>
          <a:p>
            <a:pPr marL="285750" indent="-285750">
              <a:buFont typeface="Arial" pitchFamily="34" charset="0"/>
              <a:buChar char="•"/>
            </a:pPr>
            <a:r>
              <a:rPr lang="en-US" dirty="0" smtClean="0"/>
              <a:t>Social analysis will indicate if the international student actively participates or maintains a ‘lurker’ status.</a:t>
            </a:r>
          </a:p>
          <a:p>
            <a:pPr marL="285750" indent="-285750">
              <a:buFont typeface="Arial" pitchFamily="34" charset="0"/>
              <a:buChar char="•"/>
            </a:pPr>
            <a:endParaRPr lang="en-US" dirty="0"/>
          </a:p>
          <a:p>
            <a:pPr marL="285750" indent="-285750">
              <a:buFont typeface="Arial" pitchFamily="34" charset="0"/>
              <a:buChar char="•"/>
            </a:pPr>
            <a:r>
              <a:rPr lang="en-US" dirty="0" smtClean="0"/>
              <a:t>Text mining will provide thorough analysis of the grammatical structure of the posting, identifying potential communication challenges and create a discourse score.</a:t>
            </a:r>
          </a:p>
        </p:txBody>
      </p:sp>
    </p:spTree>
    <p:extLst>
      <p:ext uri="{BB962C8B-B14F-4D97-AF65-F5344CB8AC3E}">
        <p14:creationId xmlns:p14="http://schemas.microsoft.com/office/powerpoint/2010/main" val="1044162523"/>
      </p:ext>
    </p:extLst>
  </p:cSld>
  <p:clrMapOvr>
    <a:masterClrMapping/>
  </p:clrMapOvr>
  <mc:AlternateContent xmlns:mc="http://schemas.openxmlformats.org/markup-compatibility/2006" xmlns:p14="http://schemas.microsoft.com/office/powerpoint/2010/main">
    <mc:Choice Requires="p14">
      <p:transition spd="slow" p14:dur="2000" advClick="0" advTm="70000"/>
    </mc:Choice>
    <mc:Fallback xmlns="">
      <p:transition spd="slow" advClick="0" advTm="7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9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2724</TotalTime>
  <Words>622</Words>
  <Application>Microsoft Office PowerPoint</Application>
  <PresentationFormat>On-screen Show (4:3)</PresentationFormat>
  <Paragraphs>153</Paragraphs>
  <Slides>12</Slides>
  <Notes>3</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Athabasca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dc:creator>
  <cp:lastModifiedBy> </cp:lastModifiedBy>
  <cp:revision>77</cp:revision>
  <dcterms:created xsi:type="dcterms:W3CDTF">2006-08-16T00:00:00Z</dcterms:created>
  <dcterms:modified xsi:type="dcterms:W3CDTF">2012-11-05T01:17:53Z</dcterms:modified>
</cp:coreProperties>
</file>