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74C49-0498-475A-9DB7-EE630C34F630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1CBA2F6-EB84-40E4-88F0-C3A6B6D03F54}">
      <dgm:prSet phldrT="[Text]"/>
      <dgm:spPr/>
      <dgm:t>
        <a:bodyPr/>
        <a:lstStyle/>
        <a:p>
          <a:r>
            <a:rPr lang="en-US" dirty="0" smtClean="0"/>
            <a:t>Student Profile</a:t>
          </a:r>
          <a:endParaRPr lang="en-US" dirty="0"/>
        </a:p>
      </dgm:t>
    </dgm:pt>
    <dgm:pt modelId="{CA4160C5-C320-4686-BA83-F16E9F6A4A11}" type="parTrans" cxnId="{3D931E2F-047B-4131-B223-852C1951B664}">
      <dgm:prSet/>
      <dgm:spPr/>
      <dgm:t>
        <a:bodyPr/>
        <a:lstStyle/>
        <a:p>
          <a:endParaRPr lang="en-US"/>
        </a:p>
      </dgm:t>
    </dgm:pt>
    <dgm:pt modelId="{A06D43C8-59D6-47A0-9CFB-A16AD84A06C3}" type="sibTrans" cxnId="{3D931E2F-047B-4131-B223-852C1951B664}">
      <dgm:prSet/>
      <dgm:spPr/>
      <dgm:t>
        <a:bodyPr/>
        <a:lstStyle/>
        <a:p>
          <a:endParaRPr lang="en-US"/>
        </a:p>
      </dgm:t>
    </dgm:pt>
    <dgm:pt modelId="{9F374085-F341-4194-8775-20A2AE1EBCF0}">
      <dgm:prSet phldrT="[Text]"/>
      <dgm:spPr/>
      <dgm:t>
        <a:bodyPr/>
        <a:lstStyle/>
        <a:p>
          <a:r>
            <a:rPr lang="en-US" dirty="0" smtClean="0"/>
            <a:t>Data Mining</a:t>
          </a:r>
          <a:endParaRPr lang="en-US" dirty="0"/>
        </a:p>
      </dgm:t>
    </dgm:pt>
    <dgm:pt modelId="{E3A1F517-43C6-4608-AF4C-2E2A627B96E5}" type="parTrans" cxnId="{08D55908-2CA8-486A-AB4A-FB25A769C50D}">
      <dgm:prSet/>
      <dgm:spPr/>
      <dgm:t>
        <a:bodyPr/>
        <a:lstStyle/>
        <a:p>
          <a:endParaRPr lang="en-US"/>
        </a:p>
      </dgm:t>
    </dgm:pt>
    <dgm:pt modelId="{0E84F591-03BB-489B-B22E-0DE373B7666E}" type="sibTrans" cxnId="{08D55908-2CA8-486A-AB4A-FB25A769C50D}">
      <dgm:prSet/>
      <dgm:spPr/>
      <dgm:t>
        <a:bodyPr/>
        <a:lstStyle/>
        <a:p>
          <a:endParaRPr lang="en-US"/>
        </a:p>
      </dgm:t>
    </dgm:pt>
    <dgm:pt modelId="{C2913240-BDF1-4C83-8E94-55534F053674}">
      <dgm:prSet phldrT="[Text]"/>
      <dgm:spPr/>
      <dgm:t>
        <a:bodyPr/>
        <a:lstStyle/>
        <a:p>
          <a:r>
            <a:rPr lang="en-US" dirty="0" smtClean="0"/>
            <a:t>Data Analysis &amp; Reporting</a:t>
          </a:r>
          <a:endParaRPr lang="en-US" dirty="0"/>
        </a:p>
      </dgm:t>
    </dgm:pt>
    <dgm:pt modelId="{093CBA78-E187-47DA-8CF6-044D9E2411BA}" type="parTrans" cxnId="{13F57DD3-04A0-4B59-8F66-70EC59C70D5C}">
      <dgm:prSet/>
      <dgm:spPr/>
      <dgm:t>
        <a:bodyPr/>
        <a:lstStyle/>
        <a:p>
          <a:endParaRPr lang="en-US"/>
        </a:p>
      </dgm:t>
    </dgm:pt>
    <dgm:pt modelId="{7C0601E4-D267-4CB9-87B7-15C13C0036E4}" type="sibTrans" cxnId="{13F57DD3-04A0-4B59-8F66-70EC59C70D5C}">
      <dgm:prSet/>
      <dgm:spPr/>
      <dgm:t>
        <a:bodyPr/>
        <a:lstStyle/>
        <a:p>
          <a:endParaRPr lang="en-US"/>
        </a:p>
      </dgm:t>
    </dgm:pt>
    <dgm:pt modelId="{4427D0E4-A9F7-4D3C-A905-F904BB74B70B}">
      <dgm:prSet phldrT="[Text]"/>
      <dgm:spPr/>
      <dgm:t>
        <a:bodyPr/>
        <a:lstStyle/>
        <a:p>
          <a:r>
            <a:rPr lang="en-US" dirty="0" smtClean="0"/>
            <a:t>Learning Profile </a:t>
          </a:r>
          <a:endParaRPr lang="en-US" dirty="0"/>
        </a:p>
      </dgm:t>
    </dgm:pt>
    <dgm:pt modelId="{DA141C87-05B0-46C4-8F22-3F4E0B45E385}" type="parTrans" cxnId="{EE4B317A-EC74-42A2-9A85-ABF02E5550A5}">
      <dgm:prSet/>
      <dgm:spPr/>
      <dgm:t>
        <a:bodyPr/>
        <a:lstStyle/>
        <a:p>
          <a:endParaRPr lang="en-US"/>
        </a:p>
      </dgm:t>
    </dgm:pt>
    <dgm:pt modelId="{B4DFB53F-94A6-4493-9BA2-6A7C5A1AA3E6}" type="sibTrans" cxnId="{EE4B317A-EC74-42A2-9A85-ABF02E5550A5}">
      <dgm:prSet/>
      <dgm:spPr/>
      <dgm:t>
        <a:bodyPr/>
        <a:lstStyle/>
        <a:p>
          <a:endParaRPr lang="en-US"/>
        </a:p>
      </dgm:t>
    </dgm:pt>
    <dgm:pt modelId="{B59BD774-B866-49E3-B902-8901EAEDE278}">
      <dgm:prSet phldrT="[Text]"/>
      <dgm:spPr/>
      <dgm:t>
        <a:bodyPr/>
        <a:lstStyle/>
        <a:p>
          <a:r>
            <a:rPr lang="en-US" dirty="0" smtClean="0"/>
            <a:t>Refinement</a:t>
          </a:r>
          <a:endParaRPr lang="en-US" dirty="0"/>
        </a:p>
      </dgm:t>
    </dgm:pt>
    <dgm:pt modelId="{20B7D20C-0A69-4C81-A174-AC07EFBDB28D}" type="parTrans" cxnId="{107FB597-828A-4766-A40B-B802C8EF2301}">
      <dgm:prSet/>
      <dgm:spPr/>
      <dgm:t>
        <a:bodyPr/>
        <a:lstStyle/>
        <a:p>
          <a:endParaRPr lang="en-US"/>
        </a:p>
      </dgm:t>
    </dgm:pt>
    <dgm:pt modelId="{2394E96B-2E16-4CAD-B747-1695F03FBE05}" type="sibTrans" cxnId="{107FB597-828A-4766-A40B-B802C8EF2301}">
      <dgm:prSet/>
      <dgm:spPr/>
      <dgm:t>
        <a:bodyPr/>
        <a:lstStyle/>
        <a:p>
          <a:endParaRPr lang="en-US"/>
        </a:p>
      </dgm:t>
    </dgm:pt>
    <dgm:pt modelId="{A80CE11D-08F1-4A10-87E6-A30BB7143A8E}" type="pres">
      <dgm:prSet presAssocID="{8F274C49-0498-475A-9DB7-EE630C34F630}" presName="cycle" presStyleCnt="0">
        <dgm:presLayoutVars>
          <dgm:dir/>
          <dgm:resizeHandles val="exact"/>
        </dgm:presLayoutVars>
      </dgm:prSet>
      <dgm:spPr/>
    </dgm:pt>
    <dgm:pt modelId="{2BA1DFFA-5A90-4C88-A7A5-41412D22ADD8}" type="pres">
      <dgm:prSet presAssocID="{51CBA2F6-EB84-40E4-88F0-C3A6B6D03F5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CD022-378A-44AF-9E57-5838D8C5198D}" type="pres">
      <dgm:prSet presAssocID="{51CBA2F6-EB84-40E4-88F0-C3A6B6D03F54}" presName="spNode" presStyleCnt="0"/>
      <dgm:spPr/>
    </dgm:pt>
    <dgm:pt modelId="{4550BC66-3A97-4A99-A2E9-890ADAD6627C}" type="pres">
      <dgm:prSet presAssocID="{A06D43C8-59D6-47A0-9CFB-A16AD84A06C3}" presName="sibTrans" presStyleLbl="sibTrans1D1" presStyleIdx="0" presStyleCnt="5"/>
      <dgm:spPr/>
    </dgm:pt>
    <dgm:pt modelId="{98C958F3-D911-43AD-8CD1-9A7F48F6D606}" type="pres">
      <dgm:prSet presAssocID="{9F374085-F341-4194-8775-20A2AE1EBCF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45EE7-F762-4904-A111-1B2312A0B695}" type="pres">
      <dgm:prSet presAssocID="{9F374085-F341-4194-8775-20A2AE1EBCF0}" presName="spNode" presStyleCnt="0"/>
      <dgm:spPr/>
    </dgm:pt>
    <dgm:pt modelId="{AE94EDB6-D58B-40A5-97D2-6FCA0ACD5FD5}" type="pres">
      <dgm:prSet presAssocID="{0E84F591-03BB-489B-B22E-0DE373B7666E}" presName="sibTrans" presStyleLbl="sibTrans1D1" presStyleIdx="1" presStyleCnt="5"/>
      <dgm:spPr/>
    </dgm:pt>
    <dgm:pt modelId="{CC4A647D-B99B-4466-AE69-97B0BD527D2E}" type="pres">
      <dgm:prSet presAssocID="{C2913240-BDF1-4C83-8E94-55534F053674}" presName="node" presStyleLbl="node1" presStyleIdx="2" presStyleCnt="5">
        <dgm:presLayoutVars>
          <dgm:bulletEnabled val="1"/>
        </dgm:presLayoutVars>
      </dgm:prSet>
      <dgm:spPr/>
    </dgm:pt>
    <dgm:pt modelId="{79A6050F-7EE0-453E-AD42-D31831B5308B}" type="pres">
      <dgm:prSet presAssocID="{C2913240-BDF1-4C83-8E94-55534F053674}" presName="spNode" presStyleCnt="0"/>
      <dgm:spPr/>
    </dgm:pt>
    <dgm:pt modelId="{5F92A9EC-83A9-470F-B2B4-BB2064717134}" type="pres">
      <dgm:prSet presAssocID="{7C0601E4-D267-4CB9-87B7-15C13C0036E4}" presName="sibTrans" presStyleLbl="sibTrans1D1" presStyleIdx="2" presStyleCnt="5"/>
      <dgm:spPr/>
    </dgm:pt>
    <dgm:pt modelId="{E5337F25-74AC-4B5A-A2FB-CC0F877CD799}" type="pres">
      <dgm:prSet presAssocID="{4427D0E4-A9F7-4D3C-A905-F904BB74B70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E3F81-2DB7-49EB-A6FB-6C9A5C5FD347}" type="pres">
      <dgm:prSet presAssocID="{4427D0E4-A9F7-4D3C-A905-F904BB74B70B}" presName="spNode" presStyleCnt="0"/>
      <dgm:spPr/>
    </dgm:pt>
    <dgm:pt modelId="{E7142DDC-C505-4F44-8B89-D28D50DDEB86}" type="pres">
      <dgm:prSet presAssocID="{B4DFB53F-94A6-4493-9BA2-6A7C5A1AA3E6}" presName="sibTrans" presStyleLbl="sibTrans1D1" presStyleIdx="3" presStyleCnt="5"/>
      <dgm:spPr/>
    </dgm:pt>
    <dgm:pt modelId="{4E0197F5-14A4-42FB-A840-F4D137B73C1D}" type="pres">
      <dgm:prSet presAssocID="{B59BD774-B866-49E3-B902-8901EAEDE278}" presName="node" presStyleLbl="node1" presStyleIdx="4" presStyleCnt="5">
        <dgm:presLayoutVars>
          <dgm:bulletEnabled val="1"/>
        </dgm:presLayoutVars>
      </dgm:prSet>
      <dgm:spPr/>
    </dgm:pt>
    <dgm:pt modelId="{B15B0AA7-E27C-4B99-BBAF-743657180368}" type="pres">
      <dgm:prSet presAssocID="{B59BD774-B866-49E3-B902-8901EAEDE278}" presName="spNode" presStyleCnt="0"/>
      <dgm:spPr/>
    </dgm:pt>
    <dgm:pt modelId="{66BB54F0-C492-4E1F-A2F8-F1634DA7EFD8}" type="pres">
      <dgm:prSet presAssocID="{2394E96B-2E16-4CAD-B747-1695F03FBE05}" presName="sibTrans" presStyleLbl="sibTrans1D1" presStyleIdx="4" presStyleCnt="5"/>
      <dgm:spPr/>
    </dgm:pt>
  </dgm:ptLst>
  <dgm:cxnLst>
    <dgm:cxn modelId="{3D931E2F-047B-4131-B223-852C1951B664}" srcId="{8F274C49-0498-475A-9DB7-EE630C34F630}" destId="{51CBA2F6-EB84-40E4-88F0-C3A6B6D03F54}" srcOrd="0" destOrd="0" parTransId="{CA4160C5-C320-4686-BA83-F16E9F6A4A11}" sibTransId="{A06D43C8-59D6-47A0-9CFB-A16AD84A06C3}"/>
    <dgm:cxn modelId="{3036674A-8FB5-44A9-871B-42C2DDF06942}" type="presOf" srcId="{B4DFB53F-94A6-4493-9BA2-6A7C5A1AA3E6}" destId="{E7142DDC-C505-4F44-8B89-D28D50DDEB86}" srcOrd="0" destOrd="0" presId="urn:microsoft.com/office/officeart/2005/8/layout/cycle5"/>
    <dgm:cxn modelId="{78174843-E207-48AD-BBAD-FFA0C7B741A0}" type="presOf" srcId="{C2913240-BDF1-4C83-8E94-55534F053674}" destId="{CC4A647D-B99B-4466-AE69-97B0BD527D2E}" srcOrd="0" destOrd="0" presId="urn:microsoft.com/office/officeart/2005/8/layout/cycle5"/>
    <dgm:cxn modelId="{073ABC74-4CFF-4AC2-B1CB-A088423F8B8F}" type="presOf" srcId="{A06D43C8-59D6-47A0-9CFB-A16AD84A06C3}" destId="{4550BC66-3A97-4A99-A2E9-890ADAD6627C}" srcOrd="0" destOrd="0" presId="urn:microsoft.com/office/officeart/2005/8/layout/cycle5"/>
    <dgm:cxn modelId="{CBAFFCB7-73BC-4A71-A3BC-F4B65FD75612}" type="presOf" srcId="{8F274C49-0498-475A-9DB7-EE630C34F630}" destId="{A80CE11D-08F1-4A10-87E6-A30BB7143A8E}" srcOrd="0" destOrd="0" presId="urn:microsoft.com/office/officeart/2005/8/layout/cycle5"/>
    <dgm:cxn modelId="{EE4B317A-EC74-42A2-9A85-ABF02E5550A5}" srcId="{8F274C49-0498-475A-9DB7-EE630C34F630}" destId="{4427D0E4-A9F7-4D3C-A905-F904BB74B70B}" srcOrd="3" destOrd="0" parTransId="{DA141C87-05B0-46C4-8F22-3F4E0B45E385}" sibTransId="{B4DFB53F-94A6-4493-9BA2-6A7C5A1AA3E6}"/>
    <dgm:cxn modelId="{70B3D9EF-0844-4981-BA3D-84865C571DE4}" type="presOf" srcId="{7C0601E4-D267-4CB9-87B7-15C13C0036E4}" destId="{5F92A9EC-83A9-470F-B2B4-BB2064717134}" srcOrd="0" destOrd="0" presId="urn:microsoft.com/office/officeart/2005/8/layout/cycle5"/>
    <dgm:cxn modelId="{13F57DD3-04A0-4B59-8F66-70EC59C70D5C}" srcId="{8F274C49-0498-475A-9DB7-EE630C34F630}" destId="{C2913240-BDF1-4C83-8E94-55534F053674}" srcOrd="2" destOrd="0" parTransId="{093CBA78-E187-47DA-8CF6-044D9E2411BA}" sibTransId="{7C0601E4-D267-4CB9-87B7-15C13C0036E4}"/>
    <dgm:cxn modelId="{4BB0FCF3-64FA-4146-A62C-A50C19113C23}" type="presOf" srcId="{9F374085-F341-4194-8775-20A2AE1EBCF0}" destId="{98C958F3-D911-43AD-8CD1-9A7F48F6D606}" srcOrd="0" destOrd="0" presId="urn:microsoft.com/office/officeart/2005/8/layout/cycle5"/>
    <dgm:cxn modelId="{08D55908-2CA8-486A-AB4A-FB25A769C50D}" srcId="{8F274C49-0498-475A-9DB7-EE630C34F630}" destId="{9F374085-F341-4194-8775-20A2AE1EBCF0}" srcOrd="1" destOrd="0" parTransId="{E3A1F517-43C6-4608-AF4C-2E2A627B96E5}" sibTransId="{0E84F591-03BB-489B-B22E-0DE373B7666E}"/>
    <dgm:cxn modelId="{B6D544F1-700D-4C1B-8202-A1D64CE97568}" type="presOf" srcId="{51CBA2F6-EB84-40E4-88F0-C3A6B6D03F54}" destId="{2BA1DFFA-5A90-4C88-A7A5-41412D22ADD8}" srcOrd="0" destOrd="0" presId="urn:microsoft.com/office/officeart/2005/8/layout/cycle5"/>
    <dgm:cxn modelId="{50484502-8B1F-41A1-83DD-206E29E1DE9D}" type="presOf" srcId="{0E84F591-03BB-489B-B22E-0DE373B7666E}" destId="{AE94EDB6-D58B-40A5-97D2-6FCA0ACD5FD5}" srcOrd="0" destOrd="0" presId="urn:microsoft.com/office/officeart/2005/8/layout/cycle5"/>
    <dgm:cxn modelId="{D6FC35ED-2607-4F52-8A3F-E04CA157843E}" type="presOf" srcId="{B59BD774-B866-49E3-B902-8901EAEDE278}" destId="{4E0197F5-14A4-42FB-A840-F4D137B73C1D}" srcOrd="0" destOrd="0" presId="urn:microsoft.com/office/officeart/2005/8/layout/cycle5"/>
    <dgm:cxn modelId="{C8694C4B-9D0B-4F79-8F27-1BA60A2198D5}" type="presOf" srcId="{4427D0E4-A9F7-4D3C-A905-F904BB74B70B}" destId="{E5337F25-74AC-4B5A-A2FB-CC0F877CD799}" srcOrd="0" destOrd="0" presId="urn:microsoft.com/office/officeart/2005/8/layout/cycle5"/>
    <dgm:cxn modelId="{55CA5BAF-13DB-4013-BE0F-59B55355A473}" type="presOf" srcId="{2394E96B-2E16-4CAD-B747-1695F03FBE05}" destId="{66BB54F0-C492-4E1F-A2F8-F1634DA7EFD8}" srcOrd="0" destOrd="0" presId="urn:microsoft.com/office/officeart/2005/8/layout/cycle5"/>
    <dgm:cxn modelId="{107FB597-828A-4766-A40B-B802C8EF2301}" srcId="{8F274C49-0498-475A-9DB7-EE630C34F630}" destId="{B59BD774-B866-49E3-B902-8901EAEDE278}" srcOrd="4" destOrd="0" parTransId="{20B7D20C-0A69-4C81-A174-AC07EFBDB28D}" sibTransId="{2394E96B-2E16-4CAD-B747-1695F03FBE05}"/>
    <dgm:cxn modelId="{9375A3E2-CE9D-4589-A3F2-D04E93A3A17B}" type="presParOf" srcId="{A80CE11D-08F1-4A10-87E6-A30BB7143A8E}" destId="{2BA1DFFA-5A90-4C88-A7A5-41412D22ADD8}" srcOrd="0" destOrd="0" presId="urn:microsoft.com/office/officeart/2005/8/layout/cycle5"/>
    <dgm:cxn modelId="{2EF09373-D4EF-4A43-9B5D-15E0EF8DBB09}" type="presParOf" srcId="{A80CE11D-08F1-4A10-87E6-A30BB7143A8E}" destId="{584CD022-378A-44AF-9E57-5838D8C5198D}" srcOrd="1" destOrd="0" presId="urn:microsoft.com/office/officeart/2005/8/layout/cycle5"/>
    <dgm:cxn modelId="{F7A3083A-6BD0-4E1B-A425-5BD65CA6B305}" type="presParOf" srcId="{A80CE11D-08F1-4A10-87E6-A30BB7143A8E}" destId="{4550BC66-3A97-4A99-A2E9-890ADAD6627C}" srcOrd="2" destOrd="0" presId="urn:microsoft.com/office/officeart/2005/8/layout/cycle5"/>
    <dgm:cxn modelId="{7FA77C80-CC81-4261-90CA-E7B438A84984}" type="presParOf" srcId="{A80CE11D-08F1-4A10-87E6-A30BB7143A8E}" destId="{98C958F3-D911-43AD-8CD1-9A7F48F6D606}" srcOrd="3" destOrd="0" presId="urn:microsoft.com/office/officeart/2005/8/layout/cycle5"/>
    <dgm:cxn modelId="{78AFF8D1-C647-4FFD-AA9A-CA45A0A19845}" type="presParOf" srcId="{A80CE11D-08F1-4A10-87E6-A30BB7143A8E}" destId="{68E45EE7-F762-4904-A111-1B2312A0B695}" srcOrd="4" destOrd="0" presId="urn:microsoft.com/office/officeart/2005/8/layout/cycle5"/>
    <dgm:cxn modelId="{F6CC788D-E5D2-46C4-AB25-417971B5FEC7}" type="presParOf" srcId="{A80CE11D-08F1-4A10-87E6-A30BB7143A8E}" destId="{AE94EDB6-D58B-40A5-97D2-6FCA0ACD5FD5}" srcOrd="5" destOrd="0" presId="urn:microsoft.com/office/officeart/2005/8/layout/cycle5"/>
    <dgm:cxn modelId="{68B38735-850F-43A1-9EA4-3993F9753714}" type="presParOf" srcId="{A80CE11D-08F1-4A10-87E6-A30BB7143A8E}" destId="{CC4A647D-B99B-4466-AE69-97B0BD527D2E}" srcOrd="6" destOrd="0" presId="urn:microsoft.com/office/officeart/2005/8/layout/cycle5"/>
    <dgm:cxn modelId="{F5CDD2E7-5E14-4F2C-9CBD-8C7130FB4052}" type="presParOf" srcId="{A80CE11D-08F1-4A10-87E6-A30BB7143A8E}" destId="{79A6050F-7EE0-453E-AD42-D31831B5308B}" srcOrd="7" destOrd="0" presId="urn:microsoft.com/office/officeart/2005/8/layout/cycle5"/>
    <dgm:cxn modelId="{75D5D4A8-DBE3-4E3A-9F15-458624BE3F2F}" type="presParOf" srcId="{A80CE11D-08F1-4A10-87E6-A30BB7143A8E}" destId="{5F92A9EC-83A9-470F-B2B4-BB2064717134}" srcOrd="8" destOrd="0" presId="urn:microsoft.com/office/officeart/2005/8/layout/cycle5"/>
    <dgm:cxn modelId="{F51778B2-89D3-4F92-BCF3-5D98111A1F62}" type="presParOf" srcId="{A80CE11D-08F1-4A10-87E6-A30BB7143A8E}" destId="{E5337F25-74AC-4B5A-A2FB-CC0F877CD799}" srcOrd="9" destOrd="0" presId="urn:microsoft.com/office/officeart/2005/8/layout/cycle5"/>
    <dgm:cxn modelId="{28CC141C-14BF-4011-BE83-1B8D7C02A081}" type="presParOf" srcId="{A80CE11D-08F1-4A10-87E6-A30BB7143A8E}" destId="{3DEE3F81-2DB7-49EB-A6FB-6C9A5C5FD347}" srcOrd="10" destOrd="0" presId="urn:microsoft.com/office/officeart/2005/8/layout/cycle5"/>
    <dgm:cxn modelId="{84F43B41-F2F7-4E31-8DD8-37254FCAE099}" type="presParOf" srcId="{A80CE11D-08F1-4A10-87E6-A30BB7143A8E}" destId="{E7142DDC-C505-4F44-8B89-D28D50DDEB86}" srcOrd="11" destOrd="0" presId="urn:microsoft.com/office/officeart/2005/8/layout/cycle5"/>
    <dgm:cxn modelId="{06306918-5A4D-4079-9898-BC1475FC4997}" type="presParOf" srcId="{A80CE11D-08F1-4A10-87E6-A30BB7143A8E}" destId="{4E0197F5-14A4-42FB-A840-F4D137B73C1D}" srcOrd="12" destOrd="0" presId="urn:microsoft.com/office/officeart/2005/8/layout/cycle5"/>
    <dgm:cxn modelId="{3BB2A8CD-9D87-453B-99AF-83E93045F869}" type="presParOf" srcId="{A80CE11D-08F1-4A10-87E6-A30BB7143A8E}" destId="{B15B0AA7-E27C-4B99-BBAF-743657180368}" srcOrd="13" destOrd="0" presId="urn:microsoft.com/office/officeart/2005/8/layout/cycle5"/>
    <dgm:cxn modelId="{3D59F6F9-277B-461B-BC45-001938D78B1F}" type="presParOf" srcId="{A80CE11D-08F1-4A10-87E6-A30BB7143A8E}" destId="{66BB54F0-C492-4E1F-A2F8-F1634DA7EFD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1DFFA-5A90-4C88-A7A5-41412D22ADD8}">
      <dsp:nvSpPr>
        <dsp:cNvPr id="0" name=""/>
        <dsp:cNvSpPr/>
      </dsp:nvSpPr>
      <dsp:spPr>
        <a:xfrm>
          <a:off x="3138275" y="887"/>
          <a:ext cx="1132311" cy="7360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Student Profile</a:t>
          </a:r>
          <a:endParaRPr lang="en-US" sz="1300" kern="1200" dirty="0"/>
        </a:p>
      </dsp:txBody>
      <dsp:txXfrm>
        <a:off x="3174204" y="36816"/>
        <a:ext cx="1060453" cy="664144"/>
      </dsp:txXfrm>
    </dsp:sp>
    <dsp:sp modelId="{4550BC66-3A97-4A99-A2E9-890ADAD6627C}">
      <dsp:nvSpPr>
        <dsp:cNvPr id="0" name=""/>
        <dsp:cNvSpPr/>
      </dsp:nvSpPr>
      <dsp:spPr>
        <a:xfrm>
          <a:off x="2231645" y="368888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2191202" y="187104"/>
              </a:moveTo>
              <a:arcTo wR="1472785" hR="1472785" stAng="17951744" swAng="121422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958F3-D911-43AD-8CD1-9A7F48F6D606}">
      <dsp:nvSpPr>
        <dsp:cNvPr id="0" name=""/>
        <dsp:cNvSpPr/>
      </dsp:nvSpPr>
      <dsp:spPr>
        <a:xfrm>
          <a:off x="4538977" y="1018557"/>
          <a:ext cx="1132311" cy="7360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Data Mining</a:t>
          </a:r>
          <a:endParaRPr lang="en-US" sz="1300" kern="1200" dirty="0"/>
        </a:p>
      </dsp:txBody>
      <dsp:txXfrm>
        <a:off x="4574906" y="1054486"/>
        <a:ext cx="1060453" cy="664144"/>
      </dsp:txXfrm>
    </dsp:sp>
    <dsp:sp modelId="{AE94EDB6-D58B-40A5-97D2-6FCA0ACD5FD5}">
      <dsp:nvSpPr>
        <dsp:cNvPr id="0" name=""/>
        <dsp:cNvSpPr/>
      </dsp:nvSpPr>
      <dsp:spPr>
        <a:xfrm>
          <a:off x="2231645" y="368888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2942064" y="1574358"/>
              </a:moveTo>
              <a:arcTo wR="1472785" hR="1472785" stAng="21837278" swAng="136180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A647D-B99B-4466-AE69-97B0BD527D2E}">
      <dsp:nvSpPr>
        <dsp:cNvPr id="0" name=""/>
        <dsp:cNvSpPr/>
      </dsp:nvSpPr>
      <dsp:spPr>
        <a:xfrm>
          <a:off x="4003957" y="2665181"/>
          <a:ext cx="1132311" cy="73600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Data Analysis &amp; Reporting</a:t>
          </a:r>
          <a:endParaRPr lang="en-US" sz="1300" kern="1200" dirty="0"/>
        </a:p>
      </dsp:txBody>
      <dsp:txXfrm>
        <a:off x="4039886" y="2701110"/>
        <a:ext cx="1060453" cy="664144"/>
      </dsp:txXfrm>
    </dsp:sp>
    <dsp:sp modelId="{5F92A9EC-83A9-470F-B2B4-BB2064717134}">
      <dsp:nvSpPr>
        <dsp:cNvPr id="0" name=""/>
        <dsp:cNvSpPr/>
      </dsp:nvSpPr>
      <dsp:spPr>
        <a:xfrm>
          <a:off x="2231645" y="368888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1654144" y="2934362"/>
              </a:moveTo>
              <a:arcTo wR="1472785" hR="1472785" stAng="4975600" swAng="84880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37F25-74AC-4B5A-A2FB-CC0F877CD799}">
      <dsp:nvSpPr>
        <dsp:cNvPr id="0" name=""/>
        <dsp:cNvSpPr/>
      </dsp:nvSpPr>
      <dsp:spPr>
        <a:xfrm>
          <a:off x="2272593" y="2665181"/>
          <a:ext cx="1132311" cy="7360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Learning Profile </a:t>
          </a:r>
          <a:endParaRPr lang="en-US" sz="1300" kern="1200" dirty="0"/>
        </a:p>
      </dsp:txBody>
      <dsp:txXfrm>
        <a:off x="2308522" y="2701110"/>
        <a:ext cx="1060453" cy="664144"/>
      </dsp:txXfrm>
    </dsp:sp>
    <dsp:sp modelId="{E7142DDC-C505-4F44-8B89-D28D50DDEB86}">
      <dsp:nvSpPr>
        <dsp:cNvPr id="0" name=""/>
        <dsp:cNvSpPr/>
      </dsp:nvSpPr>
      <dsp:spPr>
        <a:xfrm>
          <a:off x="2231645" y="368888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156479" y="2133419"/>
              </a:moveTo>
              <a:arcTo wR="1472785" hR="1472785" stAng="9200918" swAng="136180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197F5-14A4-42FB-A840-F4D137B73C1D}">
      <dsp:nvSpPr>
        <dsp:cNvPr id="0" name=""/>
        <dsp:cNvSpPr/>
      </dsp:nvSpPr>
      <dsp:spPr>
        <a:xfrm>
          <a:off x="1737572" y="1018557"/>
          <a:ext cx="1132311" cy="7360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Refinement</a:t>
          </a:r>
          <a:endParaRPr lang="en-US" sz="1300" kern="1200" dirty="0"/>
        </a:p>
      </dsp:txBody>
      <dsp:txXfrm>
        <a:off x="1773501" y="1054486"/>
        <a:ext cx="1060453" cy="664144"/>
      </dsp:txXfrm>
    </dsp:sp>
    <dsp:sp modelId="{66BB54F0-C492-4E1F-A2F8-F1634DA7EFD8}">
      <dsp:nvSpPr>
        <dsp:cNvPr id="0" name=""/>
        <dsp:cNvSpPr/>
      </dsp:nvSpPr>
      <dsp:spPr>
        <a:xfrm>
          <a:off x="2231645" y="368888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353993" y="514975"/>
              </a:moveTo>
              <a:arcTo wR="1472785" hR="1472785" stAng="13234032" swAng="121422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317DE3-A403-40F1-9B27-F58FA52279E9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96CCE4-8269-4008-BDCF-19A050F393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ldxxVRj4F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Learning Analytics to Improve Learning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683 F12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Cachia</a:t>
            </a:r>
            <a:endParaRPr lang="en-US" dirty="0" smtClean="0"/>
          </a:p>
          <a:p>
            <a:r>
              <a:rPr lang="en-US" dirty="0" smtClean="0"/>
              <a:t>3050444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78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Depending on purpose and study stream</a:t>
            </a:r>
          </a:p>
          <a:p>
            <a:pPr lvl="1"/>
            <a:r>
              <a:rPr lang="en-US" dirty="0" smtClean="0"/>
              <a:t>Learner Demographics</a:t>
            </a:r>
          </a:p>
          <a:p>
            <a:pPr lvl="1"/>
            <a:r>
              <a:rPr lang="en-US" dirty="0" smtClean="0"/>
              <a:t>Student Race / Age / Time Zone / Language</a:t>
            </a:r>
          </a:p>
          <a:p>
            <a:pPr lvl="1"/>
            <a:r>
              <a:rPr lang="en-US" dirty="0" smtClean="0"/>
              <a:t>Perceived Strengths / Weaknesses (asked via questionnaire) – also known as ‘self-identified’ info</a:t>
            </a:r>
          </a:p>
          <a:p>
            <a:pPr lvl="1"/>
            <a:r>
              <a:rPr lang="en-US" dirty="0" smtClean="0"/>
              <a:t>Interests (Social Media integration will provide great insight)</a:t>
            </a:r>
          </a:p>
          <a:p>
            <a:pPr lvl="1"/>
            <a:r>
              <a:rPr lang="en-US" dirty="0" smtClean="0"/>
              <a:t>Character Building (use of Social Media, online behavior to build digital understanding of individual)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Student Profile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736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Information from Student Profile</a:t>
            </a:r>
          </a:p>
          <a:p>
            <a:pPr lvl="1"/>
            <a:r>
              <a:rPr lang="en-US" dirty="0" smtClean="0"/>
              <a:t>Social Media connection(Social Media integration will provide great insight)</a:t>
            </a:r>
          </a:p>
          <a:p>
            <a:pPr lvl="1"/>
            <a:r>
              <a:rPr lang="en-US" dirty="0" smtClean="0"/>
              <a:t>Character Building (use of browser content [cookies] online behavior to build digital understanding of individual)*</a:t>
            </a:r>
          </a:p>
          <a:p>
            <a:pPr lvl="2"/>
            <a:r>
              <a:rPr lang="en-US" dirty="0" smtClean="0"/>
              <a:t>YouTube Search</a:t>
            </a:r>
          </a:p>
          <a:p>
            <a:pPr lvl="2"/>
            <a:r>
              <a:rPr lang="en-US" dirty="0" smtClean="0"/>
              <a:t>Google Search</a:t>
            </a:r>
          </a:p>
          <a:p>
            <a:pPr lvl="2"/>
            <a:r>
              <a:rPr lang="en-US" dirty="0" smtClean="0"/>
              <a:t>Email conversations </a:t>
            </a:r>
          </a:p>
          <a:p>
            <a:pPr lvl="2"/>
            <a:r>
              <a:rPr lang="en-US" dirty="0" smtClean="0"/>
              <a:t>*</a:t>
            </a:r>
            <a:r>
              <a:rPr lang="en-US" sz="1800" dirty="0" smtClean="0"/>
              <a:t>Privacy Concerns could be difficult here, in theory would be excellent</a:t>
            </a:r>
            <a:endParaRPr lang="en-US" sz="1800" dirty="0" smtClean="0"/>
          </a:p>
          <a:p>
            <a:pPr lvl="1"/>
            <a:r>
              <a:rPr lang="en-US" dirty="0" smtClean="0"/>
              <a:t>Student Testing and Learning Metrics (see slide ¾)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92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of analytics technology to develop trends, forecasts, and strategies for each learner.</a:t>
            </a:r>
          </a:p>
          <a:p>
            <a:pPr lvl="1"/>
            <a:r>
              <a:rPr lang="en-US" dirty="0" smtClean="0"/>
              <a:t>Various analytics tools (e.g. Google Analytics)</a:t>
            </a:r>
          </a:p>
          <a:p>
            <a:pPr lvl="1"/>
            <a:r>
              <a:rPr lang="en-US" dirty="0" smtClean="0"/>
              <a:t>Data Correlation (e.g. Google Correlation)</a:t>
            </a:r>
          </a:p>
          <a:p>
            <a:pPr lvl="1"/>
            <a:r>
              <a:rPr lang="en-US" dirty="0" smtClean="0"/>
              <a:t>Educational Data Mining </a:t>
            </a:r>
            <a:r>
              <a:rPr lang="en-US" sz="1800" dirty="0" smtClean="0"/>
              <a:t>(Romero, C., &amp; Ventura, 2007)</a:t>
            </a:r>
          </a:p>
          <a:p>
            <a:pPr lvl="1"/>
            <a:r>
              <a:rPr lang="en-US" dirty="0" smtClean="0"/>
              <a:t>Develop and use KPIs (Key Performance Indicators)</a:t>
            </a:r>
          </a:p>
          <a:p>
            <a:pPr lvl="2"/>
            <a:r>
              <a:rPr lang="en-US" dirty="0" smtClean="0"/>
              <a:t>Student Success / Failure</a:t>
            </a:r>
          </a:p>
          <a:p>
            <a:r>
              <a:rPr lang="en-US" dirty="0" smtClean="0"/>
              <a:t>Inform responsible person(s) of student progress via report.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Data Analysis and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00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Based on reports and data analysis a learner profile is created (and is constantly adjusted with new information)</a:t>
            </a:r>
          </a:p>
          <a:p>
            <a:r>
              <a:rPr lang="en-US" dirty="0" smtClean="0"/>
              <a:t>Learner profile identifies learner strengths and weaknesses and leverages them for optimal learning and testing skill.</a:t>
            </a:r>
          </a:p>
          <a:p>
            <a:r>
              <a:rPr lang="en-US" sz="1800" dirty="0" smtClean="0"/>
              <a:t>E.g. student ‘Sally’ is taking a advanced history course at the college level.</a:t>
            </a:r>
          </a:p>
          <a:p>
            <a:r>
              <a:rPr lang="en-US" sz="1800" dirty="0" smtClean="0"/>
              <a:t>Sally is consistently has difficulties memorizing dates of historical events, but has no issue recalling the significance of the event.</a:t>
            </a:r>
          </a:p>
          <a:p>
            <a:r>
              <a:rPr lang="en-US" sz="1800" dirty="0" smtClean="0"/>
              <a:t>Sally’s was learning strategy is traditional – text and pictures. </a:t>
            </a:r>
          </a:p>
          <a:p>
            <a:r>
              <a:rPr lang="en-US" sz="1800" dirty="0" smtClean="0"/>
              <a:t>Sally is introduced to auditory learning combined with visual, and emphasizes or repeats portions that discuss dates.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Learning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9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student learning profile is continually refined to determine what works for the student. </a:t>
            </a:r>
          </a:p>
          <a:p>
            <a:r>
              <a:rPr lang="en-US" dirty="0" smtClean="0"/>
              <a:t>Learning strategies may vary subject to subject, and learner profile efficiency will become increasingly effective with more data mining and analysis.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Refinement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07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time – I hope you enjoyed this presentation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Cachia</a:t>
            </a:r>
            <a:r>
              <a:rPr lang="en-US" dirty="0" smtClean="0"/>
              <a:t> – 3050444 – </a:t>
            </a:r>
            <a:r>
              <a:rPr lang="en-US" dirty="0" err="1" smtClean="0"/>
              <a:t>M.Sc</a:t>
            </a:r>
            <a:r>
              <a:rPr lang="en-US" dirty="0" smtClean="0"/>
              <a:t> student, </a:t>
            </a:r>
            <a:r>
              <a:rPr lang="en-US" dirty="0" err="1" smtClean="0"/>
              <a:t>Athasbasca</a:t>
            </a:r>
            <a:r>
              <a:rPr lang="en-US" dirty="0" smtClean="0"/>
              <a:t> University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2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the overall learning experience of students and teachers.</a:t>
            </a:r>
          </a:p>
          <a:p>
            <a:r>
              <a:rPr lang="en-US" dirty="0" smtClean="0"/>
              <a:t>Personalize learning strategy by learning about the student and how they react to different learning styles.</a:t>
            </a:r>
          </a:p>
          <a:p>
            <a:r>
              <a:rPr lang="en-US" dirty="0" smtClean="0"/>
              <a:t>Once style(s) are realized, tailor testing and learning material to cater to student needs.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2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Testing</a:t>
            </a:r>
          </a:p>
          <a:p>
            <a:pPr lvl="1"/>
            <a:r>
              <a:rPr lang="en-US" dirty="0" smtClean="0"/>
              <a:t>Time elapsed per second</a:t>
            </a:r>
          </a:p>
          <a:p>
            <a:pPr lvl="1"/>
            <a:r>
              <a:rPr lang="en-US" dirty="0" smtClean="0"/>
              <a:t>Incorrect vs. Correct </a:t>
            </a:r>
          </a:p>
          <a:p>
            <a:pPr lvl="1"/>
            <a:r>
              <a:rPr lang="en-US" dirty="0" smtClean="0"/>
              <a:t>Environmental</a:t>
            </a:r>
          </a:p>
          <a:p>
            <a:pPr lvl="2"/>
            <a:r>
              <a:rPr lang="en-US" dirty="0" smtClean="0"/>
              <a:t>When is the student doing their tests?</a:t>
            </a:r>
          </a:p>
          <a:p>
            <a:pPr lvl="2"/>
            <a:r>
              <a:rPr lang="en-US" dirty="0" smtClean="0"/>
              <a:t>Student demographics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data coming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7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Student Learning</a:t>
            </a:r>
          </a:p>
          <a:p>
            <a:pPr lvl="1"/>
            <a:r>
              <a:rPr lang="en-US" dirty="0" smtClean="0"/>
              <a:t>Learning Technique</a:t>
            </a:r>
          </a:p>
          <a:p>
            <a:pPr lvl="2"/>
            <a:r>
              <a:rPr lang="en-US" dirty="0" smtClean="0"/>
              <a:t>Visual, Auditory, Kinesthetic/Tactile(if possible)</a:t>
            </a:r>
          </a:p>
          <a:p>
            <a:pPr lvl="1"/>
            <a:r>
              <a:rPr lang="en-US" dirty="0" smtClean="0"/>
              <a:t>Cognitive Approaches (efficiency)</a:t>
            </a:r>
          </a:p>
          <a:p>
            <a:pPr lvl="2"/>
            <a:r>
              <a:rPr lang="en-US" dirty="0" smtClean="0"/>
              <a:t>Participative</a:t>
            </a:r>
          </a:p>
          <a:p>
            <a:pPr lvl="2"/>
            <a:r>
              <a:rPr lang="en-US" dirty="0" smtClean="0"/>
              <a:t>Competitive</a:t>
            </a:r>
          </a:p>
          <a:p>
            <a:pPr lvl="2"/>
            <a:r>
              <a:rPr lang="en-US" dirty="0" smtClean="0"/>
              <a:t>Collaborative</a:t>
            </a:r>
          </a:p>
          <a:p>
            <a:pPr lvl="2"/>
            <a:r>
              <a:rPr lang="en-US" dirty="0" smtClean="0"/>
              <a:t>Independent/Dependent</a:t>
            </a:r>
          </a:p>
          <a:p>
            <a:pPr lvl="1"/>
            <a:r>
              <a:rPr lang="en-US" dirty="0" smtClean="0"/>
              <a:t>Environmental</a:t>
            </a:r>
          </a:p>
          <a:p>
            <a:pPr lvl="2"/>
            <a:r>
              <a:rPr lang="en-US" dirty="0" smtClean="0"/>
              <a:t>When is the student doing their learning?</a:t>
            </a:r>
          </a:p>
          <a:p>
            <a:pPr lvl="2"/>
            <a:r>
              <a:rPr lang="en-US" dirty="0" smtClean="0"/>
              <a:t>Student demographics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data coming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9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Harness analytics technology to develop trends, forecasts, and strategies for each learner.</a:t>
            </a:r>
          </a:p>
          <a:p>
            <a:pPr lvl="1"/>
            <a:r>
              <a:rPr lang="en-US" dirty="0" smtClean="0"/>
              <a:t>Various analytics tools (e.g. Google Analytics)</a:t>
            </a:r>
          </a:p>
          <a:p>
            <a:pPr lvl="1"/>
            <a:r>
              <a:rPr lang="en-US" dirty="0" smtClean="0"/>
              <a:t>Data Correlation (e.g. Google Correlation)</a:t>
            </a:r>
          </a:p>
          <a:p>
            <a:pPr lvl="1"/>
            <a:r>
              <a:rPr lang="en-US" dirty="0" smtClean="0"/>
              <a:t>Educational Data Mining </a:t>
            </a:r>
            <a:r>
              <a:rPr lang="en-US" sz="1800" dirty="0" smtClean="0"/>
              <a:t>(Romero, C., &amp; Ventura, 2007)</a:t>
            </a:r>
          </a:p>
          <a:p>
            <a:pPr lvl="1"/>
            <a:r>
              <a:rPr lang="en-US" dirty="0" smtClean="0"/>
              <a:t>KPIs (Key Performance Indicators)</a:t>
            </a:r>
          </a:p>
          <a:p>
            <a:pPr lvl="2"/>
            <a:r>
              <a:rPr lang="en-US" dirty="0" smtClean="0"/>
              <a:t>Student Success / Failure</a:t>
            </a:r>
          </a:p>
          <a:p>
            <a:pPr lvl="1"/>
            <a:r>
              <a:rPr lang="en-US" dirty="0" smtClean="0"/>
              <a:t>Time Stamps (user activity)</a:t>
            </a:r>
          </a:p>
          <a:p>
            <a:pPr lvl="1"/>
            <a:r>
              <a:rPr lang="en-US" dirty="0" smtClean="0"/>
              <a:t>All whilst ensuring data quality!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we analyze the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0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personalizing the educational experience the student will go through various tests so we can learn about the person.</a:t>
            </a:r>
          </a:p>
          <a:p>
            <a:r>
              <a:rPr lang="en-US" dirty="0" smtClean="0"/>
              <a:t>Since our LMS is adaptive to the learner, it will adjust as we gather and analyze data about the student</a:t>
            </a:r>
          </a:p>
          <a:p>
            <a:r>
              <a:rPr lang="en-US" dirty="0" smtClean="0"/>
              <a:t>Strategies discussed by </a:t>
            </a:r>
            <a:r>
              <a:rPr lang="en-US" b="1" dirty="0" err="1" smtClean="0"/>
              <a:t>knewton</a:t>
            </a:r>
            <a:r>
              <a:rPr lang="en-US" b="1" dirty="0" smtClean="0"/>
              <a:t> </a:t>
            </a:r>
            <a:r>
              <a:rPr lang="en-US" dirty="0" smtClean="0"/>
              <a:t>(constantly assess learning methods that work most efficiently)</a:t>
            </a:r>
          </a:p>
          <a:p>
            <a:pPr lvl="1"/>
            <a:r>
              <a:rPr lang="en-US" dirty="0" smtClean="0">
                <a:hlinkClick r:id="rId2"/>
              </a:rPr>
              <a:t>http://www.youtube.com/watch?v=LldxxVRj4FU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can improve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6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Determine what is most efficiently challenges the student</a:t>
            </a:r>
          </a:p>
          <a:p>
            <a:pPr lvl="1"/>
            <a:r>
              <a:rPr lang="en-US" dirty="0" smtClean="0"/>
              <a:t>Use strengths to build confidence while encouraging student to excel in weaker areas</a:t>
            </a:r>
          </a:p>
          <a:p>
            <a:r>
              <a:rPr lang="en-US" dirty="0" smtClean="0"/>
              <a:t>Provide teachers/teaching assistants vital information to assist in learning</a:t>
            </a:r>
          </a:p>
          <a:p>
            <a:pPr lvl="1"/>
            <a:r>
              <a:rPr lang="en-US" dirty="0" smtClean="0"/>
              <a:t>Unique assignments, apply learning profile to student</a:t>
            </a:r>
          </a:p>
          <a:p>
            <a:r>
              <a:rPr lang="en-US" dirty="0" smtClean="0"/>
              <a:t>By personalizing student learning strategy it will empower the student</a:t>
            </a:r>
          </a:p>
          <a:p>
            <a:r>
              <a:rPr lang="en-US" dirty="0" smtClean="0"/>
              <a:t>“Intelligent Curriculum”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can improve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1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9248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Ultimately the universal measurement of knowledge is testing (or deliverables in the form of assignments, essays, etc.)</a:t>
            </a:r>
          </a:p>
          <a:p>
            <a:r>
              <a:rPr lang="en-US" dirty="0" smtClean="0"/>
              <a:t>If the teaching material is not delivered efficiently, effectively, or personally (tailored to student) we can have mixed/negative response.</a:t>
            </a:r>
          </a:p>
          <a:p>
            <a:r>
              <a:rPr lang="en-US" dirty="0" smtClean="0"/>
              <a:t>Content Management Systems / Learning Management Systems must provide student with enriched content delivery methods.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CMS / LMS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80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625833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68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</TotalTime>
  <Words>768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Using Learning Analytics to Improve Learning Techniques</vt:lpstr>
      <vt:lpstr>Objective</vt:lpstr>
      <vt:lpstr>Where is the data coming from?</vt:lpstr>
      <vt:lpstr>Where is the data coming from?</vt:lpstr>
      <vt:lpstr>How will we analyze the data?</vt:lpstr>
      <vt:lpstr>How we can improve learning</vt:lpstr>
      <vt:lpstr>How we can improve learning</vt:lpstr>
      <vt:lpstr>CMS / LMS</vt:lpstr>
      <vt:lpstr>Analytics Model</vt:lpstr>
      <vt:lpstr>Student Profile</vt:lpstr>
      <vt:lpstr>Data Mining</vt:lpstr>
      <vt:lpstr>Data Analysis and Reporting</vt:lpstr>
      <vt:lpstr>Learning Profile</vt:lpstr>
      <vt:lpstr>Refinement</vt:lpstr>
      <vt:lpstr>Thank you for your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Learning Analytics to Improve Learning Techniques</dc:title>
  <dc:creator>Dave</dc:creator>
  <cp:lastModifiedBy>Dave</cp:lastModifiedBy>
  <cp:revision>11</cp:revision>
  <dcterms:created xsi:type="dcterms:W3CDTF">2012-11-05T01:29:36Z</dcterms:created>
  <dcterms:modified xsi:type="dcterms:W3CDTF">2012-11-05T03:23:17Z</dcterms:modified>
</cp:coreProperties>
</file>