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7" r:id="rId4"/>
  </p:sldMasterIdLst>
  <p:notesMasterIdLst>
    <p:notesMasterId r:id="rId29"/>
  </p:notesMasterIdLst>
  <p:handoutMasterIdLst>
    <p:handoutMasterId r:id="rId30"/>
  </p:handoutMasterIdLst>
  <p:sldIdLst>
    <p:sldId id="322" r:id="rId5"/>
    <p:sldId id="326" r:id="rId6"/>
    <p:sldId id="328" r:id="rId7"/>
    <p:sldId id="329" r:id="rId8"/>
    <p:sldId id="346" r:id="rId9"/>
    <p:sldId id="347" r:id="rId10"/>
    <p:sldId id="349" r:id="rId11"/>
    <p:sldId id="327" r:id="rId12"/>
    <p:sldId id="323" r:id="rId13"/>
    <p:sldId id="324" r:id="rId14"/>
    <p:sldId id="307" r:id="rId15"/>
    <p:sldId id="308" r:id="rId16"/>
    <p:sldId id="309" r:id="rId17"/>
    <p:sldId id="310" r:id="rId18"/>
    <p:sldId id="311" r:id="rId19"/>
    <p:sldId id="312" r:id="rId20"/>
    <p:sldId id="313" r:id="rId21"/>
    <p:sldId id="314" r:id="rId22"/>
    <p:sldId id="315" r:id="rId23"/>
    <p:sldId id="316" r:id="rId24"/>
    <p:sldId id="318" r:id="rId25"/>
    <p:sldId id="330"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5" autoAdjust="0"/>
    <p:restoredTop sz="99372" autoAdjust="0"/>
  </p:normalViewPr>
  <p:slideViewPr>
    <p:cSldViewPr snapToObjects="1">
      <p:cViewPr varScale="1">
        <p:scale>
          <a:sx n="109" d="100"/>
          <a:sy n="109" d="100"/>
        </p:scale>
        <p:origin x="-528" y="-112"/>
      </p:cViewPr>
      <p:guideLst>
        <p:guide orient="horz" pos="2160"/>
        <p:guide orient="horz" pos="720"/>
        <p:guide orient="horz" pos="1008"/>
        <p:guide orient="horz" pos="3696"/>
        <p:guide orient="horz" pos="144"/>
        <p:guide orient="horz" pos="4176"/>
        <p:guide pos="2880"/>
        <p:guide pos="288"/>
        <p:guide pos="5472"/>
      </p:guideLst>
    </p:cSldViewPr>
  </p:slideViewPr>
  <p:notesTextViewPr>
    <p:cViewPr>
      <p:scale>
        <a:sx n="100" d="100"/>
        <a:sy n="100" d="100"/>
      </p:scale>
      <p:origin x="0" y="0"/>
    </p:cViewPr>
  </p:notesTextViewPr>
  <p:sorterViewPr>
    <p:cViewPr>
      <p:scale>
        <a:sx n="120" d="100"/>
        <a:sy n="120" d="100"/>
      </p:scale>
      <p:origin x="0" y="2816"/>
    </p:cViewPr>
  </p:sorterViewPr>
  <p:notesViewPr>
    <p:cSldViewPr snapToObjects="1" showGuides="1">
      <p:cViewPr varScale="1">
        <p:scale>
          <a:sx n="64" d="100"/>
          <a:sy n="64" d="100"/>
        </p:scale>
        <p:origin x="-35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22095C-2B27-684A-8595-50DA94C94800}" type="slidenum">
              <a:rPr lang="en-US" smtClean="0"/>
              <a:t>‹#›</a:t>
            </a:fld>
            <a:endParaRPr lang="en-US"/>
          </a:p>
        </p:txBody>
      </p:sp>
    </p:spTree>
    <p:extLst>
      <p:ext uri="{BB962C8B-B14F-4D97-AF65-F5344CB8AC3E}">
        <p14:creationId xmlns:p14="http://schemas.microsoft.com/office/powerpoint/2010/main" val="316145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C2D969-D642-9E40-8DBA-256FD10604AE}" type="datetimeFigureOut">
              <a:rPr lang="en-US" smtClean="0"/>
              <a:t>11/9/16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B7E52-CD1C-994F-900D-1E7D37EAE357}" type="slidenum">
              <a:rPr lang="en-US" smtClean="0"/>
              <a:t>‹#›</a:t>
            </a:fld>
            <a:endParaRPr lang="en-US"/>
          </a:p>
        </p:txBody>
      </p:sp>
    </p:spTree>
    <p:extLst>
      <p:ext uri="{BB962C8B-B14F-4D97-AF65-F5344CB8AC3E}">
        <p14:creationId xmlns:p14="http://schemas.microsoft.com/office/powerpoint/2010/main" val="26611699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000"/>
          </a:p>
          <a:p>
            <a:endParaRPr lang="en-US" sz="1000"/>
          </a:p>
          <a:p>
            <a:r>
              <a:rPr lang="en-US" sz="1000"/>
              <a:t>Evidence presented by our chapter authors and other sources suggests that, in the future, online, blended, and distance learning in schools will be global and evidence- based, mobile and open, blended and facilitated, and personalized and adaptive.</a:t>
            </a:r>
          </a:p>
          <a:p>
            <a:endParaRPr lang="en-US" sz="1000"/>
          </a:p>
          <a:p>
            <a:r>
              <a:rPr lang="en-US" sz="1000"/>
              <a:t>Global and evidence-based underlie the other trends. Open and mobile are worldwide trends that apply to teaching and learning. Decisions about facilitated and blended instruction and personalized and adaptive learning must be made at the program level.</a:t>
            </a:r>
          </a:p>
          <a:p>
            <a:r>
              <a:rPr lang="en-US" sz="1000"/>
              <a:t> </a:t>
            </a:r>
          </a:p>
          <a:p>
            <a:endParaRPr lang="en-US" sz="100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5FD409-6F93-CE44-B49A-E7A1FB5CA0AC}" type="slidenum">
              <a:rPr lang="en-US"/>
              <a:pPr eaLnBrk="1" hangingPunct="1"/>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Facilitated. We have examples in the book of high quality teacher-led online learning in the U. S. and  other nations. NCBS in Sydney. VHS in Ontario. Strong instructional models in North Carolina’s state-led school and Clark County Nevada’s district –led school. We’ve found out in the U. S. that teacher-less or low teacher contact yields lower quality learning. Online learning does not mean teacher-less learning! </a:t>
            </a:r>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a:t>
            </a:r>
            <a:r>
              <a:rPr lang="en-US" dirty="0" smtClean="0"/>
              <a:t>wide variety of ways that programs are personalizing learning. Data-driven personalized learning in a small high school setting via Nexus Academies. High-touch, student-centric personalized approaches in our Canadian VHS and Australian NBCS case study schools. Different ways of using LMS to personalize learning in five different UK schools, including individualization</a:t>
            </a:r>
            <a:r>
              <a:rPr lang="en-US" baseline="0" dirty="0" smtClean="0"/>
              <a:t> and authentic collaboration</a:t>
            </a:r>
            <a:r>
              <a:rPr lang="en-US" dirty="0" smtClean="0"/>
              <a:t>.</a:t>
            </a:r>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Adaptive can be seen as another form of personalization—but deserves separate mention. As Watson said in KP 2012, any definition of blended learning  should include “a way in which students’ online work generates data that are used by the instructional system—teacher, technology, or both—to personalize and improve instruction for each student” (p. 17). On a daily basis in blended schools like Mickey </a:t>
            </a:r>
            <a:r>
              <a:rPr lang="en-US" dirty="0" err="1" smtClean="0"/>
              <a:t>Revenaugh’s</a:t>
            </a:r>
            <a:r>
              <a:rPr lang="en-US" dirty="0" smtClean="0"/>
              <a:t> Nexus Academy, small group face-to-face instruction is organized on the fly to help learners with a common need gain mastery of specific learning objectives. </a:t>
            </a:r>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Evidence-based. We need to know what works so that effective digital learning can be scaled up. That’s why some of the top researchers in K-12 online and blended learning contributed to our book.  For example, Chapter 5 on what the research says about K-12 online learning, by Rick </a:t>
            </a:r>
            <a:r>
              <a:rPr lang="en-US" dirty="0" err="1" smtClean="0"/>
              <a:t>Ferdig</a:t>
            </a:r>
            <a:r>
              <a:rPr lang="en-US" dirty="0" smtClean="0"/>
              <a:t>, Cathy Cavanaugh, and Joe </a:t>
            </a:r>
            <a:r>
              <a:rPr lang="en-US" dirty="0" err="1" smtClean="0"/>
              <a:t>Freidhoff</a:t>
            </a:r>
            <a:r>
              <a:rPr lang="en-US" dirty="0" smtClean="0"/>
              <a:t>. They say to ask the right question: under what conditions does K-12 online and blended learning work best? That’s essential to gathering evidence to inform practice. </a:t>
            </a:r>
          </a:p>
          <a:p>
            <a:endParaRPr lang="en-US" dirty="0" smtClean="0"/>
          </a:p>
        </p:txBody>
      </p:sp>
      <p:sp>
        <p:nvSpPr>
          <p:cNvPr id="4" name="Slide Number Placeholder 3"/>
          <p:cNvSpPr>
            <a:spLocks noGrp="1"/>
          </p:cNvSpPr>
          <p:nvPr>
            <p:ph type="sldNum" sz="quarter" idx="10"/>
          </p:nvPr>
        </p:nvSpPr>
        <p:spPr/>
        <p:txBody>
          <a:bodyPr/>
          <a:lstStyle/>
          <a:p>
            <a:fld id="{01C14D90-4BB5-405A-BEB2-A94F9063B698}"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distributed nature of online learning is seen as raising new complexities in terms of influences on the treatment for researchers, and blended raises even more complexities. There are so many variables beyond the teacher, the student and the content to consider. </a:t>
            </a:r>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B7E52-CD1C-994F-900D-1E7D37EAE357}" type="slidenum">
              <a:rPr lang="en-US" smtClean="0"/>
              <a:t>23</a:t>
            </a:fld>
            <a:endParaRPr lang="en-US"/>
          </a:p>
        </p:txBody>
      </p:sp>
    </p:spTree>
    <p:extLst>
      <p:ext uri="{BB962C8B-B14F-4D97-AF65-F5344CB8AC3E}">
        <p14:creationId xmlns:p14="http://schemas.microsoft.com/office/powerpoint/2010/main" val="369427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B7E52-CD1C-994F-900D-1E7D37EAE357}" type="slidenum">
              <a:rPr lang="en-US" smtClean="0"/>
              <a:t>24</a:t>
            </a:fld>
            <a:endParaRPr lang="en-US"/>
          </a:p>
        </p:txBody>
      </p:sp>
    </p:spTree>
    <p:extLst>
      <p:ext uri="{BB962C8B-B14F-4D97-AF65-F5344CB8AC3E}">
        <p14:creationId xmlns:p14="http://schemas.microsoft.com/office/powerpoint/2010/main" val="364785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survey report did not include </a:t>
            </a:r>
            <a:r>
              <a:rPr lang="en-US" dirty="0" smtClean="0"/>
              <a:t>an index or</a:t>
            </a:r>
            <a:r>
              <a:rPr lang="en-US" baseline="0" dirty="0" smtClean="0"/>
              <a:t> count of nations  …. so we made one</a:t>
            </a:r>
            <a:endParaRPr lang="en-US" dirty="0" smtClean="0"/>
          </a:p>
          <a:p>
            <a:r>
              <a:rPr lang="en-US" dirty="0" smtClean="0"/>
              <a:t>45 NATIONS</a:t>
            </a:r>
            <a:r>
              <a:rPr lang="en-US" baseline="0" dirty="0" smtClean="0"/>
              <a:t> PROFILED</a:t>
            </a:r>
            <a:endParaRPr lang="en-US" dirty="0" smtClean="0"/>
          </a:p>
          <a:p>
            <a:r>
              <a:rPr lang="en-US" sz="1200" b="0" i="0" u="none" strike="noStrike" kern="1200" dirty="0" smtClean="0">
                <a:solidFill>
                  <a:schemeClr val="tx1"/>
                </a:solidFill>
                <a:latin typeface="+mn-lt"/>
                <a:ea typeface="+mn-ea"/>
                <a:cs typeface="+mn-cs"/>
              </a:rPr>
              <a:t>AFRICA</a:t>
            </a:r>
            <a:r>
              <a:rPr lang="en-US" dirty="0" smtClean="0"/>
              <a:t> </a:t>
            </a:r>
            <a:r>
              <a:rPr lang="en-US" sz="1200" b="0" i="0" u="none" strike="noStrike" kern="1200" dirty="0" smtClean="0">
                <a:solidFill>
                  <a:schemeClr val="tx1"/>
                </a:solidFill>
                <a:latin typeface="+mn-lt"/>
                <a:ea typeface="+mn-ea"/>
                <a:cs typeface="+mn-cs"/>
              </a:rPr>
              <a:t>7</a:t>
            </a:r>
            <a:r>
              <a:rPr lang="en-US" dirty="0" smtClean="0"/>
              <a:t> </a:t>
            </a:r>
          </a:p>
          <a:p>
            <a:r>
              <a:rPr lang="en-US" sz="1200" b="0" i="0" u="none" strike="noStrike" kern="1200" dirty="0" smtClean="0">
                <a:solidFill>
                  <a:schemeClr val="tx1"/>
                </a:solidFill>
                <a:latin typeface="+mn-lt"/>
                <a:ea typeface="+mn-ea"/>
                <a:cs typeface="+mn-cs"/>
              </a:rPr>
              <a:t>Botswana</a:t>
            </a:r>
            <a:r>
              <a:rPr lang="en-US" dirty="0" smtClean="0"/>
              <a:t> </a:t>
            </a:r>
            <a:r>
              <a:rPr lang="en-US" sz="1200" b="0" i="0" u="none" strike="noStrike" kern="1200" dirty="0" err="1" smtClean="0">
                <a:solidFill>
                  <a:schemeClr val="tx1"/>
                </a:solidFill>
                <a:latin typeface="+mn-lt"/>
                <a:ea typeface="+mn-ea"/>
                <a:cs typeface="+mn-cs"/>
              </a:rPr>
              <a:t>Burkino</a:t>
            </a:r>
            <a:r>
              <a:rPr lang="en-US" sz="1200" b="0" i="0" u="none" strike="noStrike" kern="1200" dirty="0" smtClean="0">
                <a:solidFill>
                  <a:schemeClr val="tx1"/>
                </a:solidFill>
                <a:latin typeface="+mn-lt"/>
                <a:ea typeface="+mn-ea"/>
                <a:cs typeface="+mn-cs"/>
              </a:rPr>
              <a:t> Faso</a:t>
            </a:r>
            <a:r>
              <a:rPr lang="en-US" dirty="0" smtClean="0"/>
              <a:t> </a:t>
            </a:r>
            <a:r>
              <a:rPr lang="en-US" sz="1200" b="0" i="0" u="none" strike="noStrike" kern="1200" dirty="0" smtClean="0">
                <a:solidFill>
                  <a:schemeClr val="tx1"/>
                </a:solidFill>
                <a:latin typeface="+mn-lt"/>
                <a:ea typeface="+mn-ea"/>
                <a:cs typeface="+mn-cs"/>
              </a:rPr>
              <a:t>Egypt</a:t>
            </a:r>
            <a:r>
              <a:rPr lang="en-US" dirty="0" smtClean="0"/>
              <a:t> </a:t>
            </a:r>
            <a:r>
              <a:rPr lang="en-US" sz="1200" b="0" i="0" u="none" strike="noStrike" kern="1200" dirty="0" smtClean="0">
                <a:solidFill>
                  <a:schemeClr val="tx1"/>
                </a:solidFill>
                <a:latin typeface="+mn-lt"/>
                <a:ea typeface="+mn-ea"/>
                <a:cs typeface="+mn-cs"/>
              </a:rPr>
              <a:t>Mozambique</a:t>
            </a:r>
            <a:r>
              <a:rPr lang="en-US" dirty="0" smtClean="0"/>
              <a:t> </a:t>
            </a:r>
            <a:r>
              <a:rPr lang="en-US" sz="1200" b="0" i="0" u="none" strike="noStrike" kern="1200" dirty="0" smtClean="0">
                <a:solidFill>
                  <a:schemeClr val="tx1"/>
                </a:solidFill>
                <a:latin typeface="+mn-lt"/>
                <a:ea typeface="+mn-ea"/>
                <a:cs typeface="+mn-cs"/>
              </a:rPr>
              <a:t>Nigeria</a:t>
            </a:r>
            <a:r>
              <a:rPr lang="en-US" dirty="0" smtClean="0"/>
              <a:t> </a:t>
            </a:r>
            <a:r>
              <a:rPr lang="en-US" sz="1200" b="0" i="0" u="none" strike="noStrike" kern="1200" dirty="0" smtClean="0">
                <a:solidFill>
                  <a:schemeClr val="tx1"/>
                </a:solidFill>
                <a:latin typeface="+mn-lt"/>
                <a:ea typeface="+mn-ea"/>
                <a:cs typeface="+mn-cs"/>
              </a:rPr>
              <a:t>South Africa </a:t>
            </a:r>
            <a:r>
              <a:rPr lang="en-US" dirty="0" smtClean="0"/>
              <a:t> </a:t>
            </a:r>
            <a:r>
              <a:rPr lang="en-US" sz="1200" b="0" i="0" u="none" strike="noStrike" kern="1200" dirty="0" smtClean="0">
                <a:solidFill>
                  <a:schemeClr val="tx1"/>
                </a:solidFill>
                <a:latin typeface="+mn-lt"/>
                <a:ea typeface="+mn-ea"/>
                <a:cs typeface="+mn-cs"/>
              </a:rPr>
              <a:t>Sudan</a:t>
            </a:r>
            <a:r>
              <a:rPr lang="en-US" dirty="0" smtClean="0"/>
              <a:t> </a:t>
            </a:r>
            <a:r>
              <a:rPr lang="en-US" sz="1200" b="0" i="0" u="none" strike="noStrike" kern="1200" dirty="0" smtClean="0">
                <a:solidFill>
                  <a:schemeClr val="tx1"/>
                </a:solidFill>
                <a:latin typeface="+mn-lt"/>
                <a:ea typeface="+mn-ea"/>
                <a:cs typeface="+mn-cs"/>
              </a:rPr>
              <a:t>ASIA AND THE MIDDLE EAST</a:t>
            </a:r>
            <a:r>
              <a:rPr lang="en-US" dirty="0" smtClean="0"/>
              <a:t> </a:t>
            </a:r>
            <a:r>
              <a:rPr lang="en-US" sz="1200" b="0" i="0" u="none" strike="noStrike" kern="1200" dirty="0" smtClean="0">
                <a:solidFill>
                  <a:schemeClr val="tx1"/>
                </a:solidFill>
                <a:latin typeface="+mn-lt"/>
                <a:ea typeface="+mn-ea"/>
                <a:cs typeface="+mn-cs"/>
              </a:rPr>
              <a:t>11</a:t>
            </a:r>
            <a:r>
              <a:rPr lang="en-US" dirty="0" smtClean="0"/>
              <a:t> </a:t>
            </a:r>
          </a:p>
          <a:p>
            <a:r>
              <a:rPr lang="en-US" sz="1200" b="0" i="0" u="none" strike="noStrike" kern="1200" dirty="0" smtClean="0">
                <a:solidFill>
                  <a:schemeClr val="tx1"/>
                </a:solidFill>
                <a:latin typeface="+mn-lt"/>
                <a:ea typeface="+mn-ea"/>
                <a:cs typeface="+mn-cs"/>
              </a:rPr>
              <a:t>China</a:t>
            </a:r>
            <a:r>
              <a:rPr lang="en-US" dirty="0" smtClean="0"/>
              <a:t> </a:t>
            </a:r>
            <a:r>
              <a:rPr lang="en-US" sz="1200" b="0" i="0" u="none" strike="noStrike" kern="1200" dirty="0" smtClean="0">
                <a:solidFill>
                  <a:schemeClr val="tx1"/>
                </a:solidFill>
                <a:latin typeface="+mn-lt"/>
                <a:ea typeface="+mn-ea"/>
                <a:cs typeface="+mn-cs"/>
              </a:rPr>
              <a:t>Gaza Strip/Palestine</a:t>
            </a:r>
            <a:r>
              <a:rPr lang="en-US" dirty="0" smtClean="0"/>
              <a:t> </a:t>
            </a:r>
            <a:r>
              <a:rPr lang="en-US" sz="1200" b="0" i="0" u="none" strike="noStrike" kern="1200" dirty="0" smtClean="0">
                <a:solidFill>
                  <a:schemeClr val="tx1"/>
                </a:solidFill>
                <a:latin typeface="+mn-lt"/>
                <a:ea typeface="+mn-ea"/>
                <a:cs typeface="+mn-cs"/>
              </a:rPr>
              <a:t>Georgia</a:t>
            </a:r>
            <a:r>
              <a:rPr lang="en-US" dirty="0" smtClean="0"/>
              <a:t> </a:t>
            </a:r>
            <a:r>
              <a:rPr lang="en-US" sz="1200" b="0" i="0" u="none" strike="noStrike" kern="1200" dirty="0" smtClean="0">
                <a:solidFill>
                  <a:schemeClr val="tx1"/>
                </a:solidFill>
                <a:latin typeface="+mn-lt"/>
                <a:ea typeface="+mn-ea"/>
                <a:cs typeface="+mn-cs"/>
              </a:rPr>
              <a:t>Indonesia</a:t>
            </a:r>
            <a:r>
              <a:rPr lang="en-US" dirty="0" smtClean="0"/>
              <a:t> </a:t>
            </a:r>
            <a:r>
              <a:rPr lang="en-US" sz="1200" b="0" i="0" u="none" strike="noStrike" kern="1200" dirty="0" smtClean="0">
                <a:solidFill>
                  <a:schemeClr val="tx1"/>
                </a:solidFill>
                <a:latin typeface="+mn-lt"/>
                <a:ea typeface="+mn-ea"/>
                <a:cs typeface="+mn-cs"/>
              </a:rPr>
              <a:t>Israel</a:t>
            </a:r>
            <a:r>
              <a:rPr lang="en-US" dirty="0" smtClean="0"/>
              <a:t> </a:t>
            </a:r>
            <a:r>
              <a:rPr lang="en-US" sz="1200" b="0" i="0" u="none" strike="noStrike" kern="1200" dirty="0" smtClean="0">
                <a:solidFill>
                  <a:schemeClr val="tx1"/>
                </a:solidFill>
                <a:latin typeface="+mn-lt"/>
                <a:ea typeface="+mn-ea"/>
                <a:cs typeface="+mn-cs"/>
              </a:rPr>
              <a:t>Malaysia</a:t>
            </a:r>
            <a:r>
              <a:rPr lang="en-US" dirty="0" smtClean="0"/>
              <a:t> </a:t>
            </a:r>
            <a:r>
              <a:rPr lang="en-US" sz="1200" b="0" i="0" u="none" strike="noStrike" kern="1200" dirty="0" smtClean="0">
                <a:solidFill>
                  <a:schemeClr val="tx1"/>
                </a:solidFill>
                <a:latin typeface="+mn-lt"/>
                <a:ea typeface="+mn-ea"/>
                <a:cs typeface="+mn-cs"/>
              </a:rPr>
              <a:t>Philippines</a:t>
            </a:r>
            <a:r>
              <a:rPr lang="en-US" dirty="0" smtClean="0"/>
              <a:t> </a:t>
            </a:r>
            <a:r>
              <a:rPr lang="en-US" sz="1200" b="0" i="0" u="none" strike="noStrike" kern="1200" dirty="0" smtClean="0">
                <a:solidFill>
                  <a:schemeClr val="tx1"/>
                </a:solidFill>
                <a:latin typeface="+mn-lt"/>
                <a:ea typeface="+mn-ea"/>
                <a:cs typeface="+mn-cs"/>
              </a:rPr>
              <a:t>Singapore</a:t>
            </a:r>
            <a:r>
              <a:rPr lang="en-US" dirty="0" smtClean="0"/>
              <a:t> </a:t>
            </a:r>
            <a:r>
              <a:rPr lang="en-US" sz="1200" b="0" i="0" u="none" strike="noStrike" kern="1200" dirty="0" smtClean="0">
                <a:solidFill>
                  <a:schemeClr val="tx1"/>
                </a:solidFill>
                <a:latin typeface="+mn-lt"/>
                <a:ea typeface="+mn-ea"/>
                <a:cs typeface="+mn-cs"/>
              </a:rPr>
              <a:t>Thailand</a:t>
            </a:r>
            <a:r>
              <a:rPr lang="en-US" dirty="0" smtClean="0"/>
              <a:t> </a:t>
            </a:r>
            <a:r>
              <a:rPr lang="en-US" sz="1200" b="0" i="0" u="none" strike="noStrike" kern="1200" dirty="0" smtClean="0">
                <a:solidFill>
                  <a:schemeClr val="tx1"/>
                </a:solidFill>
                <a:latin typeface="+mn-lt"/>
                <a:ea typeface="+mn-ea"/>
                <a:cs typeface="+mn-cs"/>
              </a:rPr>
              <a:t>Turkey</a:t>
            </a:r>
            <a:r>
              <a:rPr lang="en-US" dirty="0" smtClean="0"/>
              <a:t> </a:t>
            </a:r>
            <a:r>
              <a:rPr lang="en-US" sz="1200" b="0" i="0" u="none" strike="noStrike" kern="1200" dirty="0" smtClean="0">
                <a:solidFill>
                  <a:schemeClr val="tx1"/>
                </a:solidFill>
                <a:latin typeface="+mn-lt"/>
                <a:ea typeface="+mn-ea"/>
                <a:cs typeface="+mn-cs"/>
              </a:rPr>
              <a:t>Uzbekistan</a:t>
            </a:r>
            <a:r>
              <a:rPr lang="en-US" dirty="0" smtClean="0"/>
              <a:t> </a:t>
            </a:r>
          </a:p>
          <a:p>
            <a:r>
              <a:rPr lang="en-US" sz="1200" b="0" i="0" u="none" strike="noStrike" kern="1200" dirty="0" smtClean="0">
                <a:solidFill>
                  <a:schemeClr val="tx1"/>
                </a:solidFill>
                <a:latin typeface="+mn-lt"/>
                <a:ea typeface="+mn-ea"/>
                <a:cs typeface="+mn-cs"/>
              </a:rPr>
              <a:t>EUROPE</a:t>
            </a:r>
            <a:r>
              <a:rPr lang="en-US" dirty="0" smtClean="0"/>
              <a:t> </a:t>
            </a:r>
            <a:r>
              <a:rPr lang="en-US" sz="1200" b="0" i="0" u="none" strike="noStrike" kern="1200" dirty="0" smtClean="0">
                <a:solidFill>
                  <a:schemeClr val="tx1"/>
                </a:solidFill>
                <a:latin typeface="+mn-lt"/>
                <a:ea typeface="+mn-ea"/>
                <a:cs typeface="+mn-cs"/>
              </a:rPr>
              <a:t>21</a:t>
            </a:r>
            <a:r>
              <a:rPr lang="en-US" dirty="0" smtClean="0"/>
              <a:t> </a:t>
            </a:r>
          </a:p>
          <a:p>
            <a:r>
              <a:rPr lang="en-US" sz="1200" b="0" i="0" u="none" strike="noStrike" kern="1200" dirty="0" smtClean="0">
                <a:solidFill>
                  <a:schemeClr val="tx1"/>
                </a:solidFill>
                <a:latin typeface="+mn-lt"/>
                <a:ea typeface="+mn-ea"/>
                <a:cs typeface="+mn-cs"/>
              </a:rPr>
              <a:t>Albania</a:t>
            </a:r>
            <a:r>
              <a:rPr lang="en-US" dirty="0" smtClean="0"/>
              <a:t> </a:t>
            </a:r>
            <a:r>
              <a:rPr lang="en-US" sz="1200" b="0" i="0" u="none" strike="noStrike" kern="1200" dirty="0" smtClean="0">
                <a:solidFill>
                  <a:schemeClr val="tx1"/>
                </a:solidFill>
                <a:latin typeface="+mn-lt"/>
                <a:ea typeface="+mn-ea"/>
                <a:cs typeface="+mn-cs"/>
              </a:rPr>
              <a:t>Belgium</a:t>
            </a:r>
            <a:r>
              <a:rPr lang="en-US" dirty="0" smtClean="0"/>
              <a:t> </a:t>
            </a:r>
            <a:r>
              <a:rPr lang="en-US" sz="1200" b="0" i="0" u="none" strike="noStrike" kern="1200" dirty="0" smtClean="0">
                <a:solidFill>
                  <a:schemeClr val="tx1"/>
                </a:solidFill>
                <a:latin typeface="+mn-lt"/>
                <a:ea typeface="+mn-ea"/>
                <a:cs typeface="+mn-cs"/>
              </a:rPr>
              <a:t>Bulgaria </a:t>
            </a:r>
            <a:r>
              <a:rPr lang="en-US" dirty="0" smtClean="0"/>
              <a:t> </a:t>
            </a:r>
            <a:r>
              <a:rPr lang="en-US" sz="1200" b="0" i="0" u="none" strike="noStrike" kern="1200" dirty="0" smtClean="0">
                <a:solidFill>
                  <a:schemeClr val="tx1"/>
                </a:solidFill>
                <a:latin typeface="+mn-lt"/>
                <a:ea typeface="+mn-ea"/>
                <a:cs typeface="+mn-cs"/>
              </a:rPr>
              <a:t>Czech Republic</a:t>
            </a:r>
            <a:r>
              <a:rPr lang="en-US" dirty="0" smtClean="0"/>
              <a:t> </a:t>
            </a:r>
            <a:r>
              <a:rPr lang="en-US" sz="1200" b="0" i="0" u="none" strike="noStrike" kern="1200" dirty="0" smtClean="0">
                <a:solidFill>
                  <a:schemeClr val="tx1"/>
                </a:solidFill>
                <a:latin typeface="+mn-lt"/>
                <a:ea typeface="+mn-ea"/>
                <a:cs typeface="+mn-cs"/>
              </a:rPr>
              <a:t>Denmark</a:t>
            </a:r>
            <a:r>
              <a:rPr lang="en-US" dirty="0" smtClean="0"/>
              <a:t> </a:t>
            </a:r>
            <a:r>
              <a:rPr lang="en-US" sz="1200" b="0" i="0" u="none" strike="noStrike" kern="1200" dirty="0" smtClean="0">
                <a:solidFill>
                  <a:schemeClr val="tx1"/>
                </a:solidFill>
                <a:latin typeface="+mn-lt"/>
                <a:ea typeface="+mn-ea"/>
                <a:cs typeface="+mn-cs"/>
              </a:rPr>
              <a:t>Finland</a:t>
            </a:r>
            <a:r>
              <a:rPr lang="en-US" dirty="0" smtClean="0"/>
              <a:t> </a:t>
            </a:r>
            <a:r>
              <a:rPr lang="en-US" sz="1200" b="0" i="0" u="none" strike="noStrike" kern="1200" dirty="0" smtClean="0">
                <a:solidFill>
                  <a:schemeClr val="tx1"/>
                </a:solidFill>
                <a:latin typeface="+mn-lt"/>
                <a:ea typeface="+mn-ea"/>
                <a:cs typeface="+mn-cs"/>
              </a:rPr>
              <a:t>France</a:t>
            </a:r>
            <a:r>
              <a:rPr lang="en-US" dirty="0" smtClean="0"/>
              <a:t> </a:t>
            </a:r>
            <a:r>
              <a:rPr lang="en-US" sz="1200" b="0" i="0" u="none" strike="noStrike" kern="1200" dirty="0" smtClean="0">
                <a:solidFill>
                  <a:schemeClr val="tx1"/>
                </a:solidFill>
                <a:latin typeface="+mn-lt"/>
                <a:ea typeface="+mn-ea"/>
                <a:cs typeface="+mn-cs"/>
              </a:rPr>
              <a:t>Greece</a:t>
            </a:r>
            <a:r>
              <a:rPr lang="en-US" dirty="0" smtClean="0"/>
              <a:t> </a:t>
            </a:r>
            <a:r>
              <a:rPr lang="en-US" sz="1200" b="0" i="0" u="none" strike="noStrike" kern="1200" dirty="0" smtClean="0">
                <a:solidFill>
                  <a:schemeClr val="tx1"/>
                </a:solidFill>
                <a:latin typeface="+mn-lt"/>
                <a:ea typeface="+mn-ea"/>
                <a:cs typeface="+mn-cs"/>
              </a:rPr>
              <a:t>Hungary</a:t>
            </a:r>
            <a:r>
              <a:rPr lang="en-US" dirty="0" smtClean="0"/>
              <a:t> </a:t>
            </a:r>
            <a:r>
              <a:rPr lang="en-US" sz="1200" b="0" i="0" u="none" strike="noStrike" kern="1200" dirty="0" smtClean="0">
                <a:solidFill>
                  <a:schemeClr val="tx1"/>
                </a:solidFill>
                <a:latin typeface="+mn-lt"/>
                <a:ea typeface="+mn-ea"/>
                <a:cs typeface="+mn-cs"/>
              </a:rPr>
              <a:t>Italy</a:t>
            </a:r>
            <a:r>
              <a:rPr lang="en-US" dirty="0" smtClean="0"/>
              <a:t> </a:t>
            </a:r>
            <a:r>
              <a:rPr lang="en-US" sz="1200" b="0" i="0" u="none" strike="noStrike" kern="1200" dirty="0" smtClean="0">
                <a:solidFill>
                  <a:schemeClr val="tx1"/>
                </a:solidFill>
                <a:latin typeface="+mn-lt"/>
                <a:ea typeface="+mn-ea"/>
                <a:cs typeface="+mn-cs"/>
              </a:rPr>
              <a:t>Kosovo</a:t>
            </a:r>
            <a:r>
              <a:rPr lang="en-US" dirty="0" smtClean="0"/>
              <a:t> </a:t>
            </a:r>
            <a:r>
              <a:rPr lang="en-US" sz="1200" b="0" i="0" u="none" strike="noStrike" kern="1200" dirty="0" smtClean="0">
                <a:solidFill>
                  <a:schemeClr val="tx1"/>
                </a:solidFill>
                <a:latin typeface="+mn-lt"/>
                <a:ea typeface="+mn-ea"/>
                <a:cs typeface="+mn-cs"/>
              </a:rPr>
              <a:t>Poland</a:t>
            </a:r>
            <a:r>
              <a:rPr lang="en-US" dirty="0" smtClean="0"/>
              <a:t> </a:t>
            </a:r>
            <a:r>
              <a:rPr lang="en-US" sz="1200" b="0" i="0" u="none" strike="noStrike" kern="1200" dirty="0" smtClean="0">
                <a:solidFill>
                  <a:schemeClr val="tx1"/>
                </a:solidFill>
                <a:latin typeface="+mn-lt"/>
                <a:ea typeface="+mn-ea"/>
                <a:cs typeface="+mn-cs"/>
              </a:rPr>
              <a:t>Republic of Macedonia</a:t>
            </a:r>
            <a:r>
              <a:rPr lang="en-US" dirty="0" smtClean="0"/>
              <a:t> </a:t>
            </a:r>
            <a:r>
              <a:rPr lang="en-US" sz="1200" b="0" i="0" u="none" strike="noStrike" kern="1200" dirty="0" smtClean="0">
                <a:solidFill>
                  <a:schemeClr val="tx1"/>
                </a:solidFill>
                <a:latin typeface="+mn-lt"/>
                <a:ea typeface="+mn-ea"/>
                <a:cs typeface="+mn-cs"/>
              </a:rPr>
              <a:t>Romania </a:t>
            </a:r>
            <a:r>
              <a:rPr lang="en-US" dirty="0" smtClean="0"/>
              <a:t> </a:t>
            </a:r>
            <a:r>
              <a:rPr lang="en-US" sz="1200" b="0" i="0" u="none" strike="noStrike" kern="1200" dirty="0" smtClean="0">
                <a:solidFill>
                  <a:schemeClr val="tx1"/>
                </a:solidFill>
                <a:latin typeface="+mn-lt"/>
                <a:ea typeface="+mn-ea"/>
                <a:cs typeface="+mn-cs"/>
              </a:rPr>
              <a:t>Russian Federation</a:t>
            </a:r>
            <a:r>
              <a:rPr lang="en-US" dirty="0" smtClean="0"/>
              <a:t> </a:t>
            </a:r>
            <a:r>
              <a:rPr lang="en-US" sz="1200" b="0" i="0" u="none" strike="noStrike" kern="1200" dirty="0" smtClean="0">
                <a:solidFill>
                  <a:schemeClr val="tx1"/>
                </a:solidFill>
                <a:latin typeface="+mn-lt"/>
                <a:ea typeface="+mn-ea"/>
                <a:cs typeface="+mn-cs"/>
              </a:rPr>
              <a:t>Serbia</a:t>
            </a:r>
            <a:r>
              <a:rPr lang="en-US" dirty="0" smtClean="0"/>
              <a:t> </a:t>
            </a:r>
            <a:r>
              <a:rPr lang="en-US" sz="1200" b="0" i="0" u="none" strike="noStrike" kern="1200" dirty="0" smtClean="0">
                <a:solidFill>
                  <a:schemeClr val="tx1"/>
                </a:solidFill>
                <a:latin typeface="+mn-lt"/>
                <a:ea typeface="+mn-ea"/>
                <a:cs typeface="+mn-cs"/>
              </a:rPr>
              <a:t>Slovak Republic</a:t>
            </a:r>
            <a:r>
              <a:rPr lang="en-US" dirty="0" smtClean="0"/>
              <a:t> </a:t>
            </a:r>
            <a:r>
              <a:rPr lang="en-US" sz="1200" b="0" i="0" u="none" strike="noStrike" kern="1200" dirty="0" smtClean="0">
                <a:solidFill>
                  <a:schemeClr val="tx1"/>
                </a:solidFill>
                <a:latin typeface="+mn-lt"/>
                <a:ea typeface="+mn-ea"/>
                <a:cs typeface="+mn-cs"/>
              </a:rPr>
              <a:t>Slovenia</a:t>
            </a:r>
            <a:r>
              <a:rPr lang="en-US" dirty="0" smtClean="0"/>
              <a:t> </a:t>
            </a:r>
            <a:r>
              <a:rPr lang="en-US" sz="1200" b="0" i="0" u="none" strike="noStrike" kern="1200" dirty="0" smtClean="0">
                <a:solidFill>
                  <a:schemeClr val="tx1"/>
                </a:solidFill>
                <a:latin typeface="+mn-lt"/>
                <a:ea typeface="+mn-ea"/>
                <a:cs typeface="+mn-cs"/>
              </a:rPr>
              <a:t>Spain</a:t>
            </a:r>
            <a:r>
              <a:rPr lang="en-US" dirty="0" smtClean="0"/>
              <a:t> </a:t>
            </a:r>
            <a:r>
              <a:rPr lang="en-US" sz="1200" b="0" i="0" u="none" strike="noStrike" kern="1200" dirty="0" smtClean="0">
                <a:solidFill>
                  <a:schemeClr val="tx1"/>
                </a:solidFill>
                <a:latin typeface="+mn-lt"/>
                <a:ea typeface="+mn-ea"/>
                <a:cs typeface="+mn-cs"/>
              </a:rPr>
              <a:t>Ukraine</a:t>
            </a:r>
            <a:r>
              <a:rPr lang="en-US" dirty="0" smtClean="0"/>
              <a:t> </a:t>
            </a:r>
            <a:r>
              <a:rPr lang="en-US" sz="1200" b="0" i="0" u="none" strike="noStrike" kern="1200" dirty="0" smtClean="0">
                <a:solidFill>
                  <a:schemeClr val="tx1"/>
                </a:solidFill>
                <a:latin typeface="+mn-lt"/>
                <a:ea typeface="+mn-ea"/>
                <a:cs typeface="+mn-cs"/>
              </a:rPr>
              <a:t>United Kingdom</a:t>
            </a:r>
            <a:r>
              <a:rPr lang="en-US" dirty="0" smtClean="0"/>
              <a:t> </a:t>
            </a:r>
          </a:p>
          <a:p>
            <a:r>
              <a:rPr lang="es-ES" sz="1200" b="0" i="0" u="none" strike="noStrike" kern="1200" dirty="0" smtClean="0">
                <a:solidFill>
                  <a:schemeClr val="tx1"/>
                </a:solidFill>
                <a:latin typeface="+mn-lt"/>
                <a:ea typeface="+mn-ea"/>
                <a:cs typeface="+mn-cs"/>
              </a:rPr>
              <a:t>OCEANIA</a:t>
            </a:r>
            <a:r>
              <a:rPr lang="es-ES" dirty="0" smtClean="0"/>
              <a:t> </a:t>
            </a:r>
            <a:r>
              <a:rPr lang="es-ES" sz="1200" b="0" i="0" u="none" strike="noStrike" kern="1200" dirty="0" smtClean="0">
                <a:solidFill>
                  <a:schemeClr val="tx1"/>
                </a:solidFill>
                <a:latin typeface="+mn-lt"/>
                <a:ea typeface="+mn-ea"/>
                <a:cs typeface="+mn-cs"/>
              </a:rPr>
              <a:t>2</a:t>
            </a:r>
            <a:r>
              <a:rPr lang="es-ES" dirty="0" smtClean="0"/>
              <a:t> </a:t>
            </a:r>
            <a:r>
              <a:rPr lang="es-ES" baseline="0" dirty="0" smtClean="0"/>
              <a:t> </a:t>
            </a:r>
          </a:p>
          <a:p>
            <a:r>
              <a:rPr lang="es-ES" sz="1200" b="0" i="0" u="none" strike="noStrike" kern="1200" dirty="0" smtClean="0">
                <a:solidFill>
                  <a:schemeClr val="tx1"/>
                </a:solidFill>
                <a:latin typeface="+mn-lt"/>
                <a:ea typeface="+mn-ea"/>
                <a:cs typeface="+mn-cs"/>
              </a:rPr>
              <a:t>Australia</a:t>
            </a:r>
            <a:r>
              <a:rPr lang="es-ES" dirty="0" smtClean="0"/>
              <a:t> </a:t>
            </a:r>
            <a:r>
              <a:rPr lang="es-ES" sz="1200" b="0" i="0" u="none" strike="noStrike" kern="1200" dirty="0" smtClean="0">
                <a:solidFill>
                  <a:schemeClr val="tx1"/>
                </a:solidFill>
                <a:latin typeface="+mn-lt"/>
                <a:ea typeface="+mn-ea"/>
                <a:cs typeface="+mn-cs"/>
              </a:rPr>
              <a:t>New </a:t>
            </a:r>
            <a:r>
              <a:rPr lang="es-ES" sz="1200" b="0" i="0" u="none" strike="noStrike" kern="1200" dirty="0" err="1" smtClean="0">
                <a:solidFill>
                  <a:schemeClr val="tx1"/>
                </a:solidFill>
                <a:latin typeface="+mn-lt"/>
                <a:ea typeface="+mn-ea"/>
                <a:cs typeface="+mn-cs"/>
              </a:rPr>
              <a:t>Zealand</a:t>
            </a:r>
            <a:r>
              <a:rPr lang="es-ES" dirty="0" smtClean="0"/>
              <a:t> </a:t>
            </a:r>
          </a:p>
          <a:p>
            <a:r>
              <a:rPr lang="es-ES" sz="1200" b="0" i="0" u="none" strike="noStrike" kern="1200" dirty="0" smtClean="0">
                <a:solidFill>
                  <a:schemeClr val="tx1"/>
                </a:solidFill>
                <a:latin typeface="+mn-lt"/>
                <a:ea typeface="+mn-ea"/>
                <a:cs typeface="+mn-cs"/>
              </a:rPr>
              <a:t>NORTH AMERICA</a:t>
            </a:r>
            <a:r>
              <a:rPr lang="es-ES" dirty="0" smtClean="0"/>
              <a:t> </a:t>
            </a:r>
            <a:r>
              <a:rPr lang="es-ES" sz="1200" b="0" i="0" u="none" strike="noStrike" kern="1200" dirty="0" smtClean="0">
                <a:solidFill>
                  <a:schemeClr val="tx1"/>
                </a:solidFill>
                <a:latin typeface="+mn-lt"/>
                <a:ea typeface="+mn-ea"/>
                <a:cs typeface="+mn-cs"/>
              </a:rPr>
              <a:t>4</a:t>
            </a:r>
            <a:r>
              <a:rPr lang="es-ES" dirty="0" smtClean="0"/>
              <a:t> </a:t>
            </a:r>
          </a:p>
          <a:p>
            <a:r>
              <a:rPr lang="es-ES" sz="1200" b="0" i="0" u="none" strike="noStrike" kern="1200" dirty="0" err="1" smtClean="0">
                <a:solidFill>
                  <a:schemeClr val="tx1"/>
                </a:solidFill>
                <a:latin typeface="+mn-lt"/>
                <a:ea typeface="+mn-ea"/>
                <a:cs typeface="+mn-cs"/>
              </a:rPr>
              <a:t>Canada</a:t>
            </a:r>
            <a:r>
              <a:rPr lang="es-ES" sz="1200" b="0" i="0" u="none" strike="noStrike" kern="1200" dirty="0" smtClean="0">
                <a:solidFill>
                  <a:schemeClr val="tx1"/>
                </a:solidFill>
                <a:latin typeface="+mn-lt"/>
                <a:ea typeface="+mn-ea"/>
                <a:cs typeface="+mn-cs"/>
              </a:rPr>
              <a:t>: BC</a:t>
            </a:r>
            <a:r>
              <a:rPr lang="es-ES" dirty="0" smtClean="0"/>
              <a:t> </a:t>
            </a:r>
            <a:r>
              <a:rPr lang="es-ES" sz="1200" b="0" i="0" u="none" strike="noStrike" kern="1200" dirty="0" smtClean="0">
                <a:solidFill>
                  <a:schemeClr val="tx1"/>
                </a:solidFill>
                <a:latin typeface="+mn-lt"/>
                <a:ea typeface="+mn-ea"/>
                <a:cs typeface="+mn-cs"/>
              </a:rPr>
              <a:t>El Salvador</a:t>
            </a:r>
            <a:r>
              <a:rPr lang="es-ES" dirty="0" smtClean="0"/>
              <a:t> </a:t>
            </a:r>
            <a:r>
              <a:rPr lang="es-ES" sz="1200" b="0" i="0" u="none" strike="noStrike" kern="1200" dirty="0" err="1" smtClean="0">
                <a:solidFill>
                  <a:schemeClr val="tx1"/>
                </a:solidFill>
                <a:latin typeface="+mn-lt"/>
                <a:ea typeface="+mn-ea"/>
                <a:cs typeface="+mn-cs"/>
              </a:rPr>
              <a:t>Mexico</a:t>
            </a:r>
            <a:r>
              <a:rPr lang="es-ES" dirty="0" smtClean="0"/>
              <a:t> </a:t>
            </a:r>
            <a:r>
              <a:rPr lang="es-ES" sz="1200" b="0" i="0" u="none" strike="noStrike" kern="1200" dirty="0" err="1" smtClean="0">
                <a:solidFill>
                  <a:schemeClr val="tx1"/>
                </a:solidFill>
                <a:latin typeface="+mn-lt"/>
                <a:ea typeface="+mn-ea"/>
                <a:cs typeface="+mn-cs"/>
              </a:rPr>
              <a:t>United</a:t>
            </a:r>
            <a:r>
              <a:rPr lang="es-ES" sz="1200" b="0" i="0" u="none" strike="noStrike" kern="1200" dirty="0" smtClean="0">
                <a:solidFill>
                  <a:schemeClr val="tx1"/>
                </a:solidFill>
                <a:latin typeface="+mn-lt"/>
                <a:ea typeface="+mn-ea"/>
                <a:cs typeface="+mn-cs"/>
              </a:rPr>
              <a:t> </a:t>
            </a:r>
            <a:r>
              <a:rPr lang="es-ES" sz="1200" b="0" i="0" u="none" strike="noStrike" kern="1200" dirty="0" err="1" smtClean="0">
                <a:solidFill>
                  <a:schemeClr val="tx1"/>
                </a:solidFill>
                <a:latin typeface="+mn-lt"/>
                <a:ea typeface="+mn-ea"/>
                <a:cs typeface="+mn-cs"/>
              </a:rPr>
              <a:t>States</a:t>
            </a:r>
            <a:r>
              <a:rPr lang="es-ES" dirty="0" smtClean="0"/>
              <a:t> </a:t>
            </a:r>
          </a:p>
        </p:txBody>
      </p:sp>
      <p:sp>
        <p:nvSpPr>
          <p:cNvPr id="4" name="Slide Number Placeholder 3"/>
          <p:cNvSpPr>
            <a:spLocks noGrp="1"/>
          </p:cNvSpPr>
          <p:nvPr>
            <p:ph type="sldNum" sz="quarter" idx="10"/>
          </p:nvPr>
        </p:nvSpPr>
        <p:spPr/>
        <p:txBody>
          <a:bodyPr/>
          <a:lstStyle/>
          <a:p>
            <a:fld id="{01C14D90-4BB5-405A-BEB2-A94F9063B698}"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our new book, we have case study chapters in the book from the U. S. and five other nations -- Canada, Australia, the UK, South Korea, and Nepal -- that help illustrate the diversity of ways in which digital learning is happening around the world.</a:t>
            </a:r>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educational resources. Open content. Open learning management and content development systems. Open courses such as MOOCs A huge trend. </a:t>
            </a:r>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learning environments. </a:t>
            </a:r>
          </a:p>
          <a:p>
            <a:r>
              <a:rPr lang="en-US" dirty="0" smtClean="0"/>
              <a:t>NZ example</a:t>
            </a:r>
            <a:r>
              <a:rPr lang="en-US" baseline="0" dirty="0" smtClean="0"/>
              <a:t> from Michael &amp; </a:t>
            </a:r>
            <a:r>
              <a:rPr lang="en-US" baseline="0" dirty="0" err="1" smtClean="0"/>
              <a:t>Niki</a:t>
            </a:r>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ITU surveys,</a:t>
            </a:r>
            <a:r>
              <a:rPr lang="en-US" baseline="0" dirty="0" smtClean="0"/>
              <a:t> </a:t>
            </a:r>
            <a:r>
              <a:rPr lang="en-US" dirty="0" smtClean="0"/>
              <a:t>ALMOST 3 BILLION PEOPLE — 40% OF THE WORLD’S</a:t>
            </a:r>
          </a:p>
          <a:p>
            <a:r>
              <a:rPr lang="en-US" dirty="0" smtClean="0"/>
              <a:t>POPULATION — ARE USING THE INTERNET  mostly</a:t>
            </a:r>
            <a:r>
              <a:rPr lang="en-US" baseline="0" dirty="0" smtClean="0"/>
              <a:t> via mobile technologies</a:t>
            </a:r>
          </a:p>
          <a:p>
            <a:endParaRPr lang="en-US" dirty="0" smtClean="0"/>
          </a:p>
          <a:p>
            <a:r>
              <a:rPr lang="en-US" dirty="0" smtClean="0"/>
              <a:t>By end 2014, 44% of the world’s households will have Internet access at home. Close to one third (31%) of</a:t>
            </a:r>
            <a:r>
              <a:rPr lang="en-US" baseline="0" dirty="0" smtClean="0"/>
              <a:t> </a:t>
            </a:r>
            <a:r>
              <a:rPr lang="en-US" dirty="0" smtClean="0"/>
              <a:t>households in developing countries will be connected to the Internet, compared with 78% in developed countries.</a:t>
            </a:r>
          </a:p>
          <a:p>
            <a:endParaRPr lang="en-US" dirty="0" smtClean="0"/>
          </a:p>
          <a:p>
            <a:r>
              <a:rPr lang="en-US" dirty="0" smtClean="0"/>
              <a:t>In Africa, only one out of ten households is connected.</a:t>
            </a:r>
            <a:r>
              <a:rPr lang="en-US" baseline="0" dirty="0" smtClean="0"/>
              <a:t> </a:t>
            </a:r>
            <a:r>
              <a:rPr lang="en-US" dirty="0" smtClean="0"/>
              <a:t>But</a:t>
            </a:r>
            <a:r>
              <a:rPr lang="en-US" baseline="0" dirty="0" smtClean="0"/>
              <a:t> </a:t>
            </a:r>
            <a:r>
              <a:rPr lang="en-US" dirty="0" smtClean="0"/>
              <a:t>Mobile-broadband penetration in Africa was close to 20% in 2014,</a:t>
            </a:r>
            <a:r>
              <a:rPr lang="en-US" baseline="0" dirty="0" smtClean="0"/>
              <a:t> </a:t>
            </a:r>
            <a:r>
              <a:rPr lang="en-US" dirty="0" smtClean="0"/>
              <a:t>up from 2% in 2010</a:t>
            </a:r>
          </a:p>
          <a:p>
            <a:endParaRPr lang="en-US" dirty="0" smtClean="0"/>
          </a:p>
          <a:p>
            <a:r>
              <a:rPr lang="en-US" dirty="0" smtClean="0"/>
              <a:t>By end 2014, the number of mobile-broadband subscriptions reached 2.3 billion globally, almost 5 times as</a:t>
            </a:r>
            <a:r>
              <a:rPr lang="en-US" baseline="0" dirty="0" smtClean="0"/>
              <a:t> </a:t>
            </a:r>
            <a:r>
              <a:rPr lang="en-US" dirty="0" smtClean="0"/>
              <a:t>many as just six years earlier (in 2008).</a:t>
            </a:r>
          </a:p>
          <a:p>
            <a:endParaRPr lang="en-US" dirty="0" smtClean="0"/>
          </a:p>
          <a:p>
            <a:r>
              <a:rPr lang="en-US" dirty="0" smtClean="0"/>
              <a:t>By end 2014, 55% of all mobile-broadband subscriptions are expected to be in the developing world, compared</a:t>
            </a:r>
            <a:r>
              <a:rPr lang="en-US" baseline="0" dirty="0" smtClean="0"/>
              <a:t> </a:t>
            </a:r>
            <a:r>
              <a:rPr lang="en-US" dirty="0" smtClean="0"/>
              <a:t>with only 20% in 2008.</a:t>
            </a:r>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Blended rotation &amp; flex models most common in U. S. (</a:t>
            </a:r>
            <a:r>
              <a:rPr lang="en-US" dirty="0" err="1" smtClean="0"/>
              <a:t>Revenaugh</a:t>
            </a:r>
            <a:r>
              <a:rPr lang="en-US" dirty="0" smtClean="0"/>
              <a:t>, Ch 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nations have different paradigms for digital learning that may not meet the strict </a:t>
            </a:r>
            <a:r>
              <a:rPr lang="en-US" dirty="0" err="1" smtClean="0"/>
              <a:t>Staker</a:t>
            </a:r>
            <a:r>
              <a:rPr lang="en-US" dirty="0" smtClean="0"/>
              <a:t> &amp; Horn blended learning definitions.</a:t>
            </a:r>
          </a:p>
          <a:p>
            <a:endParaRPr lang="en-US" dirty="0" smtClean="0"/>
          </a:p>
          <a:p>
            <a:r>
              <a:rPr lang="en-US" dirty="0" smtClean="0"/>
              <a:t>Full-time K-12 online learning</a:t>
            </a:r>
            <a:r>
              <a:rPr lang="en-US" baseline="0" dirty="0" smtClean="0"/>
              <a:t> is primarily a U. S. phenomenon. It is rarely used overseas except when a student cannot attend a face-to-face school due to geographic isolation, illness, or other issues. </a:t>
            </a:r>
          </a:p>
          <a:p>
            <a:r>
              <a:rPr lang="en-US" baseline="0" dirty="0" smtClean="0"/>
              <a:t>VLEs</a:t>
            </a:r>
          </a:p>
          <a:p>
            <a:r>
              <a:rPr lang="en-US" baseline="0" dirty="0" smtClean="0"/>
              <a:t>Digital</a:t>
            </a:r>
            <a:endParaRPr lang="en-US" dirty="0" smtClean="0"/>
          </a:p>
          <a:p>
            <a:endParaRPr lang="en-US" dirty="0"/>
          </a:p>
        </p:txBody>
      </p:sp>
      <p:sp>
        <p:nvSpPr>
          <p:cNvPr id="4" name="Slide Number Placeholder 3"/>
          <p:cNvSpPr>
            <a:spLocks noGrp="1"/>
          </p:cNvSpPr>
          <p:nvPr>
            <p:ph type="sldNum" sz="quarter" idx="10"/>
          </p:nvPr>
        </p:nvSpPr>
        <p:spPr/>
        <p:txBody>
          <a:bodyPr/>
          <a:lstStyle/>
          <a:p>
            <a:fld id="{01C14D90-4BB5-405A-BEB2-A94F9063B69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defTabSz="914400"/>
            <a:endParaRPr lang="en-US">
              <a:solidFill>
                <a:prstClr val="white"/>
              </a:solidFill>
            </a:endParaRPr>
          </a:p>
        </p:txBody>
      </p:sp>
      <p:sp>
        <p:nvSpPr>
          <p:cNvPr id="15" name="Date Placeholder 14"/>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16" name="Slide Number Placeholder 15"/>
          <p:cNvSpPr>
            <a:spLocks noGrp="1"/>
          </p:cNvSpPr>
          <p:nvPr>
            <p:ph type="sldNum" sz="quarter" idx="11"/>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17" name="Footer Placeholder 16"/>
          <p:cNvSpPr>
            <a:spLocks noGrp="1"/>
          </p:cNvSpPr>
          <p:nvPr>
            <p:ph type="ftr" sz="quarter" idx="12"/>
          </p:nvPr>
        </p:nvSpPr>
        <p:spPr/>
        <p:txBody>
          <a:bodyPr/>
          <a:lstStyle/>
          <a:p>
            <a:endParaRPr lang="en-US">
              <a:solidFill>
                <a:srgbClr val="444D26"/>
              </a:solidFill>
            </a:endParaRPr>
          </a:p>
        </p:txBody>
      </p:sp>
    </p:spTree>
    <p:extLst>
      <p:ext uri="{BB962C8B-B14F-4D97-AF65-F5344CB8AC3E}">
        <p14:creationId xmlns:p14="http://schemas.microsoft.com/office/powerpoint/2010/main" val="207190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5" name="Footer Placeholder 4"/>
          <p:cNvSpPr>
            <a:spLocks noGrp="1"/>
          </p:cNvSpPr>
          <p:nvPr>
            <p:ph type="ftr" sz="quarter" idx="11"/>
          </p:nvPr>
        </p:nvSpPr>
        <p:spPr/>
        <p:txBody>
          <a:bodyPr/>
          <a:lstStyle/>
          <a:p>
            <a:endParaRPr lang="en-US">
              <a:solidFill>
                <a:srgbClr val="444D26"/>
              </a:solidFill>
            </a:endParaRPr>
          </a:p>
        </p:txBody>
      </p:sp>
      <p:sp>
        <p:nvSpPr>
          <p:cNvPr id="6" name="Slide Number Placeholder 5"/>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382269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5" name="Footer Placeholder 4"/>
          <p:cNvSpPr>
            <a:spLocks noGrp="1"/>
          </p:cNvSpPr>
          <p:nvPr>
            <p:ph type="ftr" sz="quarter" idx="11"/>
          </p:nvPr>
        </p:nvSpPr>
        <p:spPr/>
        <p:txBody>
          <a:bodyPr/>
          <a:lstStyle/>
          <a:p>
            <a:endParaRPr lang="en-US">
              <a:solidFill>
                <a:srgbClr val="444D26"/>
              </a:solidFill>
            </a:endParaRPr>
          </a:p>
        </p:txBody>
      </p:sp>
      <p:sp>
        <p:nvSpPr>
          <p:cNvPr id="6" name="Slide Number Placeholder 5"/>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45456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endParaRPr lang="en-US">
              <a:solidFill>
                <a:srgbClr val="444D26"/>
              </a:solidFill>
            </a:endParaRPr>
          </a:p>
        </p:txBody>
      </p:sp>
      <p:sp>
        <p:nvSpPr>
          <p:cNvPr id="6" name="Rectangle 5"/>
          <p:cNvSpPr>
            <a:spLocks noGrp="1" noChangeArrowheads="1"/>
          </p:cNvSpPr>
          <p:nvPr>
            <p:ph type="ftr" sz="quarter" idx="11"/>
          </p:nvPr>
        </p:nvSpPr>
        <p:spPr/>
        <p:txBody>
          <a:bodyPr/>
          <a:lstStyle>
            <a:lvl1pPr>
              <a:defRPr/>
            </a:lvl1pPr>
          </a:lstStyle>
          <a:p>
            <a:endParaRPr lang="en-US">
              <a:solidFill>
                <a:srgbClr val="444D26"/>
              </a:solidFill>
            </a:endParaRPr>
          </a:p>
        </p:txBody>
      </p:sp>
      <p:sp>
        <p:nvSpPr>
          <p:cNvPr id="7" name="Rectangle 6"/>
          <p:cNvSpPr>
            <a:spLocks noGrp="1" noChangeArrowheads="1"/>
          </p:cNvSpPr>
          <p:nvPr>
            <p:ph type="sldNum" sz="quarter" idx="12"/>
          </p:nvPr>
        </p:nvSpPr>
        <p:spPr/>
        <p:txBody>
          <a:bodyPr/>
          <a:lstStyle>
            <a:lvl1pPr>
              <a:defRPr/>
            </a:lvl1pPr>
          </a:lstStyle>
          <a:p>
            <a:fld id="{741B179C-5474-8A46-8204-8835E8F904F9}" type="slidenum">
              <a:rPr lang="en-US">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117196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29718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DFDDD881-3935-1F4D-909D-4A62D81C8A8F}" type="slidenum">
              <a:rPr lang="en-US"/>
              <a:pPr/>
              <a:t>‹#›</a:t>
            </a:fld>
            <a:endParaRPr lang="en-US"/>
          </a:p>
        </p:txBody>
      </p:sp>
    </p:spTree>
    <p:extLst>
      <p:ext uri="{BB962C8B-B14F-4D97-AF65-F5344CB8AC3E}">
        <p14:creationId xmlns:p14="http://schemas.microsoft.com/office/powerpoint/2010/main" val="238461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15" name="Slide Number Placeholder 14"/>
          <p:cNvSpPr>
            <a:spLocks noGrp="1"/>
          </p:cNvSpPr>
          <p:nvPr>
            <p:ph type="sldNum" sz="quarter" idx="15"/>
          </p:nvPr>
        </p:nvSpPr>
        <p:spPr/>
        <p:txBody>
          <a:bodyPr/>
          <a:lstStyle>
            <a:lvl1pPr algn="ctr">
              <a:defRPr/>
            </a:lvl1pPr>
          </a:lstStyle>
          <a:p>
            <a:fld id="{D9F14C44-AEB5-455E-9C54-A0DDFC008DA0}" type="slidenum">
              <a:rPr lang="en-US" smtClean="0">
                <a:solidFill>
                  <a:srgbClr val="444D26"/>
                </a:solidFill>
              </a:rPr>
              <a:pPr/>
              <a:t>‹#›</a:t>
            </a:fld>
            <a:endParaRPr lang="en-US">
              <a:solidFill>
                <a:srgbClr val="444D26"/>
              </a:solidFill>
            </a:endParaRPr>
          </a:p>
        </p:txBody>
      </p:sp>
      <p:sp>
        <p:nvSpPr>
          <p:cNvPr id="16" name="Footer Placeholder 15"/>
          <p:cNvSpPr>
            <a:spLocks noGrp="1"/>
          </p:cNvSpPr>
          <p:nvPr>
            <p:ph type="ftr" sz="quarter" idx="16"/>
          </p:nvPr>
        </p:nvSpPr>
        <p:spPr/>
        <p:txBody>
          <a:bodyPr/>
          <a:lstStyle/>
          <a:p>
            <a:endParaRPr lang="en-US">
              <a:solidFill>
                <a:srgbClr val="444D26"/>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59806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5" name="Footer Placeholder 4"/>
          <p:cNvSpPr>
            <a:spLocks noGrp="1"/>
          </p:cNvSpPr>
          <p:nvPr>
            <p:ph type="ftr" sz="quarter" idx="11"/>
          </p:nvPr>
        </p:nvSpPr>
        <p:spPr/>
        <p:txBody>
          <a:bodyPr/>
          <a:lstStyle/>
          <a:p>
            <a:endParaRPr lang="en-US">
              <a:solidFill>
                <a:srgbClr val="444D26"/>
              </a:solidFill>
            </a:endParaRPr>
          </a:p>
        </p:txBody>
      </p:sp>
      <p:sp>
        <p:nvSpPr>
          <p:cNvPr id="6" name="Slide Number Placeholder 5"/>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28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6" name="Footer Placeholder 5"/>
          <p:cNvSpPr>
            <a:spLocks noGrp="1"/>
          </p:cNvSpPr>
          <p:nvPr>
            <p:ph type="ftr" sz="quarter" idx="11"/>
          </p:nvPr>
        </p:nvSpPr>
        <p:spPr/>
        <p:txBody>
          <a:bodyPr/>
          <a:lstStyle/>
          <a:p>
            <a:endParaRPr lang="en-US">
              <a:solidFill>
                <a:srgbClr val="444D26"/>
              </a:solidFill>
            </a:endParaRPr>
          </a:p>
        </p:txBody>
      </p:sp>
      <p:sp>
        <p:nvSpPr>
          <p:cNvPr id="7" name="Slide Number Placeholder 6"/>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086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8" name="Footer Placeholder 7"/>
          <p:cNvSpPr>
            <a:spLocks noGrp="1"/>
          </p:cNvSpPr>
          <p:nvPr>
            <p:ph type="ftr" sz="quarter" idx="11"/>
          </p:nvPr>
        </p:nvSpPr>
        <p:spPr/>
        <p:txBody>
          <a:bodyPr/>
          <a:lstStyle/>
          <a:p>
            <a:endParaRPr lang="en-US">
              <a:solidFill>
                <a:srgbClr val="444D26"/>
              </a:solidFill>
            </a:endParaRPr>
          </a:p>
        </p:txBody>
      </p:sp>
      <p:sp>
        <p:nvSpPr>
          <p:cNvPr id="7" name="Date Placeholder 6"/>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94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4" name="Footer Placeholder 3"/>
          <p:cNvSpPr>
            <a:spLocks noGrp="1"/>
          </p:cNvSpPr>
          <p:nvPr>
            <p:ph type="ftr" sz="quarter" idx="11"/>
          </p:nvPr>
        </p:nvSpPr>
        <p:spPr/>
        <p:txBody>
          <a:bodyPr/>
          <a:lstStyle/>
          <a:p>
            <a:endParaRPr lang="en-US">
              <a:solidFill>
                <a:srgbClr val="444D26"/>
              </a:solidFill>
            </a:endParaRPr>
          </a:p>
        </p:txBody>
      </p:sp>
      <p:sp>
        <p:nvSpPr>
          <p:cNvPr id="5" name="Slide Number Placeholder 4"/>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6148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3" name="Footer Placeholder 2"/>
          <p:cNvSpPr>
            <a:spLocks noGrp="1"/>
          </p:cNvSpPr>
          <p:nvPr>
            <p:ph type="ftr" sz="quarter" idx="11"/>
          </p:nvPr>
        </p:nvSpPr>
        <p:spPr/>
        <p:txBody>
          <a:bodyPr/>
          <a:lstStyle/>
          <a:p>
            <a:endParaRPr lang="en-US">
              <a:solidFill>
                <a:srgbClr val="444D26"/>
              </a:solidFill>
            </a:endParaRPr>
          </a:p>
        </p:txBody>
      </p:sp>
      <p:sp>
        <p:nvSpPr>
          <p:cNvPr id="4" name="Slide Number Placeholder 3"/>
          <p:cNvSpPr>
            <a:spLocks noGrp="1"/>
          </p:cNvSpPr>
          <p:nvPr>
            <p:ph type="sldNum" sz="quarter" idx="12"/>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228797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9" name="Slide Number Placeholder 8"/>
          <p:cNvSpPr>
            <a:spLocks noGrp="1"/>
          </p:cNvSpPr>
          <p:nvPr>
            <p:ph type="sldNum" sz="quarter" idx="15"/>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10" name="Footer Placeholder 9"/>
          <p:cNvSpPr>
            <a:spLocks noGrp="1"/>
          </p:cNvSpPr>
          <p:nvPr>
            <p:ph type="ftr" sz="quarter" idx="16"/>
          </p:nvPr>
        </p:nvSpPr>
        <p:spPr/>
        <p:txBody>
          <a:bodyPr/>
          <a:lstStyle/>
          <a:p>
            <a:endParaRPr lang="en-US">
              <a:solidFill>
                <a:srgbClr val="444D26"/>
              </a:solidFill>
            </a:endParaRPr>
          </a:p>
        </p:txBody>
      </p:sp>
    </p:spTree>
    <p:extLst>
      <p:ext uri="{BB962C8B-B14F-4D97-AF65-F5344CB8AC3E}">
        <p14:creationId xmlns:p14="http://schemas.microsoft.com/office/powerpoint/2010/main" val="319313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E8FC02E-6D5B-47FD-A885-8773217636B5}" type="datetimeFigureOut">
              <a:rPr lang="en-US" smtClean="0">
                <a:solidFill>
                  <a:srgbClr val="444D26"/>
                </a:solidFill>
              </a:rPr>
              <a:pPr/>
              <a:t>11/9/16</a:t>
            </a:fld>
            <a:endParaRPr lang="en-US">
              <a:solidFill>
                <a:srgbClr val="444D26"/>
              </a:solidFill>
            </a:endParaRPr>
          </a:p>
        </p:txBody>
      </p:sp>
      <p:sp>
        <p:nvSpPr>
          <p:cNvPr id="9" name="Slide Number Placeholder 8"/>
          <p:cNvSpPr>
            <a:spLocks noGrp="1"/>
          </p:cNvSpPr>
          <p:nvPr>
            <p:ph type="sldNum" sz="quarter" idx="11"/>
          </p:nvPr>
        </p:nvSpPr>
        <p:spPr/>
        <p:txBody>
          <a:bodyPr/>
          <a:lstStyle/>
          <a:p>
            <a:fld id="{D9F14C44-AEB5-455E-9C54-A0DDFC008DA0}" type="slidenum">
              <a:rPr lang="en-US" smtClean="0">
                <a:solidFill>
                  <a:srgbClr val="444D26"/>
                </a:solidFill>
              </a:rPr>
              <a:pPr/>
              <a:t>‹#›</a:t>
            </a:fld>
            <a:endParaRPr lang="en-US">
              <a:solidFill>
                <a:srgbClr val="444D26"/>
              </a:solidFill>
            </a:endParaRPr>
          </a:p>
        </p:txBody>
      </p:sp>
      <p:sp>
        <p:nvSpPr>
          <p:cNvPr id="10" name="Footer Placeholder 9"/>
          <p:cNvSpPr>
            <a:spLocks noGrp="1"/>
          </p:cNvSpPr>
          <p:nvPr>
            <p:ph type="ftr" sz="quarter" idx="12"/>
          </p:nvPr>
        </p:nvSpPr>
        <p:spPr/>
        <p:txBody>
          <a:bodyPr/>
          <a:lstStyle/>
          <a:p>
            <a:endParaRPr lang="en-US">
              <a:solidFill>
                <a:srgbClr val="444D26"/>
              </a:solidFill>
            </a:endParaRPr>
          </a:p>
        </p:txBody>
      </p:sp>
    </p:spTree>
    <p:extLst>
      <p:ext uri="{BB962C8B-B14F-4D97-AF65-F5344CB8AC3E}">
        <p14:creationId xmlns:p14="http://schemas.microsoft.com/office/powerpoint/2010/main" val="2696349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defTabSz="914400"/>
            <a:fld id="{EE8FC02E-6D5B-47FD-A885-8773217636B5}" type="datetimeFigureOut">
              <a:rPr lang="en-US" smtClean="0">
                <a:solidFill>
                  <a:srgbClr val="444D26"/>
                </a:solidFill>
              </a:rPr>
              <a:pPr defTabSz="914400"/>
              <a:t>11/9/16</a:t>
            </a:fld>
            <a:endParaRPr lang="en-US">
              <a:solidFill>
                <a:srgbClr val="444D26"/>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a:endParaRPr lang="en-US">
              <a:solidFill>
                <a:srgbClr val="444D26"/>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defTabSz="914400"/>
            <a:fld id="{D9F14C44-AEB5-455E-9C54-A0DDFC008DA0}" type="slidenum">
              <a:rPr lang="en-US" smtClean="0">
                <a:solidFill>
                  <a:srgbClr val="444D26"/>
                </a:solidFill>
              </a:rPr>
              <a:pPr defTabSz="914400"/>
              <a:t>‹#›</a:t>
            </a:fld>
            <a:endParaRPr lang="en-US">
              <a:solidFill>
                <a:srgbClr val="444D26"/>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713577938"/>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do/obdewiki" TargetMode="External"/><Relationship Id="rId4" Type="http://schemas.openxmlformats.org/officeDocument/2006/relationships/hyperlink" Target="https://onlineblendedschooling.wikispaces.com/"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do/obdewiki" TargetMode="External"/><Relationship Id="rId3" Type="http://schemas.openxmlformats.org/officeDocument/2006/relationships/hyperlink" Target="https://onlineblendedschooling.wikispace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81200"/>
          </a:xfrm>
        </p:spPr>
        <p:txBody>
          <a:bodyPr>
            <a:normAutofit fontScale="90000"/>
          </a:bodyPr>
          <a:lstStyle/>
          <a:p>
            <a:r>
              <a:rPr lang="en-US" b="1" dirty="0">
                <a:solidFill>
                  <a:srgbClr val="800000"/>
                </a:solidFill>
              </a:rPr>
              <a:t>Online, Blended and Distance Education: Building Successful Programs in Schools </a:t>
            </a:r>
          </a:p>
        </p:txBody>
      </p:sp>
      <p:sp>
        <p:nvSpPr>
          <p:cNvPr id="3" name="Content Placeholder 2"/>
          <p:cNvSpPr>
            <a:spLocks noGrp="1"/>
          </p:cNvSpPr>
          <p:nvPr>
            <p:ph idx="1"/>
          </p:nvPr>
        </p:nvSpPr>
        <p:spPr>
          <a:xfrm>
            <a:off x="228600" y="2209799"/>
            <a:ext cx="5943600" cy="2438401"/>
          </a:xfrm>
        </p:spPr>
        <p:txBody>
          <a:bodyPr>
            <a:normAutofit/>
          </a:bodyPr>
          <a:lstStyle/>
          <a:p>
            <a:pPr>
              <a:buClrTx/>
            </a:pPr>
            <a:r>
              <a:rPr lang="en-US" sz="2800" dirty="0" smtClean="0">
                <a:solidFill>
                  <a:srgbClr val="000090"/>
                </a:solidFill>
              </a:rPr>
              <a:t>Tom Clark &amp; Michael K. Barbour, Co-Editors, Stylus, 2015</a:t>
            </a:r>
          </a:p>
          <a:p>
            <a:pPr>
              <a:buClrTx/>
            </a:pPr>
            <a:r>
              <a:rPr lang="en-US" sz="2800" b="1" i="1" dirty="0" smtClean="0">
                <a:solidFill>
                  <a:srgbClr val="000090"/>
                </a:solidFill>
              </a:rPr>
              <a:t>Stylus Online, Blended &amp;  Distance Ed Series </a:t>
            </a:r>
            <a:br>
              <a:rPr lang="en-US" sz="2800" b="1" i="1" dirty="0" smtClean="0">
                <a:solidFill>
                  <a:srgbClr val="000090"/>
                </a:solidFill>
              </a:rPr>
            </a:br>
            <a:r>
              <a:rPr lang="en-US" sz="2800" dirty="0" smtClean="0">
                <a:solidFill>
                  <a:srgbClr val="000090"/>
                </a:solidFill>
              </a:rPr>
              <a:t>Michael G. Moore, Editor</a:t>
            </a:r>
          </a:p>
        </p:txBody>
      </p:sp>
      <p:pic>
        <p:nvPicPr>
          <p:cNvPr id="8" name="Picture 13"/>
          <p:cNvPicPr>
            <a:picLocks noChangeAspect="1" noChangeArrowheads="1"/>
          </p:cNvPicPr>
          <p:nvPr/>
        </p:nvPicPr>
        <p:blipFill>
          <a:blip r:embed="rId2" cstate="print"/>
          <a:srcRect/>
          <a:stretch>
            <a:fillRect/>
          </a:stretch>
        </p:blipFill>
        <p:spPr bwMode="auto">
          <a:xfrm>
            <a:off x="6096000" y="1738604"/>
            <a:ext cx="2895600" cy="4128796"/>
          </a:xfrm>
          <a:prstGeom prst="rect">
            <a:avLst/>
          </a:prstGeom>
          <a:noFill/>
          <a:ln w="9525">
            <a:noFill/>
            <a:miter lim="800000"/>
            <a:headEnd/>
            <a:tailEnd/>
          </a:ln>
        </p:spPr>
      </p:pic>
      <p:sp>
        <p:nvSpPr>
          <p:cNvPr id="10" name="Rectangle 14"/>
          <p:cNvSpPr>
            <a:spLocks noChangeArrowheads="1"/>
          </p:cNvSpPr>
          <p:nvPr/>
        </p:nvSpPr>
        <p:spPr bwMode="auto">
          <a:xfrm>
            <a:off x="304800" y="4953000"/>
            <a:ext cx="5715000" cy="990600"/>
          </a:xfrm>
          <a:prstGeom prst="rect">
            <a:avLst/>
          </a:prstGeom>
          <a:solidFill>
            <a:srgbClr val="FFDEBD"/>
          </a:solidFill>
          <a:ln w="9525">
            <a:noFill/>
            <a:miter lim="800000"/>
            <a:headEnd/>
            <a:tailEnd/>
          </a:ln>
        </p:spPr>
        <p:txBody>
          <a:bodyPr/>
          <a:lstStyle/>
          <a:p>
            <a:pPr marL="53975" algn="ctr">
              <a:spcBef>
                <a:spcPct val="20000"/>
              </a:spcBef>
            </a:pPr>
            <a:r>
              <a:rPr lang="en-US" sz="2400" dirty="0" smtClean="0"/>
              <a:t>Book Wiki Portal: </a:t>
            </a:r>
            <a:r>
              <a:rPr lang="en-US" sz="2800" dirty="0" err="1" smtClean="0">
                <a:hlinkClick r:id="rId3"/>
              </a:rPr>
              <a:t>bit.do</a:t>
            </a:r>
            <a:r>
              <a:rPr lang="en-US" sz="2800" dirty="0" smtClean="0">
                <a:hlinkClick r:id="rId3"/>
              </a:rPr>
              <a:t>/</a:t>
            </a:r>
            <a:r>
              <a:rPr lang="en-US" sz="2800" dirty="0" err="1" smtClean="0">
                <a:hlinkClick r:id="rId3"/>
              </a:rPr>
              <a:t>obdewiki</a:t>
            </a:r>
            <a:endParaRPr lang="en-US" sz="2800" dirty="0" smtClean="0"/>
          </a:p>
          <a:p>
            <a:pPr marL="53975" algn="ctr">
              <a:spcBef>
                <a:spcPct val="20000"/>
              </a:spcBef>
            </a:pPr>
            <a:r>
              <a:rPr lang="en-US" sz="2000" dirty="0" smtClean="0">
                <a:hlinkClick r:id="rId4"/>
              </a:rPr>
              <a:t>(onlineblendedschooling.wikispaces.com</a:t>
            </a:r>
            <a:r>
              <a:rPr lang="en-US" sz="2000" dirty="0" smtClean="0"/>
              <a:t>)</a:t>
            </a:r>
            <a:endParaRPr lang="en-US" sz="2000" dirty="0"/>
          </a:p>
        </p:txBody>
      </p:sp>
    </p:spTree>
    <p:extLst>
      <p:ext uri="{BB962C8B-B14F-4D97-AF65-F5344CB8AC3E}">
        <p14:creationId xmlns:p14="http://schemas.microsoft.com/office/powerpoint/2010/main" val="131162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om-Laptop\Desktop\Clark Barbour Book 8 Trends\Eight trends visuals\Case Study Nations.jpg"/>
          <p:cNvPicPr>
            <a:picLocks noChangeAspect="1" noChangeArrowheads="1"/>
          </p:cNvPicPr>
          <p:nvPr/>
        </p:nvPicPr>
        <p:blipFill>
          <a:blip r:embed="rId3" cstate="print"/>
          <a:srcRect/>
          <a:stretch>
            <a:fillRect/>
          </a:stretch>
        </p:blipFill>
        <p:spPr bwMode="auto">
          <a:xfrm>
            <a:off x="85725" y="1676400"/>
            <a:ext cx="9058275" cy="4638675"/>
          </a:xfrm>
          <a:prstGeom prst="rect">
            <a:avLst/>
          </a:prstGeom>
          <a:noFill/>
          <a:ln w="9525">
            <a:noFill/>
            <a:miter lim="800000"/>
            <a:headEnd/>
            <a:tailEnd/>
          </a:ln>
        </p:spPr>
      </p:pic>
      <p:sp>
        <p:nvSpPr>
          <p:cNvPr id="3" name="Content Placeholder 2"/>
          <p:cNvSpPr>
            <a:spLocks noGrp="1"/>
          </p:cNvSpPr>
          <p:nvPr>
            <p:ph idx="1"/>
          </p:nvPr>
        </p:nvSpPr>
        <p:spPr>
          <a:xfrm>
            <a:off x="457200" y="762000"/>
            <a:ext cx="8229600" cy="1066800"/>
          </a:xfrm>
        </p:spPr>
        <p:txBody>
          <a:bodyPr/>
          <a:lstStyle/>
          <a:p>
            <a:pPr algn="ctr">
              <a:buNone/>
            </a:pPr>
            <a:r>
              <a:rPr lang="en-US" dirty="0" smtClean="0">
                <a:solidFill>
                  <a:srgbClr val="000090"/>
                </a:solidFill>
              </a:rPr>
              <a:t>Case studies for book (2015)</a:t>
            </a:r>
            <a:endParaRPr lang="en-US" dirty="0">
              <a:solidFill>
                <a:srgbClr val="000090"/>
              </a:solidFill>
            </a:endParaRPr>
          </a:p>
        </p:txBody>
      </p:sp>
      <p:sp>
        <p:nvSpPr>
          <p:cNvPr id="2" name="Title 1"/>
          <p:cNvSpPr>
            <a:spLocks noGrp="1"/>
          </p:cNvSpPr>
          <p:nvPr>
            <p:ph type="title"/>
          </p:nvPr>
        </p:nvSpPr>
        <p:spPr>
          <a:xfrm>
            <a:off x="457200" y="152400"/>
            <a:ext cx="8229600" cy="762000"/>
          </a:xfrm>
        </p:spPr>
        <p:txBody>
          <a:bodyPr/>
          <a:lstStyle/>
          <a:p>
            <a:r>
              <a:rPr lang="en-US" b="1" dirty="0" smtClean="0">
                <a:solidFill>
                  <a:srgbClr val="800000"/>
                </a:solidFill>
              </a:rPr>
              <a:t>Global</a:t>
            </a:r>
            <a:endParaRPr lang="en-US" b="1" dirty="0">
              <a:solidFill>
                <a:srgbClr val="800000"/>
              </a:solidFill>
            </a:endParaRPr>
          </a:p>
        </p:txBody>
      </p:sp>
      <p:sp>
        <p:nvSpPr>
          <p:cNvPr id="11" name="TextBox 10"/>
          <p:cNvSpPr txBox="1"/>
          <p:nvPr/>
        </p:nvSpPr>
        <p:spPr>
          <a:xfrm>
            <a:off x="5257800" y="5334000"/>
            <a:ext cx="2362200" cy="830997"/>
          </a:xfrm>
          <a:prstGeom prst="rect">
            <a:avLst/>
          </a:prstGeom>
          <a:noFill/>
        </p:spPr>
        <p:txBody>
          <a:bodyPr wrap="square" rtlCol="0">
            <a:spAutoFit/>
          </a:bodyPr>
          <a:lstStyle/>
          <a:p>
            <a:pPr algn="ctr"/>
            <a:r>
              <a:rPr lang="en-US" sz="2400" b="1" dirty="0" smtClean="0">
                <a:solidFill>
                  <a:schemeClr val="bg1"/>
                </a:solidFill>
              </a:rPr>
              <a:t>Australia</a:t>
            </a:r>
            <a:r>
              <a:rPr lang="en-US" sz="2400" dirty="0" smtClean="0">
                <a:solidFill>
                  <a:schemeClr val="bg1"/>
                </a:solidFill>
              </a:rPr>
              <a:t> (Harris, Ch 14</a:t>
            </a:r>
            <a:r>
              <a:rPr lang="en-US" sz="2000" dirty="0" smtClean="0">
                <a:solidFill>
                  <a:schemeClr val="bg1"/>
                </a:solidFill>
              </a:rPr>
              <a:t>)</a:t>
            </a:r>
            <a:endParaRPr lang="en-US" sz="2000" dirty="0">
              <a:solidFill>
                <a:schemeClr val="bg1"/>
              </a:solidFill>
            </a:endParaRPr>
          </a:p>
        </p:txBody>
      </p:sp>
      <p:sp>
        <p:nvSpPr>
          <p:cNvPr id="12" name="TextBox 11"/>
          <p:cNvSpPr txBox="1"/>
          <p:nvPr/>
        </p:nvSpPr>
        <p:spPr>
          <a:xfrm>
            <a:off x="6934200" y="3352800"/>
            <a:ext cx="2209800" cy="1200329"/>
          </a:xfrm>
          <a:prstGeom prst="rect">
            <a:avLst/>
          </a:prstGeom>
          <a:noFill/>
        </p:spPr>
        <p:txBody>
          <a:bodyPr wrap="square" rtlCol="0">
            <a:spAutoFit/>
          </a:bodyPr>
          <a:lstStyle/>
          <a:p>
            <a:pPr algn="ctr"/>
            <a:r>
              <a:rPr lang="en-US" sz="2400" b="1" dirty="0" smtClean="0">
                <a:solidFill>
                  <a:schemeClr val="bg1"/>
                </a:solidFill>
              </a:rPr>
              <a:t>South Korea </a:t>
            </a:r>
            <a:r>
              <a:rPr lang="en-US" sz="2400" dirty="0" smtClean="0">
                <a:solidFill>
                  <a:schemeClr val="bg1"/>
                </a:solidFill>
              </a:rPr>
              <a:t>(Kim &amp; </a:t>
            </a:r>
            <a:r>
              <a:rPr lang="en-US" sz="2400" dirty="0" err="1" smtClean="0">
                <a:solidFill>
                  <a:schemeClr val="bg1"/>
                </a:solidFill>
              </a:rPr>
              <a:t>Seo</a:t>
            </a:r>
            <a:r>
              <a:rPr lang="en-US" sz="2400" dirty="0" smtClean="0">
                <a:solidFill>
                  <a:schemeClr val="bg1"/>
                </a:solidFill>
              </a:rPr>
              <a:t>, </a:t>
            </a:r>
          </a:p>
          <a:p>
            <a:pPr algn="ctr"/>
            <a:r>
              <a:rPr lang="en-US" sz="2400" dirty="0" err="1" smtClean="0">
                <a:solidFill>
                  <a:schemeClr val="bg1"/>
                </a:solidFill>
              </a:rPr>
              <a:t>Ch</a:t>
            </a:r>
            <a:r>
              <a:rPr lang="en-US" sz="2400" dirty="0" smtClean="0">
                <a:solidFill>
                  <a:schemeClr val="bg1"/>
                </a:solidFill>
              </a:rPr>
              <a:t>  16)</a:t>
            </a:r>
            <a:endParaRPr lang="en-US" sz="2400" dirty="0">
              <a:solidFill>
                <a:schemeClr val="bg1"/>
              </a:solidFill>
            </a:endParaRPr>
          </a:p>
        </p:txBody>
      </p:sp>
      <p:sp>
        <p:nvSpPr>
          <p:cNvPr id="13" name="TextBox 12"/>
          <p:cNvSpPr txBox="1"/>
          <p:nvPr/>
        </p:nvSpPr>
        <p:spPr>
          <a:xfrm>
            <a:off x="5334000" y="2152471"/>
            <a:ext cx="2362200" cy="1200329"/>
          </a:xfrm>
          <a:prstGeom prst="rect">
            <a:avLst/>
          </a:prstGeom>
          <a:noFill/>
        </p:spPr>
        <p:txBody>
          <a:bodyPr wrap="square" rtlCol="0">
            <a:spAutoFit/>
          </a:bodyPr>
          <a:lstStyle/>
          <a:p>
            <a:pPr algn="ctr"/>
            <a:r>
              <a:rPr lang="en-US" sz="2400" b="1" dirty="0" smtClean="0">
                <a:solidFill>
                  <a:schemeClr val="bg1"/>
                </a:solidFill>
              </a:rPr>
              <a:t>Nepal</a:t>
            </a:r>
          </a:p>
          <a:p>
            <a:pPr algn="ctr"/>
            <a:r>
              <a:rPr lang="en-US" sz="2400" dirty="0" smtClean="0">
                <a:solidFill>
                  <a:schemeClr val="bg1"/>
                </a:solidFill>
              </a:rPr>
              <a:t>(Cavanaugh, Ch 13</a:t>
            </a:r>
            <a:r>
              <a:rPr lang="en-US" dirty="0" smtClean="0">
                <a:solidFill>
                  <a:schemeClr val="bg1"/>
                </a:solidFill>
              </a:rPr>
              <a:t>)</a:t>
            </a:r>
            <a:endParaRPr lang="en-US" dirty="0">
              <a:solidFill>
                <a:schemeClr val="bg1"/>
              </a:solidFill>
            </a:endParaRPr>
          </a:p>
        </p:txBody>
      </p:sp>
      <p:sp>
        <p:nvSpPr>
          <p:cNvPr id="14" name="TextBox 13"/>
          <p:cNvSpPr txBox="1"/>
          <p:nvPr/>
        </p:nvSpPr>
        <p:spPr>
          <a:xfrm>
            <a:off x="0" y="1700590"/>
            <a:ext cx="2209800" cy="1569660"/>
          </a:xfrm>
          <a:prstGeom prst="rect">
            <a:avLst/>
          </a:prstGeom>
          <a:solidFill>
            <a:schemeClr val="bg1">
              <a:alpha val="29000"/>
            </a:schemeClr>
          </a:solidFill>
        </p:spPr>
        <p:txBody>
          <a:bodyPr wrap="square" rtlCol="0">
            <a:spAutoFit/>
          </a:bodyPr>
          <a:lstStyle/>
          <a:p>
            <a:pPr algn="ctr"/>
            <a:r>
              <a:rPr lang="en-US" sz="2400" b="1" dirty="0" smtClean="0">
                <a:solidFill>
                  <a:schemeClr val="bg1"/>
                </a:solidFill>
              </a:rPr>
              <a:t> Canada</a:t>
            </a:r>
          </a:p>
          <a:p>
            <a:pPr algn="ctr"/>
            <a:r>
              <a:rPr lang="en-US" sz="2400" dirty="0" smtClean="0">
                <a:solidFill>
                  <a:schemeClr val="bg1"/>
                </a:solidFill>
              </a:rPr>
              <a:t>(Smallwood , </a:t>
            </a:r>
            <a:r>
              <a:rPr lang="en-US" sz="2400" dirty="0" err="1" smtClean="0">
                <a:solidFill>
                  <a:schemeClr val="bg1"/>
                </a:solidFill>
              </a:rPr>
              <a:t>Reaburn</a:t>
            </a:r>
            <a:r>
              <a:rPr lang="en-US" sz="2400" dirty="0" smtClean="0">
                <a:solidFill>
                  <a:schemeClr val="bg1"/>
                </a:solidFill>
              </a:rPr>
              <a:t> &amp; </a:t>
            </a:r>
          </a:p>
          <a:p>
            <a:pPr algn="ctr"/>
            <a:r>
              <a:rPr lang="en-US" sz="2400" dirty="0" smtClean="0">
                <a:solidFill>
                  <a:schemeClr val="bg1"/>
                </a:solidFill>
              </a:rPr>
              <a:t>Baker, Ch  12)</a:t>
            </a:r>
            <a:endParaRPr lang="en-US" sz="2400" dirty="0">
              <a:solidFill>
                <a:schemeClr val="bg1"/>
              </a:solidFill>
            </a:endParaRPr>
          </a:p>
        </p:txBody>
      </p:sp>
      <p:sp>
        <p:nvSpPr>
          <p:cNvPr id="15" name="TextBox 14"/>
          <p:cNvSpPr txBox="1"/>
          <p:nvPr/>
        </p:nvSpPr>
        <p:spPr>
          <a:xfrm>
            <a:off x="0" y="3388658"/>
            <a:ext cx="3124200" cy="2308324"/>
          </a:xfrm>
          <a:prstGeom prst="rect">
            <a:avLst/>
          </a:prstGeom>
          <a:solidFill>
            <a:schemeClr val="accent5">
              <a:alpha val="28000"/>
            </a:schemeClr>
          </a:solidFill>
        </p:spPr>
        <p:txBody>
          <a:bodyPr wrap="square" rtlCol="0">
            <a:spAutoFit/>
          </a:bodyPr>
          <a:lstStyle/>
          <a:p>
            <a:r>
              <a:rPr lang="en-US" b="1" dirty="0" smtClean="0">
                <a:solidFill>
                  <a:schemeClr val="bg1"/>
                </a:solidFill>
              </a:rPr>
              <a:t> </a:t>
            </a:r>
            <a:r>
              <a:rPr lang="en-US" sz="2400" b="1" dirty="0" smtClean="0">
                <a:solidFill>
                  <a:schemeClr val="bg1"/>
                </a:solidFill>
              </a:rPr>
              <a:t>USA</a:t>
            </a:r>
          </a:p>
          <a:p>
            <a:r>
              <a:rPr lang="en-US" sz="2400" dirty="0" smtClean="0">
                <a:solidFill>
                  <a:schemeClr val="bg1"/>
                </a:solidFill>
              </a:rPr>
              <a:t>(Oliver &amp; Weeks, </a:t>
            </a:r>
          </a:p>
          <a:p>
            <a:r>
              <a:rPr lang="en-US" sz="2400" dirty="0" smtClean="0">
                <a:solidFill>
                  <a:schemeClr val="bg1"/>
                </a:solidFill>
              </a:rPr>
              <a:t>Ch 8; Yang &amp; Rice, Ch9; </a:t>
            </a:r>
            <a:r>
              <a:rPr lang="en-US" sz="2400" dirty="0" err="1" smtClean="0">
                <a:solidFill>
                  <a:schemeClr val="bg1"/>
                </a:solidFill>
              </a:rPr>
              <a:t>Revenaugh</a:t>
            </a:r>
            <a:r>
              <a:rPr lang="en-US" sz="2400" dirty="0" smtClean="0">
                <a:solidFill>
                  <a:schemeClr val="bg1"/>
                </a:solidFill>
              </a:rPr>
              <a:t>, Ch 10; Ebert &amp; Powell, Ch 11)</a:t>
            </a:r>
          </a:p>
        </p:txBody>
      </p:sp>
      <p:sp>
        <p:nvSpPr>
          <p:cNvPr id="16" name="TextBox 15"/>
          <p:cNvSpPr txBox="1"/>
          <p:nvPr/>
        </p:nvSpPr>
        <p:spPr>
          <a:xfrm>
            <a:off x="2819400" y="1905000"/>
            <a:ext cx="2209800" cy="1569660"/>
          </a:xfrm>
          <a:prstGeom prst="rect">
            <a:avLst/>
          </a:prstGeom>
          <a:solidFill>
            <a:schemeClr val="accent5">
              <a:alpha val="17000"/>
            </a:schemeClr>
          </a:solidFill>
        </p:spPr>
        <p:txBody>
          <a:bodyPr wrap="square" rtlCol="0">
            <a:spAutoFit/>
          </a:bodyPr>
          <a:lstStyle/>
          <a:p>
            <a:pPr algn="ctr"/>
            <a:r>
              <a:rPr lang="en-US" sz="2400" b="1" dirty="0" smtClean="0">
                <a:solidFill>
                  <a:schemeClr val="bg1"/>
                </a:solidFill>
              </a:rPr>
              <a:t> UK</a:t>
            </a:r>
          </a:p>
          <a:p>
            <a:pPr algn="ctr"/>
            <a:r>
              <a:rPr lang="en-US" sz="2400" dirty="0" smtClean="0">
                <a:solidFill>
                  <a:schemeClr val="bg1"/>
                </a:solidFill>
              </a:rPr>
              <a:t>(</a:t>
            </a:r>
            <a:r>
              <a:rPr lang="en-US" sz="2400" dirty="0" err="1" smtClean="0">
                <a:solidFill>
                  <a:schemeClr val="bg1"/>
                </a:solidFill>
              </a:rPr>
              <a:t>Boulton</a:t>
            </a:r>
            <a:r>
              <a:rPr lang="en-US" sz="2400" dirty="0" smtClean="0">
                <a:solidFill>
                  <a:schemeClr val="bg1"/>
                </a:solidFill>
              </a:rPr>
              <a:t> &amp; </a:t>
            </a:r>
          </a:p>
          <a:p>
            <a:pPr algn="ctr"/>
            <a:r>
              <a:rPr lang="en-US" sz="2400" dirty="0" err="1" smtClean="0">
                <a:solidFill>
                  <a:schemeClr val="bg1"/>
                </a:solidFill>
              </a:rPr>
              <a:t>Hasler</a:t>
            </a:r>
            <a:r>
              <a:rPr lang="en-US" sz="2400" dirty="0" smtClean="0">
                <a:solidFill>
                  <a:schemeClr val="bg1"/>
                </a:solidFill>
              </a:rPr>
              <a:t> Waters, </a:t>
            </a:r>
          </a:p>
          <a:p>
            <a:pPr algn="ctr"/>
            <a:r>
              <a:rPr lang="en-US" sz="2400" dirty="0" smtClean="0">
                <a:solidFill>
                  <a:schemeClr val="bg1"/>
                </a:solidFill>
              </a:rPr>
              <a:t>Ch  15)</a:t>
            </a:r>
            <a:endParaRPr lang="en-US" sz="2400" dirty="0">
              <a:solidFill>
                <a:schemeClr val="bg1"/>
              </a:solidFill>
            </a:endParaRPr>
          </a:p>
        </p:txBody>
      </p:sp>
    </p:spTree>
    <p:extLst>
      <p:ext uri="{BB962C8B-B14F-4D97-AF65-F5344CB8AC3E}">
        <p14:creationId xmlns:p14="http://schemas.microsoft.com/office/powerpoint/2010/main" val="342911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884"/>
            <a:ext cx="8229600" cy="685800"/>
          </a:xfrm>
        </p:spPr>
        <p:txBody>
          <a:bodyPr>
            <a:normAutofit fontScale="90000"/>
          </a:bodyPr>
          <a:lstStyle/>
          <a:p>
            <a:r>
              <a:rPr lang="en-US" b="1" dirty="0" smtClean="0">
                <a:solidFill>
                  <a:srgbClr val="800000"/>
                </a:solidFill>
              </a:rPr>
              <a:t>Open</a:t>
            </a:r>
            <a:endParaRPr lang="en-US" b="1" dirty="0">
              <a:solidFill>
                <a:srgbClr val="800000"/>
              </a:solidFill>
            </a:endParaRPr>
          </a:p>
        </p:txBody>
      </p:sp>
      <p:sp>
        <p:nvSpPr>
          <p:cNvPr id="3" name="Content Placeholder 2"/>
          <p:cNvSpPr>
            <a:spLocks noGrp="1"/>
          </p:cNvSpPr>
          <p:nvPr>
            <p:ph idx="1"/>
          </p:nvPr>
        </p:nvSpPr>
        <p:spPr>
          <a:xfrm>
            <a:off x="304800" y="838200"/>
            <a:ext cx="8382000" cy="1371600"/>
          </a:xfrm>
        </p:spPr>
        <p:txBody>
          <a:bodyPr>
            <a:normAutofit/>
          </a:bodyPr>
          <a:lstStyle/>
          <a:p>
            <a:pPr>
              <a:buNone/>
            </a:pPr>
            <a:r>
              <a:rPr lang="en-US" dirty="0" smtClean="0">
                <a:solidFill>
                  <a:srgbClr val="000090"/>
                </a:solidFill>
              </a:rPr>
              <a:t>Growing use of open education resources &amp; LMS</a:t>
            </a:r>
          </a:p>
          <a:p>
            <a:pPr>
              <a:buNone/>
            </a:pPr>
            <a:r>
              <a:rPr lang="en-US" sz="2800" dirty="0" smtClean="0">
                <a:solidFill>
                  <a:srgbClr val="000090"/>
                </a:solidFill>
              </a:rPr>
              <a:t>(Darrow, Ch 3)</a:t>
            </a:r>
            <a:endParaRPr lang="en-US" sz="2800" i="1" dirty="0" smtClean="0">
              <a:solidFill>
                <a:srgbClr val="000090"/>
              </a:solidFill>
            </a:endParaRPr>
          </a:p>
        </p:txBody>
      </p:sp>
      <p:sp>
        <p:nvSpPr>
          <p:cNvPr id="6" name="Footer Placeholder 5"/>
          <p:cNvSpPr>
            <a:spLocks noGrp="1"/>
          </p:cNvSpPr>
          <p:nvPr>
            <p:ph type="ftr" sz="quarter" idx="4294967295"/>
          </p:nvPr>
        </p:nvSpPr>
        <p:spPr>
          <a:xfrm>
            <a:off x="2667000" y="6324601"/>
            <a:ext cx="3733800" cy="533399"/>
          </a:xfrm>
          <a:prstGeom prst="rect">
            <a:avLst/>
          </a:prstGeom>
        </p:spPr>
        <p:txBody>
          <a:bodyPr/>
          <a:lstStyle/>
          <a:p>
            <a:r>
              <a:rPr lang="en-US" i="1" dirty="0">
                <a:solidFill>
                  <a:srgbClr val="000090"/>
                </a:solidFill>
              </a:rPr>
              <a:t>Source: </a:t>
            </a:r>
            <a:r>
              <a:rPr lang="en-US" i="1" dirty="0" err="1">
                <a:solidFill>
                  <a:srgbClr val="000090"/>
                </a:solidFill>
              </a:rPr>
              <a:t>www.deltainitiative.com</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57200" y="1852612"/>
            <a:ext cx="8020050" cy="4395788"/>
          </a:xfrm>
          <a:prstGeom prst="rect">
            <a:avLst/>
          </a:prstGeom>
          <a:noFill/>
          <a:ln w="9525">
            <a:noFill/>
            <a:miter lim="800000"/>
            <a:headEnd/>
            <a:tailEnd/>
          </a:ln>
        </p:spPr>
      </p:pic>
    </p:spTree>
    <p:extLst>
      <p:ext uri="{BB962C8B-B14F-4D97-AF65-F5344CB8AC3E}">
        <p14:creationId xmlns:p14="http://schemas.microsoft.com/office/powerpoint/2010/main" val="135439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solidFill>
                  <a:srgbClr val="800000"/>
                </a:solidFill>
              </a:rPr>
              <a:t>Open</a:t>
            </a:r>
            <a:endParaRPr lang="en-US" b="1" dirty="0">
              <a:solidFill>
                <a:srgbClr val="800000"/>
              </a:solidFill>
            </a:endParaRPr>
          </a:p>
        </p:txBody>
      </p:sp>
      <p:sp>
        <p:nvSpPr>
          <p:cNvPr id="3" name="Content Placeholder 2"/>
          <p:cNvSpPr>
            <a:spLocks noGrp="1"/>
          </p:cNvSpPr>
          <p:nvPr>
            <p:ph idx="1"/>
          </p:nvPr>
        </p:nvSpPr>
        <p:spPr>
          <a:xfrm>
            <a:off x="457200" y="762000"/>
            <a:ext cx="8229600" cy="5867400"/>
          </a:xfrm>
        </p:spPr>
        <p:txBody>
          <a:bodyPr>
            <a:normAutofit fontScale="92500" lnSpcReduction="10000"/>
          </a:bodyPr>
          <a:lstStyle/>
          <a:p>
            <a:pPr>
              <a:buNone/>
            </a:pPr>
            <a:r>
              <a:rPr lang="en-US" dirty="0" smtClean="0">
                <a:solidFill>
                  <a:srgbClr val="000090"/>
                </a:solidFill>
              </a:rPr>
              <a:t>Growing use of open learning environments</a:t>
            </a:r>
          </a:p>
          <a:p>
            <a:pPr>
              <a:buNone/>
            </a:pPr>
            <a:r>
              <a:rPr lang="en-US" dirty="0" smtClean="0">
                <a:solidFill>
                  <a:srgbClr val="000090"/>
                </a:solidFill>
              </a:rPr>
              <a:t>(</a:t>
            </a:r>
            <a:r>
              <a:rPr lang="en-US" dirty="0" err="1" smtClean="0">
                <a:solidFill>
                  <a:srgbClr val="000090"/>
                </a:solidFill>
              </a:rPr>
              <a:t>Revanaugh</a:t>
            </a:r>
            <a:r>
              <a:rPr lang="en-US" dirty="0" smtClean="0">
                <a:solidFill>
                  <a:srgbClr val="000090"/>
                </a:solidFill>
              </a:rPr>
              <a:t>, Ch 10)</a:t>
            </a:r>
          </a:p>
          <a:p>
            <a:pPr>
              <a:buNone/>
            </a:pPr>
            <a:endParaRPr lang="en-US"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2400" i="1" dirty="0" smtClean="0">
              <a:solidFill>
                <a:srgbClr val="000090"/>
              </a:solidFill>
            </a:endParaRPr>
          </a:p>
          <a:p>
            <a:pPr>
              <a:buNone/>
            </a:pPr>
            <a:endParaRPr lang="en-US" sz="400" i="1" dirty="0" smtClean="0">
              <a:solidFill>
                <a:srgbClr val="000090"/>
              </a:solidFill>
            </a:endParaRPr>
          </a:p>
          <a:p>
            <a:pPr>
              <a:buNone/>
            </a:pPr>
            <a:endParaRPr lang="en-US" sz="2400" i="1" dirty="0" smtClean="0">
              <a:solidFill>
                <a:srgbClr val="000090"/>
              </a:solidFill>
            </a:endParaRPr>
          </a:p>
          <a:p>
            <a:pPr>
              <a:buNone/>
            </a:pPr>
            <a:r>
              <a:rPr lang="en-US" sz="2400" i="1" dirty="0" smtClean="0">
                <a:solidFill>
                  <a:srgbClr val="000090"/>
                </a:solidFill>
              </a:rPr>
              <a:t>Source: Connections Education</a:t>
            </a:r>
            <a:endParaRPr lang="en-US" sz="2400" i="1" dirty="0">
              <a:solidFill>
                <a:srgbClr val="000090"/>
              </a:solidFill>
            </a:endParaRPr>
          </a:p>
        </p:txBody>
      </p:sp>
      <p:pic>
        <p:nvPicPr>
          <p:cNvPr id="2051" name="Picture 3"/>
          <p:cNvPicPr>
            <a:picLocks noChangeAspect="1" noChangeArrowheads="1"/>
          </p:cNvPicPr>
          <p:nvPr/>
        </p:nvPicPr>
        <p:blipFill>
          <a:blip r:embed="rId3" cstate="print"/>
          <a:srcRect/>
          <a:stretch>
            <a:fillRect/>
          </a:stretch>
        </p:blipFill>
        <p:spPr bwMode="auto">
          <a:xfrm>
            <a:off x="533400" y="1752600"/>
            <a:ext cx="8110785" cy="4038600"/>
          </a:xfrm>
          <a:prstGeom prst="rect">
            <a:avLst/>
          </a:prstGeom>
          <a:noFill/>
          <a:ln w="9525">
            <a:noFill/>
            <a:miter lim="800000"/>
            <a:headEnd/>
            <a:tailEnd/>
          </a:ln>
        </p:spPr>
      </p:pic>
    </p:spTree>
    <p:extLst>
      <p:ext uri="{BB962C8B-B14F-4D97-AF65-F5344CB8AC3E}">
        <p14:creationId xmlns:p14="http://schemas.microsoft.com/office/powerpoint/2010/main" val="25394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whitehouse.gov/sites/default/files/connected_initiative_logo.jpg"/>
          <p:cNvPicPr>
            <a:picLocks noChangeAspect="1" noChangeArrowheads="1"/>
          </p:cNvPicPr>
          <p:nvPr/>
        </p:nvPicPr>
        <p:blipFill>
          <a:blip r:embed="rId3" cstate="print"/>
          <a:srcRect/>
          <a:stretch>
            <a:fillRect/>
          </a:stretch>
        </p:blipFill>
        <p:spPr bwMode="auto">
          <a:xfrm>
            <a:off x="3724275" y="3429000"/>
            <a:ext cx="4276725" cy="1181101"/>
          </a:xfrm>
          <a:prstGeom prst="rect">
            <a:avLst/>
          </a:prstGeom>
          <a:noFill/>
        </p:spPr>
      </p:pic>
      <p:sp>
        <p:nvSpPr>
          <p:cNvPr id="2" name="Title 1"/>
          <p:cNvSpPr>
            <a:spLocks noGrp="1"/>
          </p:cNvSpPr>
          <p:nvPr>
            <p:ph type="title"/>
          </p:nvPr>
        </p:nvSpPr>
        <p:spPr>
          <a:xfrm>
            <a:off x="457200" y="152400"/>
            <a:ext cx="8229600" cy="762000"/>
          </a:xfrm>
        </p:spPr>
        <p:txBody>
          <a:bodyPr/>
          <a:lstStyle/>
          <a:p>
            <a:r>
              <a:rPr lang="en-US" b="1" dirty="0" smtClean="0">
                <a:solidFill>
                  <a:srgbClr val="800000"/>
                </a:solidFill>
              </a:rPr>
              <a:t>Mobile</a:t>
            </a:r>
            <a:endParaRPr lang="en-US" b="1" dirty="0">
              <a:solidFill>
                <a:srgbClr val="800000"/>
              </a:solidFill>
            </a:endParaRPr>
          </a:p>
        </p:txBody>
      </p:sp>
      <p:sp>
        <p:nvSpPr>
          <p:cNvPr id="3" name="Content Placeholder 2"/>
          <p:cNvSpPr>
            <a:spLocks noGrp="1"/>
          </p:cNvSpPr>
          <p:nvPr>
            <p:ph idx="1"/>
          </p:nvPr>
        </p:nvSpPr>
        <p:spPr>
          <a:xfrm>
            <a:off x="304800" y="914400"/>
            <a:ext cx="8686800" cy="5562600"/>
          </a:xfrm>
        </p:spPr>
        <p:txBody>
          <a:bodyPr>
            <a:normAutofit/>
          </a:bodyPr>
          <a:lstStyle/>
          <a:p>
            <a:pPr marL="57150" indent="0">
              <a:buClrTx/>
              <a:buNone/>
            </a:pPr>
            <a:r>
              <a:rPr lang="en-US" dirty="0" smtClean="0">
                <a:solidFill>
                  <a:srgbClr val="000090"/>
                </a:solidFill>
              </a:rPr>
              <a:t>Robust broadband &amp; </a:t>
            </a:r>
            <a:r>
              <a:rPr lang="en-US" dirty="0" err="1" smtClean="0">
                <a:solidFill>
                  <a:srgbClr val="000090"/>
                </a:solidFill>
              </a:rPr>
              <a:t>wifi</a:t>
            </a:r>
            <a:r>
              <a:rPr lang="en-US" dirty="0" smtClean="0">
                <a:solidFill>
                  <a:srgbClr val="000090"/>
                </a:solidFill>
              </a:rPr>
              <a:t> needed for mobile learning; connectivity gaps in schools </a:t>
            </a:r>
            <a:r>
              <a:rPr lang="en-US" dirty="0">
                <a:solidFill>
                  <a:srgbClr val="000090"/>
                </a:solidFill>
              </a:rPr>
              <a:t/>
            </a:r>
            <a:br>
              <a:rPr lang="en-US" dirty="0">
                <a:solidFill>
                  <a:srgbClr val="000090"/>
                </a:solidFill>
              </a:rPr>
            </a:br>
            <a:r>
              <a:rPr lang="en-US" sz="2800" dirty="0" smtClean="0">
                <a:solidFill>
                  <a:srgbClr val="000090"/>
                </a:solidFill>
              </a:rPr>
              <a:t>(Rose et al, </a:t>
            </a:r>
            <a:r>
              <a:rPr lang="en-US" sz="2800" dirty="0" err="1" smtClean="0">
                <a:solidFill>
                  <a:srgbClr val="000090"/>
                </a:solidFill>
              </a:rPr>
              <a:t>Ch</a:t>
            </a:r>
            <a:r>
              <a:rPr lang="en-US" sz="2800" dirty="0" smtClean="0">
                <a:solidFill>
                  <a:srgbClr val="000090"/>
                </a:solidFill>
              </a:rPr>
              <a:t> 7; Cavanaugh, </a:t>
            </a:r>
            <a:r>
              <a:rPr lang="en-US" sz="2800" dirty="0" err="1" smtClean="0">
                <a:solidFill>
                  <a:srgbClr val="000090"/>
                </a:solidFill>
              </a:rPr>
              <a:t>Ch</a:t>
            </a:r>
            <a:r>
              <a:rPr lang="en-US" sz="2800" dirty="0" smtClean="0">
                <a:solidFill>
                  <a:srgbClr val="000090"/>
                </a:solidFill>
              </a:rPr>
              <a:t> 13)</a:t>
            </a:r>
          </a:p>
          <a:p>
            <a:pPr marL="57150" indent="0">
              <a:buClrTx/>
              <a:buNone/>
            </a:pPr>
            <a:endParaRPr lang="en-US" sz="2800" dirty="0" smtClean="0">
              <a:solidFill>
                <a:srgbClr val="000090"/>
              </a:solidFill>
            </a:endParaRPr>
          </a:p>
          <a:p>
            <a:pPr>
              <a:buClrTx/>
            </a:pPr>
            <a:r>
              <a:rPr lang="en-US" dirty="0" smtClean="0">
                <a:solidFill>
                  <a:srgbClr val="000090"/>
                </a:solidFill>
              </a:rPr>
              <a:t>National curriculum and assessment initiatives may drive increased connectivity</a:t>
            </a:r>
          </a:p>
          <a:p>
            <a:endParaRPr lang="en-US" sz="400" dirty="0" smtClean="0"/>
          </a:p>
          <a:p>
            <a:pPr>
              <a:buNone/>
            </a:pPr>
            <a:r>
              <a:rPr lang="en-US" dirty="0" smtClean="0"/>
              <a:t/>
            </a:r>
            <a:br>
              <a:rPr lang="en-US" dirty="0" smtClean="0"/>
            </a:br>
            <a:r>
              <a:rPr lang="en-US" dirty="0" smtClean="0"/>
              <a:t/>
            </a:r>
            <a:br>
              <a:rPr lang="en-US" dirty="0" smtClean="0"/>
            </a:br>
            <a:endParaRPr lang="en-US" dirty="0" smtClean="0"/>
          </a:p>
          <a:p>
            <a:pPr marL="6115050"/>
            <a:r>
              <a:rPr lang="en-US" dirty="0" smtClean="0"/>
              <a:t>Smart Learning </a:t>
            </a:r>
            <a:br>
              <a:rPr lang="en-US" dirty="0" smtClean="0"/>
            </a:br>
            <a:r>
              <a:rPr lang="en-US" dirty="0" smtClean="0"/>
              <a:t>(S. Korea)</a:t>
            </a:r>
          </a:p>
        </p:txBody>
      </p:sp>
      <p:pic>
        <p:nvPicPr>
          <p:cNvPr id="9219" name="Picture 3"/>
          <p:cNvPicPr>
            <a:picLocks noChangeAspect="1" noChangeArrowheads="1"/>
          </p:cNvPicPr>
          <p:nvPr/>
        </p:nvPicPr>
        <p:blipFill>
          <a:blip r:embed="rId4" cstate="print"/>
          <a:srcRect/>
          <a:stretch>
            <a:fillRect/>
          </a:stretch>
        </p:blipFill>
        <p:spPr bwMode="auto">
          <a:xfrm>
            <a:off x="914400" y="4540214"/>
            <a:ext cx="5029200" cy="1781774"/>
          </a:xfrm>
          <a:prstGeom prst="rect">
            <a:avLst/>
          </a:prstGeom>
          <a:noFill/>
          <a:ln w="9525">
            <a:noFill/>
            <a:miter lim="800000"/>
            <a:headEnd/>
            <a:tailEnd/>
          </a:ln>
        </p:spPr>
      </p:pic>
    </p:spTree>
    <p:extLst>
      <p:ext uri="{BB962C8B-B14F-4D97-AF65-F5344CB8AC3E}">
        <p14:creationId xmlns:p14="http://schemas.microsoft.com/office/powerpoint/2010/main" val="331896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solidFill>
                  <a:srgbClr val="800000"/>
                </a:solidFill>
              </a:rPr>
              <a:t>Mobile</a:t>
            </a:r>
            <a:endParaRPr lang="en-US" b="1" dirty="0">
              <a:solidFill>
                <a:srgbClr val="800000"/>
              </a:solidFill>
            </a:endParaRPr>
          </a:p>
        </p:txBody>
      </p:sp>
      <p:sp>
        <p:nvSpPr>
          <p:cNvPr id="3" name="Content Placeholder 2"/>
          <p:cNvSpPr>
            <a:spLocks noGrp="1"/>
          </p:cNvSpPr>
          <p:nvPr>
            <p:ph idx="1"/>
          </p:nvPr>
        </p:nvSpPr>
        <p:spPr>
          <a:xfrm>
            <a:off x="457200" y="762000"/>
            <a:ext cx="8229600" cy="5638800"/>
          </a:xfrm>
        </p:spPr>
        <p:txBody>
          <a:bodyPr>
            <a:normAutofit/>
          </a:bodyPr>
          <a:lstStyle/>
          <a:p>
            <a:pPr marL="0" indent="0">
              <a:buNone/>
            </a:pPr>
            <a:r>
              <a:rPr lang="en-US" dirty="0" smtClean="0">
                <a:solidFill>
                  <a:srgbClr val="000090"/>
                </a:solidFill>
              </a:rPr>
              <a:t>Developing nations catching up in mobile access; may “leapfrog” educational technologies</a:t>
            </a:r>
          </a:p>
          <a:p>
            <a:pPr>
              <a:buNone/>
            </a:pPr>
            <a:r>
              <a:rPr lang="en-US" sz="2800" dirty="0" smtClean="0">
                <a:solidFill>
                  <a:srgbClr val="000090"/>
                </a:solidFill>
              </a:rPr>
              <a:t>(Cavanaugh, </a:t>
            </a:r>
            <a:r>
              <a:rPr lang="en-US" sz="2800" dirty="0" err="1" smtClean="0">
                <a:solidFill>
                  <a:srgbClr val="000090"/>
                </a:solidFill>
              </a:rPr>
              <a:t>Ch</a:t>
            </a:r>
            <a:r>
              <a:rPr lang="en-US" sz="2800" dirty="0" smtClean="0">
                <a:solidFill>
                  <a:srgbClr val="000090"/>
                </a:solidFill>
              </a:rPr>
              <a:t> 13)</a:t>
            </a:r>
          </a:p>
          <a:p>
            <a:pPr algn="ctr">
              <a:spcBef>
                <a:spcPts val="600"/>
              </a:spcBef>
              <a:buNone/>
            </a:pPr>
            <a:endParaRPr lang="en-US" sz="2800" dirty="0" smtClean="0"/>
          </a:p>
          <a:p>
            <a:pPr>
              <a:spcBef>
                <a:spcPts val="600"/>
              </a:spcBef>
              <a:buNone/>
            </a:pPr>
            <a:r>
              <a:rPr lang="en-US" sz="2400" dirty="0" smtClean="0"/>
              <a:t>     Mobile </a:t>
            </a:r>
          </a:p>
          <a:p>
            <a:pPr>
              <a:spcBef>
                <a:spcPts val="600"/>
              </a:spcBef>
              <a:buNone/>
            </a:pPr>
            <a:r>
              <a:rPr lang="en-US" sz="2400" dirty="0" smtClean="0"/>
              <a:t>Subscriptions </a:t>
            </a:r>
          </a:p>
          <a:p>
            <a:pPr>
              <a:spcBef>
                <a:spcPts val="600"/>
              </a:spcBef>
              <a:buNone/>
            </a:pPr>
            <a:r>
              <a:rPr lang="en-US" sz="2400" dirty="0" smtClean="0"/>
              <a:t> by Economic </a:t>
            </a:r>
          </a:p>
          <a:p>
            <a:pPr>
              <a:spcBef>
                <a:spcPts val="600"/>
              </a:spcBef>
              <a:buNone/>
            </a:pPr>
            <a:r>
              <a:rPr lang="en-US" sz="2400" dirty="0" smtClean="0"/>
              <a:t>Development</a:t>
            </a:r>
          </a:p>
          <a:p>
            <a:pPr>
              <a:spcBef>
                <a:spcPts val="600"/>
              </a:spcBef>
              <a:buNone/>
            </a:pPr>
            <a:r>
              <a:rPr lang="en-US" sz="2400" dirty="0" smtClean="0"/>
              <a:t>      Level</a:t>
            </a:r>
          </a:p>
          <a:p>
            <a:pPr algn="ctr">
              <a:buNone/>
            </a:pPr>
            <a:endParaRPr lang="en-US" sz="2800" dirty="0"/>
          </a:p>
        </p:txBody>
      </p:sp>
      <p:pic>
        <p:nvPicPr>
          <p:cNvPr id="7" name="Picture 2" descr="C:\Users\Tom-Laptop\Desktop\Clark Barbour Book 8 Trends\Eight trends visuals\ICT-world mobile growth.jpg"/>
          <p:cNvPicPr>
            <a:picLocks noChangeAspect="1" noChangeArrowheads="1"/>
          </p:cNvPicPr>
          <p:nvPr/>
        </p:nvPicPr>
        <p:blipFill>
          <a:blip r:embed="rId3" cstate="print"/>
          <a:srcRect/>
          <a:stretch>
            <a:fillRect/>
          </a:stretch>
        </p:blipFill>
        <p:spPr bwMode="auto">
          <a:xfrm>
            <a:off x="2667000" y="2362200"/>
            <a:ext cx="6019800" cy="4112149"/>
          </a:xfrm>
          <a:prstGeom prst="rect">
            <a:avLst/>
          </a:prstGeom>
          <a:noFill/>
          <a:ln w="9525">
            <a:noFill/>
            <a:miter lim="800000"/>
            <a:headEnd/>
            <a:tailEnd/>
          </a:ln>
        </p:spPr>
      </p:pic>
    </p:spTree>
    <p:extLst>
      <p:ext uri="{BB962C8B-B14F-4D97-AF65-F5344CB8AC3E}">
        <p14:creationId xmlns:p14="http://schemas.microsoft.com/office/powerpoint/2010/main" val="302327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800000"/>
                </a:solidFill>
              </a:rPr>
              <a:t>Blended</a:t>
            </a:r>
            <a:endParaRPr lang="en-US" b="1" dirty="0">
              <a:solidFill>
                <a:srgbClr val="800000"/>
              </a:solidFill>
            </a:endParaRPr>
          </a:p>
        </p:txBody>
      </p:sp>
      <p:sp>
        <p:nvSpPr>
          <p:cNvPr id="3" name="Content Placeholder 2"/>
          <p:cNvSpPr>
            <a:spLocks noGrp="1"/>
          </p:cNvSpPr>
          <p:nvPr>
            <p:ph idx="1"/>
          </p:nvPr>
        </p:nvSpPr>
        <p:spPr>
          <a:xfrm>
            <a:off x="228600" y="914400"/>
            <a:ext cx="8458200" cy="5943600"/>
          </a:xfrm>
        </p:spPr>
        <p:txBody>
          <a:bodyPr>
            <a:normAutofit/>
          </a:bodyPr>
          <a:lstStyle/>
          <a:p>
            <a:pPr marL="0" indent="0">
              <a:buNone/>
            </a:pPr>
            <a:r>
              <a:rPr lang="en-US" dirty="0" smtClean="0">
                <a:solidFill>
                  <a:srgbClr val="000090"/>
                </a:solidFill>
              </a:rPr>
              <a:t>Emergence of K–12 blended learning has brought online learning into mainstream </a:t>
            </a:r>
            <a:br>
              <a:rPr lang="en-US" dirty="0" smtClean="0">
                <a:solidFill>
                  <a:srgbClr val="000090"/>
                </a:solidFill>
              </a:rPr>
            </a:br>
            <a:r>
              <a:rPr lang="en-US" sz="2100" dirty="0" smtClean="0">
                <a:solidFill>
                  <a:srgbClr val="000090"/>
                </a:solidFill>
              </a:rPr>
              <a:t>(</a:t>
            </a:r>
            <a:r>
              <a:rPr lang="en-US" sz="2100" dirty="0" err="1" smtClean="0">
                <a:solidFill>
                  <a:srgbClr val="000090"/>
                </a:solidFill>
              </a:rPr>
              <a:t>Revanaugh</a:t>
            </a:r>
            <a:r>
              <a:rPr lang="en-US" sz="2100" dirty="0" smtClean="0">
                <a:solidFill>
                  <a:srgbClr val="000090"/>
                </a:solidFill>
              </a:rPr>
              <a:t>, Ch 13. Ebert &amp; Powell, Ch  11)</a:t>
            </a:r>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sz="400" dirty="0" smtClean="0"/>
          </a:p>
          <a:p>
            <a:pPr marL="0" indent="0" algn="ctr">
              <a:buNone/>
            </a:pPr>
            <a:endParaRPr lang="en-US" sz="400" dirty="0" smtClean="0"/>
          </a:p>
          <a:p>
            <a:pPr marL="0" indent="0" algn="ctr">
              <a:buNone/>
            </a:pPr>
            <a:endParaRPr lang="en-US" sz="1600" dirty="0" smtClean="0"/>
          </a:p>
          <a:p>
            <a:pPr marL="0" indent="0" algn="ctr">
              <a:buNone/>
            </a:pPr>
            <a:endParaRPr lang="en-US" sz="1600" dirty="0" smtClean="0"/>
          </a:p>
          <a:p>
            <a:pPr marL="0" indent="0" algn="ctr">
              <a:buNone/>
            </a:pPr>
            <a:r>
              <a:rPr lang="en-US" sz="1600" dirty="0" smtClean="0"/>
              <a:t>Adapted with permission from "Classifying K–12 blended learning," </a:t>
            </a:r>
            <a:br>
              <a:rPr lang="en-US" sz="1600" dirty="0" smtClean="0"/>
            </a:br>
            <a:r>
              <a:rPr lang="en-US" sz="1600" dirty="0" smtClean="0"/>
              <a:t>by Heather </a:t>
            </a:r>
            <a:r>
              <a:rPr lang="en-US" sz="1600" dirty="0" err="1" smtClean="0"/>
              <a:t>Stakerand</a:t>
            </a:r>
            <a:r>
              <a:rPr lang="en-US" sz="1600" dirty="0" smtClean="0"/>
              <a:t> Michael B. Horn, © 2012, </a:t>
            </a:r>
            <a:r>
              <a:rPr lang="en-US" sz="1600" dirty="0" err="1" smtClean="0"/>
              <a:t>Innosight</a:t>
            </a:r>
            <a:r>
              <a:rPr lang="en-US" sz="1600" dirty="0" smtClean="0"/>
              <a:t> Institute. </a:t>
            </a:r>
          </a:p>
        </p:txBody>
      </p:sp>
      <p:pic>
        <p:nvPicPr>
          <p:cNvPr id="11265" name="Picture 1"/>
          <p:cNvPicPr>
            <a:picLocks noChangeAspect="1" noChangeArrowheads="1"/>
          </p:cNvPicPr>
          <p:nvPr/>
        </p:nvPicPr>
        <p:blipFill>
          <a:blip r:embed="rId3" cstate="print"/>
          <a:srcRect/>
          <a:stretch>
            <a:fillRect/>
          </a:stretch>
        </p:blipFill>
        <p:spPr bwMode="auto">
          <a:xfrm>
            <a:off x="1600200" y="2457450"/>
            <a:ext cx="5610225" cy="2876550"/>
          </a:xfrm>
          <a:prstGeom prst="rect">
            <a:avLst/>
          </a:prstGeom>
          <a:noFill/>
          <a:ln w="28575">
            <a:solidFill>
              <a:srgbClr val="0070C0"/>
            </a:solidFill>
            <a:miter lim="800000"/>
            <a:headEnd/>
            <a:tailEnd/>
          </a:ln>
        </p:spPr>
      </p:pic>
    </p:spTree>
    <p:extLst>
      <p:ext uri="{BB962C8B-B14F-4D97-AF65-F5344CB8AC3E}">
        <p14:creationId xmlns:p14="http://schemas.microsoft.com/office/powerpoint/2010/main" val="424707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800000"/>
                </a:solidFill>
              </a:rPr>
              <a:t>Blended</a:t>
            </a:r>
            <a:endParaRPr lang="en-US" b="1" dirty="0">
              <a:solidFill>
                <a:srgbClr val="800000"/>
              </a:solidFill>
            </a:endParaRPr>
          </a:p>
        </p:txBody>
      </p:sp>
      <p:sp>
        <p:nvSpPr>
          <p:cNvPr id="3" name="Content Placeholder 2"/>
          <p:cNvSpPr>
            <a:spLocks noGrp="1"/>
          </p:cNvSpPr>
          <p:nvPr>
            <p:ph idx="1"/>
          </p:nvPr>
        </p:nvSpPr>
        <p:spPr>
          <a:xfrm>
            <a:off x="381000" y="914400"/>
            <a:ext cx="8229600" cy="5486400"/>
          </a:xfrm>
        </p:spPr>
        <p:txBody>
          <a:bodyPr>
            <a:normAutofit/>
          </a:bodyPr>
          <a:lstStyle/>
          <a:p>
            <a:pPr marL="0" indent="0">
              <a:buClrTx/>
              <a:buNone/>
            </a:pPr>
            <a:r>
              <a:rPr lang="en-US" dirty="0" smtClean="0">
                <a:solidFill>
                  <a:srgbClr val="000090"/>
                </a:solidFill>
              </a:rPr>
              <a:t>Outside the U.S., many nations have different paradigms for digital learning</a:t>
            </a:r>
          </a:p>
          <a:p>
            <a:pPr marL="0" indent="0">
              <a:buClrTx/>
              <a:buNone/>
            </a:pPr>
            <a:r>
              <a:rPr lang="en-US" dirty="0" smtClean="0">
                <a:solidFill>
                  <a:srgbClr val="000090"/>
                </a:solidFill>
              </a:rPr>
              <a:t> </a:t>
            </a:r>
          </a:p>
          <a:p>
            <a:pPr lvl="1">
              <a:buClrTx/>
            </a:pPr>
            <a:r>
              <a:rPr lang="en-US" dirty="0" smtClean="0">
                <a:solidFill>
                  <a:srgbClr val="000090"/>
                </a:solidFill>
              </a:rPr>
              <a:t>Little full-time K-12 online learning</a:t>
            </a:r>
          </a:p>
          <a:p>
            <a:pPr lvl="1">
              <a:buClrTx/>
            </a:pPr>
            <a:r>
              <a:rPr lang="en-US" dirty="0" smtClean="0">
                <a:solidFill>
                  <a:srgbClr val="000090"/>
                </a:solidFill>
              </a:rPr>
              <a:t>Online learning used when F2F unavailable</a:t>
            </a:r>
          </a:p>
          <a:p>
            <a:pPr lvl="1">
              <a:buClrTx/>
            </a:pPr>
            <a:r>
              <a:rPr lang="en-US" dirty="0" smtClean="0">
                <a:solidFill>
                  <a:srgbClr val="000090"/>
                </a:solidFill>
              </a:rPr>
              <a:t>Any digital tech use may be considered “e-learning”</a:t>
            </a:r>
            <a:br>
              <a:rPr lang="en-US" dirty="0" smtClean="0">
                <a:solidFill>
                  <a:srgbClr val="000090"/>
                </a:solidFill>
              </a:rPr>
            </a:br>
            <a:r>
              <a:rPr lang="en-US" dirty="0" smtClean="0">
                <a:solidFill>
                  <a:srgbClr val="000090"/>
                </a:solidFill>
              </a:rPr>
              <a:t>(</a:t>
            </a:r>
            <a:r>
              <a:rPr lang="en-US" sz="2000" dirty="0" smtClean="0">
                <a:solidFill>
                  <a:srgbClr val="000090"/>
                </a:solidFill>
              </a:rPr>
              <a:t>Smallwood, </a:t>
            </a:r>
            <a:r>
              <a:rPr lang="en-US" sz="2000" dirty="0" err="1" smtClean="0">
                <a:solidFill>
                  <a:srgbClr val="000090"/>
                </a:solidFill>
              </a:rPr>
              <a:t>Reaburn</a:t>
            </a:r>
            <a:r>
              <a:rPr lang="en-US" sz="2000" dirty="0" smtClean="0">
                <a:solidFill>
                  <a:srgbClr val="000090"/>
                </a:solidFill>
              </a:rPr>
              <a:t> &amp; Baker, Ch 12; Cavanaugh, Ch 13; Harris, Ch 14; </a:t>
            </a:r>
            <a:r>
              <a:rPr lang="en-US" sz="2000" dirty="0" err="1" smtClean="0">
                <a:solidFill>
                  <a:srgbClr val="000090"/>
                </a:solidFill>
              </a:rPr>
              <a:t>Boulton</a:t>
            </a:r>
            <a:r>
              <a:rPr lang="en-US" sz="2000" dirty="0" smtClean="0">
                <a:solidFill>
                  <a:srgbClr val="000090"/>
                </a:solidFill>
              </a:rPr>
              <a:t> &amp; </a:t>
            </a:r>
            <a:r>
              <a:rPr lang="en-US" sz="2000" dirty="0" err="1" smtClean="0">
                <a:solidFill>
                  <a:srgbClr val="000090"/>
                </a:solidFill>
              </a:rPr>
              <a:t>Hasler</a:t>
            </a:r>
            <a:r>
              <a:rPr lang="en-US" sz="2000" dirty="0" smtClean="0">
                <a:solidFill>
                  <a:srgbClr val="000090"/>
                </a:solidFill>
              </a:rPr>
              <a:t>-Waters, </a:t>
            </a:r>
            <a:r>
              <a:rPr lang="en-US" sz="2000" dirty="0" err="1" smtClean="0">
                <a:solidFill>
                  <a:srgbClr val="000090"/>
                </a:solidFill>
              </a:rPr>
              <a:t>Ch</a:t>
            </a:r>
            <a:r>
              <a:rPr lang="en-US" sz="2000" dirty="0" smtClean="0">
                <a:solidFill>
                  <a:srgbClr val="000090"/>
                </a:solidFill>
              </a:rPr>
              <a:t> 15; Kim &amp; </a:t>
            </a:r>
            <a:r>
              <a:rPr lang="en-US" sz="2000" dirty="0" err="1" smtClean="0">
                <a:solidFill>
                  <a:srgbClr val="000090"/>
                </a:solidFill>
              </a:rPr>
              <a:t>Seo</a:t>
            </a:r>
            <a:r>
              <a:rPr lang="en-US" sz="2000" dirty="0" smtClean="0">
                <a:solidFill>
                  <a:srgbClr val="000090"/>
                </a:solidFill>
              </a:rPr>
              <a:t>, </a:t>
            </a:r>
            <a:r>
              <a:rPr lang="en-US" sz="2000" dirty="0" err="1" smtClean="0">
                <a:solidFill>
                  <a:srgbClr val="000090"/>
                </a:solidFill>
              </a:rPr>
              <a:t>Ch</a:t>
            </a:r>
            <a:r>
              <a:rPr lang="en-US" sz="2000" dirty="0" smtClean="0">
                <a:solidFill>
                  <a:srgbClr val="000090"/>
                </a:solidFill>
              </a:rPr>
              <a:t> 16)</a:t>
            </a:r>
            <a:endParaRPr lang="en-US" sz="1600" dirty="0" smtClean="0">
              <a:solidFill>
                <a:srgbClr val="000090"/>
              </a:solidFill>
            </a:endParaRPr>
          </a:p>
        </p:txBody>
      </p:sp>
      <p:graphicFrame>
        <p:nvGraphicFramePr>
          <p:cNvPr id="10" name="Table 9"/>
          <p:cNvGraphicFramePr>
            <a:graphicFrameLocks noGrp="1"/>
          </p:cNvGraphicFramePr>
          <p:nvPr/>
        </p:nvGraphicFramePr>
        <p:xfrm>
          <a:off x="457200" y="4556760"/>
          <a:ext cx="8229600" cy="1767840"/>
        </p:xfrm>
        <a:graphic>
          <a:graphicData uri="http://schemas.openxmlformats.org/drawingml/2006/table">
            <a:tbl>
              <a:tblPr firstRow="1" bandRow="1">
                <a:tableStyleId>{7DF18680-E054-41AD-8BC1-D1AEF772440D}</a:tableStyleId>
              </a:tblPr>
              <a:tblGrid>
                <a:gridCol w="1645920"/>
                <a:gridCol w="1645920"/>
                <a:gridCol w="1645920"/>
                <a:gridCol w="1645920"/>
                <a:gridCol w="1645920"/>
              </a:tblGrid>
              <a:tr h="685800">
                <a:tc gridSpan="5">
                  <a:txBody>
                    <a:bodyPr/>
                    <a:lstStyle/>
                    <a:p>
                      <a:pPr algn="ctr"/>
                      <a:r>
                        <a:rPr lang="en-US" sz="4400" dirty="0" smtClean="0"/>
                        <a:t>DIGITAL WORLDWIDE…</a:t>
                      </a:r>
                      <a:endParaRPr lang="en-US" sz="4400" dirty="0">
                        <a:solidFill>
                          <a:srgbClr val="0000CC"/>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a:txBody>
                    <a:bodyPr/>
                    <a:lstStyle/>
                    <a:p>
                      <a:pPr algn="ctr"/>
                      <a:r>
                        <a:rPr lang="en-US" sz="2000" dirty="0" smtClean="0"/>
                        <a:t>LEARNING</a:t>
                      </a:r>
                      <a:r>
                        <a:rPr lang="en-US" sz="2000" baseline="0" dirty="0" smtClean="0"/>
                        <a:t> ENVIRON-MENTS</a:t>
                      </a:r>
                      <a:endParaRPr lang="en-US" sz="2000" b="1" dirty="0">
                        <a:solidFill>
                          <a:srgbClr val="0000CC"/>
                        </a:solidFill>
                      </a:endParaRPr>
                    </a:p>
                  </a:txBody>
                  <a:tcPr/>
                </a:tc>
                <a:tc>
                  <a:txBody>
                    <a:bodyPr/>
                    <a:lstStyle/>
                    <a:p>
                      <a:pPr algn="ctr"/>
                      <a:r>
                        <a:rPr lang="en-US" sz="2000" dirty="0" smtClean="0"/>
                        <a:t>CURRIC-ULUM</a:t>
                      </a:r>
                      <a:endParaRPr lang="en-US" sz="2000" b="1" dirty="0">
                        <a:solidFill>
                          <a:srgbClr val="0000CC"/>
                        </a:solidFill>
                      </a:endParaRPr>
                    </a:p>
                  </a:txBody>
                  <a:tcPr/>
                </a:tc>
                <a:tc>
                  <a:txBody>
                    <a:bodyPr/>
                    <a:lstStyle/>
                    <a:p>
                      <a:r>
                        <a:rPr lang="en-US" sz="2000" dirty="0" smtClean="0"/>
                        <a:t>RESOUR-</a:t>
                      </a:r>
                    </a:p>
                    <a:p>
                      <a:r>
                        <a:rPr lang="en-US" sz="2000" dirty="0" smtClean="0"/>
                        <a:t>CES</a:t>
                      </a:r>
                      <a:endParaRPr lang="en-US" sz="2000" b="1" dirty="0">
                        <a:solidFill>
                          <a:srgbClr val="0000CC"/>
                        </a:solidFill>
                      </a:endParaRPr>
                    </a:p>
                  </a:txBody>
                  <a:tcPr/>
                </a:tc>
                <a:tc>
                  <a:txBody>
                    <a:bodyPr/>
                    <a:lstStyle/>
                    <a:p>
                      <a:r>
                        <a:rPr lang="en-US" sz="2000" dirty="0" smtClean="0"/>
                        <a:t>REPOSI-</a:t>
                      </a:r>
                    </a:p>
                    <a:p>
                      <a:r>
                        <a:rPr lang="en-US" sz="2000" dirty="0" smtClean="0"/>
                        <a:t>TIORIES</a:t>
                      </a:r>
                      <a:endParaRPr lang="en-US" sz="2000" b="1" dirty="0">
                        <a:solidFill>
                          <a:srgbClr val="0000CC"/>
                        </a:solidFill>
                      </a:endParaRPr>
                    </a:p>
                  </a:txBody>
                  <a:tcPr/>
                </a:tc>
                <a:tc>
                  <a:txBody>
                    <a:bodyPr/>
                    <a:lstStyle/>
                    <a:p>
                      <a:r>
                        <a:rPr lang="en-US" sz="2000" dirty="0" smtClean="0"/>
                        <a:t>LITERACY</a:t>
                      </a:r>
                      <a:endParaRPr lang="en-US" sz="2000" b="1" dirty="0">
                        <a:solidFill>
                          <a:srgbClr val="0000CC"/>
                        </a:solidFill>
                      </a:endParaRPr>
                    </a:p>
                  </a:txBody>
                  <a:tcPr/>
                </a:tc>
              </a:tr>
            </a:tbl>
          </a:graphicData>
        </a:graphic>
      </p:graphicFrame>
    </p:spTree>
    <p:extLst>
      <p:ext uri="{BB962C8B-B14F-4D97-AF65-F5344CB8AC3E}">
        <p14:creationId xmlns:p14="http://schemas.microsoft.com/office/powerpoint/2010/main" val="25530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rPr>
              <a:t>Facilitated</a:t>
            </a:r>
            <a:endParaRPr lang="en-US" b="1" dirty="0">
              <a:solidFill>
                <a:srgbClr val="800000"/>
              </a:solidFill>
            </a:endParaRPr>
          </a:p>
        </p:txBody>
      </p:sp>
      <p:sp>
        <p:nvSpPr>
          <p:cNvPr id="3" name="Content Placeholder 2"/>
          <p:cNvSpPr>
            <a:spLocks noGrp="1"/>
          </p:cNvSpPr>
          <p:nvPr>
            <p:ph idx="1"/>
          </p:nvPr>
        </p:nvSpPr>
        <p:spPr/>
        <p:txBody>
          <a:bodyPr>
            <a:normAutofit lnSpcReduction="10000"/>
          </a:bodyPr>
          <a:lstStyle/>
          <a:p>
            <a:pPr marL="0" indent="0">
              <a:buClrTx/>
              <a:buNone/>
            </a:pPr>
            <a:r>
              <a:rPr lang="en-US" dirty="0" smtClean="0">
                <a:solidFill>
                  <a:srgbClr val="000090"/>
                </a:solidFill>
              </a:rPr>
              <a:t>Important new roles for K-12 teachers as facilitators, guiding and shaping learning</a:t>
            </a:r>
          </a:p>
          <a:p>
            <a:pPr marL="0" indent="0">
              <a:buClrTx/>
              <a:buNone/>
            </a:pPr>
            <a:endParaRPr lang="en-US" dirty="0" smtClean="0">
              <a:solidFill>
                <a:srgbClr val="000090"/>
              </a:solidFill>
            </a:endParaRPr>
          </a:p>
          <a:p>
            <a:pPr marL="4057650">
              <a:buClrTx/>
              <a:tabLst>
                <a:tab pos="8001000" algn="l"/>
              </a:tabLst>
            </a:pPr>
            <a:r>
              <a:rPr lang="en-US" dirty="0" smtClean="0">
                <a:solidFill>
                  <a:srgbClr val="000090"/>
                </a:solidFill>
              </a:rPr>
              <a:t>Primarily provide scaffolding, support and intervention.</a:t>
            </a:r>
          </a:p>
          <a:p>
            <a:pPr marL="4057650">
              <a:buClrTx/>
              <a:tabLst>
                <a:tab pos="8001000" algn="l"/>
              </a:tabLst>
            </a:pPr>
            <a:r>
              <a:rPr lang="en-US" dirty="0" smtClean="0">
                <a:solidFill>
                  <a:srgbClr val="000090"/>
                </a:solidFill>
              </a:rPr>
              <a:t>Effective practices (Kennedy &amp; </a:t>
            </a:r>
            <a:r>
              <a:rPr lang="en-US" dirty="0" err="1" smtClean="0">
                <a:solidFill>
                  <a:srgbClr val="000090"/>
                </a:solidFill>
              </a:rPr>
              <a:t>Archambault</a:t>
            </a:r>
            <a:r>
              <a:rPr lang="en-US" dirty="0" smtClean="0">
                <a:solidFill>
                  <a:srgbClr val="000090"/>
                </a:solidFill>
              </a:rPr>
              <a:t>, Ch. 2); Certifications and Endorsements (Yang &amp; Rice, Ch. 9)</a:t>
            </a:r>
          </a:p>
          <a:p>
            <a:endParaRPr lang="en-US" dirty="0"/>
          </a:p>
        </p:txBody>
      </p:sp>
      <p:pic>
        <p:nvPicPr>
          <p:cNvPr id="1028" name="Picture 4" descr="C:\Users\Tom-Laptop\AppData\Local\Microsoft\Windows\Temporary Internet Files\Content.IE5\8M530K7F\teacher-359311_640[1].png"/>
          <p:cNvPicPr>
            <a:picLocks noChangeAspect="1" noChangeArrowheads="1"/>
          </p:cNvPicPr>
          <p:nvPr/>
        </p:nvPicPr>
        <p:blipFill>
          <a:blip r:embed="rId3" cstate="print"/>
          <a:srcRect/>
          <a:stretch>
            <a:fillRect/>
          </a:stretch>
        </p:blipFill>
        <p:spPr bwMode="auto">
          <a:xfrm>
            <a:off x="685800" y="2438400"/>
            <a:ext cx="3657600" cy="3657600"/>
          </a:xfrm>
          <a:prstGeom prst="rect">
            <a:avLst/>
          </a:prstGeom>
          <a:noFill/>
        </p:spPr>
      </p:pic>
    </p:spTree>
    <p:extLst>
      <p:ext uri="{BB962C8B-B14F-4D97-AF65-F5344CB8AC3E}">
        <p14:creationId xmlns:p14="http://schemas.microsoft.com/office/powerpoint/2010/main" val="60729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m-Laptop\AppData\Local\Microsoft\Windows\Temporary Internet Files\Content.IE5\R01Q5SFL\exito[1].jpg"/>
          <p:cNvPicPr>
            <a:picLocks noChangeAspect="1" noChangeArrowheads="1"/>
          </p:cNvPicPr>
          <p:nvPr/>
        </p:nvPicPr>
        <p:blipFill>
          <a:blip r:embed="rId3" cstate="print"/>
          <a:srcRect/>
          <a:stretch>
            <a:fillRect/>
          </a:stretch>
        </p:blipFill>
        <p:spPr bwMode="auto">
          <a:xfrm>
            <a:off x="5867400" y="1828800"/>
            <a:ext cx="2743200" cy="2743200"/>
          </a:xfrm>
          <a:prstGeom prst="rect">
            <a:avLst/>
          </a:prstGeom>
          <a:noFill/>
        </p:spPr>
      </p:pic>
      <p:sp>
        <p:nvSpPr>
          <p:cNvPr id="2" name="Title 1"/>
          <p:cNvSpPr>
            <a:spLocks noGrp="1"/>
          </p:cNvSpPr>
          <p:nvPr>
            <p:ph type="title"/>
          </p:nvPr>
        </p:nvSpPr>
        <p:spPr>
          <a:xfrm>
            <a:off x="457200" y="152400"/>
            <a:ext cx="8229600" cy="1066800"/>
          </a:xfrm>
        </p:spPr>
        <p:txBody>
          <a:bodyPr/>
          <a:lstStyle/>
          <a:p>
            <a:r>
              <a:rPr lang="en-US" b="1" dirty="0" smtClean="0">
                <a:solidFill>
                  <a:srgbClr val="800000"/>
                </a:solidFill>
              </a:rPr>
              <a:t>Personalized</a:t>
            </a:r>
            <a:endParaRPr lang="en-US" b="1" dirty="0">
              <a:solidFill>
                <a:srgbClr val="800000"/>
              </a:solidFill>
            </a:endParaRPr>
          </a:p>
        </p:txBody>
      </p:sp>
      <p:sp>
        <p:nvSpPr>
          <p:cNvPr id="3" name="Content Placeholder 2"/>
          <p:cNvSpPr>
            <a:spLocks noGrp="1"/>
          </p:cNvSpPr>
          <p:nvPr>
            <p:ph idx="1"/>
          </p:nvPr>
        </p:nvSpPr>
        <p:spPr>
          <a:xfrm>
            <a:off x="457200" y="1219200"/>
            <a:ext cx="6629400" cy="4953000"/>
          </a:xfrm>
        </p:spPr>
        <p:txBody>
          <a:bodyPr/>
          <a:lstStyle/>
          <a:p>
            <a:pPr marL="0" indent="0">
              <a:buClrTx/>
              <a:buNone/>
            </a:pPr>
            <a:r>
              <a:rPr lang="en-US" dirty="0" smtClean="0">
                <a:solidFill>
                  <a:srgbClr val="000090"/>
                </a:solidFill>
              </a:rPr>
              <a:t>Trend toward increasing personalization via technology</a:t>
            </a:r>
          </a:p>
          <a:p>
            <a:pPr marL="0" indent="0">
              <a:buClrTx/>
              <a:buNone/>
            </a:pPr>
            <a:endParaRPr lang="en-US" dirty="0" smtClean="0">
              <a:solidFill>
                <a:srgbClr val="000090"/>
              </a:solidFill>
            </a:endParaRPr>
          </a:p>
          <a:p>
            <a:pPr>
              <a:buClrTx/>
            </a:pPr>
            <a:r>
              <a:rPr lang="en-US" dirty="0" smtClean="0">
                <a:solidFill>
                  <a:srgbClr val="000090"/>
                </a:solidFill>
              </a:rPr>
              <a:t>Personalized learning</a:t>
            </a:r>
            <a:br>
              <a:rPr lang="en-US" dirty="0" smtClean="0">
                <a:solidFill>
                  <a:srgbClr val="000090"/>
                </a:solidFill>
              </a:rPr>
            </a:br>
            <a:r>
              <a:rPr lang="en-US" dirty="0" smtClean="0">
                <a:solidFill>
                  <a:srgbClr val="000090"/>
                </a:solidFill>
              </a:rPr>
              <a:t>(</a:t>
            </a:r>
            <a:r>
              <a:rPr lang="en-US" dirty="0" err="1" smtClean="0">
                <a:solidFill>
                  <a:srgbClr val="000090"/>
                </a:solidFill>
              </a:rPr>
              <a:t>Revenaugh</a:t>
            </a:r>
            <a:r>
              <a:rPr lang="en-US" dirty="0" smtClean="0">
                <a:solidFill>
                  <a:srgbClr val="000090"/>
                </a:solidFill>
              </a:rPr>
              <a:t>, Ch 10)</a:t>
            </a:r>
          </a:p>
          <a:p>
            <a:pPr>
              <a:buClrTx/>
            </a:pPr>
            <a:r>
              <a:rPr lang="en-US" dirty="0" smtClean="0">
                <a:solidFill>
                  <a:srgbClr val="000090"/>
                </a:solidFill>
              </a:rPr>
              <a:t>Individualized learning</a:t>
            </a:r>
            <a:br>
              <a:rPr lang="en-US" dirty="0" smtClean="0">
                <a:solidFill>
                  <a:srgbClr val="000090"/>
                </a:solidFill>
              </a:rPr>
            </a:br>
            <a:r>
              <a:rPr lang="en-US" dirty="0" smtClean="0">
                <a:solidFill>
                  <a:srgbClr val="000090"/>
                </a:solidFill>
              </a:rPr>
              <a:t>(Smallwood, </a:t>
            </a:r>
            <a:r>
              <a:rPr lang="en-US" dirty="0" err="1" smtClean="0">
                <a:solidFill>
                  <a:srgbClr val="000090"/>
                </a:solidFill>
              </a:rPr>
              <a:t>Reaburn</a:t>
            </a:r>
            <a:r>
              <a:rPr lang="en-US" dirty="0" smtClean="0">
                <a:solidFill>
                  <a:srgbClr val="000090"/>
                </a:solidFill>
              </a:rPr>
              <a:t> </a:t>
            </a:r>
            <a:br>
              <a:rPr lang="en-US" dirty="0" smtClean="0">
                <a:solidFill>
                  <a:srgbClr val="000090"/>
                </a:solidFill>
              </a:rPr>
            </a:br>
            <a:r>
              <a:rPr lang="en-US" dirty="0" smtClean="0">
                <a:solidFill>
                  <a:srgbClr val="000090"/>
                </a:solidFill>
              </a:rPr>
              <a:t>&amp; Baker, Ch 12; Harris, Ch14)</a:t>
            </a:r>
          </a:p>
          <a:p>
            <a:pPr>
              <a:buClrTx/>
            </a:pPr>
            <a:r>
              <a:rPr lang="en-US" dirty="0" smtClean="0">
                <a:solidFill>
                  <a:srgbClr val="000090"/>
                </a:solidFill>
              </a:rPr>
              <a:t>Authentic collaborative activities</a:t>
            </a:r>
            <a:br>
              <a:rPr lang="en-US" dirty="0" smtClean="0">
                <a:solidFill>
                  <a:srgbClr val="000090"/>
                </a:solidFill>
              </a:rPr>
            </a:br>
            <a:r>
              <a:rPr lang="en-US" dirty="0" smtClean="0">
                <a:solidFill>
                  <a:srgbClr val="000090"/>
                </a:solidFill>
              </a:rPr>
              <a:t>(</a:t>
            </a:r>
            <a:r>
              <a:rPr lang="en-US" dirty="0" err="1" smtClean="0">
                <a:solidFill>
                  <a:srgbClr val="000090"/>
                </a:solidFill>
              </a:rPr>
              <a:t>Boulton</a:t>
            </a:r>
            <a:r>
              <a:rPr lang="en-US" dirty="0" smtClean="0">
                <a:solidFill>
                  <a:srgbClr val="000090"/>
                </a:solidFill>
              </a:rPr>
              <a:t> &amp; </a:t>
            </a:r>
            <a:r>
              <a:rPr lang="en-US" dirty="0" err="1" smtClean="0">
                <a:solidFill>
                  <a:srgbClr val="000090"/>
                </a:solidFill>
              </a:rPr>
              <a:t>Hasler</a:t>
            </a:r>
            <a:r>
              <a:rPr lang="en-US" dirty="0" smtClean="0">
                <a:solidFill>
                  <a:srgbClr val="000090"/>
                </a:solidFill>
              </a:rPr>
              <a:t> Waters, Ch 15)</a:t>
            </a:r>
            <a:endParaRPr lang="en-US" dirty="0">
              <a:solidFill>
                <a:srgbClr val="000090"/>
              </a:solidFill>
            </a:endParaRPr>
          </a:p>
        </p:txBody>
      </p:sp>
    </p:spTree>
    <p:extLst>
      <p:ext uri="{BB962C8B-B14F-4D97-AF65-F5344CB8AC3E}">
        <p14:creationId xmlns:p14="http://schemas.microsoft.com/office/powerpoint/2010/main" val="151156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rPr>
              <a:t>Adaptive</a:t>
            </a:r>
            <a:endParaRPr lang="en-US" b="1" dirty="0">
              <a:solidFill>
                <a:srgbClr val="800000"/>
              </a:solidFill>
            </a:endParaRPr>
          </a:p>
        </p:txBody>
      </p:sp>
      <p:sp>
        <p:nvSpPr>
          <p:cNvPr id="3" name="Content Placeholder 2"/>
          <p:cNvSpPr>
            <a:spLocks noGrp="1"/>
          </p:cNvSpPr>
          <p:nvPr>
            <p:ph idx="1"/>
          </p:nvPr>
        </p:nvSpPr>
        <p:spPr/>
        <p:txBody>
          <a:bodyPr>
            <a:normAutofit/>
          </a:bodyPr>
          <a:lstStyle/>
          <a:p>
            <a:pPr marL="0" indent="0">
              <a:buClrTx/>
              <a:buNone/>
            </a:pPr>
            <a:r>
              <a:rPr lang="en-US" dirty="0" smtClean="0">
                <a:solidFill>
                  <a:srgbClr val="000090"/>
                </a:solidFill>
              </a:rPr>
              <a:t>Online learner interactions increasingly used to adapt teaching and learning</a:t>
            </a:r>
          </a:p>
          <a:p>
            <a:pPr>
              <a:buClrTx/>
            </a:pPr>
            <a:r>
              <a:rPr lang="en-US" dirty="0" smtClean="0">
                <a:solidFill>
                  <a:srgbClr val="000090"/>
                </a:solidFill>
              </a:rPr>
              <a:t>Example: Nexus Academy</a:t>
            </a:r>
          </a:p>
          <a:p>
            <a:pPr marL="3257550" lvl="1">
              <a:buClrTx/>
            </a:pPr>
            <a:r>
              <a:rPr lang="en-US" dirty="0" smtClean="0">
                <a:solidFill>
                  <a:srgbClr val="000090"/>
                </a:solidFill>
              </a:rPr>
              <a:t>dynamic F2F grouping of students to learn a specific objective based on CC-aligned embedded testing</a:t>
            </a:r>
          </a:p>
          <a:p>
            <a:pPr marL="3257550" lvl="1">
              <a:buClrTx/>
            </a:pPr>
            <a:r>
              <a:rPr lang="en-US" dirty="0" smtClean="0">
                <a:solidFill>
                  <a:srgbClr val="000090"/>
                </a:solidFill>
              </a:rPr>
              <a:t>use of adaptive testing to personalize learning program, track progress</a:t>
            </a:r>
            <a:br>
              <a:rPr lang="en-US" dirty="0" smtClean="0">
                <a:solidFill>
                  <a:srgbClr val="000090"/>
                </a:solidFill>
              </a:rPr>
            </a:br>
            <a:r>
              <a:rPr lang="en-US" dirty="0" smtClean="0">
                <a:solidFill>
                  <a:srgbClr val="000090"/>
                </a:solidFill>
              </a:rPr>
              <a:t>(</a:t>
            </a:r>
            <a:r>
              <a:rPr lang="en-US" dirty="0" err="1" smtClean="0">
                <a:solidFill>
                  <a:srgbClr val="000090"/>
                </a:solidFill>
              </a:rPr>
              <a:t>Revenaugh</a:t>
            </a:r>
            <a:r>
              <a:rPr lang="en-US" dirty="0" smtClean="0">
                <a:solidFill>
                  <a:srgbClr val="000090"/>
                </a:solidFill>
              </a:rPr>
              <a:t>, Ch 10)</a:t>
            </a:r>
          </a:p>
        </p:txBody>
      </p:sp>
      <p:pic>
        <p:nvPicPr>
          <p:cNvPr id="3077" name="Picture 5" descr="C:\Users\Tom-Laptop\AppData\Local\Microsoft\Windows\Temporary Internet Files\Content.IE5\WPAI61AS\heliconiusintro1600px.250a[1].jpg"/>
          <p:cNvPicPr>
            <a:picLocks noChangeAspect="1" noChangeArrowheads="1"/>
          </p:cNvPicPr>
          <p:nvPr/>
        </p:nvPicPr>
        <p:blipFill>
          <a:blip r:embed="rId3" cstate="print"/>
          <a:srcRect/>
          <a:stretch>
            <a:fillRect/>
          </a:stretch>
        </p:blipFill>
        <p:spPr bwMode="auto">
          <a:xfrm>
            <a:off x="547827" y="2997200"/>
            <a:ext cx="2652573" cy="2717800"/>
          </a:xfrm>
          <a:prstGeom prst="rect">
            <a:avLst/>
          </a:prstGeom>
          <a:noFill/>
        </p:spPr>
      </p:pic>
    </p:spTree>
    <p:extLst>
      <p:ext uri="{BB962C8B-B14F-4D97-AF65-F5344CB8AC3E}">
        <p14:creationId xmlns:p14="http://schemas.microsoft.com/office/powerpoint/2010/main" val="123224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4C1A05-E0F1-9240-98F4-EE6112878DC0}" type="slidenum">
              <a:rPr lang="en-US">
                <a:solidFill>
                  <a:schemeClr val="bg1"/>
                </a:solidFill>
              </a:rPr>
              <a:pPr eaLnBrk="1" hangingPunct="1"/>
              <a:t>2</a:t>
            </a:fld>
            <a:endParaRPr lang="en-US">
              <a:solidFill>
                <a:schemeClr val="bg1"/>
              </a:solidFill>
            </a:endParaRPr>
          </a:p>
        </p:txBody>
      </p:sp>
      <p:sp>
        <p:nvSpPr>
          <p:cNvPr id="4099" name="Rectangle 2"/>
          <p:cNvSpPr>
            <a:spLocks noGrp="1" noChangeArrowheads="1"/>
          </p:cNvSpPr>
          <p:nvPr>
            <p:ph type="title"/>
          </p:nvPr>
        </p:nvSpPr>
        <p:spPr>
          <a:xfrm>
            <a:off x="457200" y="152400"/>
            <a:ext cx="8229600" cy="914400"/>
          </a:xfrm>
        </p:spPr>
        <p:txBody>
          <a:bodyPr/>
          <a:lstStyle/>
          <a:p>
            <a:pPr algn="ctr" eaLnBrk="1" hangingPunct="1"/>
            <a:r>
              <a:rPr lang="en-US" dirty="0">
                <a:solidFill>
                  <a:srgbClr val="800000"/>
                </a:solidFill>
                <a:latin typeface="Arial" charset="0"/>
              </a:rPr>
              <a:t>About the Book</a:t>
            </a:r>
          </a:p>
        </p:txBody>
      </p:sp>
      <p:sp>
        <p:nvSpPr>
          <p:cNvPr id="4100" name="Rectangle 3"/>
          <p:cNvSpPr>
            <a:spLocks noGrp="1" noChangeArrowheads="1"/>
          </p:cNvSpPr>
          <p:nvPr>
            <p:ph type="body" idx="1"/>
          </p:nvPr>
        </p:nvSpPr>
        <p:spPr/>
        <p:txBody>
          <a:bodyPr/>
          <a:lstStyle/>
          <a:p>
            <a:pPr eaLnBrk="1" hangingPunct="1">
              <a:lnSpc>
                <a:spcPct val="90000"/>
              </a:lnSpc>
            </a:pPr>
            <a:r>
              <a:rPr lang="en-US" sz="2800" dirty="0">
                <a:latin typeface="Arial" charset="0"/>
              </a:rPr>
              <a:t>We asked: </a:t>
            </a:r>
            <a:r>
              <a:rPr lang="en-US" sz="2800" i="1" dirty="0">
                <a:latin typeface="Arial" charset="0"/>
              </a:rPr>
              <a:t>What can North American educators learn from international K–12 educators, and vice versa, about building successful  programs?</a:t>
            </a:r>
            <a:r>
              <a:rPr lang="en-US" sz="2800" dirty="0">
                <a:latin typeface="Arial" charset="0"/>
              </a:rPr>
              <a:t>  </a:t>
            </a:r>
          </a:p>
          <a:p>
            <a:pPr eaLnBrk="1" hangingPunct="1">
              <a:lnSpc>
                <a:spcPct val="90000"/>
              </a:lnSpc>
              <a:buFontTx/>
              <a:buNone/>
            </a:pPr>
            <a:endParaRPr lang="en-US" sz="2800" dirty="0">
              <a:latin typeface="Arial" charset="0"/>
            </a:endParaRPr>
          </a:p>
          <a:p>
            <a:pPr eaLnBrk="1" hangingPunct="1">
              <a:lnSpc>
                <a:spcPct val="90000"/>
              </a:lnSpc>
            </a:pPr>
            <a:r>
              <a:rPr lang="en-US" sz="2800" dirty="0">
                <a:latin typeface="Arial" charset="0"/>
              </a:rPr>
              <a:t>Then went about finding the people &amp; programs who could help them answer these questions. </a:t>
            </a:r>
          </a:p>
        </p:txBody>
      </p:sp>
    </p:spTree>
    <p:extLst>
      <p:ext uri="{BB962C8B-B14F-4D97-AF65-F5344CB8AC3E}">
        <p14:creationId xmlns:p14="http://schemas.microsoft.com/office/powerpoint/2010/main" val="45218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solidFill>
                  <a:srgbClr val="800000"/>
                </a:solidFill>
              </a:rPr>
              <a:t>Evidence-Based</a:t>
            </a:r>
            <a:endParaRPr lang="en-US" b="1" dirty="0">
              <a:solidFill>
                <a:srgbClr val="800000"/>
              </a:solidFill>
            </a:endParaRPr>
          </a:p>
        </p:txBody>
      </p:sp>
      <p:sp>
        <p:nvSpPr>
          <p:cNvPr id="3" name="Content Placeholder 2"/>
          <p:cNvSpPr>
            <a:spLocks noGrp="1"/>
          </p:cNvSpPr>
          <p:nvPr>
            <p:ph idx="1"/>
          </p:nvPr>
        </p:nvSpPr>
        <p:spPr>
          <a:xfrm>
            <a:off x="457200" y="1219200"/>
            <a:ext cx="8458200" cy="5181600"/>
          </a:xfrm>
        </p:spPr>
        <p:txBody>
          <a:bodyPr>
            <a:normAutofit/>
          </a:bodyPr>
          <a:lstStyle/>
          <a:p>
            <a:pPr>
              <a:buClrTx/>
            </a:pPr>
            <a:r>
              <a:rPr lang="en-US" dirty="0" smtClean="0">
                <a:solidFill>
                  <a:srgbClr val="000090"/>
                </a:solidFill>
              </a:rPr>
              <a:t>Ask the right questions to build </a:t>
            </a:r>
            <a:br>
              <a:rPr lang="en-US" dirty="0" smtClean="0">
                <a:solidFill>
                  <a:srgbClr val="000090"/>
                </a:solidFill>
              </a:rPr>
            </a:br>
            <a:r>
              <a:rPr lang="en-US" dirty="0" smtClean="0">
                <a:solidFill>
                  <a:srgbClr val="000090"/>
                </a:solidFill>
              </a:rPr>
              <a:t>evidence-based practice, such as:</a:t>
            </a:r>
          </a:p>
          <a:p>
            <a:pPr marL="3260725" lvl="7">
              <a:buClrTx/>
            </a:pPr>
            <a:r>
              <a:rPr lang="en-US" sz="3200" i="1" dirty="0" smtClean="0">
                <a:solidFill>
                  <a:srgbClr val="000090"/>
                </a:solidFill>
              </a:rPr>
              <a:t>Under what conditions does  K-12 online and blended learning work best?</a:t>
            </a:r>
          </a:p>
          <a:p>
            <a:pPr lvl="7">
              <a:buClrTx/>
            </a:pPr>
            <a:endParaRPr lang="en-US" dirty="0" smtClean="0">
              <a:solidFill>
                <a:srgbClr val="000090"/>
              </a:solidFill>
            </a:endParaRPr>
          </a:p>
          <a:p>
            <a:pPr lvl="7">
              <a:buClrTx/>
            </a:pPr>
            <a:endParaRPr lang="en-US" dirty="0" smtClean="0">
              <a:solidFill>
                <a:srgbClr val="000090"/>
              </a:solidFill>
            </a:endParaRPr>
          </a:p>
          <a:p>
            <a:pPr lvl="2">
              <a:buClrTx/>
              <a:buNone/>
            </a:pPr>
            <a:r>
              <a:rPr lang="en-US" sz="3200" dirty="0" smtClean="0">
                <a:solidFill>
                  <a:srgbClr val="000090"/>
                </a:solidFill>
              </a:rPr>
              <a:t>Rather than asking:</a:t>
            </a:r>
          </a:p>
          <a:p>
            <a:pPr marL="2216150" lvl="5">
              <a:buClrTx/>
            </a:pPr>
            <a:r>
              <a:rPr lang="en-US" sz="3200" i="1" dirty="0" smtClean="0">
                <a:solidFill>
                  <a:srgbClr val="000090"/>
                </a:solidFill>
              </a:rPr>
              <a:t>Does it work better </a:t>
            </a:r>
            <a:br>
              <a:rPr lang="en-US" sz="3200" i="1" dirty="0" smtClean="0">
                <a:solidFill>
                  <a:srgbClr val="000090"/>
                </a:solidFill>
              </a:rPr>
            </a:br>
            <a:r>
              <a:rPr lang="en-US" sz="3200" i="1" dirty="0" smtClean="0">
                <a:solidFill>
                  <a:srgbClr val="000090"/>
                </a:solidFill>
              </a:rPr>
              <a:t>than face-to-face?</a:t>
            </a:r>
            <a:br>
              <a:rPr lang="en-US" sz="3200" i="1" dirty="0" smtClean="0">
                <a:solidFill>
                  <a:srgbClr val="000090"/>
                </a:solidFill>
              </a:rPr>
            </a:br>
            <a:r>
              <a:rPr lang="en-US" sz="2600" dirty="0" smtClean="0">
                <a:solidFill>
                  <a:srgbClr val="000090"/>
                </a:solidFill>
              </a:rPr>
              <a:t>(</a:t>
            </a:r>
            <a:r>
              <a:rPr lang="en-US" sz="2600" dirty="0" err="1" smtClean="0">
                <a:solidFill>
                  <a:srgbClr val="000090"/>
                </a:solidFill>
              </a:rPr>
              <a:t>Ferdig</a:t>
            </a:r>
            <a:r>
              <a:rPr lang="en-US" sz="2600" dirty="0" smtClean="0">
                <a:solidFill>
                  <a:srgbClr val="000090"/>
                </a:solidFill>
              </a:rPr>
              <a:t>, Cavanaugh, &amp; </a:t>
            </a:r>
            <a:r>
              <a:rPr lang="en-US" sz="2600" dirty="0" err="1" smtClean="0">
                <a:solidFill>
                  <a:srgbClr val="000090"/>
                </a:solidFill>
              </a:rPr>
              <a:t>Freidhoff</a:t>
            </a:r>
            <a:r>
              <a:rPr lang="en-US" sz="2600" dirty="0" smtClean="0">
                <a:solidFill>
                  <a:srgbClr val="000090"/>
                </a:solidFill>
              </a:rPr>
              <a:t>, Ch 5)</a:t>
            </a:r>
            <a:endParaRPr lang="en-US" sz="2600" dirty="0">
              <a:solidFill>
                <a:srgbClr val="000090"/>
              </a:solidFill>
            </a:endParaRPr>
          </a:p>
        </p:txBody>
      </p:sp>
      <p:pic>
        <p:nvPicPr>
          <p:cNvPr id="7" name="Picture 4" descr="C:\Users\Tom-Laptop\AppData\Local\Microsoft\Windows\Temporary Internet Files\Content.IE5\WPAI61AS\silhouette-woman-and-man[1].jpg"/>
          <p:cNvPicPr>
            <a:picLocks noChangeAspect="1" noChangeArrowheads="1"/>
          </p:cNvPicPr>
          <p:nvPr/>
        </p:nvPicPr>
        <p:blipFill>
          <a:blip r:embed="rId3" cstate="print"/>
          <a:srcRect/>
          <a:stretch>
            <a:fillRect/>
          </a:stretch>
        </p:blipFill>
        <p:spPr bwMode="auto">
          <a:xfrm>
            <a:off x="6400800" y="4086225"/>
            <a:ext cx="2114550" cy="1400175"/>
          </a:xfrm>
          <a:prstGeom prst="rect">
            <a:avLst/>
          </a:prstGeom>
          <a:noFill/>
          <a:ln w="9525">
            <a:noFill/>
            <a:miter lim="800000"/>
            <a:headEnd/>
            <a:tailEnd/>
          </a:ln>
        </p:spPr>
      </p:pic>
      <p:sp>
        <p:nvSpPr>
          <p:cNvPr id="8" name="Up Arrow 7"/>
          <p:cNvSpPr/>
          <p:nvPr/>
        </p:nvSpPr>
        <p:spPr>
          <a:xfrm>
            <a:off x="381000" y="2590800"/>
            <a:ext cx="457200" cy="914400"/>
          </a:xfrm>
          <a:prstGeom prst="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flipV="1">
            <a:off x="1752600" y="5029200"/>
            <a:ext cx="457200" cy="6858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5" descr="C:\Users\Tom-Laptop\AppData\Local\Microsoft\Windows\Temporary Internet Files\Content.IE5\8M530K7F\bird-1371137147eeB[1].jpg"/>
          <p:cNvPicPr>
            <a:picLocks noChangeAspect="1" noChangeArrowheads="1"/>
          </p:cNvPicPr>
          <p:nvPr/>
        </p:nvPicPr>
        <p:blipFill>
          <a:blip r:embed="rId4" cstate="print"/>
          <a:srcRect/>
          <a:stretch>
            <a:fillRect/>
          </a:stretch>
        </p:blipFill>
        <p:spPr bwMode="auto">
          <a:xfrm>
            <a:off x="990600" y="2286000"/>
            <a:ext cx="2370137" cy="1570038"/>
          </a:xfrm>
          <a:prstGeom prst="rect">
            <a:avLst/>
          </a:prstGeom>
          <a:noFill/>
          <a:ln w="9525">
            <a:solidFill>
              <a:srgbClr val="0000FF"/>
            </a:solidFill>
            <a:miter lim="800000"/>
            <a:headEnd/>
            <a:tailEnd/>
          </a:ln>
        </p:spPr>
      </p:pic>
    </p:spTree>
    <p:extLst>
      <p:ext uri="{BB962C8B-B14F-4D97-AF65-F5344CB8AC3E}">
        <p14:creationId xmlns:p14="http://schemas.microsoft.com/office/powerpoint/2010/main" val="379110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b="1" dirty="0" smtClean="0">
                <a:solidFill>
                  <a:srgbClr val="800000"/>
                </a:solidFill>
              </a:rPr>
              <a:t>Evidence-Based</a:t>
            </a:r>
            <a:endParaRPr lang="en-US" b="1" dirty="0">
              <a:solidFill>
                <a:srgbClr val="800000"/>
              </a:solidFill>
            </a:endParaRPr>
          </a:p>
        </p:txBody>
      </p:sp>
      <p:sp>
        <p:nvSpPr>
          <p:cNvPr id="3" name="Content Placeholder 2"/>
          <p:cNvSpPr>
            <a:spLocks noGrp="1"/>
          </p:cNvSpPr>
          <p:nvPr>
            <p:ph idx="1"/>
          </p:nvPr>
        </p:nvSpPr>
        <p:spPr>
          <a:xfrm>
            <a:off x="457200" y="914400"/>
            <a:ext cx="8229600" cy="838200"/>
          </a:xfrm>
        </p:spPr>
        <p:txBody>
          <a:bodyPr>
            <a:normAutofit fontScale="85000" lnSpcReduction="20000"/>
          </a:bodyPr>
          <a:lstStyle/>
          <a:p>
            <a:pPr>
              <a:buNone/>
            </a:pPr>
            <a:r>
              <a:rPr lang="en-US" sz="3800" dirty="0" smtClean="0">
                <a:solidFill>
                  <a:srgbClr val="000090"/>
                </a:solidFill>
              </a:rPr>
              <a:t>Online is complex; blended even more so</a:t>
            </a:r>
          </a:p>
          <a:p>
            <a:pPr>
              <a:buNone/>
            </a:pPr>
            <a:r>
              <a:rPr lang="en-US" dirty="0" smtClean="0">
                <a:solidFill>
                  <a:srgbClr val="000090"/>
                </a:solidFill>
              </a:rPr>
              <a:t>(</a:t>
            </a:r>
            <a:r>
              <a:rPr lang="en-US" dirty="0" err="1" smtClean="0">
                <a:solidFill>
                  <a:srgbClr val="000090"/>
                </a:solidFill>
              </a:rPr>
              <a:t>Ferdig</a:t>
            </a:r>
            <a:r>
              <a:rPr lang="en-US" dirty="0" smtClean="0">
                <a:solidFill>
                  <a:srgbClr val="000090"/>
                </a:solidFill>
              </a:rPr>
              <a:t>, Cavanaugh &amp; </a:t>
            </a:r>
            <a:r>
              <a:rPr lang="en-US" dirty="0" err="1" smtClean="0">
                <a:solidFill>
                  <a:srgbClr val="000090"/>
                </a:solidFill>
              </a:rPr>
              <a:t>Freidhoff</a:t>
            </a:r>
            <a:r>
              <a:rPr lang="en-US" dirty="0" smtClean="0">
                <a:solidFill>
                  <a:srgbClr val="000090"/>
                </a:solidFill>
              </a:rPr>
              <a:t>, Ch 5)</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a:p>
        </p:txBody>
      </p:sp>
      <p:pic>
        <p:nvPicPr>
          <p:cNvPr id="7" name="Picture 2" descr="C:\Users\Tom-Laptop\Dropbox\Clark Barbour Book 8 Trends\Eight trends visuals\what do we consider.jpg"/>
          <p:cNvPicPr>
            <a:picLocks noChangeAspect="1" noChangeArrowheads="1"/>
          </p:cNvPicPr>
          <p:nvPr/>
        </p:nvPicPr>
        <p:blipFill>
          <a:blip r:embed="rId3" cstate="print"/>
          <a:srcRect/>
          <a:stretch>
            <a:fillRect/>
          </a:stretch>
        </p:blipFill>
        <p:spPr bwMode="auto">
          <a:xfrm>
            <a:off x="1371600" y="1905000"/>
            <a:ext cx="6485047" cy="4738680"/>
          </a:xfrm>
          <a:prstGeom prst="rect">
            <a:avLst/>
          </a:prstGeom>
          <a:noFill/>
          <a:ln w="9525">
            <a:noFill/>
            <a:miter lim="800000"/>
            <a:headEnd/>
            <a:tailEnd/>
          </a:ln>
        </p:spPr>
      </p:pic>
    </p:spTree>
    <p:extLst>
      <p:ext uri="{BB962C8B-B14F-4D97-AF65-F5344CB8AC3E}">
        <p14:creationId xmlns:p14="http://schemas.microsoft.com/office/powerpoint/2010/main" val="206140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95A6DA7-5A59-6847-9934-E1B1883928AE}" type="slidenum">
              <a:rPr lang="en-US">
                <a:solidFill>
                  <a:schemeClr val="bg1"/>
                </a:solidFill>
              </a:rPr>
              <a:pPr eaLnBrk="1" hangingPunct="1"/>
              <a:t>22</a:t>
            </a:fld>
            <a:endParaRPr lang="en-US">
              <a:solidFill>
                <a:schemeClr val="bg1"/>
              </a:solidFill>
            </a:endParaRPr>
          </a:p>
        </p:txBody>
      </p:sp>
      <p:sp>
        <p:nvSpPr>
          <p:cNvPr id="7171" name="Rectangle 2"/>
          <p:cNvSpPr>
            <a:spLocks noGrp="1" noChangeArrowheads="1"/>
          </p:cNvSpPr>
          <p:nvPr>
            <p:ph type="title"/>
          </p:nvPr>
        </p:nvSpPr>
        <p:spPr/>
        <p:txBody>
          <a:bodyPr/>
          <a:lstStyle/>
          <a:p>
            <a:pPr eaLnBrk="1" hangingPunct="1"/>
            <a:endParaRPr lang="en-US">
              <a:latin typeface="Arial" charset="0"/>
            </a:endParaRPr>
          </a:p>
        </p:txBody>
      </p:sp>
      <p:sp>
        <p:nvSpPr>
          <p:cNvPr id="7172" name="Rectangle 3"/>
          <p:cNvSpPr>
            <a:spLocks noGrp="1" noChangeArrowheads="1"/>
          </p:cNvSpPr>
          <p:nvPr>
            <p:ph type="body" idx="1"/>
          </p:nvPr>
        </p:nvSpPr>
        <p:spPr/>
        <p:txBody>
          <a:bodyPr/>
          <a:lstStyle/>
          <a:p>
            <a:pPr eaLnBrk="1" hangingPunct="1"/>
            <a:r>
              <a:rPr lang="en-US">
                <a:latin typeface="Arial" charset="0"/>
              </a:rPr>
              <a:t>Insert Kimberley</a:t>
            </a:r>
            <a:r>
              <a:rPr lang="ja-JP" altLang="en-US">
                <a:latin typeface="Arial" charset="0"/>
              </a:rPr>
              <a:t>’</a:t>
            </a:r>
            <a:r>
              <a:rPr lang="en-US">
                <a:latin typeface="Arial" charset="0"/>
              </a:rPr>
              <a:t>s slides (VHS-Ontario)</a:t>
            </a:r>
          </a:p>
        </p:txBody>
      </p:sp>
      <p:pic>
        <p:nvPicPr>
          <p:cNvPr id="7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8784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457200" y="1524000"/>
            <a:ext cx="3905250" cy="3382962"/>
          </a:xfrm>
        </p:spPr>
        <p:txBody>
          <a:bodyPr rIns="132080">
            <a:normAutofit fontScale="90000"/>
          </a:bodyPr>
          <a:lstStyle/>
          <a:p>
            <a:pPr indent="0" algn="ctr" eaLnBrk="1" hangingPunct="1"/>
            <a:r>
              <a:rPr lang="en-US" sz="6000" dirty="0">
                <a:solidFill>
                  <a:srgbClr val="800000"/>
                </a:solidFill>
                <a:latin typeface="Calibri" charset="0"/>
                <a:ea typeface="ヒラギノ角ゴ ProN W3" charset="0"/>
                <a:cs typeface="ヒラギノ角ゴ ProN W3" charset="0"/>
              </a:rPr>
              <a:t>Your Questions and Comments</a:t>
            </a:r>
          </a:p>
        </p:txBody>
      </p:sp>
      <p:pic>
        <p:nvPicPr>
          <p:cNvPr id="7475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0"/>
            <a:ext cx="478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56929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body" idx="1"/>
          </p:nvPr>
        </p:nvSpPr>
        <p:spPr>
          <a:xfrm>
            <a:off x="381000" y="3200400"/>
            <a:ext cx="8229600" cy="3657600"/>
          </a:xfrm>
        </p:spPr>
        <p:txBody>
          <a:bodyPr rIns="132080">
            <a:normAutofit/>
          </a:bodyPr>
          <a:lstStyle/>
          <a:p>
            <a:pPr algn="ctr" eaLnBrk="1" hangingPunct="1">
              <a:buFont typeface="Arial" charset="0"/>
              <a:buNone/>
            </a:pPr>
            <a:r>
              <a:rPr lang="en-US" sz="3200" dirty="0" smtClean="0">
                <a:solidFill>
                  <a:srgbClr val="000090"/>
                </a:solidFill>
                <a:latin typeface="Calibri" charset="0"/>
                <a:ea typeface="ヒラギノ角ゴ ProN W3" charset="0"/>
                <a:cs typeface="ヒラギノ角ゴ ProN W3" charset="0"/>
              </a:rPr>
              <a:t>Associate Professor, </a:t>
            </a:r>
            <a:r>
              <a:rPr lang="en-US" sz="3200" dirty="0">
                <a:solidFill>
                  <a:srgbClr val="000090"/>
                </a:solidFill>
                <a:latin typeface="Calibri" charset="0"/>
                <a:ea typeface="ヒラギノ角ゴ ProN W3" charset="0"/>
                <a:cs typeface="ヒラギノ角ゴ ProN W3" charset="0"/>
              </a:rPr>
              <a:t>I</a:t>
            </a:r>
            <a:r>
              <a:rPr lang="en-US" sz="3200" dirty="0" smtClean="0">
                <a:solidFill>
                  <a:srgbClr val="000090"/>
                </a:solidFill>
                <a:latin typeface="Calibri" charset="0"/>
                <a:ea typeface="ヒラギノ角ゴ ProN W3" charset="0"/>
                <a:cs typeface="ヒラギノ角ゴ ProN W3" charset="0"/>
              </a:rPr>
              <a:t>nstructional Design</a:t>
            </a:r>
          </a:p>
          <a:p>
            <a:pPr algn="ctr" eaLnBrk="1" hangingPunct="1">
              <a:buFont typeface="Arial" charset="0"/>
              <a:buNone/>
            </a:pPr>
            <a:r>
              <a:rPr lang="en-US" sz="3200" dirty="0" smtClean="0">
                <a:solidFill>
                  <a:srgbClr val="000090"/>
                </a:solidFill>
                <a:latin typeface="Calibri" charset="0"/>
                <a:ea typeface="ヒラギノ角ゴ ProN W3" charset="0"/>
                <a:cs typeface="ヒラギノ角ゴ ProN W3" charset="0"/>
              </a:rPr>
              <a:t>Touro University, California</a:t>
            </a:r>
          </a:p>
          <a:p>
            <a:pPr algn="ctr" eaLnBrk="1" hangingPunct="1">
              <a:buFont typeface="Arial" charset="0"/>
              <a:buNone/>
            </a:pPr>
            <a:endParaRPr lang="en-US" sz="1800" dirty="0">
              <a:solidFill>
                <a:srgbClr val="000090"/>
              </a:solidFill>
              <a:latin typeface="Calibri" charset="0"/>
              <a:ea typeface="ヒラギノ角ゴ ProN W3" charset="0"/>
              <a:cs typeface="ヒラギノ角ゴ ProN W3" charset="0"/>
            </a:endParaRPr>
          </a:p>
          <a:p>
            <a:pPr algn="ctr" eaLnBrk="1" hangingPunct="1">
              <a:buFont typeface="Arial" charset="0"/>
              <a:buNone/>
            </a:pPr>
            <a:r>
              <a:rPr lang="en-US" sz="3200" dirty="0" err="1" smtClean="0">
                <a:solidFill>
                  <a:srgbClr val="000090"/>
                </a:solidFill>
                <a:latin typeface="Calibri" charset="0"/>
                <a:ea typeface="ヒラギノ角ゴ ProN W3" charset="0"/>
                <a:cs typeface="ヒラギノ角ゴ ProN W3" charset="0"/>
              </a:rPr>
              <a:t>mkbarbour</a:t>
            </a:r>
            <a:r>
              <a:rPr lang="en-US" sz="3200" dirty="0" err="1">
                <a:solidFill>
                  <a:srgbClr val="000090"/>
                </a:solidFill>
                <a:latin typeface="Calibri" charset="0"/>
                <a:ea typeface="ヒラギノ角ゴ ProN W3" charset="0"/>
                <a:cs typeface="ヒラギノ角ゴ ProN W3" charset="0"/>
              </a:rPr>
              <a:t>@gmail.com</a:t>
            </a:r>
            <a:endParaRPr lang="en-US" sz="3200" dirty="0">
              <a:solidFill>
                <a:srgbClr val="000090"/>
              </a:solidFill>
              <a:latin typeface="Calibri" charset="0"/>
              <a:ea typeface="ヒラギノ角ゴ ProN W3" charset="0"/>
              <a:cs typeface="ヒラギノ角ゴ ProN W3" charset="0"/>
            </a:endParaRPr>
          </a:p>
          <a:p>
            <a:pPr marL="782638" lvl="1" algn="ctr" eaLnBrk="1" hangingPunct="1">
              <a:buFont typeface="Arial" charset="0"/>
              <a:buNone/>
            </a:pPr>
            <a:r>
              <a:rPr lang="en-US" sz="3200" dirty="0">
                <a:solidFill>
                  <a:srgbClr val="000090"/>
                </a:solidFill>
                <a:latin typeface="Calibri" charset="0"/>
                <a:ea typeface="ヒラギノ角ゴ ProN W3" charset="0"/>
                <a:cs typeface="ヒラギノ角ゴ ProN W3" charset="0"/>
              </a:rPr>
              <a:t>http://www.michaelbarbour.com</a:t>
            </a:r>
          </a:p>
          <a:p>
            <a:pPr marL="782638" lvl="1" algn="ctr" eaLnBrk="1" hangingPunct="1">
              <a:buFont typeface="Arial" charset="0"/>
              <a:buNone/>
            </a:pPr>
            <a:r>
              <a:rPr lang="en-US" sz="3200" dirty="0">
                <a:solidFill>
                  <a:srgbClr val="000090"/>
                </a:solidFill>
                <a:latin typeface="Calibri" charset="0"/>
                <a:ea typeface="ヒラギノ角ゴ ProN W3" charset="0"/>
                <a:cs typeface="ヒラギノ角ゴ ProN W3" charset="0"/>
              </a:rPr>
              <a:t>http://virtualschooling.wordpress.com</a:t>
            </a:r>
          </a:p>
        </p:txBody>
      </p:sp>
      <p:pic>
        <p:nvPicPr>
          <p:cNvPr id="7577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83461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36034D-B9E1-784E-9D41-50A7D290F019}" type="slidenum">
              <a:rPr lang="en-US">
                <a:solidFill>
                  <a:schemeClr val="bg1"/>
                </a:solidFill>
              </a:rPr>
              <a:pPr eaLnBrk="1" hangingPunct="1"/>
              <a:t>3</a:t>
            </a:fld>
            <a:endParaRPr lang="en-US">
              <a:solidFill>
                <a:schemeClr val="bg1"/>
              </a:solidFill>
            </a:endParaRPr>
          </a:p>
        </p:txBody>
      </p:sp>
      <p:sp>
        <p:nvSpPr>
          <p:cNvPr id="5123" name="Rectangle 2"/>
          <p:cNvSpPr>
            <a:spLocks noGrp="1" noChangeArrowheads="1"/>
          </p:cNvSpPr>
          <p:nvPr>
            <p:ph type="title"/>
          </p:nvPr>
        </p:nvSpPr>
        <p:spPr>
          <a:xfrm>
            <a:off x="457200" y="152400"/>
            <a:ext cx="8229600" cy="762000"/>
          </a:xfrm>
        </p:spPr>
        <p:txBody>
          <a:bodyPr/>
          <a:lstStyle/>
          <a:p>
            <a:pPr algn="ctr" eaLnBrk="1" hangingPunct="1"/>
            <a:r>
              <a:rPr lang="en-US" dirty="0">
                <a:solidFill>
                  <a:srgbClr val="800000"/>
                </a:solidFill>
                <a:latin typeface="Arial" charset="0"/>
              </a:rPr>
              <a:t>About the Book</a:t>
            </a:r>
          </a:p>
        </p:txBody>
      </p:sp>
      <p:sp>
        <p:nvSpPr>
          <p:cNvPr id="5124" name="Rectangle 3"/>
          <p:cNvSpPr>
            <a:spLocks noGrp="1" noChangeArrowheads="1"/>
          </p:cNvSpPr>
          <p:nvPr>
            <p:ph type="body" idx="1"/>
          </p:nvPr>
        </p:nvSpPr>
        <p:spPr>
          <a:xfrm>
            <a:off x="304800" y="1219200"/>
            <a:ext cx="8839200" cy="4572000"/>
          </a:xfrm>
        </p:spPr>
        <p:txBody>
          <a:bodyPr>
            <a:normAutofit/>
          </a:bodyPr>
          <a:lstStyle/>
          <a:p>
            <a:pPr eaLnBrk="1" hangingPunct="1">
              <a:lnSpc>
                <a:spcPct val="80000"/>
              </a:lnSpc>
              <a:spcAft>
                <a:spcPts val="600"/>
              </a:spcAft>
            </a:pPr>
            <a:r>
              <a:rPr lang="en-US" sz="2800" b="1" dirty="0">
                <a:latin typeface="Arial" charset="0"/>
              </a:rPr>
              <a:t>Current status </a:t>
            </a:r>
            <a:r>
              <a:rPr lang="en-US" sz="2800" dirty="0">
                <a:latin typeface="Arial" charset="0"/>
              </a:rPr>
              <a:t>of global online &amp; blended learning</a:t>
            </a:r>
          </a:p>
          <a:p>
            <a:pPr eaLnBrk="1" hangingPunct="1">
              <a:lnSpc>
                <a:spcPct val="80000"/>
              </a:lnSpc>
              <a:spcAft>
                <a:spcPts val="600"/>
              </a:spcAft>
            </a:pPr>
            <a:endParaRPr lang="en-US" sz="2800" b="1" dirty="0" smtClean="0">
              <a:latin typeface="Arial" charset="0"/>
            </a:endParaRPr>
          </a:p>
          <a:p>
            <a:pPr eaLnBrk="1" hangingPunct="1">
              <a:lnSpc>
                <a:spcPct val="80000"/>
              </a:lnSpc>
              <a:spcAft>
                <a:spcPts val="600"/>
              </a:spcAft>
            </a:pPr>
            <a:r>
              <a:rPr lang="en-US" sz="2800" b="1" dirty="0" smtClean="0">
                <a:latin typeface="Arial" charset="0"/>
              </a:rPr>
              <a:t>Expert </a:t>
            </a:r>
            <a:r>
              <a:rPr lang="en-US" sz="2800" b="1" dirty="0">
                <a:latin typeface="Arial" charset="0"/>
              </a:rPr>
              <a:t>chapters </a:t>
            </a:r>
            <a:r>
              <a:rPr lang="en-US" sz="2800" dirty="0">
                <a:latin typeface="Arial" charset="0"/>
              </a:rPr>
              <a:t>on key components (teaching, curriculum, technology) and issues (equity, choice)</a:t>
            </a:r>
          </a:p>
          <a:p>
            <a:pPr eaLnBrk="1" hangingPunct="1">
              <a:lnSpc>
                <a:spcPct val="80000"/>
              </a:lnSpc>
              <a:spcAft>
                <a:spcPts val="600"/>
              </a:spcAft>
            </a:pPr>
            <a:endParaRPr lang="en-US" sz="2800" b="1" dirty="0" smtClean="0">
              <a:latin typeface="Arial" charset="0"/>
            </a:endParaRPr>
          </a:p>
          <a:p>
            <a:pPr eaLnBrk="1" hangingPunct="1">
              <a:lnSpc>
                <a:spcPct val="80000"/>
              </a:lnSpc>
              <a:spcAft>
                <a:spcPts val="600"/>
              </a:spcAft>
            </a:pPr>
            <a:r>
              <a:rPr lang="en-US" sz="2800" b="1" dirty="0" smtClean="0">
                <a:latin typeface="Arial" charset="0"/>
              </a:rPr>
              <a:t>Case </a:t>
            </a:r>
            <a:r>
              <a:rPr lang="en-US" sz="2800" b="1" dirty="0">
                <a:latin typeface="Arial" charset="0"/>
              </a:rPr>
              <a:t>studies </a:t>
            </a:r>
            <a:r>
              <a:rPr lang="en-US" sz="2800" dirty="0">
                <a:latin typeface="Arial" charset="0"/>
              </a:rPr>
              <a:t>from the U. S. and five other </a:t>
            </a:r>
            <a:r>
              <a:rPr lang="en-US" sz="2800" dirty="0" smtClean="0">
                <a:latin typeface="Arial" charset="0"/>
              </a:rPr>
              <a:t>nations</a:t>
            </a:r>
          </a:p>
          <a:p>
            <a:pPr eaLnBrk="1" hangingPunct="1">
              <a:lnSpc>
                <a:spcPct val="80000"/>
              </a:lnSpc>
              <a:spcAft>
                <a:spcPts val="600"/>
              </a:spcAft>
            </a:pPr>
            <a:endParaRPr lang="en-US" sz="2800" b="1" dirty="0" smtClean="0">
              <a:latin typeface="Arial" charset="0"/>
            </a:endParaRPr>
          </a:p>
          <a:p>
            <a:pPr eaLnBrk="1" hangingPunct="1">
              <a:lnSpc>
                <a:spcPct val="80000"/>
              </a:lnSpc>
              <a:spcAft>
                <a:spcPts val="600"/>
              </a:spcAft>
            </a:pPr>
            <a:r>
              <a:rPr lang="en-US" sz="2800" b="1" dirty="0" smtClean="0">
                <a:latin typeface="Arial" charset="0"/>
              </a:rPr>
              <a:t>Eight </a:t>
            </a:r>
            <a:r>
              <a:rPr lang="en-US" sz="2800" b="1" dirty="0">
                <a:latin typeface="Arial" charset="0"/>
              </a:rPr>
              <a:t>key trends </a:t>
            </a:r>
            <a:r>
              <a:rPr lang="en-US" sz="2800" dirty="0">
                <a:latin typeface="Arial" charset="0"/>
              </a:rPr>
              <a:t>that can guide future practice, based on a synthesis of chapter findings</a:t>
            </a:r>
          </a:p>
        </p:txBody>
      </p:sp>
      <p:sp>
        <p:nvSpPr>
          <p:cNvPr id="2" name="TextBox 1"/>
          <p:cNvSpPr txBox="1"/>
          <p:nvPr/>
        </p:nvSpPr>
        <p:spPr>
          <a:xfrm>
            <a:off x="4194763" y="6641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819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BD9FAA-2C2A-4B49-A4C0-C0A35290F57A}" type="slidenum">
              <a:rPr lang="en-US">
                <a:solidFill>
                  <a:schemeClr val="bg1"/>
                </a:solidFill>
              </a:rPr>
              <a:pPr eaLnBrk="1" hangingPunct="1"/>
              <a:t>4</a:t>
            </a:fld>
            <a:endParaRPr lang="en-US">
              <a:solidFill>
                <a:schemeClr val="bg1"/>
              </a:solidFill>
            </a:endParaRPr>
          </a:p>
        </p:txBody>
      </p:sp>
      <p:sp>
        <p:nvSpPr>
          <p:cNvPr id="6147" name="Rectangle 88"/>
          <p:cNvSpPr>
            <a:spLocks noGrp="1" noChangeArrowheads="1"/>
          </p:cNvSpPr>
          <p:nvPr>
            <p:ph type="title"/>
          </p:nvPr>
        </p:nvSpPr>
        <p:spPr>
          <a:xfrm>
            <a:off x="457200" y="274638"/>
            <a:ext cx="8229600" cy="868362"/>
          </a:xfrm>
        </p:spPr>
        <p:txBody>
          <a:bodyPr/>
          <a:lstStyle/>
          <a:p>
            <a:pPr algn="ctr" eaLnBrk="1" hangingPunct="1"/>
            <a:r>
              <a:rPr lang="en-US" dirty="0">
                <a:solidFill>
                  <a:srgbClr val="800000"/>
                </a:solidFill>
                <a:latin typeface="Arial" charset="0"/>
              </a:rPr>
              <a:t>Key Case Study Questions</a:t>
            </a:r>
          </a:p>
        </p:txBody>
      </p:sp>
      <p:graphicFrame>
        <p:nvGraphicFramePr>
          <p:cNvPr id="99443" name="Group 115"/>
          <p:cNvGraphicFramePr>
            <a:graphicFrameLocks noGrp="1"/>
          </p:cNvGraphicFramePr>
          <p:nvPr>
            <p:ph idx="1"/>
          </p:nvPr>
        </p:nvGraphicFramePr>
        <p:xfrm>
          <a:off x="457200" y="1371600"/>
          <a:ext cx="8229600" cy="4488129"/>
        </p:xfrm>
        <a:graphic>
          <a:graphicData uri="http://schemas.openxmlformats.org/drawingml/2006/table">
            <a:tbl>
              <a:tblPr/>
              <a:tblGrid>
                <a:gridCol w="762000"/>
                <a:gridCol w="7467600"/>
              </a:tblGrid>
              <a:tr h="106670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3200" b="0" i="0" u="none" strike="noStrike" cap="none" normalizeH="0" baseline="0" dirty="0" smtClean="0">
                          <a:ln>
                            <a:noFill/>
                          </a:ln>
                          <a:solidFill>
                            <a:schemeClr val="tx1"/>
                          </a:solidFill>
                          <a:effectLst/>
                          <a:latin typeface="Arial" charset="0"/>
                        </a:rPr>
                        <a:t>1)</a:t>
                      </a:r>
                    </a:p>
                  </a:txBody>
                  <a:tcPr marT="45716" marB="45716" horzOverflow="overflow">
                    <a:lnL cap="flat">
                      <a:noFill/>
                    </a:lnL>
                    <a:lnR>
                      <a:noFill/>
                    </a:lnR>
                    <a:lnT cap="fla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What </a:t>
                      </a:r>
                      <a:r>
                        <a:rPr kumimoji="0" lang="en-US" sz="3200" b="0" i="0" u="none" strike="noStrike" cap="none" normalizeH="0" baseline="0" smtClean="0">
                          <a:ln>
                            <a:noFill/>
                          </a:ln>
                          <a:solidFill>
                            <a:schemeClr val="hlink"/>
                          </a:solidFill>
                          <a:effectLst/>
                          <a:latin typeface="Arial" charset="0"/>
                        </a:rPr>
                        <a:t>lessons</a:t>
                      </a:r>
                      <a:r>
                        <a:rPr kumimoji="0" lang="en-US" sz="3200" b="0" i="0" u="none" strike="noStrike" cap="none" normalizeH="0" baseline="0" smtClean="0">
                          <a:ln>
                            <a:noFill/>
                          </a:ln>
                          <a:solidFill>
                            <a:schemeClr val="tx1"/>
                          </a:solidFill>
                          <a:effectLst/>
                          <a:latin typeface="Arial" charset="0"/>
                        </a:rPr>
                        <a:t> did you learn in building your program?</a:t>
                      </a:r>
                    </a:p>
                  </a:txBody>
                  <a:tcPr marT="45716" marB="45716" horzOverflow="overflow">
                    <a:lnL>
                      <a:noFill/>
                    </a:lnL>
                    <a:lnR cap="flat">
                      <a:noFill/>
                    </a:lnR>
                    <a:lnT cap="flat">
                      <a:noFill/>
                    </a:lnT>
                    <a:lnB>
                      <a:noFill/>
                    </a:lnB>
                    <a:lnTlToBr>
                      <a:noFill/>
                    </a:lnTlToBr>
                    <a:lnBlToTr>
                      <a:noFill/>
                    </a:lnBlToTr>
                    <a:solidFill>
                      <a:srgbClr val="FFCC99"/>
                    </a:solidFill>
                  </a:tcPr>
                </a:tc>
              </a:tr>
              <a:tr h="106829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3200" b="0" i="0" u="none" strike="noStrike" cap="none" normalizeH="0" baseline="0" smtClean="0">
                          <a:ln>
                            <a:noFill/>
                          </a:ln>
                          <a:solidFill>
                            <a:schemeClr val="tx1"/>
                          </a:solidFill>
                          <a:effectLst/>
                          <a:latin typeface="Arial" charset="0"/>
                        </a:rPr>
                        <a:t>2)</a:t>
                      </a:r>
                    </a:p>
                  </a:txBody>
                  <a:tcPr marT="45716" marB="45716" horzOverflow="overflow">
                    <a:lnL cap="flat">
                      <a:noFill/>
                    </a:lnL>
                    <a:lnR>
                      <a:noFill/>
                    </a:lnR>
                    <a:lnT>
                      <a:noFill/>
                    </a:lnT>
                    <a:lnB>
                      <a:noFill/>
                    </a:lnB>
                    <a:lnTlToBr>
                      <a:noFill/>
                    </a:lnTlToBr>
                    <a:lnBlToTr>
                      <a:noFill/>
                    </a:lnBlToTr>
                    <a:solidFill>
                      <a:srgbClr val="FFEC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What </a:t>
                      </a:r>
                      <a:r>
                        <a:rPr kumimoji="0" lang="en-US" sz="3200" b="0" i="0" u="none" strike="noStrike" cap="none" normalizeH="0" baseline="0" smtClean="0">
                          <a:ln>
                            <a:noFill/>
                          </a:ln>
                          <a:solidFill>
                            <a:schemeClr val="hlink"/>
                          </a:solidFill>
                          <a:effectLst/>
                          <a:latin typeface="Arial" charset="0"/>
                        </a:rPr>
                        <a:t>practices</a:t>
                      </a:r>
                      <a:r>
                        <a:rPr kumimoji="0" lang="en-US" sz="3200" b="0" i="0" u="none" strike="noStrike" cap="none" normalizeH="0" baseline="0" smtClean="0">
                          <a:ln>
                            <a:noFill/>
                          </a:ln>
                          <a:solidFill>
                            <a:schemeClr val="tx1"/>
                          </a:solidFill>
                          <a:effectLst/>
                          <a:latin typeface="Arial" charset="0"/>
                        </a:rPr>
                        <a:t> have you found to be important for program effectiveness?</a:t>
                      </a:r>
                    </a:p>
                  </a:txBody>
                  <a:tcPr marT="45716" marB="45716" horzOverflow="overflow">
                    <a:lnL>
                      <a:noFill/>
                    </a:lnL>
                    <a:lnR cap="flat">
                      <a:noFill/>
                    </a:lnR>
                    <a:lnT>
                      <a:noFill/>
                    </a:lnT>
                    <a:lnB>
                      <a:noFill/>
                    </a:lnB>
                    <a:lnTlToBr>
                      <a:noFill/>
                    </a:lnTlToBr>
                    <a:lnBlToTr>
                      <a:noFill/>
                    </a:lnBlToTr>
                    <a:solidFill>
                      <a:srgbClr val="FFECD9"/>
                    </a:solidFill>
                  </a:tcPr>
                </a:tc>
              </a:tr>
              <a:tr h="57907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3200" b="0" i="0" u="none" strike="noStrike" cap="none" normalizeH="0" baseline="0" smtClean="0">
                          <a:ln>
                            <a:noFill/>
                          </a:ln>
                          <a:solidFill>
                            <a:schemeClr val="tx1"/>
                          </a:solidFill>
                          <a:effectLst/>
                          <a:latin typeface="Arial" charset="0"/>
                        </a:rPr>
                        <a:t>3)</a:t>
                      </a:r>
                    </a:p>
                  </a:txBody>
                  <a:tcPr marT="45716" marB="45716" horzOverflow="overflow">
                    <a:lnL cap="flat">
                      <a:noFill/>
                    </a:lnL>
                    <a:lnR>
                      <a:noFill/>
                    </a:lnR>
                    <a:ln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How does </a:t>
                      </a:r>
                      <a:r>
                        <a:rPr kumimoji="0" lang="en-US" sz="3200" b="0" i="0" u="none" strike="noStrike" cap="none" normalizeH="0" baseline="0" smtClean="0">
                          <a:ln>
                            <a:noFill/>
                          </a:ln>
                          <a:solidFill>
                            <a:schemeClr val="hlink"/>
                          </a:solidFill>
                          <a:effectLst/>
                          <a:latin typeface="Arial" charset="0"/>
                        </a:rPr>
                        <a:t>policy</a:t>
                      </a:r>
                      <a:r>
                        <a:rPr kumimoji="0" lang="en-US" sz="3200" b="0" i="0" u="none" strike="noStrike" cap="none" normalizeH="0" baseline="0" smtClean="0">
                          <a:ln>
                            <a:noFill/>
                          </a:ln>
                          <a:solidFill>
                            <a:schemeClr val="tx1"/>
                          </a:solidFill>
                          <a:effectLst/>
                          <a:latin typeface="Arial" charset="0"/>
                        </a:rPr>
                        <a:t> impact your program?</a:t>
                      </a:r>
                    </a:p>
                  </a:txBody>
                  <a:tcPr marT="45716" marB="45716" horzOverflow="overflow">
                    <a:lnL>
                      <a:noFill/>
                    </a:lnL>
                    <a:lnR cap="flat">
                      <a:noFill/>
                    </a:lnR>
                    <a:lnT>
                      <a:noFill/>
                    </a:lnT>
                    <a:lnB>
                      <a:noFill/>
                    </a:lnB>
                    <a:lnTlToBr>
                      <a:noFill/>
                    </a:lnTlToBr>
                    <a:lnBlToTr>
                      <a:noFill/>
                    </a:lnBlToTr>
                    <a:solidFill>
                      <a:srgbClr val="FFCC99"/>
                    </a:solidFill>
                  </a:tcPr>
                </a:tc>
              </a:tr>
              <a:tr h="177378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smtClean="0">
                          <a:ln>
                            <a:noFill/>
                          </a:ln>
                          <a:solidFill>
                            <a:srgbClr val="0000FF"/>
                          </a:solidFill>
                          <a:effectLst/>
                          <a:latin typeface="Arial" charset="0"/>
                        </a:rPr>
                        <a:t>Special practices focus for this session</a:t>
                      </a:r>
                      <a:r>
                        <a:rPr kumimoji="0" lang="en-US" sz="3200" b="0" i="0" u="none" strike="noStrike" cap="none" normalizeH="0" baseline="0" dirty="0" smtClean="0">
                          <a:ln>
                            <a:noFill/>
                          </a:ln>
                          <a:solidFill>
                            <a:srgbClr val="0000FF"/>
                          </a:solidFill>
                          <a:effectLst/>
                          <a:latin typeface="Arial" charset="0"/>
                        </a:rPr>
                        <a:t>:</a:t>
                      </a:r>
                      <a:r>
                        <a:rPr kumimoji="0" lang="en-US" sz="3200" b="0" i="0" u="none" strike="noStrike" cap="none" normalizeH="0" baseline="0" dirty="0" smtClean="0">
                          <a:ln>
                            <a:noFill/>
                          </a:ln>
                          <a:solidFill>
                            <a:schemeClr val="tx1"/>
                          </a:solidFill>
                          <a:effectLst/>
                          <a:latin typeface="Arial" charset="0"/>
                        </a:rPr>
                        <a:t/>
                      </a:r>
                      <a:br>
                        <a:rPr kumimoji="0" lang="en-US" sz="3200" b="0" i="0" u="none" strike="noStrike" cap="none" normalizeH="0" baseline="0" dirty="0" smtClean="0">
                          <a:ln>
                            <a:noFill/>
                          </a:ln>
                          <a:solidFill>
                            <a:schemeClr val="tx1"/>
                          </a:solidFill>
                          <a:effectLst/>
                          <a:latin typeface="Arial" charset="0"/>
                        </a:rPr>
                      </a:br>
                      <a:endParaRPr kumimoji="0" lang="en-US" sz="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dirty="0" smtClean="0">
                          <a:ln>
                            <a:noFill/>
                          </a:ln>
                          <a:solidFill>
                            <a:schemeClr val="tx1"/>
                          </a:solidFill>
                          <a:effectLst/>
                          <a:latin typeface="Arial" charset="0"/>
                        </a:rPr>
                        <a:t>How does your program </a:t>
                      </a:r>
                      <a:r>
                        <a:rPr kumimoji="0" lang="en-US" sz="3200" b="0" i="1" u="none" strike="noStrike" cap="none" normalizeH="0" baseline="0" dirty="0" smtClean="0">
                          <a:ln>
                            <a:noFill/>
                          </a:ln>
                          <a:solidFill>
                            <a:schemeClr val="hlink"/>
                          </a:solidFill>
                          <a:effectLst/>
                          <a:latin typeface="Arial" charset="0"/>
                        </a:rPr>
                        <a:t>personalize learning</a:t>
                      </a:r>
                      <a:r>
                        <a:rPr kumimoji="0" lang="en-US" sz="3200" b="0" i="1" u="none" strike="noStrike" cap="none" normalizeH="0" baseline="0" dirty="0" smtClean="0">
                          <a:ln>
                            <a:noFill/>
                          </a:ln>
                          <a:solidFill>
                            <a:schemeClr val="tx1"/>
                          </a:solidFill>
                          <a:effectLst/>
                          <a:latin typeface="Arial" charset="0"/>
                        </a:rPr>
                        <a:t> in your unique context?</a:t>
                      </a:r>
                    </a:p>
                  </a:txBody>
                  <a:tcPr marT="45716" marB="45716" horzOverflow="overflow">
                    <a:lnL cap="flat">
                      <a:noFill/>
                    </a:lnL>
                    <a:lnR>
                      <a:noFill/>
                    </a:lnR>
                    <a:lnT>
                      <a:noFill/>
                    </a:lnT>
                    <a:lnB cap="flat">
                      <a:noFill/>
                    </a:lnB>
                    <a:lnTlToBr>
                      <a:noFill/>
                    </a:lnTlToBr>
                    <a:lnBlToTr>
                      <a:noFill/>
                    </a:lnBlToTr>
                    <a:solidFill>
                      <a:srgbClr val="FFECD9"/>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solidFill>
                      <a:srgbClr val="FFECD9"/>
                    </a:solidFill>
                  </a:tcPr>
                </a:tc>
              </a:tr>
            </a:tbl>
          </a:graphicData>
        </a:graphic>
      </p:graphicFrame>
    </p:spTree>
    <p:extLst>
      <p:ext uri="{BB962C8B-B14F-4D97-AF65-F5344CB8AC3E}">
        <p14:creationId xmlns:p14="http://schemas.microsoft.com/office/powerpoint/2010/main" val="3900728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4C1A05-E0F1-9240-98F4-EE6112878DC0}" type="slidenum">
              <a:rPr lang="en-US">
                <a:solidFill>
                  <a:schemeClr val="bg1"/>
                </a:solidFill>
              </a:rPr>
              <a:pPr eaLnBrk="1" hangingPunct="1"/>
              <a:t>5</a:t>
            </a:fld>
            <a:endParaRPr lang="en-US">
              <a:solidFill>
                <a:schemeClr val="bg1"/>
              </a:solidFill>
            </a:endParaRPr>
          </a:p>
        </p:txBody>
      </p:sp>
      <p:sp>
        <p:nvSpPr>
          <p:cNvPr id="4099" name="Rectangle 2"/>
          <p:cNvSpPr>
            <a:spLocks noGrp="1" noChangeArrowheads="1"/>
          </p:cNvSpPr>
          <p:nvPr>
            <p:ph type="title"/>
          </p:nvPr>
        </p:nvSpPr>
        <p:spPr>
          <a:xfrm>
            <a:off x="457200" y="152400"/>
            <a:ext cx="8229600" cy="914400"/>
          </a:xfrm>
        </p:spPr>
        <p:txBody>
          <a:bodyPr/>
          <a:lstStyle/>
          <a:p>
            <a:pPr algn="ctr" eaLnBrk="1" hangingPunct="1"/>
            <a:r>
              <a:rPr lang="en-US" dirty="0" smtClean="0">
                <a:solidFill>
                  <a:srgbClr val="800000"/>
                </a:solidFill>
                <a:latin typeface="Arial" charset="0"/>
              </a:rPr>
              <a:t>Wiki</a:t>
            </a:r>
            <a:endParaRPr lang="en-US" dirty="0">
              <a:solidFill>
                <a:srgbClr val="800000"/>
              </a:solidFill>
              <a:latin typeface="Arial" charset="0"/>
            </a:endParaRPr>
          </a:p>
        </p:txBody>
      </p:sp>
      <p:sp>
        <p:nvSpPr>
          <p:cNvPr id="4100" name="Rectangle 3"/>
          <p:cNvSpPr>
            <a:spLocks noGrp="1" noChangeArrowheads="1"/>
          </p:cNvSpPr>
          <p:nvPr>
            <p:ph type="body" idx="1"/>
          </p:nvPr>
        </p:nvSpPr>
        <p:spPr/>
        <p:txBody>
          <a:bodyPr/>
          <a:lstStyle/>
          <a:p>
            <a:pPr marL="53975">
              <a:spcBef>
                <a:spcPct val="20000"/>
              </a:spcBef>
            </a:pPr>
            <a:r>
              <a:rPr lang="en-US" sz="3600" dirty="0" smtClean="0">
                <a:hlinkClick r:id="rId2"/>
              </a:rPr>
              <a:t>http://bit.do</a:t>
            </a:r>
            <a:r>
              <a:rPr lang="en-US" sz="3600" dirty="0">
                <a:hlinkClick r:id="rId2"/>
              </a:rPr>
              <a:t>/obdewiki</a:t>
            </a:r>
            <a:endParaRPr lang="en-US" sz="3600" dirty="0"/>
          </a:p>
          <a:p>
            <a:pPr marL="53975">
              <a:spcBef>
                <a:spcPct val="20000"/>
              </a:spcBef>
            </a:pPr>
            <a:endParaRPr lang="en-US" sz="2800" dirty="0" smtClean="0">
              <a:hlinkClick r:id="rId3"/>
            </a:endParaRPr>
          </a:p>
          <a:p>
            <a:pPr marL="53975">
              <a:spcBef>
                <a:spcPct val="20000"/>
              </a:spcBef>
            </a:pPr>
            <a:r>
              <a:rPr lang="en-US" sz="2800" dirty="0" smtClean="0">
                <a:hlinkClick r:id="rId3"/>
              </a:rPr>
              <a:t>http://onlineblendedschooling.wikispaces.com</a:t>
            </a:r>
            <a:endParaRPr lang="en-US" sz="2800" dirty="0"/>
          </a:p>
        </p:txBody>
      </p:sp>
    </p:spTree>
    <p:extLst>
      <p:ext uri="{BB962C8B-B14F-4D97-AF65-F5344CB8AC3E}">
        <p14:creationId xmlns:p14="http://schemas.microsoft.com/office/powerpoint/2010/main" val="27130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4C1A05-E0F1-9240-98F4-EE6112878DC0}" type="slidenum">
              <a:rPr lang="en-US">
                <a:solidFill>
                  <a:schemeClr val="bg1"/>
                </a:solidFill>
              </a:rPr>
              <a:pPr eaLnBrk="1" hangingPunct="1"/>
              <a:t>6</a:t>
            </a:fld>
            <a:endParaRPr lang="en-US">
              <a:solidFill>
                <a:schemeClr val="bg1"/>
              </a:solidFill>
            </a:endParaRPr>
          </a:p>
        </p:txBody>
      </p:sp>
      <p:pic>
        <p:nvPicPr>
          <p:cNvPr id="4" name="Picture 3"/>
          <p:cNvPicPr>
            <a:picLocks noChangeAspect="1"/>
          </p:cNvPicPr>
          <p:nvPr/>
        </p:nvPicPr>
        <p:blipFill>
          <a:blip r:embed="rId2"/>
          <a:stretch>
            <a:fillRect/>
          </a:stretch>
        </p:blipFill>
        <p:spPr>
          <a:xfrm>
            <a:off x="0" y="698500"/>
            <a:ext cx="9144000" cy="5454316"/>
          </a:xfrm>
          <a:prstGeom prst="rect">
            <a:avLst/>
          </a:prstGeom>
        </p:spPr>
      </p:pic>
    </p:spTree>
    <p:extLst>
      <p:ext uri="{BB962C8B-B14F-4D97-AF65-F5344CB8AC3E}">
        <p14:creationId xmlns:p14="http://schemas.microsoft.com/office/powerpoint/2010/main" val="167783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4C1A05-E0F1-9240-98F4-EE6112878DC0}" type="slidenum">
              <a:rPr lang="en-US">
                <a:solidFill>
                  <a:schemeClr val="bg1"/>
                </a:solidFill>
              </a:rPr>
              <a:pPr eaLnBrk="1" hangingPunct="1"/>
              <a:t>7</a:t>
            </a:fld>
            <a:endParaRPr lang="en-US">
              <a:solidFill>
                <a:schemeClr val="bg1"/>
              </a:solidFill>
            </a:endParaRPr>
          </a:p>
        </p:txBody>
      </p:sp>
      <p:pic>
        <p:nvPicPr>
          <p:cNvPr id="2" name="Picture 1"/>
          <p:cNvPicPr>
            <a:picLocks noChangeAspect="1"/>
          </p:cNvPicPr>
          <p:nvPr/>
        </p:nvPicPr>
        <p:blipFill>
          <a:blip r:embed="rId2"/>
          <a:stretch>
            <a:fillRect/>
          </a:stretch>
        </p:blipFill>
        <p:spPr>
          <a:xfrm>
            <a:off x="0" y="685800"/>
            <a:ext cx="9144000" cy="5461852"/>
          </a:xfrm>
          <a:prstGeom prst="rect">
            <a:avLst/>
          </a:prstGeom>
        </p:spPr>
      </p:pic>
    </p:spTree>
    <p:extLst>
      <p:ext uri="{BB962C8B-B14F-4D97-AF65-F5344CB8AC3E}">
        <p14:creationId xmlns:p14="http://schemas.microsoft.com/office/powerpoint/2010/main" val="150688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a:xfrm>
            <a:off x="6553200" y="63055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D7E6D9E-4A34-1C48-BB73-11B623E48BC5}" type="slidenum">
              <a:rPr lang="en-US">
                <a:solidFill>
                  <a:schemeClr val="bg1"/>
                </a:solidFill>
              </a:rPr>
              <a:pPr eaLnBrk="1" hangingPunct="1"/>
              <a:t>8</a:t>
            </a:fld>
            <a:endParaRPr lang="en-US">
              <a:solidFill>
                <a:schemeClr val="bg1"/>
              </a:solidFill>
            </a:endParaRPr>
          </a:p>
        </p:txBody>
      </p:sp>
      <p:sp>
        <p:nvSpPr>
          <p:cNvPr id="5123" name="Rectangle 2"/>
          <p:cNvSpPr>
            <a:spLocks noGrp="1" noChangeArrowheads="1"/>
          </p:cNvSpPr>
          <p:nvPr>
            <p:ph type="title"/>
          </p:nvPr>
        </p:nvSpPr>
        <p:spPr>
          <a:xfrm>
            <a:off x="457200" y="152400"/>
            <a:ext cx="8229600" cy="838200"/>
          </a:xfrm>
        </p:spPr>
        <p:txBody>
          <a:bodyPr>
            <a:normAutofit/>
          </a:bodyPr>
          <a:lstStyle/>
          <a:p>
            <a:pPr algn="ctr" eaLnBrk="1" hangingPunct="1"/>
            <a:r>
              <a:rPr lang="en-US" dirty="0">
                <a:solidFill>
                  <a:srgbClr val="800000"/>
                </a:solidFill>
                <a:latin typeface="Arial" charset="0"/>
              </a:rPr>
              <a:t>Book: Key Trends</a:t>
            </a:r>
          </a:p>
        </p:txBody>
      </p:sp>
      <p:sp>
        <p:nvSpPr>
          <p:cNvPr id="5124" name="Rectangle 3"/>
          <p:cNvSpPr>
            <a:spLocks noGrp="1" noChangeArrowheads="1"/>
          </p:cNvSpPr>
          <p:nvPr>
            <p:ph type="body" idx="1"/>
          </p:nvPr>
        </p:nvSpPr>
        <p:spPr>
          <a:xfrm>
            <a:off x="304800" y="1219200"/>
            <a:ext cx="8839200" cy="1371600"/>
          </a:xfrm>
        </p:spPr>
        <p:txBody>
          <a:bodyPr/>
          <a:lstStyle/>
          <a:p>
            <a:pPr eaLnBrk="1" hangingPunct="1">
              <a:lnSpc>
                <a:spcPct val="80000"/>
              </a:lnSpc>
            </a:pPr>
            <a:r>
              <a:rPr lang="en-US" sz="2800">
                <a:latin typeface="Arial" charset="0"/>
              </a:rPr>
              <a:t>The book concludes with </a:t>
            </a:r>
            <a:r>
              <a:rPr lang="en-US" sz="2800" b="1">
                <a:latin typeface="Arial" charset="0"/>
              </a:rPr>
              <a:t>eight key trends </a:t>
            </a:r>
            <a:r>
              <a:rPr lang="en-US" sz="2800">
                <a:latin typeface="Arial" charset="0"/>
              </a:rPr>
              <a:t>based on a synthesis of chapter findings and scanning</a:t>
            </a:r>
          </a:p>
        </p:txBody>
      </p:sp>
      <p:pic>
        <p:nvPicPr>
          <p:cNvPr id="5125" name="Picture 14" descr="C:\Users\Tom-Laptop\Desktop\Clark Barbour Book 8 Trends\Eight trends visuals\8 Key Trends in OB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61722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0" y="0"/>
            <a:ext cx="9144000" cy="7016750"/>
          </a:xfrm>
          <a:prstGeom prst="rect">
            <a:avLst/>
          </a:prstGeom>
          <a:noFill/>
          <a:ln w="9525">
            <a:noFill/>
            <a:miter lim="800000"/>
            <a:headEnd/>
            <a:tailEnd/>
          </a:ln>
        </p:spPr>
        <p:txBody>
          <a:bodyPr>
            <a:spAutoFit/>
          </a:bodyPr>
          <a:lstStyle/>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a:p>
            <a:endParaRPr lang="en-US">
              <a:solidFill>
                <a:srgbClr val="333333"/>
              </a:solidFill>
            </a:endParaRPr>
          </a:p>
        </p:txBody>
      </p:sp>
      <p:sp>
        <p:nvSpPr>
          <p:cNvPr id="3" name="Content Placeholder 2"/>
          <p:cNvSpPr>
            <a:spLocks noGrp="1"/>
          </p:cNvSpPr>
          <p:nvPr>
            <p:ph idx="1"/>
          </p:nvPr>
        </p:nvSpPr>
        <p:spPr>
          <a:xfrm>
            <a:off x="457200" y="838200"/>
            <a:ext cx="8229600" cy="838200"/>
          </a:xfrm>
        </p:spPr>
        <p:txBody>
          <a:bodyPr/>
          <a:lstStyle/>
          <a:p>
            <a:pPr algn="ctr">
              <a:buNone/>
            </a:pPr>
            <a:r>
              <a:rPr lang="en-US" dirty="0" smtClean="0">
                <a:solidFill>
                  <a:srgbClr val="000090"/>
                </a:solidFill>
              </a:rPr>
              <a:t>50-nation </a:t>
            </a:r>
            <a:r>
              <a:rPr lang="en-US" dirty="0" err="1" smtClean="0">
                <a:solidFill>
                  <a:srgbClr val="000090"/>
                </a:solidFill>
              </a:rPr>
              <a:t>iNACOL</a:t>
            </a:r>
            <a:r>
              <a:rPr lang="en-US" dirty="0" smtClean="0">
                <a:solidFill>
                  <a:srgbClr val="000090"/>
                </a:solidFill>
              </a:rPr>
              <a:t> survey (2011)</a:t>
            </a:r>
            <a:endParaRPr lang="en-US" dirty="0">
              <a:solidFill>
                <a:srgbClr val="000090"/>
              </a:solidFill>
            </a:endParaRPr>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smtClean="0"/>
              <a:t>4/23/2015</a:t>
            </a: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9</a:t>
            </a:fld>
            <a:endParaRPr lang="en-US"/>
          </a:p>
        </p:txBody>
      </p:sp>
      <p:sp>
        <p:nvSpPr>
          <p:cNvPr id="6" name="Footer Placeholder 5"/>
          <p:cNvSpPr>
            <a:spLocks noGrp="1"/>
          </p:cNvSpPr>
          <p:nvPr>
            <p:ph type="ftr" sz="quarter" idx="4294967295"/>
          </p:nvPr>
        </p:nvSpPr>
        <p:spPr>
          <a:xfrm>
            <a:off x="2667000" y="6324601"/>
            <a:ext cx="3733800" cy="533399"/>
          </a:xfrm>
          <a:prstGeom prst="rect">
            <a:avLst/>
          </a:prstGeom>
        </p:spPr>
        <p:txBody>
          <a:bodyPr/>
          <a:lstStyle/>
          <a:p>
            <a:r>
              <a:rPr lang="en-US" smtClean="0"/>
              <a:t>8 Trends in K-12 Online &amp; Blended Learning</a:t>
            </a:r>
            <a:endParaRPr lang="en-US"/>
          </a:p>
        </p:txBody>
      </p:sp>
      <p:pic>
        <p:nvPicPr>
          <p:cNvPr id="8" name="Content Placeholder 4" descr="2011 survey nations.jpg"/>
          <p:cNvPicPr>
            <a:picLocks noChangeAspect="1"/>
          </p:cNvPicPr>
          <p:nvPr/>
        </p:nvPicPr>
        <p:blipFill>
          <a:blip r:embed="rId3" cstate="print"/>
          <a:srcRect/>
          <a:stretch>
            <a:fillRect/>
          </a:stretch>
        </p:blipFill>
        <p:spPr>
          <a:xfrm>
            <a:off x="152400" y="1447801"/>
            <a:ext cx="8763000" cy="5577284"/>
          </a:xfrm>
          <a:prstGeom prst="rect">
            <a:avLst/>
          </a:prstGeom>
        </p:spPr>
      </p:pic>
      <p:sp>
        <p:nvSpPr>
          <p:cNvPr id="2" name="Title 1"/>
          <p:cNvSpPr>
            <a:spLocks noGrp="1"/>
          </p:cNvSpPr>
          <p:nvPr>
            <p:ph type="title"/>
          </p:nvPr>
        </p:nvSpPr>
        <p:spPr>
          <a:xfrm>
            <a:off x="457200" y="152400"/>
            <a:ext cx="8229600" cy="838200"/>
          </a:xfrm>
        </p:spPr>
        <p:txBody>
          <a:bodyPr/>
          <a:lstStyle/>
          <a:p>
            <a:r>
              <a:rPr lang="en-US" b="1" dirty="0" smtClean="0">
                <a:solidFill>
                  <a:srgbClr val="800000"/>
                </a:solidFill>
              </a:rPr>
              <a:t>Global</a:t>
            </a:r>
            <a:endParaRPr lang="en-US" b="1" dirty="0">
              <a:solidFill>
                <a:srgbClr val="800000"/>
              </a:solidFill>
            </a:endParaRPr>
          </a:p>
        </p:txBody>
      </p:sp>
      <p:sp>
        <p:nvSpPr>
          <p:cNvPr id="10" name="TextBox 9"/>
          <p:cNvSpPr txBox="1"/>
          <p:nvPr/>
        </p:nvSpPr>
        <p:spPr>
          <a:xfrm>
            <a:off x="-76200" y="5706070"/>
            <a:ext cx="2819400" cy="923330"/>
          </a:xfrm>
          <a:prstGeom prst="rect">
            <a:avLst/>
          </a:prstGeom>
          <a:noFill/>
        </p:spPr>
        <p:txBody>
          <a:bodyPr wrap="square" rtlCol="0">
            <a:spAutoFit/>
          </a:bodyPr>
          <a:lstStyle/>
          <a:p>
            <a:pPr algn="ctr"/>
            <a:r>
              <a:rPr lang="en-US" dirty="0" smtClean="0">
                <a:solidFill>
                  <a:schemeClr val="bg1"/>
                </a:solidFill>
              </a:rPr>
              <a:t>Every continent  </a:t>
            </a:r>
          </a:p>
          <a:p>
            <a:pPr algn="ctr"/>
            <a:r>
              <a:rPr lang="en-US" dirty="0" smtClean="0">
                <a:solidFill>
                  <a:schemeClr val="bg1"/>
                </a:solidFill>
              </a:rPr>
              <a:t>except South America represented</a:t>
            </a:r>
            <a:endParaRPr lang="en-US" dirty="0">
              <a:solidFill>
                <a:schemeClr val="bg1"/>
              </a:solidFill>
            </a:endParaRPr>
          </a:p>
        </p:txBody>
      </p:sp>
      <p:sp>
        <p:nvSpPr>
          <p:cNvPr id="11" name="TextBox 10"/>
          <p:cNvSpPr txBox="1"/>
          <p:nvPr/>
        </p:nvSpPr>
        <p:spPr>
          <a:xfrm>
            <a:off x="-228600" y="1600200"/>
            <a:ext cx="2819400" cy="646331"/>
          </a:xfrm>
          <a:prstGeom prst="rect">
            <a:avLst/>
          </a:prstGeom>
          <a:noFill/>
        </p:spPr>
        <p:txBody>
          <a:bodyPr wrap="square" rtlCol="0">
            <a:spAutoFit/>
          </a:bodyPr>
          <a:lstStyle/>
          <a:p>
            <a:pPr algn="ctr"/>
            <a:r>
              <a:rPr lang="en-US" dirty="0" smtClean="0">
                <a:solidFill>
                  <a:schemeClr val="bg1"/>
                </a:solidFill>
              </a:rPr>
              <a:t>North America</a:t>
            </a:r>
          </a:p>
          <a:p>
            <a:pPr algn="ctr"/>
            <a:r>
              <a:rPr lang="en-US" dirty="0" smtClean="0">
                <a:solidFill>
                  <a:schemeClr val="bg1"/>
                </a:solidFill>
              </a:rPr>
              <a:t> (4)</a:t>
            </a:r>
            <a:endParaRPr lang="en-US" dirty="0">
              <a:solidFill>
                <a:schemeClr val="bg1"/>
              </a:solidFill>
            </a:endParaRPr>
          </a:p>
        </p:txBody>
      </p:sp>
      <p:sp>
        <p:nvSpPr>
          <p:cNvPr id="12" name="TextBox 11"/>
          <p:cNvSpPr txBox="1"/>
          <p:nvPr/>
        </p:nvSpPr>
        <p:spPr>
          <a:xfrm>
            <a:off x="6858000" y="5068669"/>
            <a:ext cx="2819400" cy="646331"/>
          </a:xfrm>
          <a:prstGeom prst="rect">
            <a:avLst/>
          </a:prstGeom>
          <a:noFill/>
        </p:spPr>
        <p:txBody>
          <a:bodyPr wrap="square" rtlCol="0">
            <a:spAutoFit/>
          </a:bodyPr>
          <a:lstStyle/>
          <a:p>
            <a:pPr algn="ctr"/>
            <a:r>
              <a:rPr lang="en-US" dirty="0" smtClean="0">
                <a:solidFill>
                  <a:schemeClr val="bg1"/>
                </a:solidFill>
              </a:rPr>
              <a:t>Oceania</a:t>
            </a:r>
          </a:p>
          <a:p>
            <a:pPr algn="ctr"/>
            <a:r>
              <a:rPr lang="en-US" dirty="0" smtClean="0">
                <a:solidFill>
                  <a:schemeClr val="bg1"/>
                </a:solidFill>
              </a:rPr>
              <a:t> (2)</a:t>
            </a:r>
            <a:endParaRPr lang="en-US" dirty="0">
              <a:solidFill>
                <a:schemeClr val="bg1"/>
              </a:solidFill>
            </a:endParaRPr>
          </a:p>
        </p:txBody>
      </p:sp>
      <p:sp>
        <p:nvSpPr>
          <p:cNvPr id="13" name="TextBox 12"/>
          <p:cNvSpPr txBox="1"/>
          <p:nvPr/>
        </p:nvSpPr>
        <p:spPr>
          <a:xfrm>
            <a:off x="3810000" y="2325469"/>
            <a:ext cx="2819400" cy="646331"/>
          </a:xfrm>
          <a:prstGeom prst="rect">
            <a:avLst/>
          </a:prstGeom>
          <a:noFill/>
        </p:spPr>
        <p:txBody>
          <a:bodyPr wrap="square" rtlCol="0">
            <a:spAutoFit/>
          </a:bodyPr>
          <a:lstStyle/>
          <a:p>
            <a:pPr algn="ctr"/>
            <a:r>
              <a:rPr lang="en-US" dirty="0" smtClean="0">
                <a:solidFill>
                  <a:schemeClr val="bg1"/>
                </a:solidFill>
              </a:rPr>
              <a:t>Europe</a:t>
            </a:r>
          </a:p>
          <a:p>
            <a:pPr algn="ctr"/>
            <a:r>
              <a:rPr lang="en-US" dirty="0" smtClean="0">
                <a:solidFill>
                  <a:schemeClr val="bg1"/>
                </a:solidFill>
              </a:rPr>
              <a:t> (21)</a:t>
            </a:r>
            <a:endParaRPr lang="en-US" dirty="0">
              <a:solidFill>
                <a:schemeClr val="bg1"/>
              </a:solidFill>
            </a:endParaRPr>
          </a:p>
        </p:txBody>
      </p:sp>
      <p:sp>
        <p:nvSpPr>
          <p:cNvPr id="14" name="TextBox 13"/>
          <p:cNvSpPr txBox="1"/>
          <p:nvPr/>
        </p:nvSpPr>
        <p:spPr>
          <a:xfrm>
            <a:off x="7315200" y="3849469"/>
            <a:ext cx="1828800" cy="923330"/>
          </a:xfrm>
          <a:prstGeom prst="rect">
            <a:avLst/>
          </a:prstGeom>
          <a:noFill/>
        </p:spPr>
        <p:txBody>
          <a:bodyPr wrap="square" rtlCol="0">
            <a:spAutoFit/>
          </a:bodyPr>
          <a:lstStyle/>
          <a:p>
            <a:pPr algn="ctr"/>
            <a:r>
              <a:rPr lang="en-US" dirty="0" smtClean="0">
                <a:solidFill>
                  <a:schemeClr val="bg1"/>
                </a:solidFill>
              </a:rPr>
              <a:t>Asia &amp; </a:t>
            </a:r>
          </a:p>
          <a:p>
            <a:pPr algn="ctr"/>
            <a:r>
              <a:rPr lang="en-US" dirty="0" smtClean="0">
                <a:solidFill>
                  <a:schemeClr val="bg1"/>
                </a:solidFill>
              </a:rPr>
              <a:t>Middle East</a:t>
            </a:r>
          </a:p>
          <a:p>
            <a:pPr algn="ctr"/>
            <a:r>
              <a:rPr lang="en-US" dirty="0" smtClean="0">
                <a:solidFill>
                  <a:schemeClr val="bg1"/>
                </a:solidFill>
              </a:rPr>
              <a:t> (11)</a:t>
            </a:r>
            <a:endParaRPr lang="en-US" dirty="0">
              <a:solidFill>
                <a:schemeClr val="bg1"/>
              </a:solidFill>
            </a:endParaRPr>
          </a:p>
        </p:txBody>
      </p:sp>
      <p:sp>
        <p:nvSpPr>
          <p:cNvPr id="15" name="TextBox 14"/>
          <p:cNvSpPr txBox="1"/>
          <p:nvPr/>
        </p:nvSpPr>
        <p:spPr>
          <a:xfrm>
            <a:off x="4953000" y="5449669"/>
            <a:ext cx="1828800" cy="646331"/>
          </a:xfrm>
          <a:prstGeom prst="rect">
            <a:avLst/>
          </a:prstGeom>
          <a:noFill/>
        </p:spPr>
        <p:txBody>
          <a:bodyPr wrap="square" rtlCol="0">
            <a:spAutoFit/>
          </a:bodyPr>
          <a:lstStyle/>
          <a:p>
            <a:pPr algn="ctr"/>
            <a:r>
              <a:rPr lang="en-US" dirty="0" smtClean="0">
                <a:solidFill>
                  <a:schemeClr val="bg1"/>
                </a:solidFill>
              </a:rPr>
              <a:t>Africa</a:t>
            </a:r>
          </a:p>
          <a:p>
            <a:pPr algn="ctr"/>
            <a:r>
              <a:rPr lang="en-US" dirty="0" smtClean="0">
                <a:solidFill>
                  <a:schemeClr val="bg1"/>
                </a:solidFill>
              </a:rPr>
              <a:t> (7)</a:t>
            </a:r>
            <a:endParaRPr lang="en-US" dirty="0">
              <a:solidFill>
                <a:schemeClr val="bg1"/>
              </a:solidFill>
            </a:endParaRPr>
          </a:p>
        </p:txBody>
      </p:sp>
      <p:sp>
        <p:nvSpPr>
          <p:cNvPr id="16" name="TextBox 15"/>
          <p:cNvSpPr txBox="1"/>
          <p:nvPr/>
        </p:nvSpPr>
        <p:spPr>
          <a:xfrm>
            <a:off x="5867400" y="1535668"/>
            <a:ext cx="2819400" cy="369332"/>
          </a:xfrm>
          <a:prstGeom prst="rect">
            <a:avLst/>
          </a:prstGeom>
          <a:noFill/>
        </p:spPr>
        <p:txBody>
          <a:bodyPr wrap="square" rtlCol="0">
            <a:spAutoFit/>
          </a:bodyPr>
          <a:lstStyle/>
          <a:p>
            <a:pPr algn="ctr"/>
            <a:r>
              <a:rPr lang="en-US" dirty="0" smtClean="0">
                <a:solidFill>
                  <a:schemeClr val="bg1"/>
                </a:solidFill>
              </a:rPr>
              <a:t>45 NATIONS PROFILED</a:t>
            </a:r>
          </a:p>
        </p:txBody>
      </p:sp>
    </p:spTree>
    <p:extLst>
      <p:ext uri="{BB962C8B-B14F-4D97-AF65-F5344CB8AC3E}">
        <p14:creationId xmlns:p14="http://schemas.microsoft.com/office/powerpoint/2010/main" val="2983965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http://www.w3.org/XML/1998/namespace"/>
    <ds:schemaRef ds:uri="http://schemas.microsoft.com/office/infopath/2007/PartnerControl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1050</TotalTime>
  <Words>1643</Words>
  <Application>Microsoft Macintosh PowerPoint</Application>
  <PresentationFormat>On-screen Show (4:3)</PresentationFormat>
  <Paragraphs>259</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Online, Blended and Distance Education: Building Successful Programs in Schools </vt:lpstr>
      <vt:lpstr>About the Book</vt:lpstr>
      <vt:lpstr>About the Book</vt:lpstr>
      <vt:lpstr>Key Case Study Questions</vt:lpstr>
      <vt:lpstr>Wiki</vt:lpstr>
      <vt:lpstr>PowerPoint Presentation</vt:lpstr>
      <vt:lpstr>PowerPoint Presentation</vt:lpstr>
      <vt:lpstr>Book: Key Trends</vt:lpstr>
      <vt:lpstr>Global</vt:lpstr>
      <vt:lpstr>Global</vt:lpstr>
      <vt:lpstr>Open</vt:lpstr>
      <vt:lpstr>Open</vt:lpstr>
      <vt:lpstr>Mobile</vt:lpstr>
      <vt:lpstr>Mobile</vt:lpstr>
      <vt:lpstr>Blended</vt:lpstr>
      <vt:lpstr>Blended</vt:lpstr>
      <vt:lpstr>Facilitated</vt:lpstr>
      <vt:lpstr>Personalized</vt:lpstr>
      <vt:lpstr>Adaptive</vt:lpstr>
      <vt:lpstr>Evidence-Based</vt:lpstr>
      <vt:lpstr>Evidence-Based</vt:lpstr>
      <vt:lpstr>PowerPoint Presentation</vt:lpstr>
      <vt:lpstr>Your Questions and Comments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Michael Barbour</cp:lastModifiedBy>
  <cp:revision>71</cp:revision>
  <dcterms:created xsi:type="dcterms:W3CDTF">2010-04-12T23:12:02Z</dcterms:created>
  <dcterms:modified xsi:type="dcterms:W3CDTF">2016-11-09T19:03:13Z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