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86" r:id="rId4"/>
    <p:sldId id="310" r:id="rId5"/>
    <p:sldId id="287" r:id="rId6"/>
    <p:sldId id="298" r:id="rId7"/>
    <p:sldId id="422" r:id="rId8"/>
    <p:sldId id="423" r:id="rId9"/>
    <p:sldId id="424" r:id="rId10"/>
    <p:sldId id="425" r:id="rId11"/>
    <p:sldId id="427" r:id="rId12"/>
    <p:sldId id="426" r:id="rId13"/>
    <p:sldId id="293" r:id="rId14"/>
    <p:sldId id="428" r:id="rId15"/>
    <p:sldId id="429" r:id="rId16"/>
    <p:sldId id="430" r:id="rId17"/>
    <p:sldId id="433" r:id="rId18"/>
    <p:sldId id="431" r:id="rId19"/>
    <p:sldId id="432" r:id="rId20"/>
    <p:sldId id="421" r:id="rId21"/>
    <p:sldId id="396" r:id="rId22"/>
    <p:sldId id="297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700"/>
    <a:srgbClr val="1600FF"/>
    <a:srgbClr val="550F9B"/>
    <a:srgbClr val="05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0" autoAdjust="0"/>
    <p:restoredTop sz="94660"/>
  </p:normalViewPr>
  <p:slideViewPr>
    <p:cSldViewPr snapToObjects="1">
      <p:cViewPr>
        <p:scale>
          <a:sx n="99" d="100"/>
          <a:sy n="99" d="100"/>
        </p:scale>
        <p:origin x="-94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9FD0D8E-E14B-224B-A11D-8B4948DD4DA8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572D295-212F-C742-9F12-35F77F50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3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A36B50-CE3F-E046-8E5E-3335F61808B2}" type="slidenum">
              <a:rPr lang="en-US" sz="1200">
                <a:latin typeface="Calibri" charset="0"/>
              </a:rPr>
              <a:pPr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A9DDBB-118A-8A45-AD4A-EE7C7C7D2048}" type="slidenum">
              <a:rPr lang="en-US" sz="1200">
                <a:latin typeface="Calibri" charset="0"/>
              </a:rPr>
              <a:pPr/>
              <a:t>22</a:t>
            </a:fld>
            <a:endParaRPr lang="en-US" sz="1200">
              <a:latin typeface="Calibri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E157-65F8-E545-BC94-BC225036A4A6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7D42-0E8E-B340-A6C4-341C83F5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9C26-22F2-9646-A7A3-C257ED91F238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BA01-36B6-6D42-9411-6E8255E2A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6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8207-5339-774F-967F-68A5922F6416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C748-0CC8-BA4F-928D-ABC90CFF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BAD6-440A-BA4C-B07F-F0725759C166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D0BC-DDE2-3D4B-A90E-F24FA9FBA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A61-03B2-5845-BBEB-02F41BA23135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E6D2-14F7-0041-B028-5F406155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54AE-E041-874F-87D5-3AC56D205999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6423-4E2F-134E-99CB-F5B3C5D1C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859E-8AD3-2A49-8040-CC4E0DB8554C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BDD6-BECF-3841-91E1-A9107154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A68F-6C7D-7D4E-B40B-382CB780C932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343E-8366-B74D-9108-4998C27AB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86B3-3AA1-1E4A-A364-5C9FA7261A41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5927-B25B-0B41-9235-7FDBC24BC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3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440E7-70F5-5342-BF0C-4EDD595702D2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567B-E7DC-B94C-B920-3D1D0E21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5B97-1F3D-C44C-A07F-44933BBA3014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7A4A7-AC5E-3948-B230-274B53400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F23EA61-F2E0-BD44-9FBD-7454239FD809}" type="datetime1">
              <a:rPr lang="en-US"/>
              <a:pPr>
                <a:defRPr/>
              </a:pPr>
              <a:t>3/22/17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C2BDF55-061C-8747-A908-F10F35346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emf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524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State of the Nation:</a:t>
            </a:r>
            <a:br>
              <a:rPr lang="en-US" sz="4000" b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b="1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K-12 E-Learning in Canada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7315200" cy="2057400"/>
          </a:xfrm>
        </p:spPr>
        <p:txBody>
          <a:bodyPr/>
          <a:lstStyle/>
          <a:p>
            <a:pPr eaLnBrk="1" hangingPunct="1"/>
            <a:r>
              <a:rPr lang="en-US" sz="2700" b="1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Michael K. Barbour</a:t>
            </a:r>
          </a:p>
          <a:p>
            <a:pPr eaLnBrk="1" hangingPunct="1"/>
            <a:r>
              <a:rPr lang="en-US" sz="2700" b="1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Touro University, </a:t>
            </a:r>
            <a:r>
              <a:rPr lang="en-US" sz="2700" b="1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California</a:t>
            </a:r>
          </a:p>
          <a:p>
            <a:pPr eaLnBrk="1" hangingPunct="1"/>
            <a:r>
              <a:rPr lang="en-US" sz="2700" b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Randy </a:t>
            </a:r>
            <a:r>
              <a:rPr lang="en-US" sz="2700" b="1" dirty="0" err="1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LaBonte</a:t>
            </a:r>
            <a:endParaRPr lang="en-US" sz="2700" b="1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700" b="1" i="1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eLearning Network</a:t>
            </a:r>
            <a:endParaRPr lang="en-US" sz="2700" b="1" i="1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3000" b="1" i="1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Prairies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24" y="838200"/>
            <a:ext cx="5741014" cy="45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British Columbia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669265"/>
            <a:ext cx="2743200" cy="47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4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Northern Canada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47" y="715963"/>
            <a:ext cx="6444167" cy="46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Distance &amp; Online Learning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9144000" cy="503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Distance &amp; Online Learning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8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0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Distance &amp; Online Learning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3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7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Blended Learning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29" y="762000"/>
            <a:ext cx="8172510" cy="60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6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0738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Better Data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4953000"/>
            <a:ext cx="7035800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698500"/>
            <a:ext cx="69596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Better </a:t>
            </a:r>
            <a:r>
              <a:rPr lang="en-US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3238500"/>
            <a:ext cx="3048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5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Better </a:t>
            </a:r>
            <a:r>
              <a:rPr lang="en-US" dirty="0" smtClean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3238500"/>
            <a:ext cx="30480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553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80386"/>
            <a:ext cx="4642267" cy="45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200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7716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2009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768350"/>
            <a:ext cx="178593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repor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447800"/>
            <a:ext cx="17954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82888"/>
            <a:ext cx="17970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" y="2362200"/>
            <a:ext cx="244316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48" y="2728913"/>
            <a:ext cx="254317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Picture 10" descr="iNACOL_CanadaStudy11_cover_v3.2.pdf"/>
          <p:cNvSpPr>
            <a:spLocks noChangeAspect="1"/>
          </p:cNvSpPr>
          <p:nvPr/>
        </p:nvSpPr>
        <p:spPr bwMode="auto">
          <a:xfrm>
            <a:off x="5429250" y="2057400"/>
            <a:ext cx="17938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9" name="Picture 9" descr="iNACOL_CanadaStudy11_cover_v3.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057400"/>
            <a:ext cx="17938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65" y="3082926"/>
            <a:ext cx="23653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9250" y="3467698"/>
            <a:ext cx="2266950" cy="294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28600" y="5791200"/>
            <a:ext cx="868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0"/>
                </a:solidFill>
              </a:rPr>
              <a:t>http:/</a:t>
            </a:r>
            <a:r>
              <a:rPr lang="en-US" sz="3200" b="1" dirty="0" smtClean="0">
                <a:solidFill>
                  <a:srgbClr val="000090"/>
                </a:solidFill>
              </a:rPr>
              <a:t>/k12sotn.ca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47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905250" cy="5973762"/>
          </a:xfrm>
        </p:spPr>
        <p:txBody>
          <a:bodyPr/>
          <a:lstStyle/>
          <a:p>
            <a:pPr eaLnBrk="1" hangingPunct="1"/>
            <a:r>
              <a:rPr lang="en-US" sz="6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Your Questions and Comments</a:t>
            </a:r>
          </a:p>
        </p:txBody>
      </p:sp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0"/>
            <a:ext cx="478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/>
          <p:cNvSpPr>
            <a:spLocks noGrp="1"/>
          </p:cNvSpPr>
          <p:nvPr>
            <p:ph idx="4294967295"/>
          </p:nvPr>
        </p:nvSpPr>
        <p:spPr>
          <a:xfrm>
            <a:off x="381000" y="3475038"/>
            <a:ext cx="8229600" cy="26971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Associate Professor of Instructional Design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Touro University, California</a:t>
            </a: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algn="ctr">
              <a:buFontTx/>
              <a:buNone/>
            </a:pPr>
            <a:r>
              <a:rPr lang="en-US" sz="3200" dirty="0" err="1">
                <a:solidFill>
                  <a:srgbClr val="000090"/>
                </a:solidFill>
                <a:latin typeface="Calibri" charset="0"/>
                <a:ea typeface="ＭＳ Ｐゴシック" charset="0"/>
              </a:rPr>
              <a:t>mkbarbour@gmail.com</a:t>
            </a:r>
            <a:endParaRPr lang="en-US" sz="3200" dirty="0">
              <a:solidFill>
                <a:srgbClr val="000090"/>
              </a:solidFill>
              <a:latin typeface="Calibri" charset="0"/>
              <a:ea typeface="ＭＳ Ｐゴシック" charset="0"/>
            </a:endParaRPr>
          </a:p>
          <a:p>
            <a:pPr lvl="1" algn="ctr">
              <a:buFontTx/>
              <a:buNone/>
            </a:pPr>
            <a:r>
              <a:rPr lang="en-US" sz="3200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http://</a:t>
            </a:r>
            <a:r>
              <a:rPr lang="en-US" sz="3200" dirty="0" err="1">
                <a:solidFill>
                  <a:srgbClr val="000090"/>
                </a:solidFill>
                <a:latin typeface="Calibri" charset="0"/>
                <a:ea typeface="ＭＳ Ｐゴシック" charset="0"/>
              </a:rPr>
              <a:t>www.michaelbarbour.com</a:t>
            </a:r>
            <a:endParaRPr lang="en-US" sz="3200" dirty="0">
              <a:solidFill>
                <a:srgbClr val="000090"/>
              </a:solidFill>
              <a:latin typeface="Calibri" charset="0"/>
              <a:ea typeface="ＭＳ Ｐゴシック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9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00" y="3111500"/>
            <a:ext cx="42227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32350"/>
            <a:ext cx="21780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6788"/>
            <a:ext cx="2990056" cy="17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2514"/>
            <a:ext cx="5334000" cy="17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029200"/>
            <a:ext cx="1434253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1828800"/>
            <a:ext cx="3556000" cy="148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28600" y="5791200"/>
            <a:ext cx="8686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90"/>
                </a:solidFill>
              </a:rPr>
              <a:t>http:/</a:t>
            </a:r>
            <a:r>
              <a:rPr lang="en-US" sz="3200" b="1" dirty="0" smtClean="0">
                <a:solidFill>
                  <a:srgbClr val="000090"/>
                </a:solidFill>
              </a:rPr>
              <a:t>/k12sotn.ca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470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0738"/>
          </a:xfrm>
        </p:spPr>
        <p:txBody>
          <a:bodyPr/>
          <a:lstStyle/>
          <a:p>
            <a:pPr algn="l" eaLnBrk="1" hangingPunct="1"/>
            <a:r>
              <a:rPr lang="en-US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Methodology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4953000"/>
            <a:ext cx="7035800" cy="177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698500"/>
            <a:ext cx="69596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4358"/>
            <a:ext cx="6312287" cy="6323641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National </a:t>
            </a:r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Overview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Atlantic Canada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29350"/>
            <a:ext cx="3962400" cy="4690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Quebec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82532"/>
            <a:ext cx="4038600" cy="47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Ontario</a:t>
            </a:r>
            <a:endParaRPr lang="en-US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62600"/>
            <a:ext cx="4079631" cy="95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458" y="838200"/>
            <a:ext cx="4628345" cy="453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66</Words>
  <Application>Microsoft Macintosh PowerPoint</Application>
  <PresentationFormat>On-screen Show (4:3)</PresentationFormat>
  <Paragraphs>29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State of the Nation: K-12 E-Learning in Canada</vt:lpstr>
      <vt:lpstr>PowerPoint Presentation</vt:lpstr>
      <vt:lpstr>PowerPoint Presentation</vt:lpstr>
      <vt:lpstr>PowerPoint Presentation</vt:lpstr>
      <vt:lpstr>Methodology</vt:lpstr>
      <vt:lpstr>National Overview</vt:lpstr>
      <vt:lpstr>Atlantic Canada</vt:lpstr>
      <vt:lpstr>Quebec</vt:lpstr>
      <vt:lpstr>Ontario</vt:lpstr>
      <vt:lpstr>Prairies</vt:lpstr>
      <vt:lpstr>British Columbia</vt:lpstr>
      <vt:lpstr>Northern Canada</vt:lpstr>
      <vt:lpstr>Distance &amp; Online Learning</vt:lpstr>
      <vt:lpstr>Distance &amp; Online Learning</vt:lpstr>
      <vt:lpstr>Distance &amp; Online Learning</vt:lpstr>
      <vt:lpstr>Blended Learning</vt:lpstr>
      <vt:lpstr>Better Data</vt:lpstr>
      <vt:lpstr>Better Data</vt:lpstr>
      <vt:lpstr>Better Data</vt:lpstr>
      <vt:lpstr>PowerPoint Presentation</vt:lpstr>
      <vt:lpstr>Your Questions and Comments</vt:lpstr>
      <vt:lpstr>PowerPoint Presentation</vt:lpstr>
    </vt:vector>
  </TitlesOfParts>
  <Company>Wayne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Snapshot State of the Nation Study: K-12 Online Learning in Canada</dc:title>
  <dc:creator>Michael Barbour</dc:creator>
  <cp:lastModifiedBy>Michael Barbour</cp:lastModifiedBy>
  <cp:revision>95</cp:revision>
  <cp:lastPrinted>2010-11-15T17:40:08Z</cp:lastPrinted>
  <dcterms:created xsi:type="dcterms:W3CDTF">2012-05-02T13:05:52Z</dcterms:created>
  <dcterms:modified xsi:type="dcterms:W3CDTF">2017-03-22T15:20:56Z</dcterms:modified>
</cp:coreProperties>
</file>