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f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5"/>
  </p:notesMasterIdLst>
  <p:handoutMasterIdLst>
    <p:handoutMasterId r:id="rId26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10080625" cy="7559675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12" d="100"/>
          <a:sy n="112" d="100"/>
        </p:scale>
        <p:origin x="185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0FD3EB-F953-B947-98BD-5C29EA7B70AC}" type="datetimeFigureOut">
              <a:rPr lang="en-US" smtClean="0"/>
              <a:t>4/18/17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926108-FA61-5F4C-B5E2-7DE96C24F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8672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856518-E434-E645-B5F3-7A5FF76AF38E}" type="datetimeFigureOut">
              <a:rPr lang="en-US" smtClean="0"/>
              <a:t>4/18/17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840288"/>
            <a:ext cx="6216650" cy="3960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68874-5549-FD49-9FC6-476B2488D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26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504000" y="502920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504000" y="731952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502920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152680" y="502920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5152680" y="731952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731952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504000" y="5029200"/>
            <a:ext cx="9071640" cy="438480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504000" y="5029200"/>
            <a:ext cx="9071640" cy="438480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9" name="Picture 38"/>
          <p:cNvPicPr/>
          <p:nvPr/>
        </p:nvPicPr>
        <p:blipFill>
          <a:blip r:embed="rId2"/>
          <a:stretch/>
        </p:blipFill>
        <p:spPr>
          <a:xfrm>
            <a:off x="2291760" y="502920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40" name="Picture 39"/>
          <p:cNvPicPr/>
          <p:nvPr/>
        </p:nvPicPr>
        <p:blipFill>
          <a:blip r:embed="rId2"/>
          <a:stretch/>
        </p:blipFill>
        <p:spPr>
          <a:xfrm>
            <a:off x="2291760" y="5029200"/>
            <a:ext cx="5495400" cy="4384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504000" y="5029200"/>
            <a:ext cx="9071640" cy="438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04000" y="5029200"/>
            <a:ext cx="9071640" cy="438480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504000" y="5029200"/>
            <a:ext cx="4426920" cy="438480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5152680" y="5029200"/>
            <a:ext cx="4426920" cy="438480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0" y="0"/>
            <a:ext cx="10076760" cy="5299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502920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04000" y="731952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152680" y="5029200"/>
            <a:ext cx="4426920" cy="438480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504000" y="5029200"/>
            <a:ext cx="9071640" cy="438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5029200"/>
            <a:ext cx="4426920" cy="438480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152680" y="502920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5152680" y="731952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04000" y="502920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152680" y="502920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504000" y="731952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502920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04000" y="731952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504000" y="502920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5152680" y="502920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5152680" y="731952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504000" y="731952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504000" y="5029200"/>
            <a:ext cx="9071640" cy="438480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504000" y="5029200"/>
            <a:ext cx="9071640" cy="438480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0" name="Picture 79"/>
          <p:cNvPicPr/>
          <p:nvPr/>
        </p:nvPicPr>
        <p:blipFill>
          <a:blip r:embed="rId2"/>
          <a:stretch/>
        </p:blipFill>
        <p:spPr>
          <a:xfrm>
            <a:off x="2291760" y="502920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81" name="Picture 80"/>
          <p:cNvPicPr/>
          <p:nvPr/>
        </p:nvPicPr>
        <p:blipFill>
          <a:blip r:embed="rId2"/>
          <a:stretch/>
        </p:blipFill>
        <p:spPr>
          <a:xfrm>
            <a:off x="2291760" y="5029200"/>
            <a:ext cx="5495400" cy="4384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5029200"/>
            <a:ext cx="9071640" cy="438480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5029200"/>
            <a:ext cx="4426920" cy="438480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680" y="5029200"/>
            <a:ext cx="4426920" cy="438480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0" y="0"/>
            <a:ext cx="10076760" cy="5299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04000" y="502920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04000" y="731952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152680" y="5029200"/>
            <a:ext cx="4426920" cy="438480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04000" y="5029200"/>
            <a:ext cx="4426920" cy="438480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52680" y="502920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152680" y="731952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04000" y="502920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152680" y="502920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504000" y="731952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1"/>
          <p:cNvSpPr/>
          <p:nvPr/>
        </p:nvSpPr>
        <p:spPr>
          <a:xfrm>
            <a:off x="0" y="0"/>
            <a:ext cx="10080000" cy="640080"/>
          </a:xfrm>
          <a:prstGeom prst="rect">
            <a:avLst/>
          </a:prstGeom>
          <a:solidFill>
            <a:srgbClr val="004586"/>
          </a:solidFill>
          <a:ln>
            <a:solidFill>
              <a:srgbClr val="3465A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CustomShape 2"/>
          <p:cNvSpPr/>
          <p:nvPr/>
        </p:nvSpPr>
        <p:spPr>
          <a:xfrm>
            <a:off x="0" y="7331400"/>
            <a:ext cx="10080000" cy="228600"/>
          </a:xfrm>
          <a:prstGeom prst="rect">
            <a:avLst/>
          </a:prstGeom>
          <a:solidFill>
            <a:srgbClr val="004586"/>
          </a:solidFill>
          <a:ln>
            <a:solidFill>
              <a:srgbClr val="3465A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PlaceHolder 3"/>
          <p:cNvSpPr>
            <a:spLocks noGrp="1"/>
          </p:cNvSpPr>
          <p:nvPr>
            <p:ph type="title"/>
          </p:nvPr>
        </p:nvSpPr>
        <p:spPr>
          <a:xfrm>
            <a:off x="0" y="0"/>
            <a:ext cx="10080000" cy="640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body"/>
          </p:nvPr>
        </p:nvSpPr>
        <p:spPr>
          <a:xfrm>
            <a:off x="504000" y="822960"/>
            <a:ext cx="9071640" cy="438480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dt"/>
          </p:nvPr>
        </p:nvSpPr>
        <p:spPr>
          <a:xfrm>
            <a:off x="502920" y="7333560"/>
            <a:ext cx="2350080" cy="2286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de-DE" sz="1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&lt;date/time&gt;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ftr"/>
          </p:nvPr>
        </p:nvSpPr>
        <p:spPr>
          <a:xfrm>
            <a:off x="3447360" y="7333560"/>
            <a:ext cx="3191400" cy="22860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en-US" sz="1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&lt;footer&gt;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PlaceHolder 7"/>
          <p:cNvSpPr>
            <a:spLocks noGrp="1"/>
          </p:cNvSpPr>
          <p:nvPr>
            <p:ph type="sldNum"/>
          </p:nvPr>
        </p:nvSpPr>
        <p:spPr>
          <a:xfrm>
            <a:off x="7223760" y="7333560"/>
            <a:ext cx="2350080" cy="22860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20192189-69B1-4035-80BD-FF2482E97B8E}" type="slidenum">
              <a:rPr lang="en-US" sz="1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0" y="0"/>
            <a:ext cx="10080000" cy="1143000"/>
          </a:xfrm>
          <a:prstGeom prst="rect">
            <a:avLst/>
          </a:prstGeom>
          <a:solidFill>
            <a:srgbClr val="004586"/>
          </a:solidFill>
          <a:ln>
            <a:solidFill>
              <a:srgbClr val="3465A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" name="CustomShape 2"/>
          <p:cNvSpPr/>
          <p:nvPr/>
        </p:nvSpPr>
        <p:spPr>
          <a:xfrm>
            <a:off x="0" y="7331760"/>
            <a:ext cx="10080000" cy="228600"/>
          </a:xfrm>
          <a:prstGeom prst="rect">
            <a:avLst/>
          </a:prstGeom>
          <a:solidFill>
            <a:srgbClr val="004586"/>
          </a:solidFill>
          <a:ln>
            <a:solidFill>
              <a:srgbClr val="3465A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PlaceHolder 3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body"/>
          </p:nvPr>
        </p:nvSpPr>
        <p:spPr>
          <a:xfrm>
            <a:off x="504000" y="5029200"/>
            <a:ext cx="9071640" cy="438480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 algn="ctr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 algn="ctr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dt"/>
          </p:nvPr>
        </p:nvSpPr>
        <p:spPr>
          <a:xfrm>
            <a:off x="504000" y="7331400"/>
            <a:ext cx="2347920" cy="2286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&lt;date/time&gt;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ftr"/>
          </p:nvPr>
        </p:nvSpPr>
        <p:spPr>
          <a:xfrm>
            <a:off x="3447000" y="7331400"/>
            <a:ext cx="3195000" cy="22860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en-US" sz="1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&lt;footer&gt;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sldNum"/>
          </p:nvPr>
        </p:nvSpPr>
        <p:spPr>
          <a:xfrm>
            <a:off x="7227000" y="7331400"/>
            <a:ext cx="2347920" cy="22860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E9A2A1FB-D615-46CD-883E-10AED06C85CE}" type="slidenum">
              <a:rPr lang="en-US" sz="1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t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t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t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mailto:gardito@pace.edu" TargetMode="External"/><Relationship Id="rId3" Type="http://schemas.openxmlformats.org/officeDocument/2006/relationships/hyperlink" Target="https://www.linkedin.com/in/geraldardito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t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0" y="-720"/>
            <a:ext cx="10076760" cy="1143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Building Student Networks: Towards a Connectivist Analysis of Classroom Learning Environments</a:t>
            </a:r>
            <a:endParaRPr lang="en-US" sz="4400" b="1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" name="TextShape 2"/>
          <p:cNvSpPr txBox="1"/>
          <p:nvPr/>
        </p:nvSpPr>
        <p:spPr>
          <a:xfrm>
            <a:off x="504000" y="5029200"/>
            <a:ext cx="9071640" cy="2130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ctr"/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Dr. Gerald Ardito</a:t>
            </a:r>
          </a:p>
          <a:p>
            <a:pPr algn="ctr"/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Pace University School of Education</a:t>
            </a:r>
          </a:p>
          <a:p>
            <a:pPr algn="ctr"/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CIDER Session</a:t>
            </a:r>
          </a:p>
          <a:p>
            <a:pPr algn="ctr"/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April 19, 2017</a:t>
            </a:r>
          </a:p>
        </p:txBody>
      </p:sp>
      <p:sp>
        <p:nvSpPr>
          <p:cNvPr id="84" name="TextShape 3"/>
          <p:cNvSpPr txBox="1"/>
          <p:nvPr/>
        </p:nvSpPr>
        <p:spPr>
          <a:xfrm>
            <a:off x="0" y="1143000"/>
            <a:ext cx="10080360" cy="3666240"/>
          </a:xfrm>
          <a:prstGeom prst="rect">
            <a:avLst/>
          </a:prstGeom>
          <a:blipFill>
            <a:blip r:embed="rId2"/>
            <a:stretch>
              <a:fillRect t="4381" b="19052"/>
            </a:stretch>
          </a:blipFill>
          <a:ln>
            <a:noFill/>
          </a:ln>
        </p:spPr>
        <p:txBody>
          <a:bodyPr lIns="90000" tIns="45000" rIns="90000" bIns="45000" anchor="ctr"/>
          <a:lstStyle/>
          <a:p>
            <a:pPr algn="ctr"/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/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/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/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/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/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/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/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/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/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/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5" name="TextShape 4"/>
          <p:cNvSpPr txBox="1"/>
          <p:nvPr/>
        </p:nvSpPr>
        <p:spPr>
          <a:xfrm>
            <a:off x="7370280" y="7259760"/>
            <a:ext cx="2745720" cy="343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Photo by Flip 42 on Flickr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Shape 1"/>
          <p:cNvSpPr txBox="1"/>
          <p:nvPr/>
        </p:nvSpPr>
        <p:spPr>
          <a:xfrm>
            <a:off x="0" y="0"/>
            <a:ext cx="10076760" cy="1143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Physical Layout</a:t>
            </a:r>
          </a:p>
        </p:txBody>
      </p:sp>
      <p:pic>
        <p:nvPicPr>
          <p:cNvPr id="109" name="Picture 108"/>
          <p:cNvPicPr/>
          <p:nvPr/>
        </p:nvPicPr>
        <p:blipFill>
          <a:blip r:embed="rId2"/>
          <a:stretch/>
        </p:blipFill>
        <p:spPr>
          <a:xfrm>
            <a:off x="1341000" y="1911960"/>
            <a:ext cx="7655760" cy="4305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Shape 1"/>
          <p:cNvSpPr txBox="1"/>
          <p:nvPr/>
        </p:nvSpPr>
        <p:spPr>
          <a:xfrm>
            <a:off x="0" y="0"/>
            <a:ext cx="10076760" cy="1143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Findings</a:t>
            </a:r>
          </a:p>
        </p:txBody>
      </p:sp>
      <p:pic>
        <p:nvPicPr>
          <p:cNvPr id="111" name="Picture 110"/>
          <p:cNvPicPr/>
          <p:nvPr/>
        </p:nvPicPr>
        <p:blipFill>
          <a:blip r:embed="rId2"/>
          <a:stretch/>
        </p:blipFill>
        <p:spPr>
          <a:xfrm>
            <a:off x="2776320" y="1422000"/>
            <a:ext cx="4721760" cy="5253120"/>
          </a:xfrm>
          <a:prstGeom prst="rect">
            <a:avLst/>
          </a:prstGeom>
          <a:ln>
            <a:noFill/>
          </a:ln>
        </p:spPr>
      </p:pic>
      <p:sp>
        <p:nvSpPr>
          <p:cNvPr id="112" name="TextShape 2"/>
          <p:cNvSpPr txBox="1"/>
          <p:nvPr/>
        </p:nvSpPr>
        <p:spPr>
          <a:xfrm>
            <a:off x="7370640" y="7259760"/>
            <a:ext cx="2745720" cy="343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Photo by Flip 42 on Flickr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Shape 1"/>
          <p:cNvSpPr txBox="1"/>
          <p:nvPr/>
        </p:nvSpPr>
        <p:spPr>
          <a:xfrm>
            <a:off x="0" y="0"/>
            <a:ext cx="10076760" cy="1143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Final Exam Results</a:t>
            </a:r>
          </a:p>
        </p:txBody>
      </p:sp>
      <p:pic>
        <p:nvPicPr>
          <p:cNvPr id="114" name="Picture 113"/>
          <p:cNvPicPr/>
          <p:nvPr/>
        </p:nvPicPr>
        <p:blipFill>
          <a:blip r:embed="rId2"/>
          <a:stretch/>
        </p:blipFill>
        <p:spPr>
          <a:xfrm>
            <a:off x="1097280" y="1737360"/>
            <a:ext cx="7962120" cy="4474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Shape 1"/>
          <p:cNvSpPr txBox="1"/>
          <p:nvPr/>
        </p:nvSpPr>
        <p:spPr>
          <a:xfrm>
            <a:off x="0" y="0"/>
            <a:ext cx="10076760" cy="1143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Predicted vs Actual Performance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2006600"/>
            <a:ext cx="9105900" cy="353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Shape 1"/>
          <p:cNvSpPr txBox="1"/>
          <p:nvPr/>
        </p:nvSpPr>
        <p:spPr>
          <a:xfrm>
            <a:off x="0" y="0"/>
            <a:ext cx="10076760" cy="1143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Student Groupings #1</a:t>
            </a:r>
          </a:p>
        </p:txBody>
      </p:sp>
      <p:pic>
        <p:nvPicPr>
          <p:cNvPr id="119" name="Picture 118"/>
          <p:cNvPicPr/>
          <p:nvPr/>
        </p:nvPicPr>
        <p:blipFill>
          <a:blip r:embed="rId2"/>
          <a:stretch/>
        </p:blipFill>
        <p:spPr>
          <a:xfrm>
            <a:off x="1463040" y="1566720"/>
            <a:ext cx="7221240" cy="5291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Shape 1"/>
          <p:cNvSpPr txBox="1"/>
          <p:nvPr/>
        </p:nvSpPr>
        <p:spPr>
          <a:xfrm>
            <a:off x="0" y="0"/>
            <a:ext cx="10076760" cy="1143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Student Groupings #2</a:t>
            </a:r>
          </a:p>
        </p:txBody>
      </p:sp>
      <p:pic>
        <p:nvPicPr>
          <p:cNvPr id="121" name="Picture 120"/>
          <p:cNvPicPr/>
          <p:nvPr/>
        </p:nvPicPr>
        <p:blipFill>
          <a:blip r:embed="rId2"/>
          <a:stretch/>
        </p:blipFill>
        <p:spPr>
          <a:xfrm>
            <a:off x="1463040" y="1566720"/>
            <a:ext cx="7221240" cy="5291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Shape 1"/>
          <p:cNvSpPr txBox="1"/>
          <p:nvPr/>
        </p:nvSpPr>
        <p:spPr>
          <a:xfrm>
            <a:off x="0" y="0"/>
            <a:ext cx="10076760" cy="1143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Student Groupings #3</a:t>
            </a:r>
          </a:p>
        </p:txBody>
      </p:sp>
      <p:pic>
        <p:nvPicPr>
          <p:cNvPr id="123" name="Picture 122"/>
          <p:cNvPicPr/>
          <p:nvPr/>
        </p:nvPicPr>
        <p:blipFill>
          <a:blip r:embed="rId2"/>
          <a:stretch/>
        </p:blipFill>
        <p:spPr>
          <a:xfrm>
            <a:off x="1463040" y="1566720"/>
            <a:ext cx="7221240" cy="5291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Shape 1"/>
          <p:cNvSpPr txBox="1"/>
          <p:nvPr/>
        </p:nvSpPr>
        <p:spPr>
          <a:xfrm>
            <a:off x="0" y="0"/>
            <a:ext cx="10076760" cy="1143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Student Groupings #4</a:t>
            </a:r>
          </a:p>
        </p:txBody>
      </p:sp>
      <p:pic>
        <p:nvPicPr>
          <p:cNvPr id="125" name="Picture 124"/>
          <p:cNvPicPr/>
          <p:nvPr/>
        </p:nvPicPr>
        <p:blipFill>
          <a:blip r:embed="rId2"/>
          <a:stretch/>
        </p:blipFill>
        <p:spPr>
          <a:xfrm>
            <a:off x="1463040" y="1566720"/>
            <a:ext cx="7221240" cy="5291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Shape 1"/>
          <p:cNvSpPr txBox="1"/>
          <p:nvPr/>
        </p:nvSpPr>
        <p:spPr>
          <a:xfrm>
            <a:off x="0" y="0"/>
            <a:ext cx="10076760" cy="1143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Social Network Analysis</a:t>
            </a:r>
          </a:p>
        </p:txBody>
      </p:sp>
      <p:pic>
        <p:nvPicPr>
          <p:cNvPr id="127" name="Picture 126"/>
          <p:cNvPicPr/>
          <p:nvPr/>
        </p:nvPicPr>
        <p:blipFill>
          <a:blip r:embed="rId2"/>
          <a:stretch/>
        </p:blipFill>
        <p:spPr>
          <a:xfrm>
            <a:off x="1027440" y="1828800"/>
            <a:ext cx="8443080" cy="4754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Shape 1"/>
          <p:cNvSpPr txBox="1"/>
          <p:nvPr/>
        </p:nvSpPr>
        <p:spPr>
          <a:xfrm>
            <a:off x="0" y="258840"/>
            <a:ext cx="10076760" cy="625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Discussion</a:t>
            </a:r>
          </a:p>
        </p:txBody>
      </p:sp>
      <p:sp>
        <p:nvSpPr>
          <p:cNvPr id="129" name="TextShape 2"/>
          <p:cNvSpPr txBox="1"/>
          <p:nvPr/>
        </p:nvSpPr>
        <p:spPr>
          <a:xfrm>
            <a:off x="7371000" y="7259760"/>
            <a:ext cx="2745720" cy="343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Photo by Flip 42 on Flickr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30" name="Picture 129"/>
          <p:cNvPicPr/>
          <p:nvPr/>
        </p:nvPicPr>
        <p:blipFill>
          <a:blip r:embed="rId2"/>
          <a:stretch/>
        </p:blipFill>
        <p:spPr>
          <a:xfrm>
            <a:off x="1465920" y="1828800"/>
            <a:ext cx="7220880" cy="4611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0" y="0"/>
            <a:ext cx="10080000" cy="640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Contents</a:t>
            </a:r>
          </a:p>
        </p:txBody>
      </p:sp>
      <p:sp>
        <p:nvSpPr>
          <p:cNvPr id="87" name="TextShape 2"/>
          <p:cNvSpPr txBox="1"/>
          <p:nvPr/>
        </p:nvSpPr>
        <p:spPr>
          <a:xfrm>
            <a:off x="504000" y="822960"/>
            <a:ext cx="9071640" cy="6309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1. Introduction – Connectivism Changed/Ruined My Life</a:t>
            </a: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 Conceptual Framework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2.1 Cooperative Freedoms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2.2 Connectivism</a:t>
            </a: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 Method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3.1 Curricular (re) design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3.2 Data collection and analysis</a:t>
            </a: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4. Findings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4.1 Student Achievement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4.2 Student Learning Networks</a:t>
            </a: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5. Discussion</a:t>
            </a: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6. Implications</a:t>
            </a: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Questions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Shape 1"/>
          <p:cNvSpPr txBox="1"/>
          <p:nvPr/>
        </p:nvSpPr>
        <p:spPr>
          <a:xfrm>
            <a:off x="0" y="258840"/>
            <a:ext cx="10076760" cy="625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Implications</a:t>
            </a:r>
          </a:p>
        </p:txBody>
      </p:sp>
      <p:sp>
        <p:nvSpPr>
          <p:cNvPr id="132" name="TextShape 2"/>
          <p:cNvSpPr txBox="1"/>
          <p:nvPr/>
        </p:nvSpPr>
        <p:spPr>
          <a:xfrm>
            <a:off x="7371000" y="7259760"/>
            <a:ext cx="2745720" cy="343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Photo by Flip 42 on Flickr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33" name="Picture 132"/>
          <p:cNvPicPr/>
          <p:nvPr/>
        </p:nvPicPr>
        <p:blipFill>
          <a:blip r:embed="rId2"/>
          <a:stretch/>
        </p:blipFill>
        <p:spPr>
          <a:xfrm>
            <a:off x="3031200" y="1755360"/>
            <a:ext cx="3826800" cy="5102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Shape 1"/>
          <p:cNvSpPr txBox="1"/>
          <p:nvPr/>
        </p:nvSpPr>
        <p:spPr>
          <a:xfrm>
            <a:off x="0" y="258840"/>
            <a:ext cx="10076760" cy="625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Questions?</a:t>
            </a:r>
          </a:p>
        </p:txBody>
      </p:sp>
      <p:pic>
        <p:nvPicPr>
          <p:cNvPr id="135" name="Picture 134"/>
          <p:cNvPicPr/>
          <p:nvPr/>
        </p:nvPicPr>
        <p:blipFill>
          <a:blip r:embed="rId2"/>
          <a:stretch/>
        </p:blipFill>
        <p:spPr>
          <a:xfrm>
            <a:off x="2286000" y="1280160"/>
            <a:ext cx="5577840" cy="5577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Shape 1"/>
          <p:cNvSpPr txBox="1"/>
          <p:nvPr/>
        </p:nvSpPr>
        <p:spPr>
          <a:xfrm>
            <a:off x="0" y="0"/>
            <a:ext cx="10076760" cy="1143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Thanks</a:t>
            </a:r>
          </a:p>
        </p:txBody>
      </p:sp>
      <p:sp>
        <p:nvSpPr>
          <p:cNvPr id="137" name="TextShape 2"/>
          <p:cNvSpPr txBox="1"/>
          <p:nvPr/>
        </p:nvSpPr>
        <p:spPr>
          <a:xfrm>
            <a:off x="504000" y="5029200"/>
            <a:ext cx="9071640" cy="438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2"/>
              </a:rPr>
              <a:t>gardito@pace.edu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Twitter: geraldardito</a:t>
            </a:r>
          </a:p>
          <a:p>
            <a:pPr marL="432000" indent="-324000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Linked In: </a:t>
            </a: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3"/>
              </a:rPr>
              <a:t>https://www.linkedin.com/in/geraldardito/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Shape 1"/>
          <p:cNvSpPr txBox="1"/>
          <p:nvPr/>
        </p:nvSpPr>
        <p:spPr>
          <a:xfrm>
            <a:off x="0" y="0"/>
            <a:ext cx="10076760" cy="1143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Research Questions</a:t>
            </a:r>
          </a:p>
        </p:txBody>
      </p:sp>
      <p:sp>
        <p:nvSpPr>
          <p:cNvPr id="89" name="TextShape 2"/>
          <p:cNvSpPr txBox="1"/>
          <p:nvPr/>
        </p:nvSpPr>
        <p:spPr>
          <a:xfrm>
            <a:off x="504000" y="5029200"/>
            <a:ext cx="9071640" cy="438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 K-12 students form connectivist learning networks?</a:t>
            </a:r>
          </a:p>
          <a:p>
            <a:pPr marL="432000" indent="-324000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Under what conditions do these types of student learning networks form and thrive?</a:t>
            </a:r>
          </a:p>
        </p:txBody>
      </p:sp>
      <p:pic>
        <p:nvPicPr>
          <p:cNvPr id="90" name="Picture 89"/>
          <p:cNvPicPr/>
          <p:nvPr/>
        </p:nvPicPr>
        <p:blipFill>
          <a:blip r:embed="rId2"/>
          <a:stretch/>
        </p:blipFill>
        <p:spPr>
          <a:xfrm>
            <a:off x="2662200" y="1371600"/>
            <a:ext cx="5018760" cy="3348360"/>
          </a:xfrm>
          <a:prstGeom prst="rect">
            <a:avLst/>
          </a:prstGeom>
          <a:ln>
            <a:noFill/>
          </a:ln>
        </p:spPr>
      </p:pic>
      <p:sp>
        <p:nvSpPr>
          <p:cNvPr id="91" name="TextShape 3"/>
          <p:cNvSpPr txBox="1"/>
          <p:nvPr/>
        </p:nvSpPr>
        <p:spPr>
          <a:xfrm>
            <a:off x="7370640" y="7259760"/>
            <a:ext cx="2745720" cy="343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Photo by Flip 42 on Flickr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/>
          <p:cNvSpPr txBox="1"/>
          <p:nvPr/>
        </p:nvSpPr>
        <p:spPr>
          <a:xfrm>
            <a:off x="0" y="0"/>
            <a:ext cx="10076760" cy="1143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Conceptual Framework</a:t>
            </a:r>
          </a:p>
        </p:txBody>
      </p:sp>
      <p:sp>
        <p:nvSpPr>
          <p:cNvPr id="93" name="TextShape 2"/>
          <p:cNvSpPr txBox="1"/>
          <p:nvPr/>
        </p:nvSpPr>
        <p:spPr>
          <a:xfrm>
            <a:off x="504000" y="5029200"/>
            <a:ext cx="9071640" cy="438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Connectivism</a:t>
            </a:r>
          </a:p>
          <a:p>
            <a:pPr marL="432000" indent="-324000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Paulsen’s Cooperative Freedoms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Shape 1"/>
          <p:cNvSpPr txBox="1"/>
          <p:nvPr/>
        </p:nvSpPr>
        <p:spPr>
          <a:xfrm>
            <a:off x="0" y="0"/>
            <a:ext cx="10076760" cy="1143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Connectivism</a:t>
            </a:r>
          </a:p>
        </p:txBody>
      </p:sp>
      <p:sp>
        <p:nvSpPr>
          <p:cNvPr id="95" name="TextShape 2"/>
          <p:cNvSpPr txBox="1"/>
          <p:nvPr/>
        </p:nvSpPr>
        <p:spPr>
          <a:xfrm>
            <a:off x="504000" y="5029200"/>
            <a:ext cx="9071640" cy="438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“Connectivism is the thesis that knowledge is distributed across a network of connections, and therefore that learning consists of the ability to construct and traverse those networks.”</a:t>
            </a:r>
          </a:p>
          <a:p>
            <a:pPr marL="432000" indent="-324000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Khatabi &amp; Fouladchang, 2015</a:t>
            </a:r>
          </a:p>
        </p:txBody>
      </p:sp>
      <p:pic>
        <p:nvPicPr>
          <p:cNvPr id="96" name="Picture 95"/>
          <p:cNvPicPr/>
          <p:nvPr/>
        </p:nvPicPr>
        <p:blipFill>
          <a:blip r:embed="rId2"/>
          <a:stretch/>
        </p:blipFill>
        <p:spPr>
          <a:xfrm>
            <a:off x="2723760" y="1288080"/>
            <a:ext cx="4619160" cy="3466800"/>
          </a:xfrm>
          <a:prstGeom prst="rect">
            <a:avLst/>
          </a:prstGeom>
          <a:ln>
            <a:noFill/>
          </a:ln>
        </p:spPr>
      </p:pic>
      <p:sp>
        <p:nvSpPr>
          <p:cNvPr id="97" name="TextShape 3"/>
          <p:cNvSpPr txBox="1"/>
          <p:nvPr/>
        </p:nvSpPr>
        <p:spPr>
          <a:xfrm>
            <a:off x="6858000" y="7259760"/>
            <a:ext cx="3258720" cy="596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Image from Education 2020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Shape 1"/>
          <p:cNvSpPr txBox="1"/>
          <p:nvPr/>
        </p:nvSpPr>
        <p:spPr>
          <a:xfrm>
            <a:off x="0" y="0"/>
            <a:ext cx="10076760" cy="1143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Cooperative Freedoms</a:t>
            </a:r>
          </a:p>
        </p:txBody>
      </p:sp>
      <p:sp>
        <p:nvSpPr>
          <p:cNvPr id="99" name="TextShape 2"/>
          <p:cNvSpPr txBox="1"/>
          <p:nvPr/>
        </p:nvSpPr>
        <p:spPr>
          <a:xfrm>
            <a:off x="504000" y="5029200"/>
            <a:ext cx="9071640" cy="438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Paulsen’s Model of Cooperative Freedoms (from Dron &amp; Anderson, 2014 – used with permission)</a:t>
            </a:r>
          </a:p>
        </p:txBody>
      </p:sp>
      <p:pic>
        <p:nvPicPr>
          <p:cNvPr id="100" name="Picture 99"/>
          <p:cNvPicPr/>
          <p:nvPr/>
        </p:nvPicPr>
        <p:blipFill>
          <a:blip r:embed="rId2"/>
          <a:stretch/>
        </p:blipFill>
        <p:spPr>
          <a:xfrm>
            <a:off x="3108960" y="1221840"/>
            <a:ext cx="3931920" cy="3823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0" y="0"/>
            <a:ext cx="10076760" cy="1143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Method</a:t>
            </a:r>
          </a:p>
        </p:txBody>
      </p:sp>
      <p:pic>
        <p:nvPicPr>
          <p:cNvPr id="102" name="Picture 101"/>
          <p:cNvPicPr/>
          <p:nvPr/>
        </p:nvPicPr>
        <p:blipFill>
          <a:blip r:embed="rId2"/>
          <a:stretch/>
        </p:blipFill>
        <p:spPr>
          <a:xfrm>
            <a:off x="2629440" y="1463040"/>
            <a:ext cx="4868640" cy="5056560"/>
          </a:xfrm>
          <a:prstGeom prst="rect">
            <a:avLst/>
          </a:prstGeom>
          <a:ln>
            <a:noFill/>
          </a:ln>
        </p:spPr>
      </p:pic>
      <p:sp>
        <p:nvSpPr>
          <p:cNvPr id="103" name="TextShape 2"/>
          <p:cNvSpPr txBox="1"/>
          <p:nvPr/>
        </p:nvSpPr>
        <p:spPr>
          <a:xfrm>
            <a:off x="7371000" y="7259760"/>
            <a:ext cx="2745720" cy="343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Photo by Flip 42 on Flickr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Shape 1"/>
          <p:cNvSpPr txBox="1"/>
          <p:nvPr/>
        </p:nvSpPr>
        <p:spPr>
          <a:xfrm>
            <a:off x="0" y="0"/>
            <a:ext cx="10080000" cy="640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Context</a:t>
            </a:r>
          </a:p>
        </p:txBody>
      </p:sp>
      <p:sp>
        <p:nvSpPr>
          <p:cNvPr id="105" name="TextShape 2"/>
          <p:cNvSpPr txBox="1"/>
          <p:nvPr/>
        </p:nvSpPr>
        <p:spPr>
          <a:xfrm>
            <a:off x="504000" y="822960"/>
            <a:ext cx="9071640" cy="438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Participants 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50 8</a:t>
            </a:r>
            <a:r>
              <a:rPr lang="en-US" sz="2000" b="0" strike="noStrike" spc="-1" baseline="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</a:t>
            </a: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grade Life Science Students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Two sections (based on math placement) 20, 30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None had experience with self-directed learning</a:t>
            </a: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Learning Environment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Redesigned as set of 5 self-directed units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Students were free to choose their own path through the five units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Students were free to choose with whom to work (or not)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Moodle used as LMS;  Edmodo used as discussion tool</a:t>
            </a: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Duration – an entire school year</a:t>
            </a: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Shape 1"/>
          <p:cNvSpPr txBox="1"/>
          <p:nvPr/>
        </p:nvSpPr>
        <p:spPr>
          <a:xfrm>
            <a:off x="0" y="0"/>
            <a:ext cx="10076760" cy="1143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Instructional (Re)Design</a:t>
            </a:r>
          </a:p>
        </p:txBody>
      </p:sp>
      <p:pic>
        <p:nvPicPr>
          <p:cNvPr id="107" name="Picture 106"/>
          <p:cNvPicPr/>
          <p:nvPr/>
        </p:nvPicPr>
        <p:blipFill>
          <a:blip r:embed="rId2"/>
          <a:stretch/>
        </p:blipFill>
        <p:spPr>
          <a:xfrm>
            <a:off x="2926080" y="1257480"/>
            <a:ext cx="4572000" cy="5937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university-lecture</Template>
  <TotalTime>2546</TotalTime>
  <Words>328</Words>
  <Application>Microsoft Macintosh PowerPoint</Application>
  <PresentationFormat>Custom</PresentationFormat>
  <Paragraphs>78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Calibri</vt:lpstr>
      <vt:lpstr>DejaVu Sans</vt:lpstr>
      <vt:lpstr>Symbol</vt:lpstr>
      <vt:lpstr>Times New Roman</vt:lpstr>
      <vt:lpstr>Wingdings</vt:lpstr>
      <vt:lpstr>Arial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Gerald Ardito</dc:creator>
  <dc:description/>
  <cp:lastModifiedBy>Dan Wilton</cp:lastModifiedBy>
  <cp:revision>11</cp:revision>
  <dcterms:created xsi:type="dcterms:W3CDTF">2017-04-14T13:45:35Z</dcterms:created>
  <dcterms:modified xsi:type="dcterms:W3CDTF">2017-04-19T02:52:25Z</dcterms:modified>
  <dc:language>en-US</dc:language>
</cp:coreProperties>
</file>