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2" r:id="rId1"/>
  </p:sldMasterIdLst>
  <p:notesMasterIdLst>
    <p:notesMasterId r:id="rId57"/>
  </p:notesMasterIdLst>
  <p:handoutMasterIdLst>
    <p:handoutMasterId r:id="rId58"/>
  </p:handoutMasterIdLst>
  <p:sldIdLst>
    <p:sldId id="32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52" r:id="rId24"/>
    <p:sldId id="355" r:id="rId25"/>
    <p:sldId id="354" r:id="rId26"/>
    <p:sldId id="349" r:id="rId27"/>
    <p:sldId id="350" r:id="rId28"/>
    <p:sldId id="325" r:id="rId29"/>
    <p:sldId id="293" r:id="rId30"/>
    <p:sldId id="294" r:id="rId31"/>
    <p:sldId id="298" r:id="rId32"/>
    <p:sldId id="295" r:id="rId33"/>
    <p:sldId id="296" r:id="rId34"/>
    <p:sldId id="282" r:id="rId35"/>
    <p:sldId id="300" r:id="rId36"/>
    <p:sldId id="312" r:id="rId37"/>
    <p:sldId id="305" r:id="rId38"/>
    <p:sldId id="313" r:id="rId39"/>
    <p:sldId id="297" r:id="rId40"/>
    <p:sldId id="314" r:id="rId41"/>
    <p:sldId id="315" r:id="rId42"/>
    <p:sldId id="317" r:id="rId43"/>
    <p:sldId id="320" r:id="rId44"/>
    <p:sldId id="321" r:id="rId45"/>
    <p:sldId id="318" r:id="rId46"/>
    <p:sldId id="316" r:id="rId47"/>
    <p:sldId id="357" r:id="rId48"/>
    <p:sldId id="319" r:id="rId49"/>
    <p:sldId id="308" r:id="rId50"/>
    <p:sldId id="310" r:id="rId51"/>
    <p:sldId id="309" r:id="rId52"/>
    <p:sldId id="311" r:id="rId53"/>
    <p:sldId id="322" r:id="rId54"/>
    <p:sldId id="356" r:id="rId55"/>
    <p:sldId id="281"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91">
          <p15:clr>
            <a:srgbClr val="A4A3A4"/>
          </p15:clr>
        </p15:guide>
        <p15:guide id="2" pos="5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 d="2"/>
          <a:sy n="1" d="2"/>
        </p:scale>
        <p:origin x="-1122" y="-912"/>
      </p:cViewPr>
      <p:guideLst>
        <p:guide orient="horz" pos="1691"/>
        <p:guide pos="5537"/>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37CDB7-9274-4E5A-83F6-FDF659AAA0A4}" type="datetimeFigureOut">
              <a:rPr lang="en-US" smtClean="0"/>
              <a:pPr/>
              <a:t>5/8/2017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C968CD-FBC4-47EA-B66B-8487D4FACC6A}" type="slidenum">
              <a:rPr lang="en-US" smtClean="0"/>
              <a:pPr/>
              <a:t>‹#›</a:t>
            </a:fld>
            <a:endParaRPr lang="en-US"/>
          </a:p>
        </p:txBody>
      </p:sp>
    </p:spTree>
    <p:extLst>
      <p:ext uri="{BB962C8B-B14F-4D97-AF65-F5344CB8AC3E}">
        <p14:creationId xmlns:p14="http://schemas.microsoft.com/office/powerpoint/2010/main" xmlns=""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FED2E-A606-41AC-B7E3-5D1A46726E71}" type="datetimeFigureOut">
              <a:rPr lang="en-US" smtClean="0"/>
              <a:pPr/>
              <a:t>5/8/2017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43291-25D8-409E-A088-B7DE68A9D7C3}" type="slidenum">
              <a:rPr lang="en-US" smtClean="0"/>
              <a:pPr/>
              <a:t>‹#›</a:t>
            </a:fld>
            <a:endParaRPr 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a:t>
            </a:r>
          </a:p>
          <a:p>
            <a:endParaRPr lang="en-US"/>
          </a:p>
          <a:p>
            <a:r>
              <a:rPr lang="en-US"/>
              <a:t>My name is Peggy Lynn</a:t>
            </a:r>
            <a:r>
              <a:rPr lang="en-US" baseline="0"/>
              <a:t> and my colleague is Jen.  We’re both librarians at AU Library.  But for the next hour, we are …  JP Private Investigators, here to serve you.</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1</a:t>
            </a:fld>
            <a:endParaRPr lang="en-US"/>
          </a:p>
        </p:txBody>
      </p:sp>
    </p:spTree>
    <p:extLst>
      <p:ext uri="{BB962C8B-B14F-4D97-AF65-F5344CB8AC3E}">
        <p14:creationId xmlns:p14="http://schemas.microsoft.com/office/powerpoint/2010/main" xmlns="" val="259835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begin by browsing by software use, type, etc.</a:t>
            </a:r>
          </a:p>
        </p:txBody>
      </p:sp>
      <p:sp>
        <p:nvSpPr>
          <p:cNvPr id="4" name="Slide Number Placeholder 3"/>
          <p:cNvSpPr>
            <a:spLocks noGrp="1"/>
          </p:cNvSpPr>
          <p:nvPr>
            <p:ph type="sldNum" sz="quarter" idx="10"/>
          </p:nvPr>
        </p:nvSpPr>
        <p:spPr/>
        <p:txBody>
          <a:bodyPr/>
          <a:lstStyle/>
          <a:p>
            <a:fld id="{DEA43291-25D8-409E-A088-B7DE68A9D7C3}" type="slidenum">
              <a:rPr lang="en-US" smtClean="0"/>
              <a:pPr/>
              <a:t>10</a:t>
            </a:fld>
            <a:endParaRPr lang="en-US"/>
          </a:p>
        </p:txBody>
      </p:sp>
    </p:spTree>
    <p:extLst>
      <p:ext uri="{BB962C8B-B14F-4D97-AF65-F5344CB8AC3E}">
        <p14:creationId xmlns:p14="http://schemas.microsoft.com/office/powerpoint/2010/main" xmlns="" val="155557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also search by the type of software you're looking for; for example, slideshow, </a:t>
            </a:r>
            <a:r>
              <a:rPr lang="en-US" err="1"/>
              <a:t>screencapture</a:t>
            </a:r>
            <a:r>
              <a:rPr lang="en-US"/>
              <a:t>, voice capture, etc.</a:t>
            </a:r>
          </a:p>
        </p:txBody>
      </p:sp>
      <p:sp>
        <p:nvSpPr>
          <p:cNvPr id="4" name="Slide Number Placeholder 3"/>
          <p:cNvSpPr>
            <a:spLocks noGrp="1"/>
          </p:cNvSpPr>
          <p:nvPr>
            <p:ph type="sldNum" sz="quarter" idx="10"/>
          </p:nvPr>
        </p:nvSpPr>
        <p:spPr/>
        <p:txBody>
          <a:bodyPr/>
          <a:lstStyle/>
          <a:p>
            <a:fld id="{DEA43291-25D8-409E-A088-B7DE68A9D7C3}" type="slidenum">
              <a:rPr lang="en-US" smtClean="0"/>
              <a:pPr/>
              <a:t>11</a:t>
            </a:fld>
            <a:endParaRPr lang="en-US"/>
          </a:p>
        </p:txBody>
      </p:sp>
    </p:spTree>
    <p:extLst>
      <p:ext uri="{BB962C8B-B14F-4D97-AF65-F5344CB8AC3E}">
        <p14:creationId xmlns:p14="http://schemas.microsoft.com/office/powerpoint/2010/main" xmlns="" val="126001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a:t>The Free Software Directory also allows you to search by license.</a:t>
            </a:r>
          </a:p>
          <a:p>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12</a:t>
            </a:fld>
            <a:endParaRPr lang="en-US"/>
          </a:p>
        </p:txBody>
      </p:sp>
    </p:spTree>
    <p:extLst>
      <p:ext uri="{BB962C8B-B14F-4D97-AF65-F5344CB8AC3E}">
        <p14:creationId xmlns:p14="http://schemas.microsoft.com/office/powerpoint/2010/main" xmlns="" val="194028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on “Query on license type”.</a:t>
            </a:r>
          </a:p>
        </p:txBody>
      </p:sp>
      <p:sp>
        <p:nvSpPr>
          <p:cNvPr id="4" name="Slide Number Placeholder 3"/>
          <p:cNvSpPr>
            <a:spLocks noGrp="1"/>
          </p:cNvSpPr>
          <p:nvPr>
            <p:ph type="sldNum" sz="quarter" idx="10"/>
          </p:nvPr>
        </p:nvSpPr>
        <p:spPr/>
        <p:txBody>
          <a:bodyPr/>
          <a:lstStyle/>
          <a:p>
            <a:fld id="{DEA43291-25D8-409E-A088-B7DE68A9D7C3}" type="slidenum">
              <a:rPr lang="en-US" smtClean="0"/>
              <a:pPr/>
              <a:t>13</a:t>
            </a:fld>
            <a:endParaRPr lang="en-US"/>
          </a:p>
        </p:txBody>
      </p:sp>
    </p:spTree>
    <p:extLst>
      <p:ext uri="{BB962C8B-B14F-4D97-AF65-F5344CB8AC3E}">
        <p14:creationId xmlns:p14="http://schemas.microsoft.com/office/powerpoint/2010/main" xmlns="" val="1774918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 which</a:t>
            </a:r>
            <a:r>
              <a:rPr lang="en-US" baseline="0"/>
              <a:t> license type or types you are looking for, and click “Run query”.</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14</a:t>
            </a:fld>
            <a:endParaRPr lang="en-US"/>
          </a:p>
        </p:txBody>
      </p:sp>
    </p:spTree>
    <p:extLst>
      <p:ext uri="{BB962C8B-B14F-4D97-AF65-F5344CB8AC3E}">
        <p14:creationId xmlns:p14="http://schemas.microsoft.com/office/powerpoint/2010/main" xmlns="" val="41396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a:t>
            </a:r>
            <a:r>
              <a:rPr lang="en-US" baseline="0"/>
              <a:t> results will include all software under that license that is listed in the FSD.</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15</a:t>
            </a:fld>
            <a:endParaRPr lang="en-US"/>
          </a:p>
        </p:txBody>
      </p:sp>
    </p:spTree>
    <p:extLst>
      <p:ext uri="{BB962C8B-B14F-4D97-AF65-F5344CB8AC3E}">
        <p14:creationId xmlns:p14="http://schemas.microsoft.com/office/powerpoint/2010/main" xmlns="" val="1553255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It’s relatively easy to carry out a web search – I’ve used Google – to find GNU GPL licensed / open source software. Generally, you should begin </a:t>
            </a:r>
            <a:r>
              <a:rPr lang="en-US" sz="1200"/>
              <a:t>a web search phrase with the type of software you want to find; e.g. “screen capture GNU”, NOT “GNU screen capture”. You may also want to use different terms</a:t>
            </a:r>
            <a:r>
              <a:rPr lang="en-US" sz="1200" baseline="0"/>
              <a:t> for the type of software you’re looking for, for example, </a:t>
            </a:r>
            <a:r>
              <a:rPr lang="en-US" sz="1200" baseline="0" err="1"/>
              <a:t>screencasting</a:t>
            </a:r>
            <a:r>
              <a:rPr lang="en-US" sz="1200" baseline="0"/>
              <a:t> software or video capture software.</a:t>
            </a:r>
            <a:endParaRPr lang="en-US" sz="1200"/>
          </a:p>
          <a:p>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16</a:t>
            </a:fld>
            <a:endParaRPr lang="en-US"/>
          </a:p>
        </p:txBody>
      </p:sp>
    </p:spTree>
    <p:extLst>
      <p:ext uri="{BB962C8B-B14F-4D97-AF65-F5344CB8AC3E}">
        <p14:creationId xmlns:p14="http://schemas.microsoft.com/office/powerpoint/2010/main" xmlns="" val="1050368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usually find what you're looking for with a Google search. The top results will be the most popular open source software. </a:t>
            </a:r>
            <a:endParaRPr lang="en-US">
              <a:latin typeface="Calibri"/>
            </a:endParaRPr>
          </a:p>
        </p:txBody>
      </p:sp>
      <p:sp>
        <p:nvSpPr>
          <p:cNvPr id="4" name="Slide Number Placeholder 3"/>
          <p:cNvSpPr>
            <a:spLocks noGrp="1"/>
          </p:cNvSpPr>
          <p:nvPr>
            <p:ph type="sldNum" sz="quarter" idx="10"/>
          </p:nvPr>
        </p:nvSpPr>
        <p:spPr/>
        <p:txBody>
          <a:bodyPr/>
          <a:lstStyle/>
          <a:p>
            <a:fld id="{DEA43291-25D8-409E-A088-B7DE68A9D7C3}" type="slidenum">
              <a:rPr lang="en-US" smtClean="0"/>
              <a:pPr/>
              <a:t>17</a:t>
            </a:fld>
            <a:endParaRPr lang="en-US"/>
          </a:p>
        </p:txBody>
      </p:sp>
    </p:spTree>
    <p:extLst>
      <p:ext uri="{BB962C8B-B14F-4D97-AF65-F5344CB8AC3E}">
        <p14:creationId xmlns:p14="http://schemas.microsoft.com/office/powerpoint/2010/main" xmlns="" val="658838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find a free software that you would like to use, it’s a good idea</a:t>
            </a:r>
            <a:r>
              <a:rPr lang="en-US" baseline="0"/>
              <a:t> to check what license it was released under. There are a few ways to do this. The quickest is to s</a:t>
            </a:r>
            <a:r>
              <a:rPr lang="en-US" sz="1200"/>
              <a:t>earch for your software in an open-source software collection; for example, in the Free Software Directory.</a:t>
            </a:r>
          </a:p>
          <a:p>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18</a:t>
            </a:fld>
            <a:endParaRPr lang="en-US"/>
          </a:p>
        </p:txBody>
      </p:sp>
    </p:spTree>
    <p:extLst>
      <p:ext uri="{BB962C8B-B14F-4D97-AF65-F5344CB8AC3E}">
        <p14:creationId xmlns:p14="http://schemas.microsoft.com/office/powerpoint/2010/main" xmlns="" val="3586278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Free Software</a:t>
            </a:r>
            <a:r>
              <a:rPr lang="en-US" baseline="0"/>
              <a:t> Directory usually provides licensing information. Search for your software. If it is listed in FSD, you will find licensing information in the “About this entry” or “Details” tabs.</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19</a:t>
            </a:fld>
            <a:endParaRPr lang="en-US"/>
          </a:p>
        </p:txBody>
      </p:sp>
    </p:spTree>
    <p:extLst>
      <p:ext uri="{BB962C8B-B14F-4D97-AF65-F5344CB8AC3E}">
        <p14:creationId xmlns:p14="http://schemas.microsoft.com/office/powerpoint/2010/main" xmlns="" val="401278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Today’s fictional</a:t>
            </a:r>
            <a:r>
              <a:rPr lang="en-US" baseline="0"/>
              <a:t> scenario is that you are our clients.  </a:t>
            </a:r>
          </a:p>
          <a:p>
            <a:endParaRPr lang="en-US" baseline="0"/>
          </a:p>
          <a:p>
            <a:r>
              <a:rPr lang="en-US" baseline="0"/>
              <a:t>Your need is:</a:t>
            </a:r>
          </a:p>
          <a:p>
            <a:endParaRPr lang="en-US" baseline="0"/>
          </a:p>
          <a:p>
            <a:pPr>
              <a:buFont typeface="Arial" pitchFamily="34" charset="0"/>
              <a:buChar char="•"/>
            </a:pPr>
            <a:r>
              <a:rPr lang="en-US"/>
              <a:t>To make a presentation at home institution about the experiences at this conference.</a:t>
            </a:r>
          </a:p>
          <a:p>
            <a:pPr>
              <a:buFont typeface="Arial" pitchFamily="34" charset="0"/>
              <a:buChar char="•"/>
            </a:pPr>
            <a:r>
              <a:rPr lang="en-US"/>
              <a:t> To make it visually exciting.</a:t>
            </a:r>
          </a:p>
          <a:p>
            <a:pPr>
              <a:buFont typeface="Arial" pitchFamily="34" charset="0"/>
              <a:buChar char="•"/>
            </a:pPr>
            <a:r>
              <a:rPr lang="en-US"/>
              <a:t> To find and use other people’s creative work, without breaking the law.</a:t>
            </a:r>
          </a:p>
          <a:p>
            <a:endParaRPr lang="en-US"/>
          </a:p>
          <a:p>
            <a:r>
              <a:rPr lang="en-US"/>
              <a:t>[Remember</a:t>
            </a:r>
            <a:r>
              <a:rPr lang="en-US" baseline="0"/>
              <a:t> this is fictional, w</a:t>
            </a:r>
            <a:r>
              <a:rPr lang="en-US"/>
              <a:t>e will not be asking</a:t>
            </a:r>
            <a:r>
              <a:rPr lang="en-US" baseline="0"/>
              <a:t> you to make a presentation in the next hour.]</a:t>
            </a:r>
          </a:p>
          <a:p>
            <a:endParaRPr lang="en-US" baseline="0"/>
          </a:p>
          <a:p>
            <a:r>
              <a:rPr lang="en-US" baseline="0"/>
              <a:t>So, as your private investigators, we will teach you how </a:t>
            </a:r>
            <a:r>
              <a:rPr lang="en-US"/>
              <a:t>to lawfully find and use openly accessible resources to accomplish this task.</a:t>
            </a:r>
          </a:p>
        </p:txBody>
      </p:sp>
      <p:sp>
        <p:nvSpPr>
          <p:cNvPr id="4" name="Slide Number Placeholder 3"/>
          <p:cNvSpPr>
            <a:spLocks noGrp="1"/>
          </p:cNvSpPr>
          <p:nvPr>
            <p:ph type="sldNum" sz="quarter" idx="10"/>
          </p:nvPr>
        </p:nvSpPr>
        <p:spPr/>
        <p:txBody>
          <a:bodyPr/>
          <a:lstStyle/>
          <a:p>
            <a:fld id="{DEA43291-25D8-409E-A088-B7DE68A9D7C3}" type="slidenum">
              <a:rPr lang="en-US" smtClean="0"/>
              <a:pPr/>
              <a:t>2</a:t>
            </a:fld>
            <a:endParaRPr lang="en-US"/>
          </a:p>
        </p:txBody>
      </p:sp>
    </p:spTree>
    <p:extLst>
      <p:ext uri="{BB962C8B-B14F-4D97-AF65-F5344CB8AC3E}">
        <p14:creationId xmlns:p14="http://schemas.microsoft.com/office/powerpoint/2010/main" xmlns="" val="684513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usually find information about a software's license on that software's homepage, if it has one.</a:t>
            </a:r>
            <a:endParaRPr lang="en-US">
              <a:solidFill>
                <a:srgbClr val="000000"/>
              </a:solidFill>
              <a:latin typeface="Calibri"/>
            </a:endParaRPr>
          </a:p>
          <a:p>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20</a:t>
            </a:fld>
            <a:endParaRPr lang="en-US"/>
          </a:p>
        </p:txBody>
      </p:sp>
    </p:spTree>
    <p:extLst>
      <p:ext uri="{BB962C8B-B14F-4D97-AF65-F5344CB8AC3E}">
        <p14:creationId xmlns:p14="http://schemas.microsoft.com/office/powerpoint/2010/main" xmlns="" val="2544507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information is usually found on </a:t>
            </a:r>
            <a:r>
              <a:rPr lang="en-US" baseline="0"/>
              <a:t>the bottom of the software’s homepage.</a:t>
            </a:r>
          </a:p>
          <a:p>
            <a:endParaRPr lang="en-US" baseline="0"/>
          </a:p>
          <a:p>
            <a:r>
              <a:rPr lang="en-US" baseline="0"/>
              <a:t>We suggest having a look but not spending too much time, as sometimes this information can be rather hidden.</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21</a:t>
            </a:fld>
            <a:endParaRPr lang="en-US"/>
          </a:p>
        </p:txBody>
      </p:sp>
    </p:spTree>
    <p:extLst>
      <p:ext uri="{BB962C8B-B14F-4D97-AF65-F5344CB8AC3E}">
        <p14:creationId xmlns:p14="http://schemas.microsoft.com/office/powerpoint/2010/main" xmlns="" val="3011126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a:t>
            </a:r>
            <a:r>
              <a:rPr lang="en-US" baseline="0"/>
              <a:t>any free and / or open source video and screen capture options are available. Some of the most popular include </a:t>
            </a:r>
            <a:r>
              <a:rPr lang="en-US" baseline="0" err="1"/>
              <a:t>CamStudio</a:t>
            </a:r>
            <a:r>
              <a:rPr lang="en-US" baseline="0"/>
              <a:t>, </a:t>
            </a:r>
            <a:r>
              <a:rPr lang="en-US" baseline="0" err="1"/>
              <a:t>Greenshot</a:t>
            </a:r>
            <a:r>
              <a:rPr lang="en-US" baseline="0"/>
              <a:t>, Jing, </a:t>
            </a:r>
            <a:r>
              <a:rPr lang="en-US" baseline="0" err="1"/>
              <a:t>LightShot</a:t>
            </a:r>
            <a:r>
              <a:rPr lang="en-US" baseline="0"/>
              <a:t>, </a:t>
            </a:r>
            <a:r>
              <a:rPr lang="en-US" baseline="0" err="1"/>
              <a:t>ScreenPresso</a:t>
            </a:r>
            <a:r>
              <a:rPr lang="en-US" baseline="0"/>
              <a:t>, </a:t>
            </a:r>
            <a:r>
              <a:rPr lang="en-US" baseline="0" err="1"/>
              <a:t>SareX</a:t>
            </a:r>
            <a:r>
              <a:rPr lang="en-US" baseline="0"/>
              <a:t>, and </a:t>
            </a:r>
            <a:r>
              <a:rPr lang="en-US" baseline="0" err="1"/>
              <a:t>TinyTake</a:t>
            </a:r>
            <a:r>
              <a:rPr lang="en-US" baseline="0"/>
              <a:t>. Most of these tools offer both screen and video capture, except for </a:t>
            </a:r>
            <a:r>
              <a:rPr lang="en-US" baseline="0" err="1"/>
              <a:t>Greenshot</a:t>
            </a:r>
            <a:r>
              <a:rPr lang="en-US" baseline="0"/>
              <a:t>. These software are all free; </a:t>
            </a:r>
            <a:r>
              <a:rPr lang="en-US" baseline="0" err="1"/>
              <a:t>CamStudio</a:t>
            </a:r>
            <a:r>
              <a:rPr lang="en-US" baseline="0"/>
              <a:t>, and </a:t>
            </a:r>
            <a:r>
              <a:rPr lang="en-US" baseline="0" err="1"/>
              <a:t>Greenshot</a:t>
            </a:r>
            <a:r>
              <a:rPr lang="en-US" baseline="0"/>
              <a:t> are also open 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latin typeface="Calibri"/>
              </a:rPr>
              <a:t>We've posted up on our Landing page some of the most popular screen and video capture software that you may want to use to build your presentation. Your task now is to either carry out a search for a software that is not listed here and to add it to the chart, or, to fill in the missing information for some of the software listed in the chart, including  Jing, </a:t>
            </a:r>
            <a:r>
              <a:rPr lang="en-US" baseline="0" err="1">
                <a:latin typeface="Calibri"/>
              </a:rPr>
              <a:t>LightShot</a:t>
            </a:r>
            <a:r>
              <a:rPr lang="en-US" baseline="0">
                <a:latin typeface="Calibri"/>
              </a:rPr>
              <a:t>, and </a:t>
            </a:r>
            <a:r>
              <a:rPr lang="en-US" baseline="0" err="1">
                <a:latin typeface="Calibri"/>
              </a:rPr>
              <a:t>TinyTake</a:t>
            </a:r>
            <a:r>
              <a:rPr lang="en-US" baseline="0">
                <a:latin typeface="Calibri"/>
              </a:rPr>
              <a:t>. You need to find out if the software is for screen shot, video capture, or both; if it is free, if it is open source, and if it is under a GNU GPL license.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latin typeface="Calibri"/>
              <a:sym typeface="Wingdings 3"/>
            </a:endParaRPr>
          </a:p>
        </p:txBody>
      </p:sp>
      <p:sp>
        <p:nvSpPr>
          <p:cNvPr id="4" name="Slide Number Placeholder 3"/>
          <p:cNvSpPr>
            <a:spLocks noGrp="1"/>
          </p:cNvSpPr>
          <p:nvPr>
            <p:ph type="sldNum" sz="quarter" idx="10"/>
          </p:nvPr>
        </p:nvSpPr>
        <p:spPr/>
        <p:txBody>
          <a:bodyPr/>
          <a:lstStyle/>
          <a:p>
            <a:fld id="{DEA43291-25D8-409E-A088-B7DE68A9D7C3}" type="slidenum">
              <a:rPr lang="en-US" smtClean="0"/>
              <a:pPr/>
              <a:t>22</a:t>
            </a:fld>
            <a:endParaRPr lang="en-US"/>
          </a:p>
        </p:txBody>
      </p:sp>
    </p:spTree>
    <p:extLst>
      <p:ext uri="{BB962C8B-B14F-4D97-AF65-F5344CB8AC3E}">
        <p14:creationId xmlns:p14="http://schemas.microsoft.com/office/powerpoint/2010/main" xmlns="" val="1845022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like</a:t>
            </a:r>
            <a:r>
              <a:rPr lang="en-US" baseline="0"/>
              <a:t> you to do some searching, if you find anything you’d like to share, we’re going to suggest you post them to our page on the AU Landing site.  We’ll take a moment to share our screen and show you where we’d like you to post.  This is also where all our supporting documents can be found including this </a:t>
            </a:r>
            <a:r>
              <a:rPr lang="en-US" baseline="0" err="1"/>
              <a:t>powerpoint</a:t>
            </a:r>
            <a:r>
              <a:rPr lang="en-US" baseline="0"/>
              <a:t>.  The information is freely available to the public, without having to set up an account.  If you’d like to contribute files, and use this space to collaborate with others you’re welcome to do so.  You’ll just need to create a free account with AU Landing.</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23</a:t>
            </a:fld>
            <a:endParaRPr lang="en-US"/>
          </a:p>
        </p:txBody>
      </p:sp>
    </p:spTree>
    <p:extLst>
      <p:ext uri="{BB962C8B-B14F-4D97-AF65-F5344CB8AC3E}">
        <p14:creationId xmlns:p14="http://schemas.microsoft.com/office/powerpoint/2010/main" xmlns="" val="3705677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presentation was focused on helping you find the tools you need to complete your task, which is to make a visually exciting and interesting presentation at your home institution about the experiences you have had at this conference. Your task was to find tools and content that you can use under a license that allows you do use other peoples' work legally. But there are other tools out there that you may find useful as well, including web conferencing software and accessibility tools.</a:t>
            </a:r>
          </a:p>
        </p:txBody>
      </p:sp>
      <p:sp>
        <p:nvSpPr>
          <p:cNvPr id="4" name="Slide Number Placeholder 3"/>
          <p:cNvSpPr>
            <a:spLocks noGrp="1"/>
          </p:cNvSpPr>
          <p:nvPr>
            <p:ph type="sldNum" sz="quarter" idx="10"/>
          </p:nvPr>
        </p:nvSpPr>
        <p:spPr/>
        <p:txBody>
          <a:bodyPr/>
          <a:lstStyle/>
          <a:p>
            <a:fld id="{DEA43291-25D8-409E-A088-B7DE68A9D7C3}" type="slidenum">
              <a:rPr lang="en-US" smtClean="0"/>
              <a:pPr/>
              <a:t>24</a:t>
            </a:fld>
            <a:endParaRPr lang="en-US"/>
          </a:p>
        </p:txBody>
      </p:sp>
    </p:spTree>
    <p:extLst>
      <p:ext uri="{BB962C8B-B14F-4D97-AF65-F5344CB8AC3E}">
        <p14:creationId xmlns:p14="http://schemas.microsoft.com/office/powerpoint/2010/main" xmlns="" val="221294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rPr>
              <a:t>You can also search for these presentation builder software. Are PowToon and </a:t>
            </a:r>
            <a:r>
              <a:rPr lang="en-US" err="1">
                <a:latin typeface="Calibri"/>
              </a:rPr>
              <a:t>SlideDog</a:t>
            </a:r>
            <a:r>
              <a:rPr lang="en-US">
                <a:latin typeface="Calibri"/>
              </a:rPr>
              <a:t>, or the other presentation builders you find, free? Open source? Under a GNU GPL license?</a:t>
            </a:r>
            <a:endParaRPr lang="en-US">
              <a:solidFill>
                <a:srgbClr val="000000"/>
              </a:solidFill>
              <a:latin typeface="Calibri"/>
            </a:endParaRPr>
          </a:p>
        </p:txBody>
      </p:sp>
      <p:sp>
        <p:nvSpPr>
          <p:cNvPr id="4" name="Slide Number Placeholder 3"/>
          <p:cNvSpPr>
            <a:spLocks noGrp="1"/>
          </p:cNvSpPr>
          <p:nvPr>
            <p:ph type="sldNum" sz="quarter" idx="10"/>
          </p:nvPr>
        </p:nvSpPr>
        <p:spPr/>
        <p:txBody>
          <a:bodyPr/>
          <a:lstStyle/>
          <a:p>
            <a:fld id="{DEA43291-25D8-409E-A088-B7DE68A9D7C3}" type="slidenum">
              <a:rPr lang="en-US" smtClean="0"/>
              <a:pPr/>
              <a:t>25</a:t>
            </a:fld>
            <a:endParaRPr lang="en-US"/>
          </a:p>
        </p:txBody>
      </p:sp>
    </p:spTree>
    <p:extLst>
      <p:ext uri="{BB962C8B-B14F-4D97-AF65-F5344CB8AC3E}">
        <p14:creationId xmlns:p14="http://schemas.microsoft.com/office/powerpoint/2010/main" xmlns="" val="4054229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free and open source web conferencing software available. Some of the most popular include </a:t>
            </a:r>
            <a:r>
              <a:rPr lang="en-US" err="1"/>
              <a:t>BigBlueButton</a:t>
            </a:r>
            <a:r>
              <a:rPr lang="en-US"/>
              <a:t>, </a:t>
            </a:r>
            <a:r>
              <a:rPr lang="en-US" err="1"/>
              <a:t>MConf</a:t>
            </a:r>
            <a:r>
              <a:rPr lang="en-US"/>
              <a:t>, </a:t>
            </a:r>
            <a:r>
              <a:rPr lang="en-US" err="1"/>
              <a:t>OpenMeetings</a:t>
            </a:r>
            <a:r>
              <a:rPr lang="en-US"/>
              <a:t>, and </a:t>
            </a:r>
            <a:r>
              <a:rPr lang="en-US" err="1"/>
              <a:t>WebHuddle</a:t>
            </a:r>
            <a:r>
              <a:rPr lang="en-US"/>
              <a:t>. Again, you can use your newly-acquired search skills to track down, within a directory or online, the free and open source web conferencing tool that is suitable to your needs. </a:t>
            </a:r>
            <a:endParaRPr lang="en-US">
              <a:solidFill>
                <a:srgbClr val="000000"/>
              </a:solidFill>
              <a:latin typeface="Calibri"/>
            </a:endParaRPr>
          </a:p>
        </p:txBody>
      </p:sp>
      <p:sp>
        <p:nvSpPr>
          <p:cNvPr id="4" name="Slide Number Placeholder 3"/>
          <p:cNvSpPr>
            <a:spLocks noGrp="1"/>
          </p:cNvSpPr>
          <p:nvPr>
            <p:ph type="sldNum" sz="quarter" idx="10"/>
          </p:nvPr>
        </p:nvSpPr>
        <p:spPr/>
        <p:txBody>
          <a:bodyPr/>
          <a:lstStyle/>
          <a:p>
            <a:fld id="{DEA43291-25D8-409E-A088-B7DE68A9D7C3}" type="slidenum">
              <a:rPr lang="en-US" smtClean="0"/>
              <a:pPr/>
              <a:t>26</a:t>
            </a:fld>
            <a:endParaRPr lang="en-US"/>
          </a:p>
        </p:txBody>
      </p:sp>
    </p:spTree>
    <p:extLst>
      <p:ext uri="{BB962C8B-B14F-4D97-AF65-F5344CB8AC3E}">
        <p14:creationId xmlns:p14="http://schemas.microsoft.com/office/powerpoint/2010/main" xmlns="" val="1832715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probably a part of your institutions' mandates – as it is a part of AU's mandate – to make sure that materials, resources, and information are accessible to all students. Some useful free and open source tools for creating closed-captioned videos and web conferences are also available; a few examples of closed-captioning  tools include  </a:t>
            </a:r>
            <a:r>
              <a:rPr lang="en-US" err="1"/>
              <a:t>Aegisub</a:t>
            </a:r>
            <a:r>
              <a:rPr lang="en-US"/>
              <a:t>, </a:t>
            </a:r>
            <a:r>
              <a:rPr lang="en-US" err="1"/>
              <a:t>eWorks</a:t>
            </a:r>
            <a:r>
              <a:rPr lang="en-US"/>
              <a:t>, </a:t>
            </a:r>
            <a:r>
              <a:rPr lang="en-US" err="1"/>
              <a:t>OverStream</a:t>
            </a:r>
            <a:r>
              <a:rPr lang="en-US"/>
              <a:t>, and YouTube.</a:t>
            </a:r>
          </a:p>
        </p:txBody>
      </p:sp>
      <p:sp>
        <p:nvSpPr>
          <p:cNvPr id="4" name="Slide Number Placeholder 3"/>
          <p:cNvSpPr>
            <a:spLocks noGrp="1"/>
          </p:cNvSpPr>
          <p:nvPr>
            <p:ph type="sldNum" sz="quarter" idx="10"/>
          </p:nvPr>
        </p:nvSpPr>
        <p:spPr/>
        <p:txBody>
          <a:bodyPr/>
          <a:lstStyle/>
          <a:p>
            <a:fld id="{DEA43291-25D8-409E-A088-B7DE68A9D7C3}" type="slidenum">
              <a:rPr lang="en-US" smtClean="0"/>
              <a:pPr/>
              <a:t>27</a:t>
            </a:fld>
            <a:endParaRPr lang="en-US"/>
          </a:p>
        </p:txBody>
      </p:sp>
    </p:spTree>
    <p:extLst>
      <p:ext uri="{BB962C8B-B14F-4D97-AF65-F5344CB8AC3E}">
        <p14:creationId xmlns:p14="http://schemas.microsoft.com/office/powerpoint/2010/main" xmlns="" val="1832715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Having</a:t>
            </a:r>
            <a:r>
              <a:rPr lang="en-US" baseline="0"/>
              <a:t> found the software tools you want to use, we’ll now talk about finding content.  This will follow the same story as Jen described, talk about licensing, collections, and web searching.</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Remembering … </a:t>
            </a:r>
            <a:r>
              <a:rPr lang="en-US" baseline="0"/>
              <a:t> Jen and Peg are </a:t>
            </a:r>
            <a:r>
              <a:rPr lang="en-US" b="1" baseline="0"/>
              <a:t>your</a:t>
            </a:r>
            <a:r>
              <a:rPr lang="en-US" b="0" baseline="0"/>
              <a:t> private investigators, not your </a:t>
            </a:r>
            <a:r>
              <a:rPr lang="en-US" b="1" baseline="0"/>
              <a:t>lawyers.  </a:t>
            </a:r>
            <a:r>
              <a:rPr lang="en-US" b="0" baseline="0"/>
              <a:t>We’re going to talk a bit about the law.  So in order to help you not break it.</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We’ll be teaching</a:t>
            </a:r>
            <a:r>
              <a:rPr lang="en-US" baseline="0"/>
              <a:t> the lingo around solving your case, and keeping you out of court.</a:t>
            </a:r>
          </a:p>
          <a:p>
            <a:endParaRPr lang="en-US" baseline="0"/>
          </a:p>
          <a:p>
            <a:r>
              <a:rPr lang="en-US" baseline="0"/>
              <a:t>Open access are resources that you can freely access.   But we know you want to be able to find resources that you can use and modify.  We’re going to take you through some steps for finding</a:t>
            </a:r>
            <a:r>
              <a:rPr lang="en-US" b="1" baseline="0"/>
              <a:t> tools </a:t>
            </a:r>
            <a:r>
              <a:rPr lang="en-US" baseline="0"/>
              <a:t>that you can use and modify and </a:t>
            </a:r>
            <a:r>
              <a:rPr lang="en-US" b="1" baseline="0"/>
              <a:t>content</a:t>
            </a:r>
            <a:r>
              <a:rPr lang="en-US" baseline="0"/>
              <a:t> that you can use and modify.</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a:solidFill>
                  <a:schemeClr val="tx1"/>
                </a:solidFill>
                <a:latin typeface="+mn-lt"/>
                <a:ea typeface="+mn-ea"/>
                <a:cs typeface="+mn-cs"/>
              </a:rPr>
              <a:t>Copyright is a legal right defined by law.  </a:t>
            </a:r>
          </a:p>
          <a:p>
            <a:pPr lvl="0"/>
            <a:endParaRPr lang="en-US" sz="1200" kern="1200">
              <a:solidFill>
                <a:schemeClr val="tx1"/>
              </a:solidFill>
              <a:latin typeface="+mn-lt"/>
              <a:ea typeface="+mn-ea"/>
              <a:cs typeface="+mn-cs"/>
            </a:endParaRPr>
          </a:p>
          <a:p>
            <a:pPr lvl="1">
              <a:buFont typeface="Arial" pitchFamily="34" charset="0"/>
              <a:buChar char="•"/>
            </a:pPr>
            <a:r>
              <a:rPr lang="en-US" sz="1200" kern="1200">
                <a:solidFill>
                  <a:schemeClr val="tx1"/>
                </a:solidFill>
                <a:latin typeface="+mn-lt"/>
                <a:ea typeface="+mn-ea"/>
                <a:cs typeface="+mn-cs"/>
              </a:rPr>
              <a:t>In Canada, it is a federal law.  An original work is automatically protected by copyright at the moment of creation and for 50 years following the death of the copyright holder.</a:t>
            </a:r>
          </a:p>
          <a:p>
            <a:pPr lvl="1">
              <a:buFont typeface="Arial" pitchFamily="34" charset="0"/>
              <a:buChar char="•"/>
            </a:pPr>
            <a:endParaRPr lang="en-US" sz="1200" kern="1200">
              <a:solidFill>
                <a:schemeClr val="tx1"/>
              </a:solidFill>
              <a:latin typeface="+mn-lt"/>
              <a:ea typeface="+mn-ea"/>
              <a:cs typeface="+mn-cs"/>
            </a:endParaRPr>
          </a:p>
          <a:p>
            <a:pPr lvl="1">
              <a:buFont typeface="Arial" pitchFamily="34" charset="0"/>
              <a:buChar char="•"/>
            </a:pPr>
            <a:r>
              <a:rPr lang="en-US" sz="1200" kern="1200">
                <a:solidFill>
                  <a:schemeClr val="tx1"/>
                </a:solidFill>
                <a:latin typeface="+mn-lt"/>
                <a:ea typeface="+mn-ea"/>
                <a:cs typeface="+mn-cs"/>
              </a:rPr>
              <a:t>Internationally, there are treaties in place between countries WIPO (World Intellectual Property Organization and Berne convention to name two of many).</a:t>
            </a:r>
          </a:p>
          <a:p>
            <a:pPr lvl="1">
              <a:buFont typeface="Arial" pitchFamily="34" charset="0"/>
              <a:buChar char="•"/>
            </a:pPr>
            <a:endParaRPr lang="en-US" sz="1200" kern="1200">
              <a:solidFill>
                <a:schemeClr val="tx1"/>
              </a:solidFill>
              <a:latin typeface="+mn-lt"/>
              <a:ea typeface="+mn-ea"/>
              <a:cs typeface="+mn-cs"/>
            </a:endParaRPr>
          </a:p>
          <a:p>
            <a:pPr lvl="1">
              <a:buFont typeface="Arial" pitchFamily="34" charset="0"/>
              <a:buChar char="•"/>
            </a:pPr>
            <a:r>
              <a:rPr lang="en-US" sz="1200" kern="1200">
                <a:solidFill>
                  <a:schemeClr val="tx1"/>
                </a:solidFill>
                <a:latin typeface="+mn-lt"/>
                <a:ea typeface="+mn-ea"/>
                <a:cs typeface="+mn-cs"/>
              </a:rPr>
              <a:t>Some countries don’t have copyright laws.</a:t>
            </a:r>
          </a:p>
          <a:p>
            <a:pPr lvl="0"/>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There are several public copyright licensing initiatives. </a:t>
            </a:r>
          </a:p>
          <a:p>
            <a:pPr lvl="1"/>
            <a:r>
              <a:rPr lang="en-US" sz="1200" kern="1200">
                <a:solidFill>
                  <a:schemeClr val="tx1"/>
                </a:solidFill>
                <a:latin typeface="+mn-lt"/>
                <a:ea typeface="+mn-ea"/>
                <a:cs typeface="+mn-cs"/>
              </a:rPr>
              <a:t> </a:t>
            </a:r>
          </a:p>
          <a:p>
            <a:pPr marL="457200" lvl="1" algn="l" defTabSz="914400" rtl="0" eaLnBrk="1" latinLnBrk="0" hangingPunct="1">
              <a:buFont typeface="Arial" pitchFamily="34" charset="0"/>
              <a:buChar char="•"/>
            </a:pPr>
            <a:r>
              <a:rPr lang="en-US" sz="1200" kern="1200">
                <a:solidFill>
                  <a:schemeClr val="tx1"/>
                </a:solidFill>
                <a:latin typeface="+mn-lt"/>
                <a:ea typeface="+mn-ea"/>
                <a:cs typeface="+mn-cs"/>
              </a:rPr>
              <a:t>They are all voluntary. </a:t>
            </a:r>
          </a:p>
          <a:p>
            <a:pPr marL="457200" lvl="1" algn="l" defTabSz="914400" rtl="0" eaLnBrk="1" latinLnBrk="0" hangingPunct="1">
              <a:buFont typeface="Arial" pitchFamily="34" charset="0"/>
              <a:buChar char="•"/>
            </a:pPr>
            <a:endParaRPr lang="en-US" sz="1200" kern="1200">
              <a:solidFill>
                <a:schemeClr val="tx1"/>
              </a:solidFill>
              <a:latin typeface="+mn-lt"/>
              <a:ea typeface="+mn-ea"/>
              <a:cs typeface="+mn-cs"/>
            </a:endParaRPr>
          </a:p>
          <a:p>
            <a:pPr marL="457200" lvl="1" algn="l" defTabSz="914400" rtl="0" eaLnBrk="1" latinLnBrk="0" hangingPunct="1">
              <a:buFont typeface="Arial" pitchFamily="34" charset="0"/>
              <a:buChar char="•"/>
            </a:pPr>
            <a:r>
              <a:rPr lang="en-US" sz="1200" kern="1200">
                <a:solidFill>
                  <a:schemeClr val="tx1"/>
                </a:solidFill>
                <a:latin typeface="+mn-lt"/>
                <a:ea typeface="+mn-ea"/>
                <a:cs typeface="+mn-cs"/>
              </a:rPr>
              <a:t> We’re going to discuss one.  The Creative Commons Licensing.</a:t>
            </a:r>
          </a:p>
        </p:txBody>
      </p:sp>
      <p:sp>
        <p:nvSpPr>
          <p:cNvPr id="4" name="Slide Number Placeholder 3"/>
          <p:cNvSpPr>
            <a:spLocks noGrp="1"/>
          </p:cNvSpPr>
          <p:nvPr>
            <p:ph type="sldNum" sz="quarter" idx="10"/>
          </p:nvPr>
        </p:nvSpPr>
        <p:spPr/>
        <p:txBody>
          <a:bodyPr/>
          <a:lstStyle/>
          <a:p>
            <a:fld id="{DEA43291-25D8-409E-A088-B7DE68A9D7C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We choose</a:t>
            </a:r>
            <a:r>
              <a:rPr lang="en-US" b="0" baseline="0"/>
              <a:t> to work with Creative Commons Licensing because it’s widely adopted around the world.</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Creative Commons Licensing</a:t>
            </a:r>
            <a:r>
              <a:rPr lang="en-US" b="0" baseline="0"/>
              <a:t> is built off this definition. </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1">
              <a:buNone/>
            </a:pPr>
            <a:r>
              <a:rPr lang="en-US" sz="3200">
                <a:solidFill>
                  <a:schemeClr val="tx2">
                    <a:lumMod val="60000"/>
                    <a:lumOff val="40000"/>
                  </a:schemeClr>
                </a:solidFill>
              </a:rPr>
              <a:t>Creative Commons Licensing</a:t>
            </a:r>
          </a:p>
          <a:p>
            <a:pPr lvl="1">
              <a:buNone/>
            </a:pPr>
            <a:r>
              <a:rPr lang="en-US" sz="3200">
                <a:solidFill>
                  <a:schemeClr val="tx2">
                    <a:lumMod val="60000"/>
                    <a:lumOff val="40000"/>
                  </a:schemeClr>
                </a:solidFill>
              </a:rPr>
              <a:t>Allows rights holders to reassign</a:t>
            </a:r>
            <a:r>
              <a:rPr lang="en-US" sz="3200" baseline="0">
                <a:solidFill>
                  <a:schemeClr val="tx2">
                    <a:lumMod val="60000"/>
                    <a:lumOff val="40000"/>
                  </a:schemeClr>
                </a:solidFill>
              </a:rPr>
              <a:t> </a:t>
            </a:r>
            <a:r>
              <a:rPr lang="en-US" sz="3200">
                <a:solidFill>
                  <a:schemeClr val="tx2">
                    <a:lumMod val="60000"/>
                    <a:lumOff val="40000"/>
                  </a:schemeClr>
                </a:solidFill>
              </a:rPr>
              <a:t>four rights protected by copyright law.</a:t>
            </a:r>
          </a:p>
          <a:p>
            <a:pPr lvl="1">
              <a:buNone/>
            </a:pPr>
            <a:r>
              <a:rPr lang="en-US" sz="3200">
                <a:solidFill>
                  <a:schemeClr val="tx2">
                    <a:lumMod val="60000"/>
                    <a:lumOff val="40000"/>
                  </a:schemeClr>
                </a:solidFill>
              </a:rPr>
              <a:t>These</a:t>
            </a:r>
            <a:r>
              <a:rPr lang="en-US" sz="3200" baseline="0">
                <a:solidFill>
                  <a:schemeClr val="tx2">
                    <a:lumMod val="60000"/>
                    <a:lumOff val="40000"/>
                  </a:schemeClr>
                </a:solidFill>
              </a:rPr>
              <a:t> are their icons, and definitions.  </a:t>
            </a:r>
          </a:p>
          <a:p>
            <a:pPr lvl="1">
              <a:buNone/>
            </a:pPr>
            <a:r>
              <a:rPr lang="en-US" sz="3200" baseline="0">
                <a:solidFill>
                  <a:schemeClr val="tx2">
                    <a:lumMod val="60000"/>
                    <a:lumOff val="40000"/>
                  </a:schemeClr>
                </a:solidFill>
              </a:rPr>
              <a:t>Mathematically, there are many combinations of these four.</a:t>
            </a:r>
          </a:p>
          <a:p>
            <a:pPr lvl="1">
              <a:buNone/>
            </a:pPr>
            <a:endParaRPr lang="en-US" sz="3200">
              <a:solidFill>
                <a:schemeClr val="tx2">
                  <a:lumMod val="60000"/>
                  <a:lumOff val="40000"/>
                </a:schemeClr>
              </a:solidFill>
            </a:endParaRPr>
          </a:p>
          <a:p>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Of</a:t>
            </a:r>
            <a:r>
              <a:rPr lang="en-US" baseline="0"/>
              <a:t> the many possibilities, t</a:t>
            </a:r>
            <a:r>
              <a:rPr lang="en-US"/>
              <a:t>hese</a:t>
            </a:r>
            <a:r>
              <a:rPr lang="en-US" baseline="0"/>
              <a:t> are the most common combinations of the many possible.</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These</a:t>
            </a:r>
            <a:r>
              <a:rPr lang="en-US" baseline="0"/>
              <a:t> are the only that fit the “Open” definition stated earlier. We’ll go through each in detail.</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a:t>
            </a:r>
            <a:r>
              <a:rPr lang="en-US" baseline="0"/>
              <a:t> the most open, with the item being put into the public domain. </a:t>
            </a:r>
            <a:r>
              <a:rPr lang="en-CA" sz="1200" kern="1200">
                <a:solidFill>
                  <a:schemeClr val="tx1"/>
                </a:solidFill>
                <a:effectLst/>
                <a:latin typeface="+mn-lt"/>
                <a:ea typeface="+mn-ea"/>
                <a:cs typeface="+mn-cs"/>
              </a:rPr>
              <a:t>Copyright holder wishes to waive all interests that may exist in the work worldwide. </a:t>
            </a:r>
          </a:p>
          <a:p>
            <a:r>
              <a:rPr lang="en-US" baseline="0"/>
              <a:t> </a:t>
            </a:r>
          </a:p>
        </p:txBody>
      </p:sp>
      <p:sp>
        <p:nvSpPr>
          <p:cNvPr id="4" name="Slide Number Placeholder 3"/>
          <p:cNvSpPr>
            <a:spLocks noGrp="1"/>
          </p:cNvSpPr>
          <p:nvPr>
            <p:ph type="sldNum" sz="quarter" idx="10"/>
          </p:nvPr>
        </p:nvSpPr>
        <p:spPr/>
        <p:txBody>
          <a:bodyPr/>
          <a:lstStyle/>
          <a:p>
            <a:fld id="{DEA43291-25D8-409E-A088-B7DE68A9D7C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 All that’s required is that the original creator be credited (This is called attribution).</a:t>
            </a:r>
          </a:p>
        </p:txBody>
      </p:sp>
      <p:sp>
        <p:nvSpPr>
          <p:cNvPr id="4" name="Slide Number Placeholder 3"/>
          <p:cNvSpPr>
            <a:spLocks noGrp="1"/>
          </p:cNvSpPr>
          <p:nvPr>
            <p:ph type="sldNum" sz="quarter" idx="10"/>
          </p:nvPr>
        </p:nvSpPr>
        <p:spPr/>
        <p:txBody>
          <a:bodyPr/>
          <a:lstStyle/>
          <a:p>
            <a:fld id="{DEA43291-25D8-409E-A088-B7DE68A9D7C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Requires attribution and sharing in the same manner that was originally shared. </a:t>
            </a:r>
          </a:p>
        </p:txBody>
      </p:sp>
      <p:sp>
        <p:nvSpPr>
          <p:cNvPr id="4" name="Slide Number Placeholder 3"/>
          <p:cNvSpPr>
            <a:spLocks noGrp="1"/>
          </p:cNvSpPr>
          <p:nvPr>
            <p:ph type="sldNum" sz="quarter" idx="10"/>
          </p:nvPr>
        </p:nvSpPr>
        <p:spPr/>
        <p:txBody>
          <a:bodyPr/>
          <a:lstStyle/>
          <a:p>
            <a:fld id="{DEA43291-25D8-409E-A088-B7DE68A9D7C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our favorites.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Licensing is how you know</a:t>
            </a:r>
            <a:r>
              <a:rPr lang="en-US" baseline="0"/>
              <a:t> if you can use and modify tools or content for your presentation. We’ll be right beside you through all the steps so you don’t have to feel overwhelmed by the legalese. I’ll pass it over to Jen. </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sites.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our favorites.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sites.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sites.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sites.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sites.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sites.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We thought</a:t>
            </a:r>
            <a:r>
              <a:rPr lang="en-US" b="0" baseline="0"/>
              <a:t> we’d share one resource with you.  Ambient-Mixer is so cool!  They present sound recordings with the various sounds separated on different tracks so that the listener can control.  In this particular screenshot, we’ve muted the deer call.  </a:t>
            </a:r>
          </a:p>
          <a:p>
            <a:endParaRPr lang="en-US" b="0" baseline="0"/>
          </a:p>
          <a:p>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Here are some</a:t>
            </a:r>
            <a:r>
              <a:rPr lang="en-US" b="0" baseline="0"/>
              <a:t> of our favorites.</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There</a:t>
            </a:r>
            <a:r>
              <a:rPr lang="en-US" b="0" baseline="0"/>
              <a:t> are many collections on line that make it easy for users to discover and collaborate on images, video, music, research, and educational texts.</a:t>
            </a:r>
          </a:p>
          <a:p>
            <a:r>
              <a:rPr lang="en-US" b="0" baseline="0"/>
              <a:t>Source:  creativecommons.org</a:t>
            </a:r>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Software that is freely available to use means that you can use the software for free, but you cannot access or modify the source code; this software is free, but is not open source. Examples of this kind of software include video-building software Jing, and screen capture tool </a:t>
            </a:r>
            <a:r>
              <a:rPr lang="en-US" baseline="0" err="1"/>
              <a:t>LightShot</a:t>
            </a:r>
            <a:r>
              <a:rPr lang="en-US" baseline="0"/>
              <a:t>. Software that is freely available to modify refers to software that is under a license that allows you to access and modify the software's source code. Examples of free and open source software include </a:t>
            </a:r>
            <a:r>
              <a:rPr lang="en-US" baseline="0" err="1"/>
              <a:t>CamStudio</a:t>
            </a:r>
            <a:r>
              <a:rPr lang="en-US" baseline="0"/>
              <a:t> and </a:t>
            </a:r>
            <a:r>
              <a:rPr lang="en-US" baseline="0" err="1"/>
              <a:t>Greenshot</a:t>
            </a:r>
            <a:r>
              <a:rPr lang="en-US" baseline="0"/>
              <a:t>. The most important characteristic of a software for our purposes in today's session is free use, as your current task is to design a presentation using freely available tools and content.</a:t>
            </a:r>
          </a:p>
          <a:p>
            <a:endParaRPr lang="en-US" baseline="0"/>
          </a:p>
          <a:p>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5</a:t>
            </a:fld>
            <a:endParaRPr lang="en-US"/>
          </a:p>
        </p:txBody>
      </p:sp>
    </p:spTree>
    <p:extLst>
      <p:ext uri="{BB962C8B-B14F-4D97-AF65-F5344CB8AC3E}">
        <p14:creationId xmlns:p14="http://schemas.microsoft.com/office/powerpoint/2010/main" xmlns="" val="1340094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https://search.creativecommons.org</a:t>
            </a:r>
          </a:p>
          <a:p>
            <a:endParaRPr lang="en-US" b="0"/>
          </a:p>
          <a:p>
            <a:r>
              <a:rPr lang="en-US" b="0"/>
              <a:t>Has built</a:t>
            </a:r>
            <a:r>
              <a:rPr lang="en-US" b="0" baseline="0"/>
              <a:t> an interface to set limits, for our purposes check both boxes to limit to the most open licenses. </a:t>
            </a:r>
          </a:p>
          <a:p>
            <a:r>
              <a:rPr lang="en-US" b="0" baseline="0"/>
              <a:t>There is a disclaimer that that one can’t assume the results will comply with the CC license.</a:t>
            </a:r>
          </a:p>
          <a:p>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Let’s work within</a:t>
            </a:r>
            <a:r>
              <a:rPr lang="en-US" b="0" baseline="0"/>
              <a:t> the Google Search engine itself.</a:t>
            </a:r>
          </a:p>
          <a:p>
            <a:r>
              <a:rPr lang="en-US" b="0" baseline="0"/>
              <a:t>Enter a search in Google</a:t>
            </a:r>
          </a:p>
          <a:p>
            <a:endParaRPr lang="en-US" b="0"/>
          </a:p>
        </p:txBody>
      </p:sp>
      <p:sp>
        <p:nvSpPr>
          <p:cNvPr id="4" name="Slide Number Placeholder 3"/>
          <p:cNvSpPr>
            <a:spLocks noGrp="1"/>
          </p:cNvSpPr>
          <p:nvPr>
            <p:ph type="sldNum" sz="quarter" idx="10"/>
          </p:nvPr>
        </p:nvSpPr>
        <p:spPr/>
        <p:txBody>
          <a:bodyPr/>
          <a:lstStyle/>
          <a:p>
            <a:fld id="{DEA43291-25D8-409E-A088-B7DE68A9D7C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a:t>Because we</a:t>
            </a:r>
            <a:r>
              <a:rPr lang="en-US" b="0" baseline="0"/>
              <a:t> chose “images” before clicking on the advanced search, we’re able to narrow the results based on qualities relevant to images,</a:t>
            </a:r>
          </a:p>
          <a:p>
            <a:pPr marL="0" indent="0">
              <a:buFont typeface="Arial"/>
              <a:buNone/>
            </a:pPr>
            <a:r>
              <a:rPr lang="en-US" b="0" baseline="0"/>
              <a:t>such as </a:t>
            </a:r>
          </a:p>
          <a:p>
            <a:pPr marL="628650" lvl="1" indent="-171450">
              <a:buFont typeface="Arial"/>
              <a:buChar char="•"/>
            </a:pPr>
            <a:r>
              <a:rPr lang="en-US" b="0" baseline="0"/>
              <a:t>format, </a:t>
            </a:r>
          </a:p>
          <a:p>
            <a:pPr marL="628650" lvl="1" indent="-171450">
              <a:buFont typeface="Arial"/>
              <a:buChar char="•"/>
            </a:pPr>
            <a:r>
              <a:rPr lang="en-US" b="0" baseline="0" err="1"/>
              <a:t>colour</a:t>
            </a:r>
            <a:r>
              <a:rPr lang="en-US" b="0" baseline="0"/>
              <a:t>, </a:t>
            </a:r>
          </a:p>
          <a:p>
            <a:pPr marL="628650" lvl="1" indent="-171450">
              <a:buFont typeface="Arial"/>
              <a:buChar char="•"/>
            </a:pPr>
            <a:r>
              <a:rPr lang="en-US" b="0" baseline="0"/>
              <a:t>image size, </a:t>
            </a:r>
          </a:p>
          <a:p>
            <a:pPr marL="628650" lvl="1" indent="-171450">
              <a:buFont typeface="Arial"/>
              <a:buChar char="•"/>
            </a:pPr>
            <a:r>
              <a:rPr lang="en-US" b="0" baseline="0"/>
              <a:t>aspect ratio. </a:t>
            </a:r>
          </a:p>
          <a:p>
            <a:pPr marL="457200" lvl="1" indent="0">
              <a:buFont typeface="Arial"/>
              <a:buNone/>
            </a:pPr>
            <a:endParaRPr lang="en-US" b="0" baseline="0"/>
          </a:p>
          <a:p>
            <a:pPr marL="457200" lvl="1" indent="0">
              <a:buFont typeface="Arial"/>
              <a:buNone/>
            </a:pPr>
            <a:r>
              <a:rPr lang="en-US" b="0" baseline="0"/>
              <a:t>As always, going to the search tool itself can provide greater options than collaborative tools found else where.  There are more choices for usage rights options than the tool link from the Creative Commons site.</a:t>
            </a:r>
          </a:p>
          <a:p>
            <a:pPr marL="457200" lvl="1" indent="0">
              <a:buFont typeface="Arial"/>
              <a:buNone/>
            </a:pPr>
            <a:endParaRPr lang="en-US" b="0" baseline="0"/>
          </a:p>
          <a:p>
            <a:pPr marL="457200" lvl="1" indent="0">
              <a:buFont typeface="Arial"/>
              <a:buNone/>
            </a:pPr>
            <a:r>
              <a:rPr lang="en-US" b="0" baseline="0" err="1"/>
              <a:t>Sidenote</a:t>
            </a:r>
            <a:r>
              <a:rPr lang="en-US" b="0" baseline="0"/>
              <a:t>:  Google </a:t>
            </a:r>
            <a:r>
              <a:rPr lang="en-US" b="0" baseline="0" err="1"/>
              <a:t>dvanced</a:t>
            </a:r>
            <a:r>
              <a:rPr lang="en-US" b="0" baseline="0"/>
              <a:t> searching limiters do help in narrowing a search for Open Source </a:t>
            </a:r>
            <a:r>
              <a:rPr lang="en-US" b="0" baseline="0" err="1"/>
              <a:t>softwares</a:t>
            </a:r>
            <a:r>
              <a:rPr lang="en-US" b="0" baseline="0"/>
              <a:t>.  This is why Jen showed you general web searches and directory searches.</a:t>
            </a:r>
          </a:p>
        </p:txBody>
      </p:sp>
      <p:sp>
        <p:nvSpPr>
          <p:cNvPr id="4" name="Slide Number Placeholder 3"/>
          <p:cNvSpPr>
            <a:spLocks noGrp="1"/>
          </p:cNvSpPr>
          <p:nvPr>
            <p:ph type="sldNum" sz="quarter" idx="10"/>
          </p:nvPr>
        </p:nvSpPr>
        <p:spPr/>
        <p:txBody>
          <a:bodyPr/>
          <a:lstStyle/>
          <a:p>
            <a:fld id="{DEA43291-25D8-409E-A088-B7DE68A9D7C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As</a:t>
            </a:r>
            <a:r>
              <a:rPr lang="en-US" baseline="0"/>
              <a:t> a wrap up regardless of the manner in which you found an item you want to use, you’ll always need to confirm the licensing information. Here’s an example the </a:t>
            </a:r>
            <a:r>
              <a:rPr lang="en-US" baseline="0" err="1"/>
              <a:t>pixabay</a:t>
            </a:r>
            <a:r>
              <a:rPr lang="en-US" baseline="0"/>
              <a:t> which is an image collection. In this screen shot we see the item is in the public domain as a Creative Commons Zero. </a:t>
            </a:r>
          </a:p>
        </p:txBody>
      </p:sp>
      <p:sp>
        <p:nvSpPr>
          <p:cNvPr id="4" name="Slide Number Placeholder 3"/>
          <p:cNvSpPr>
            <a:spLocks noGrp="1"/>
          </p:cNvSpPr>
          <p:nvPr>
            <p:ph type="sldNum" sz="quarter" idx="10"/>
          </p:nvPr>
        </p:nvSpPr>
        <p:spPr/>
        <p:txBody>
          <a:bodyPr/>
          <a:lstStyle/>
          <a:p>
            <a:fld id="{DEA43291-25D8-409E-A088-B7DE68A9D7C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attending our workshop today! After this session, we will format your contributions and add them</a:t>
            </a:r>
            <a:r>
              <a:rPr lang="en-US" baseline="0"/>
              <a:t> to the site. </a:t>
            </a:r>
            <a:endParaRPr lang="en-US">
              <a:latin typeface="Calibri"/>
            </a:endParaRPr>
          </a:p>
        </p:txBody>
      </p:sp>
      <p:sp>
        <p:nvSpPr>
          <p:cNvPr id="4" name="Slide Number Placeholder 3"/>
          <p:cNvSpPr>
            <a:spLocks noGrp="1"/>
          </p:cNvSpPr>
          <p:nvPr>
            <p:ph type="sldNum" sz="quarter" idx="10"/>
          </p:nvPr>
        </p:nvSpPr>
        <p:spPr/>
        <p:txBody>
          <a:bodyPr/>
          <a:lstStyle/>
          <a:p>
            <a:fld id="{DEA43291-25D8-409E-A088-B7DE68A9D7C3}" type="slidenum">
              <a:rPr lang="en-US" smtClean="0"/>
              <a:pPr/>
              <a:t>54</a:t>
            </a:fld>
            <a:endParaRPr lang="en-US"/>
          </a:p>
        </p:txBody>
      </p:sp>
    </p:spTree>
    <p:extLst>
      <p:ext uri="{BB962C8B-B14F-4D97-AF65-F5344CB8AC3E}">
        <p14:creationId xmlns:p14="http://schemas.microsoft.com/office/powerpoint/2010/main" xmlns="" val="37618225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have open the Freely</a:t>
            </a:r>
            <a:r>
              <a:rPr lang="en-US" baseline="0"/>
              <a:t> available website of the AU Library and if you find good resources that aren’t listed there, then we encourage you to post it to our presentation’s webpage.</a:t>
            </a:r>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55</a:t>
            </a:fld>
            <a:endParaRPr lang="en-US"/>
          </a:p>
        </p:txBody>
      </p:sp>
    </p:spTree>
    <p:extLst>
      <p:ext uri="{BB962C8B-B14F-4D97-AF65-F5344CB8AC3E}">
        <p14:creationId xmlns:p14="http://schemas.microsoft.com/office/powerpoint/2010/main" xmlns="" val="370567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GNU GPL is one of the most widely used open source software licenses, and so I will discuss it in some detail here, as it is a license you're likely to come across when searching for open source tools. </a:t>
            </a:r>
          </a:p>
          <a:p>
            <a:r>
              <a:rPr lang="en-US"/>
              <a:t/>
            </a:r>
            <a:br>
              <a:rPr lang="en-US"/>
            </a:br>
            <a:r>
              <a:rPr lang="en-US">
                <a:latin typeface="Calibri"/>
              </a:rPr>
              <a:t>The GNU General Public </a:t>
            </a:r>
            <a:r>
              <a:rPr lang="en-US" err="1">
                <a:latin typeface="Calibri"/>
              </a:rPr>
              <a:t>Licence</a:t>
            </a:r>
            <a:r>
              <a:rPr lang="en-US">
                <a:latin typeface="Calibri"/>
              </a:rPr>
              <a:t> was launched </a:t>
            </a:r>
            <a:r>
              <a:rPr lang="en-US"/>
              <a:t>by software programmer Richard Stallman</a:t>
            </a:r>
            <a:r>
              <a:rPr lang="en-US" baseline="0"/>
              <a:t> in 1983; it is supported by the Free Software Foundation. G-N-U stands for </a:t>
            </a:r>
            <a:r>
              <a:rPr lang="en-US" b="1"/>
              <a:t>G</a:t>
            </a:r>
            <a:r>
              <a:rPr lang="en-US"/>
              <a:t>NU's </a:t>
            </a:r>
            <a:r>
              <a:rPr lang="en-US" b="1"/>
              <a:t>N</a:t>
            </a:r>
            <a:r>
              <a:rPr lang="en-US"/>
              <a:t>ot </a:t>
            </a:r>
            <a:r>
              <a:rPr lang="en-US" b="1"/>
              <a:t>U</a:t>
            </a:r>
            <a:r>
              <a:rPr lang="en-US"/>
              <a:t>nix, referring</a:t>
            </a:r>
            <a:r>
              <a:rPr lang="en-US" baseline="0"/>
              <a:t> to Stallman’s use of Unix in developing free software. The important thing is that the creation of the GNU operating system led to the creation of the GNU GPL – general public license. You can read the entirety of the GNU GPL on gnu.org; I will summarize the main points here.</a:t>
            </a:r>
            <a:endParaRPr lang="en-US">
              <a:solidFill>
                <a:srgbClr val="000000"/>
              </a:solidFill>
              <a:latin typeface="Calibri"/>
            </a:endParaRPr>
          </a:p>
        </p:txBody>
      </p:sp>
      <p:sp>
        <p:nvSpPr>
          <p:cNvPr id="4" name="Slide Number Placeholder 3"/>
          <p:cNvSpPr>
            <a:spLocks noGrp="1"/>
          </p:cNvSpPr>
          <p:nvPr>
            <p:ph type="sldNum" sz="quarter" idx="10"/>
          </p:nvPr>
        </p:nvSpPr>
        <p:spPr/>
        <p:txBody>
          <a:bodyPr/>
          <a:lstStyle/>
          <a:p>
            <a:fld id="{DEA43291-25D8-409E-A088-B7DE68A9D7C3}" type="slidenum">
              <a:rPr lang="en-US" smtClean="0"/>
              <a:pPr/>
              <a:t>6</a:t>
            </a:fld>
            <a:endParaRPr lang="en-US"/>
          </a:p>
        </p:txBody>
      </p:sp>
    </p:spTree>
    <p:extLst>
      <p:ext uri="{BB962C8B-B14F-4D97-AF65-F5344CB8AC3E}">
        <p14:creationId xmlns:p14="http://schemas.microsoft.com/office/powerpoint/2010/main" xmlns="" val="3680543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 number of open source software collections or directories available online. Here are a few of the most commonly used collections. Both software that is "open </a:t>
            </a:r>
            <a:r>
              <a:rPr lang="en-US" baseline="0"/>
              <a:t>to use only” and “open to modify" can be found in these collections; however, these collections are geared towards software that is open source.</a:t>
            </a:r>
            <a:endParaRPr lang="en-US">
              <a:solidFill>
                <a:srgbClr val="000000"/>
              </a:solidFill>
              <a:latin typeface="Calibri"/>
            </a:endParaRPr>
          </a:p>
          <a:p>
            <a:endParaRPr lang="en-US" baseline="0"/>
          </a:p>
          <a:p>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7</a:t>
            </a:fld>
            <a:endParaRPr lang="en-US"/>
          </a:p>
        </p:txBody>
      </p:sp>
    </p:spTree>
    <p:extLst>
      <p:ext uri="{BB962C8B-B14F-4D97-AF65-F5344CB8AC3E}">
        <p14:creationId xmlns:p14="http://schemas.microsoft.com/office/powerpoint/2010/main" xmlns="" val="27785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sz="1200">
                <a:latin typeface="Calibri"/>
              </a:rPr>
              <a:t>A good place to begin searching for the tool you need is within one of the collections mentioned in the previous slide. There are various ways to search each collection, by a word or phrase describing what the software does, for example,  “screen capture”, or by its license.</a:t>
            </a:r>
          </a:p>
          <a:p>
            <a:endParaRPr lang="en-US"/>
          </a:p>
        </p:txBody>
      </p:sp>
      <p:sp>
        <p:nvSpPr>
          <p:cNvPr id="4" name="Slide Number Placeholder 3"/>
          <p:cNvSpPr>
            <a:spLocks noGrp="1"/>
          </p:cNvSpPr>
          <p:nvPr>
            <p:ph type="sldNum" sz="quarter" idx="10"/>
          </p:nvPr>
        </p:nvSpPr>
        <p:spPr/>
        <p:txBody>
          <a:bodyPr/>
          <a:lstStyle/>
          <a:p>
            <a:fld id="{DEA43291-25D8-409E-A088-B7DE68A9D7C3}" type="slidenum">
              <a:rPr lang="en-US" smtClean="0"/>
              <a:pPr/>
              <a:t>8</a:t>
            </a:fld>
            <a:endParaRPr lang="en-US"/>
          </a:p>
        </p:txBody>
      </p:sp>
    </p:spTree>
    <p:extLst>
      <p:ext uri="{BB962C8B-B14F-4D97-AF65-F5344CB8AC3E}">
        <p14:creationId xmlns:p14="http://schemas.microsoft.com/office/powerpoint/2010/main" xmlns="" val="394250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Free Software Directory is a good place to start. [go live]</a:t>
            </a:r>
          </a:p>
        </p:txBody>
      </p:sp>
      <p:sp>
        <p:nvSpPr>
          <p:cNvPr id="4" name="Slide Number Placeholder 3"/>
          <p:cNvSpPr>
            <a:spLocks noGrp="1"/>
          </p:cNvSpPr>
          <p:nvPr>
            <p:ph type="sldNum" sz="quarter" idx="10"/>
          </p:nvPr>
        </p:nvSpPr>
        <p:spPr/>
        <p:txBody>
          <a:bodyPr/>
          <a:lstStyle/>
          <a:p>
            <a:fld id="{DEA43291-25D8-409E-A088-B7DE68A9D7C3}" type="slidenum">
              <a:rPr lang="en-US" smtClean="0"/>
              <a:pPr/>
              <a:t>9</a:t>
            </a:fld>
            <a:endParaRPr lang="en-US"/>
          </a:p>
        </p:txBody>
      </p:sp>
    </p:spTree>
    <p:extLst>
      <p:ext uri="{BB962C8B-B14F-4D97-AF65-F5344CB8AC3E}">
        <p14:creationId xmlns:p14="http://schemas.microsoft.com/office/powerpoint/2010/main" xmlns="" val="235737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7939947"/>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26370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2072628"/>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290732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5750201"/>
      </p:ext>
    </p:extLst>
  </p:cSld>
  <p:clrMapOvr>
    <a:masterClrMapping/>
  </p:clrMapOvr>
  <p:extLst>
    <p:ext uri="{DCECCB84-F9BA-43D5-87BE-67443E8EF086}">
      <p15:sldGuideLst xmlns=""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3392847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208420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5/8/2017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263592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405665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xmlns="" val="247945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3145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5/8/2017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645313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tinyurl.com/JP-ope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ubmedcentralcanada.ca/"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library.athabascau.ca/resource/browse?type=FreelyAvailable" TargetMode="External"/><Relationship Id="rId5" Type="http://schemas.openxmlformats.org/officeDocument/2006/relationships/hyperlink" Target="http://www.wileyopenaccess.com/view/journals.html" TargetMode="External"/><Relationship Id="rId4" Type="http://schemas.openxmlformats.org/officeDocument/2006/relationships/hyperlink" Target="http://www.plos.org/publications/journal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doabooks.org" TargetMode="External"/><Relationship Id="rId3" Type="http://schemas.openxmlformats.org/officeDocument/2006/relationships/hyperlink" Target="https://www.gutenberg.ca" TargetMode="External"/><Relationship Id="rId7" Type="http://schemas.openxmlformats.org/officeDocument/2006/relationships/hyperlink" Target="http://www.oapen.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lonelyplanet.com/" TargetMode="External"/><Relationship Id="rId5" Type="http://schemas.openxmlformats.org/officeDocument/2006/relationships/hyperlink" Target="http://www.intechopen.com" TargetMode="External"/><Relationship Id="rId4" Type="http://schemas.openxmlformats.org/officeDocument/2006/relationships/hyperlink" Target="https://www.gutenberg.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pqdtopen.proquest.com/search.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oatd.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canlii.org/"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worldlii.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tatcan.gc.ca/"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www.oecd.org/" TargetMode="External"/><Relationship Id="rId4" Type="http://schemas.openxmlformats.org/officeDocument/2006/relationships/hyperlink" Target="http://unstats.un.org/unsd/default.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ww.pexels.com"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xkcd.com" TargetMode="External"/><Relationship Id="rId4" Type="http://schemas.openxmlformats.org/officeDocument/2006/relationships/hyperlink" Target="http://www.flickr.com/creativecommon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librivox.org/" TargetMode="External"/><Relationship Id="rId3" Type="http://schemas.openxmlformats.org/officeDocument/2006/relationships/hyperlink" Target="http://www.ambient-mixer.com/" TargetMode="External"/><Relationship Id="rId7" Type="http://schemas.openxmlformats.org/officeDocument/2006/relationships/hyperlink" Target="http://www.jewelbeat.com/free/free-library-music.htm"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soundcloud.com/creativecommonsmusicfree" TargetMode="External"/><Relationship Id="rId5" Type="http://schemas.openxmlformats.org/officeDocument/2006/relationships/hyperlink" Target="http://www.freesound.org" TargetMode="External"/><Relationship Id="rId4" Type="http://schemas.openxmlformats.org/officeDocument/2006/relationships/hyperlink" Target="http://ccmixter.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mooc.ca/providers.htm" TargetMode="External"/><Relationship Id="rId3" Type="http://schemas.openxmlformats.org/officeDocument/2006/relationships/hyperlink" Target="http://www.bac-lac.gc.ca/eng/discover/Pages/browse-product-type.aspx" TargetMode="External"/><Relationship Id="rId7" Type="http://schemas.openxmlformats.org/officeDocument/2006/relationships/hyperlink" Target="http://www.khanacademy.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hyperlink" Target="https://commons.wikimedia.org" TargetMode="External"/><Relationship Id="rId5" Type="http://schemas.openxmlformats.org/officeDocument/2006/relationships/hyperlink" Target="http://atlas.gc.ca/toporama/en/index.html" TargetMode="External"/><Relationship Id="rId4" Type="http://schemas.openxmlformats.org/officeDocument/2006/relationships/hyperlink" Target="https://www.oercommons.org/curated-collections" TargetMode="External"/><Relationship Id="rId9" Type="http://schemas.openxmlformats.org/officeDocument/2006/relationships/hyperlink" Target="http://oaister.worldcat.or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tinyurl.com/JP-open"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nu.org/licenses/gpl-3.0.en.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directory.fsf.org/wiki/Main_Page" TargetMode="External"/><Relationship Id="rId7" Type="http://schemas.openxmlformats.org/officeDocument/2006/relationships/hyperlink" Target="https://en.wikipedia.org/wiki/List_of_free_and_open-source_software_packag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pensourcesoftwaredirectory.com/" TargetMode="External"/><Relationship Id="rId5" Type="http://schemas.openxmlformats.org/officeDocument/2006/relationships/hyperlink" Target="https://directory.fsf.org/wiki/GNU" TargetMode="External"/><Relationship Id="rId4" Type="http://schemas.openxmlformats.org/officeDocument/2006/relationships/hyperlink" Target="https://github.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Open and Shut Case: Tracking Down Open Access Resources</a:t>
            </a:r>
          </a:p>
        </p:txBody>
      </p:sp>
      <p:sp>
        <p:nvSpPr>
          <p:cNvPr id="5" name="Subtitle 4"/>
          <p:cNvSpPr>
            <a:spLocks noGrp="1"/>
          </p:cNvSpPr>
          <p:nvPr>
            <p:ph type="subTitle" idx="1"/>
          </p:nvPr>
        </p:nvSpPr>
        <p:spPr>
          <a:xfrm>
            <a:off x="8610600" y="4960137"/>
            <a:ext cx="3390900" cy="1463040"/>
          </a:xfrm>
        </p:spPr>
        <p:txBody>
          <a:bodyPr>
            <a:normAutofit lnSpcReduction="10000"/>
          </a:bodyPr>
          <a:lstStyle/>
          <a:p>
            <a:r>
              <a:rPr lang="en-US"/>
              <a:t>Peggy Lynn MacIsaac</a:t>
            </a:r>
          </a:p>
          <a:p>
            <a:r>
              <a:rPr lang="en-US">
                <a:solidFill>
                  <a:schemeClr val="accent2">
                    <a:lumMod val="75000"/>
                  </a:schemeClr>
                </a:solidFill>
              </a:rPr>
              <a:t>Reference Services Librarian</a:t>
            </a:r>
          </a:p>
          <a:p>
            <a:r>
              <a:rPr lang="en-US"/>
              <a:t>Jennifer Rempel </a:t>
            </a:r>
          </a:p>
          <a:p>
            <a:r>
              <a:rPr lang="en-US">
                <a:solidFill>
                  <a:schemeClr val="accent2">
                    <a:lumMod val="75000"/>
                  </a:schemeClr>
                </a:solidFill>
              </a:rPr>
              <a:t>Information Literacy and Resource Access Librarian</a:t>
            </a:r>
          </a:p>
        </p:txBody>
      </p:sp>
    </p:spTree>
    <p:extLst>
      <p:ext uri="{BB962C8B-B14F-4D97-AF65-F5344CB8AC3E}">
        <p14:creationId xmlns:p14="http://schemas.microsoft.com/office/powerpoint/2010/main" xmlns="" val="979415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4223" y="340822"/>
            <a:ext cx="7087605" cy="6053201"/>
          </a:xfrm>
          <a:prstGeom prst="rect">
            <a:avLst/>
          </a:prstGeom>
          <a:ln>
            <a:solidFill>
              <a:schemeClr val="accent2"/>
            </a:solidFill>
          </a:ln>
        </p:spPr>
      </p:pic>
    </p:spTree>
    <p:extLst>
      <p:ext uri="{BB962C8B-B14F-4D97-AF65-F5344CB8AC3E}">
        <p14:creationId xmlns:p14="http://schemas.microsoft.com/office/powerpoint/2010/main" xmlns="" val="498859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29314" y="324941"/>
            <a:ext cx="9915306" cy="6281113"/>
          </a:xfrm>
          <a:prstGeom prst="rect">
            <a:avLst/>
          </a:prstGeom>
          <a:ln>
            <a:solidFill>
              <a:schemeClr val="accent2"/>
            </a:solidFill>
          </a:ln>
        </p:spPr>
      </p:pic>
    </p:spTree>
    <p:extLst>
      <p:ext uri="{BB962C8B-B14F-4D97-AF65-F5344CB8AC3E}">
        <p14:creationId xmlns:p14="http://schemas.microsoft.com/office/powerpoint/2010/main" xmlns="" val="985063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a:t>Tracking skills: Within a collection</a:t>
            </a:r>
            <a:endParaRPr lang="en-US"/>
          </a:p>
        </p:txBody>
      </p:sp>
      <p:sp>
        <p:nvSpPr>
          <p:cNvPr id="3" name="Content Placeholder 2"/>
          <p:cNvSpPr>
            <a:spLocks noGrp="1"/>
          </p:cNvSpPr>
          <p:nvPr>
            <p:ph idx="1"/>
          </p:nvPr>
        </p:nvSpPr>
        <p:spPr>
          <a:xfrm>
            <a:off x="1024128" y="2084832"/>
            <a:ext cx="9720073" cy="4224528"/>
          </a:xfrm>
        </p:spPr>
        <p:txBody>
          <a:bodyPr>
            <a:normAutofit/>
          </a:bodyPr>
          <a:lstStyle/>
          <a:p>
            <a:pPr>
              <a:buFont typeface="Arial" panose="020B0604020202020204" pitchFamily="34" charset="0"/>
              <a:buChar char="•"/>
            </a:pPr>
            <a:r>
              <a:rPr lang="en-US" sz="3600"/>
              <a:t> </a:t>
            </a:r>
            <a:r>
              <a:rPr lang="en-US" sz="3600">
                <a:solidFill>
                  <a:schemeClr val="accent2"/>
                </a:solidFill>
              </a:rPr>
              <a:t>Search for your software in an open-source software collection</a:t>
            </a:r>
          </a:p>
          <a:p>
            <a:pPr>
              <a:buFont typeface="Arial" panose="020B0604020202020204" pitchFamily="34" charset="0"/>
              <a:buChar char="•"/>
            </a:pPr>
            <a:r>
              <a:rPr lang="en-US" sz="3600"/>
              <a:t> The Free Software Directory allows you to search by license</a:t>
            </a:r>
          </a:p>
          <a:p>
            <a:pPr>
              <a:buFont typeface="Arial" panose="020B0604020202020204" pitchFamily="34" charset="0"/>
              <a:buChar char="•"/>
            </a:pPr>
            <a:endParaRPr lang="en-US" sz="3600"/>
          </a:p>
        </p:txBody>
      </p:sp>
    </p:spTree>
    <p:extLst>
      <p:ext uri="{BB962C8B-B14F-4D97-AF65-F5344CB8AC3E}">
        <p14:creationId xmlns:p14="http://schemas.microsoft.com/office/powerpoint/2010/main" xmlns="" val="274087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88172" y="215900"/>
            <a:ext cx="10438180" cy="6344776"/>
          </a:xfrm>
          <a:prstGeom prst="rect">
            <a:avLst/>
          </a:prstGeom>
          <a:ln>
            <a:solidFill>
              <a:schemeClr val="accent2"/>
            </a:solidFill>
          </a:ln>
        </p:spPr>
      </p:pic>
    </p:spTree>
    <p:extLst>
      <p:ext uri="{BB962C8B-B14F-4D97-AF65-F5344CB8AC3E}">
        <p14:creationId xmlns:p14="http://schemas.microsoft.com/office/powerpoint/2010/main" xmlns="" val="3717558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4352" y="774701"/>
            <a:ext cx="11257167" cy="5194004"/>
          </a:xfrm>
          <a:prstGeom prst="rect">
            <a:avLst/>
          </a:prstGeom>
          <a:ln>
            <a:solidFill>
              <a:schemeClr val="accent2"/>
            </a:solidFill>
          </a:ln>
        </p:spPr>
      </p:pic>
    </p:spTree>
    <p:extLst>
      <p:ext uri="{BB962C8B-B14F-4D97-AF65-F5344CB8AC3E}">
        <p14:creationId xmlns:p14="http://schemas.microsoft.com/office/powerpoint/2010/main" xmlns="" val="3946788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4496" y="101599"/>
            <a:ext cx="8919592" cy="6632095"/>
          </a:xfrm>
          <a:prstGeom prst="rect">
            <a:avLst/>
          </a:prstGeom>
          <a:ln>
            <a:solidFill>
              <a:schemeClr val="accent2"/>
            </a:solidFill>
          </a:ln>
        </p:spPr>
      </p:pic>
    </p:spTree>
    <p:extLst>
      <p:ext uri="{BB962C8B-B14F-4D97-AF65-F5344CB8AC3E}">
        <p14:creationId xmlns:p14="http://schemas.microsoft.com/office/powerpoint/2010/main" xmlns="" val="1382202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961372" cy="1499616"/>
          </a:xfrm>
        </p:spPr>
        <p:txBody>
          <a:bodyPr>
            <a:normAutofit/>
          </a:bodyPr>
          <a:lstStyle/>
          <a:p>
            <a:r>
              <a:rPr lang="en-US" sz="4600"/>
              <a:t>TRACKING Skills: web searching </a:t>
            </a:r>
          </a:p>
        </p:txBody>
      </p:sp>
      <p:sp>
        <p:nvSpPr>
          <p:cNvPr id="3" name="Content Placeholder 2"/>
          <p:cNvSpPr>
            <a:spLocks noGrp="1"/>
          </p:cNvSpPr>
          <p:nvPr>
            <p:ph idx="1"/>
          </p:nvPr>
        </p:nvSpPr>
        <p:spPr>
          <a:xfrm>
            <a:off x="1024128" y="1854200"/>
            <a:ext cx="10507472" cy="4455160"/>
          </a:xfrm>
        </p:spPr>
        <p:txBody>
          <a:bodyPr>
            <a:normAutofit fontScale="92500" lnSpcReduction="10000"/>
          </a:bodyPr>
          <a:lstStyle/>
          <a:p>
            <a:r>
              <a:rPr lang="en-US" sz="3200">
                <a:solidFill>
                  <a:schemeClr val="accent2"/>
                </a:solidFill>
              </a:rPr>
              <a:t>Tips:</a:t>
            </a:r>
          </a:p>
          <a:p>
            <a:pPr>
              <a:buFont typeface="Arial" panose="020B0604020202020204" pitchFamily="34" charset="0"/>
              <a:buChar char="•"/>
            </a:pPr>
            <a:r>
              <a:rPr lang="en-US" sz="2800"/>
              <a:t> Begin a web search phrase with the type of software you want to find; e.g. “screen capture GNU”, NOT “GNU screen capture”</a:t>
            </a:r>
          </a:p>
          <a:p>
            <a:r>
              <a:rPr lang="en-US" sz="3200">
                <a:solidFill>
                  <a:schemeClr val="accent2"/>
                </a:solidFill>
              </a:rPr>
              <a:t>Search phrases:</a:t>
            </a:r>
          </a:p>
          <a:p>
            <a:pPr>
              <a:buFont typeface="Arial" panose="020B0604020202020204" pitchFamily="34" charset="0"/>
              <a:buChar char="•"/>
            </a:pPr>
            <a:r>
              <a:rPr lang="en-US" sz="2800">
                <a:solidFill>
                  <a:schemeClr val="accent2">
                    <a:lumMod val="50000"/>
                  </a:schemeClr>
                </a:solidFill>
              </a:rPr>
              <a:t> </a:t>
            </a:r>
            <a:r>
              <a:rPr lang="en-US" sz="2800"/>
              <a:t>screen capture GNU</a:t>
            </a:r>
          </a:p>
          <a:p>
            <a:pPr>
              <a:buFont typeface="Arial" panose="020B0604020202020204" pitchFamily="34" charset="0"/>
              <a:buChar char="•"/>
            </a:pPr>
            <a:r>
              <a:rPr lang="en-US" sz="2800"/>
              <a:t> video capture GNU</a:t>
            </a:r>
          </a:p>
          <a:p>
            <a:pPr>
              <a:buFont typeface="Arial" panose="020B0604020202020204" pitchFamily="34" charset="0"/>
              <a:buChar char="•"/>
            </a:pPr>
            <a:r>
              <a:rPr lang="en-US" sz="2800"/>
              <a:t> </a:t>
            </a:r>
            <a:r>
              <a:rPr lang="en-US" sz="2800" err="1"/>
              <a:t>screencasting</a:t>
            </a:r>
            <a:r>
              <a:rPr lang="en-US" sz="2800"/>
              <a:t> GNU</a:t>
            </a:r>
          </a:p>
          <a:p>
            <a:pPr>
              <a:buFont typeface="Arial" panose="020B0604020202020204" pitchFamily="34" charset="0"/>
              <a:buChar char="•"/>
            </a:pPr>
            <a:r>
              <a:rPr lang="en-US" sz="2800"/>
              <a:t> "screen capture" "open source“</a:t>
            </a:r>
          </a:p>
          <a:p>
            <a:pPr>
              <a:buFont typeface="Arial" panose="020B0604020202020204" pitchFamily="34" charset="0"/>
              <a:buChar char="•"/>
            </a:pPr>
            <a:r>
              <a:rPr lang="en-US" sz="2800"/>
              <a:t> "video capture" "open source"</a:t>
            </a:r>
          </a:p>
          <a:p>
            <a:endParaRPr lang="en-US"/>
          </a:p>
        </p:txBody>
      </p:sp>
    </p:spTree>
    <p:extLst>
      <p:ext uri="{BB962C8B-B14F-4D97-AF65-F5344CB8AC3E}">
        <p14:creationId xmlns:p14="http://schemas.microsoft.com/office/powerpoint/2010/main" xmlns="" val="3983408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1155" y="385194"/>
            <a:ext cx="9156215" cy="6036893"/>
          </a:xfrm>
          <a:prstGeom prst="rect">
            <a:avLst/>
          </a:prstGeom>
          <a:ln>
            <a:solidFill>
              <a:schemeClr val="accent2"/>
            </a:solidFill>
          </a:ln>
        </p:spPr>
      </p:pic>
    </p:spTree>
    <p:extLst>
      <p:ext uri="{BB962C8B-B14F-4D97-AF65-F5344CB8AC3E}">
        <p14:creationId xmlns:p14="http://schemas.microsoft.com/office/powerpoint/2010/main" xmlns="" val="779002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Can I use what I found? :  step one</a:t>
            </a:r>
          </a:p>
        </p:txBody>
      </p:sp>
      <p:sp>
        <p:nvSpPr>
          <p:cNvPr id="3" name="Content Placeholder 2"/>
          <p:cNvSpPr>
            <a:spLocks noGrp="1"/>
          </p:cNvSpPr>
          <p:nvPr>
            <p:ph idx="1"/>
          </p:nvPr>
        </p:nvSpPr>
        <p:spPr>
          <a:xfrm>
            <a:off x="1024128" y="2084832"/>
            <a:ext cx="9720073" cy="4224528"/>
          </a:xfrm>
        </p:spPr>
        <p:txBody>
          <a:bodyPr vert="horz" lIns="45720" tIns="45720" rIns="45720" bIns="45720" rtlCol="0" anchor="t">
            <a:normAutofit/>
          </a:bodyPr>
          <a:lstStyle/>
          <a:p>
            <a:pPr>
              <a:buFont typeface="Arial" panose="020B0604020202020204" pitchFamily="34" charset="0"/>
              <a:buChar char="•"/>
            </a:pPr>
            <a:r>
              <a:rPr lang="en-US" sz="3600"/>
              <a:t> Search for your software in an free / open-source software collection</a:t>
            </a:r>
          </a:p>
          <a:p>
            <a:pPr>
              <a:buFont typeface="Arial" panose="020B0604020202020204" pitchFamily="34" charset="0"/>
              <a:buChar char="•"/>
            </a:pPr>
            <a:endParaRPr lang="en-US" sz="3600"/>
          </a:p>
        </p:txBody>
      </p:sp>
    </p:spTree>
    <p:extLst>
      <p:ext uri="{BB962C8B-B14F-4D97-AF65-F5344CB8AC3E}">
        <p14:creationId xmlns:p14="http://schemas.microsoft.com/office/powerpoint/2010/main" xmlns="" val="2713787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8253" y="241600"/>
            <a:ext cx="8279648" cy="3301379"/>
          </a:xfrm>
          <a:prstGeom prst="rect">
            <a:avLst/>
          </a:prstGeom>
          <a:ln>
            <a:solidFill>
              <a:schemeClr val="accent2"/>
            </a:solidFill>
          </a:ln>
        </p:spPr>
      </p:pic>
      <p:pic>
        <p:nvPicPr>
          <p:cNvPr id="3" name="Picture 2"/>
          <p:cNvPicPr>
            <a:picLocks noChangeAspect="1"/>
          </p:cNvPicPr>
          <p:nvPr/>
        </p:nvPicPr>
        <p:blipFill>
          <a:blip r:embed="rId4"/>
          <a:stretch>
            <a:fillRect/>
          </a:stretch>
        </p:blipFill>
        <p:spPr>
          <a:xfrm>
            <a:off x="2159000" y="2869254"/>
            <a:ext cx="9706578" cy="3696646"/>
          </a:xfrm>
          <a:prstGeom prst="rect">
            <a:avLst/>
          </a:prstGeom>
          <a:ln>
            <a:solidFill>
              <a:schemeClr val="accent2"/>
            </a:solidFill>
          </a:ln>
        </p:spPr>
      </p:pic>
    </p:spTree>
    <p:extLst>
      <p:ext uri="{BB962C8B-B14F-4D97-AF65-F5344CB8AC3E}">
        <p14:creationId xmlns:p14="http://schemas.microsoft.com/office/powerpoint/2010/main" xmlns="" val="3005721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 File:  20170511</a:t>
            </a:r>
          </a:p>
        </p:txBody>
      </p:sp>
      <p:sp>
        <p:nvSpPr>
          <p:cNvPr id="3" name="Content Placeholder 2"/>
          <p:cNvSpPr>
            <a:spLocks noGrp="1"/>
          </p:cNvSpPr>
          <p:nvPr>
            <p:ph idx="1"/>
          </p:nvPr>
        </p:nvSpPr>
        <p:spPr/>
        <p:txBody>
          <a:bodyPr vert="horz" lIns="45720" tIns="45720" rIns="45720" bIns="45720" rtlCol="0" anchor="t">
            <a:normAutofit/>
          </a:bodyPr>
          <a:lstStyle/>
          <a:p>
            <a:r>
              <a:rPr lang="en-US" b="1"/>
              <a:t>Clients’ Need:  </a:t>
            </a:r>
          </a:p>
          <a:p>
            <a:pPr>
              <a:buFont typeface="Arial" pitchFamily="34" charset="0"/>
              <a:buChar char="•"/>
            </a:pPr>
            <a:r>
              <a:rPr lang="en-US"/>
              <a:t> To make a presentation at home institution about the experiences at this conference.</a:t>
            </a:r>
          </a:p>
          <a:p>
            <a:pPr>
              <a:buFont typeface="Arial" pitchFamily="34" charset="0"/>
              <a:buChar char="•"/>
            </a:pPr>
            <a:r>
              <a:rPr lang="en-US"/>
              <a:t> To make it visually exciting.</a:t>
            </a:r>
          </a:p>
          <a:p>
            <a:pPr>
              <a:buFont typeface="Arial" pitchFamily="34" charset="0"/>
              <a:buChar char="•"/>
            </a:pPr>
            <a:r>
              <a:rPr lang="en-US"/>
              <a:t> To find and use other people’s creative work, without breaking the law.</a:t>
            </a:r>
          </a:p>
          <a:p>
            <a:pPr>
              <a:buFont typeface="Arial" pitchFamily="34" charset="0"/>
              <a:buChar char="•"/>
            </a:pPr>
            <a:endParaRPr lang="en-US"/>
          </a:p>
          <a:p>
            <a:pPr>
              <a:buNone/>
            </a:pPr>
            <a:r>
              <a:rPr lang="en-US" b="1"/>
              <a:t>JP Private Investigators’ Service:</a:t>
            </a:r>
          </a:p>
          <a:p>
            <a:pPr>
              <a:buFont typeface="Arial" pitchFamily="34" charset="0"/>
              <a:buChar char="•"/>
            </a:pPr>
            <a:r>
              <a:rPr lang="en-US"/>
              <a:t>To teach clients how to lawfully find and use openly accessible resources to accomplish their task.</a:t>
            </a:r>
          </a:p>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Can I use what I found? :  step two</a:t>
            </a:r>
          </a:p>
        </p:txBody>
      </p:sp>
      <p:sp>
        <p:nvSpPr>
          <p:cNvPr id="3" name="Content Placeholder 2"/>
          <p:cNvSpPr>
            <a:spLocks noGrp="1"/>
          </p:cNvSpPr>
          <p:nvPr>
            <p:ph idx="1"/>
          </p:nvPr>
        </p:nvSpPr>
        <p:spPr>
          <a:xfrm>
            <a:off x="1024128" y="2084832"/>
            <a:ext cx="9720073" cy="4224528"/>
          </a:xfrm>
        </p:spPr>
        <p:txBody>
          <a:bodyPr vert="horz" lIns="45720" tIns="45720" rIns="45720" bIns="45720" rtlCol="0" anchor="t">
            <a:normAutofit/>
          </a:bodyPr>
          <a:lstStyle/>
          <a:p>
            <a:pPr>
              <a:buFont typeface="Arial" panose="020B0604020202020204" pitchFamily="34" charset="0"/>
              <a:buChar char="•"/>
            </a:pPr>
            <a:r>
              <a:rPr lang="en-US" sz="3600"/>
              <a:t> </a:t>
            </a:r>
            <a:r>
              <a:rPr lang="en-US" sz="3600">
                <a:solidFill>
                  <a:schemeClr val="accent2"/>
                </a:solidFill>
              </a:rPr>
              <a:t>Search for your software in an open-source software collection</a:t>
            </a:r>
          </a:p>
          <a:p>
            <a:pPr>
              <a:buFont typeface="Arial" panose="020B0604020202020204" pitchFamily="34" charset="0"/>
              <a:buChar char="•"/>
            </a:pPr>
            <a:r>
              <a:rPr lang="en-US" sz="3600">
                <a:solidFill>
                  <a:srgbClr val="000000"/>
                </a:solidFill>
              </a:rPr>
              <a:t> </a:t>
            </a:r>
            <a:r>
              <a:rPr lang="en-US" sz="3600"/>
              <a:t>Go to the software’s homepage, if it has one, and look for licensing information</a:t>
            </a:r>
            <a:endParaRPr lang="en-US" sz="3600">
              <a:solidFill>
                <a:srgbClr val="75B6E5"/>
              </a:solidFill>
            </a:endParaRPr>
          </a:p>
          <a:p>
            <a:pPr>
              <a:buFont typeface="Arial" panose="020B0604020202020204" pitchFamily="34" charset="0"/>
              <a:buChar char="•"/>
            </a:pPr>
            <a:endParaRPr lang="en-US" sz="3600"/>
          </a:p>
        </p:txBody>
      </p:sp>
    </p:spTree>
    <p:extLst>
      <p:ext uri="{BB962C8B-B14F-4D97-AF65-F5344CB8AC3E}">
        <p14:creationId xmlns:p14="http://schemas.microsoft.com/office/powerpoint/2010/main" xmlns="" val="1990469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0267" y="913213"/>
            <a:ext cx="5014534" cy="5038150"/>
          </a:xfrm>
          <a:prstGeom prst="rect">
            <a:avLst/>
          </a:prstGeom>
          <a:ln>
            <a:solidFill>
              <a:schemeClr val="accent2"/>
            </a:solidFill>
          </a:ln>
        </p:spPr>
      </p:pic>
      <p:pic>
        <p:nvPicPr>
          <p:cNvPr id="4" name="Picture 3"/>
          <p:cNvPicPr>
            <a:picLocks noChangeAspect="1"/>
          </p:cNvPicPr>
          <p:nvPr/>
        </p:nvPicPr>
        <p:blipFill>
          <a:blip r:embed="rId4"/>
          <a:stretch>
            <a:fillRect/>
          </a:stretch>
        </p:blipFill>
        <p:spPr>
          <a:xfrm>
            <a:off x="5508769" y="939049"/>
            <a:ext cx="6459668" cy="5012314"/>
          </a:xfrm>
          <a:prstGeom prst="rect">
            <a:avLst/>
          </a:prstGeom>
          <a:ln>
            <a:solidFill>
              <a:schemeClr val="accent2"/>
            </a:solidFill>
          </a:ln>
        </p:spPr>
      </p:pic>
    </p:spTree>
    <p:extLst>
      <p:ext uri="{BB962C8B-B14F-4D97-AF65-F5344CB8AC3E}">
        <p14:creationId xmlns:p14="http://schemas.microsoft.com/office/powerpoint/2010/main" xmlns="" val="4136882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484720944"/>
              </p:ext>
            </p:extLst>
          </p:nvPr>
        </p:nvGraphicFramePr>
        <p:xfrm>
          <a:off x="673100" y="174900"/>
          <a:ext cx="10998200" cy="6223635"/>
        </p:xfrm>
        <a:graphic>
          <a:graphicData uri="http://schemas.openxmlformats.org/drawingml/2006/table">
            <a:tbl>
              <a:tblPr firstRow="1" bandRow="1">
                <a:tableStyleId>{21E4AEA4-8DFA-4A89-87EB-49C32662AFE0}</a:tableStyleId>
              </a:tblPr>
              <a:tblGrid>
                <a:gridCol w="3289300">
                  <a:extLst>
                    <a:ext uri="{9D8B030D-6E8A-4147-A177-3AD203B41FA5}">
                      <a16:colId xmlns="" xmlns:a16="http://schemas.microsoft.com/office/drawing/2014/main" val="20000"/>
                    </a:ext>
                  </a:extLst>
                </a:gridCol>
                <a:gridCol w="1524000">
                  <a:extLst>
                    <a:ext uri="{9D8B030D-6E8A-4147-A177-3AD203B41FA5}">
                      <a16:colId xmlns="" xmlns:a16="http://schemas.microsoft.com/office/drawing/2014/main" val="20001"/>
                    </a:ext>
                  </a:extLst>
                </a:gridCol>
                <a:gridCol w="1257300">
                  <a:extLst>
                    <a:ext uri="{9D8B030D-6E8A-4147-A177-3AD203B41FA5}">
                      <a16:colId xmlns="" xmlns:a16="http://schemas.microsoft.com/office/drawing/2014/main" val="20002"/>
                    </a:ext>
                  </a:extLst>
                </a:gridCol>
                <a:gridCol w="1308100">
                  <a:extLst>
                    <a:ext uri="{9D8B030D-6E8A-4147-A177-3AD203B41FA5}">
                      <a16:colId xmlns="" xmlns:a16="http://schemas.microsoft.com/office/drawing/2014/main" val="20003"/>
                    </a:ext>
                  </a:extLst>
                </a:gridCol>
                <a:gridCol w="1866900">
                  <a:extLst>
                    <a:ext uri="{9D8B030D-6E8A-4147-A177-3AD203B41FA5}">
                      <a16:colId xmlns="" xmlns:a16="http://schemas.microsoft.com/office/drawing/2014/main" val="20004"/>
                    </a:ext>
                  </a:extLst>
                </a:gridCol>
                <a:gridCol w="1752600">
                  <a:extLst>
                    <a:ext uri="{9D8B030D-6E8A-4147-A177-3AD203B41FA5}">
                      <a16:colId xmlns="" xmlns:a16="http://schemas.microsoft.com/office/drawing/2014/main" val="20005"/>
                    </a:ext>
                  </a:extLst>
                </a:gridCol>
              </a:tblGrid>
              <a:tr h="771525">
                <a:tc>
                  <a:txBody>
                    <a:bodyPr/>
                    <a:lstStyle/>
                    <a:p>
                      <a:r>
                        <a:rPr lang="en-US" sz="2400"/>
                        <a:t>Screen / video capture software</a:t>
                      </a:r>
                    </a:p>
                  </a:txBody>
                  <a:tcPr/>
                </a:tc>
                <a:tc>
                  <a:txBody>
                    <a:bodyPr/>
                    <a:lstStyle/>
                    <a:p>
                      <a:r>
                        <a:rPr lang="en-US" sz="2400"/>
                        <a:t>Screen shot</a:t>
                      </a:r>
                    </a:p>
                  </a:txBody>
                  <a:tcPr/>
                </a:tc>
                <a:tc>
                  <a:txBody>
                    <a:bodyPr/>
                    <a:lstStyle/>
                    <a:p>
                      <a:r>
                        <a:rPr lang="en-US" sz="2400"/>
                        <a:t>Video capture</a:t>
                      </a:r>
                    </a:p>
                  </a:txBody>
                  <a:tcPr/>
                </a:tc>
                <a:tc>
                  <a:txBody>
                    <a:bodyPr/>
                    <a:lstStyle/>
                    <a:p>
                      <a:r>
                        <a:rPr lang="en-US" sz="2400"/>
                        <a:t>Free</a:t>
                      </a:r>
                    </a:p>
                  </a:txBody>
                  <a:tcPr/>
                </a:tc>
                <a:tc>
                  <a:txBody>
                    <a:bodyPr/>
                    <a:lstStyle/>
                    <a:p>
                      <a:r>
                        <a:rPr lang="en-US" sz="2400"/>
                        <a:t>Open source</a:t>
                      </a:r>
                    </a:p>
                  </a:txBody>
                  <a:tcPr/>
                </a:tc>
                <a:tc>
                  <a:txBody>
                    <a:bodyPr/>
                    <a:lstStyle/>
                    <a:p>
                      <a:r>
                        <a:rPr lang="en-US" sz="2400"/>
                        <a:t>GNU GPL</a:t>
                      </a:r>
                    </a:p>
                  </a:txBody>
                  <a:tcPr/>
                </a:tc>
                <a:extLst>
                  <a:ext uri="{0D108BD9-81ED-4DB2-BD59-A6C34878D82A}">
                    <a16:rowId xmlns="" xmlns:a16="http://schemas.microsoft.com/office/drawing/2014/main" val="10000"/>
                  </a:ext>
                </a:extLst>
              </a:tr>
              <a:tr h="771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1"/>
                  </a:ext>
                </a:extLst>
              </a:tr>
              <a:tr h="771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771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771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4"/>
                  </a:ext>
                </a:extLst>
              </a:tr>
              <a:tr h="771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5"/>
                  </a:ext>
                </a:extLst>
              </a:tr>
              <a:tr h="771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6"/>
                  </a:ext>
                </a:extLst>
              </a:tr>
              <a:tr h="77152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7"/>
                  </a:ext>
                </a:extLst>
              </a:tr>
            </a:tbl>
          </a:graphicData>
        </a:graphic>
      </p:graphicFrame>
      <p:pic>
        <p:nvPicPr>
          <p:cNvPr id="5" name="Picture 4"/>
          <p:cNvPicPr>
            <a:picLocks noChangeAspect="1"/>
          </p:cNvPicPr>
          <p:nvPr/>
        </p:nvPicPr>
        <p:blipFill>
          <a:blip r:embed="rId3"/>
          <a:stretch>
            <a:fillRect/>
          </a:stretch>
        </p:blipFill>
        <p:spPr>
          <a:xfrm>
            <a:off x="810166" y="1085449"/>
            <a:ext cx="2164268" cy="542591"/>
          </a:xfrm>
          <a:prstGeom prst="rect">
            <a:avLst/>
          </a:prstGeom>
        </p:spPr>
      </p:pic>
      <p:pic>
        <p:nvPicPr>
          <p:cNvPr id="6" name="Picture 5"/>
          <p:cNvPicPr>
            <a:picLocks noChangeAspect="1"/>
          </p:cNvPicPr>
          <p:nvPr/>
        </p:nvPicPr>
        <p:blipFill>
          <a:blip r:embed="rId4"/>
          <a:stretch>
            <a:fillRect/>
          </a:stretch>
        </p:blipFill>
        <p:spPr>
          <a:xfrm>
            <a:off x="782359" y="1883739"/>
            <a:ext cx="3121423" cy="536494"/>
          </a:xfrm>
          <a:prstGeom prst="rect">
            <a:avLst/>
          </a:prstGeom>
        </p:spPr>
      </p:pic>
      <p:pic>
        <p:nvPicPr>
          <p:cNvPr id="7" name="Picture 6"/>
          <p:cNvPicPr>
            <a:picLocks noChangeAspect="1"/>
          </p:cNvPicPr>
          <p:nvPr/>
        </p:nvPicPr>
        <p:blipFill>
          <a:blip r:embed="rId5"/>
          <a:stretch>
            <a:fillRect/>
          </a:stretch>
        </p:blipFill>
        <p:spPr>
          <a:xfrm>
            <a:off x="810166" y="2642326"/>
            <a:ext cx="1005927" cy="560881"/>
          </a:xfrm>
          <a:prstGeom prst="rect">
            <a:avLst/>
          </a:prstGeom>
        </p:spPr>
      </p:pic>
      <p:pic>
        <p:nvPicPr>
          <p:cNvPr id="8" name="Picture 7"/>
          <p:cNvPicPr>
            <a:picLocks noChangeAspect="1"/>
          </p:cNvPicPr>
          <p:nvPr/>
        </p:nvPicPr>
        <p:blipFill>
          <a:blip r:embed="rId6"/>
          <a:stretch>
            <a:fillRect/>
          </a:stretch>
        </p:blipFill>
        <p:spPr>
          <a:xfrm>
            <a:off x="782359" y="3397052"/>
            <a:ext cx="1859441" cy="591363"/>
          </a:xfrm>
          <a:prstGeom prst="rect">
            <a:avLst/>
          </a:prstGeom>
        </p:spPr>
      </p:pic>
      <p:pic>
        <p:nvPicPr>
          <p:cNvPr id="10" name="Picture 9"/>
          <p:cNvPicPr>
            <a:picLocks noChangeAspect="1"/>
          </p:cNvPicPr>
          <p:nvPr/>
        </p:nvPicPr>
        <p:blipFill>
          <a:blip r:embed="rId7"/>
          <a:stretch>
            <a:fillRect/>
          </a:stretch>
        </p:blipFill>
        <p:spPr>
          <a:xfrm>
            <a:off x="810166" y="4232538"/>
            <a:ext cx="1828571" cy="485714"/>
          </a:xfrm>
          <a:prstGeom prst="rect">
            <a:avLst/>
          </a:prstGeom>
          <a:ln>
            <a:solidFill>
              <a:schemeClr val="accent1"/>
            </a:solidFill>
          </a:ln>
        </p:spPr>
      </p:pic>
      <p:pic>
        <p:nvPicPr>
          <p:cNvPr id="11" name="Picture 10"/>
          <p:cNvPicPr>
            <a:picLocks noChangeAspect="1"/>
          </p:cNvPicPr>
          <p:nvPr/>
        </p:nvPicPr>
        <p:blipFill>
          <a:blip r:embed="rId8"/>
          <a:stretch>
            <a:fillRect/>
          </a:stretch>
        </p:blipFill>
        <p:spPr>
          <a:xfrm>
            <a:off x="810166" y="4943749"/>
            <a:ext cx="1630246" cy="605704"/>
          </a:xfrm>
          <a:prstGeom prst="rect">
            <a:avLst/>
          </a:prstGeom>
          <a:ln>
            <a:solidFill>
              <a:schemeClr val="accent1"/>
            </a:solidFill>
          </a:ln>
        </p:spPr>
      </p:pic>
      <p:pic>
        <p:nvPicPr>
          <p:cNvPr id="12" name="Picture 11"/>
          <p:cNvPicPr>
            <a:picLocks noChangeAspect="1"/>
          </p:cNvPicPr>
          <p:nvPr/>
        </p:nvPicPr>
        <p:blipFill>
          <a:blip r:embed="rId9"/>
          <a:stretch>
            <a:fillRect/>
          </a:stretch>
        </p:blipFill>
        <p:spPr>
          <a:xfrm>
            <a:off x="787388" y="5727437"/>
            <a:ext cx="1915096" cy="609139"/>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303848" y="1020228"/>
            <a:ext cx="739707" cy="739707"/>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292719" y="1789614"/>
            <a:ext cx="739707" cy="739707"/>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023303" y="1042890"/>
            <a:ext cx="739707" cy="739707"/>
          </a:xfrm>
          <a:prstGeom prst="rect">
            <a:avLst/>
          </a:prstGeom>
        </p:spPr>
      </p:pic>
      <p:pic>
        <p:nvPicPr>
          <p:cNvPr id="21" name="Picture 20"/>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7023302" y="1796653"/>
            <a:ext cx="739707" cy="739707"/>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5771154" y="1028453"/>
            <a:ext cx="739707" cy="739707"/>
          </a:xfrm>
          <a:prstGeom prst="rect">
            <a:avLst/>
          </a:prstGeom>
        </p:spPr>
      </p:pic>
      <p:pic>
        <p:nvPicPr>
          <p:cNvPr id="32" name="Picture 31"/>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613242" y="1049907"/>
            <a:ext cx="739707" cy="739707"/>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8613241" y="1823871"/>
            <a:ext cx="739707" cy="739707"/>
          </a:xfrm>
          <a:prstGeom prst="rect">
            <a:avLst/>
          </a:prstGeom>
        </p:spPr>
      </p:pic>
      <p:pic>
        <p:nvPicPr>
          <p:cNvPr id="35" name="Picture 34"/>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5865912" y="1883386"/>
            <a:ext cx="550190" cy="550190"/>
          </a:xfrm>
          <a:prstGeom prst="rect">
            <a:avLst/>
          </a:prstGeom>
        </p:spPr>
      </p:pic>
      <p:sp>
        <p:nvSpPr>
          <p:cNvPr id="41" name="TextBox 40"/>
          <p:cNvSpPr txBox="1"/>
          <p:nvPr/>
        </p:nvSpPr>
        <p:spPr>
          <a:xfrm>
            <a:off x="505498" y="6464056"/>
            <a:ext cx="8832312" cy="261610"/>
          </a:xfrm>
          <a:prstGeom prst="rect">
            <a:avLst/>
          </a:prstGeom>
          <a:noFill/>
        </p:spPr>
        <p:txBody>
          <a:bodyPr wrap="square" rtlCol="0">
            <a:spAutoFit/>
          </a:bodyPr>
          <a:lstStyle/>
          <a:p>
            <a:r>
              <a:rPr lang="en-US" sz="1100"/>
              <a:t>“Check mark” and “X” icons used in this table by </a:t>
            </a:r>
            <a:r>
              <a:rPr lang="en-US" sz="1100" err="1"/>
              <a:t>Freepik</a:t>
            </a:r>
            <a:r>
              <a:rPr lang="en-US" sz="1100"/>
              <a:t> and Elegant Themes, flaticon.com.</a:t>
            </a:r>
          </a:p>
        </p:txBody>
      </p:sp>
      <p:pic>
        <p:nvPicPr>
          <p:cNvPr id="43" name="Picture 42"/>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0391242" y="986890"/>
            <a:ext cx="739707" cy="739707"/>
          </a:xfrm>
          <a:prstGeom prst="rect">
            <a:avLst/>
          </a:prstGeom>
        </p:spPr>
      </p:pic>
      <p:pic>
        <p:nvPicPr>
          <p:cNvPr id="44" name="Picture 43"/>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10447318" y="1825875"/>
            <a:ext cx="739707" cy="739707"/>
          </a:xfrm>
          <a:prstGeom prst="rect">
            <a:avLst/>
          </a:prstGeom>
        </p:spPr>
      </p:pic>
    </p:spTree>
    <p:extLst>
      <p:ext uri="{BB962C8B-B14F-4D97-AF65-F5344CB8AC3E}">
        <p14:creationId xmlns:p14="http://schemas.microsoft.com/office/powerpoint/2010/main" xmlns="" val="96856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Tracking skill:  Your Practice time</a:t>
            </a:r>
          </a:p>
        </p:txBody>
      </p:sp>
      <p:sp>
        <p:nvSpPr>
          <p:cNvPr id="3" name="Content Placeholder 2"/>
          <p:cNvSpPr>
            <a:spLocks noGrp="1"/>
          </p:cNvSpPr>
          <p:nvPr>
            <p:ph idx="1"/>
          </p:nvPr>
        </p:nvSpPr>
        <p:spPr>
          <a:xfrm>
            <a:off x="1024128" y="2286000"/>
            <a:ext cx="9720073" cy="4114800"/>
          </a:xfrm>
          <a:noFill/>
        </p:spPr>
        <p:txBody>
          <a:bodyPr>
            <a:normAutofit fontScale="77500" lnSpcReduction="20000"/>
          </a:bodyPr>
          <a:lstStyle/>
          <a:p>
            <a:pPr algn="ctr"/>
            <a:r>
              <a:rPr lang="en-US" sz="3200" b="1" dirty="0">
                <a:solidFill>
                  <a:schemeClr val="accent2"/>
                </a:solidFill>
              </a:rPr>
              <a:t>We’d like you to search for Open Access Tools.  </a:t>
            </a:r>
            <a:r>
              <a:rPr lang="en-US" sz="3200" dirty="0"/>
              <a:t>Post your findings at:   </a:t>
            </a:r>
            <a:r>
              <a:rPr lang="en-US" sz="3600" b="1" dirty="0">
                <a:hlinkClick r:id="rId3"/>
              </a:rPr>
              <a:t>https://tinyurl.com/JP-open</a:t>
            </a:r>
            <a:endParaRPr lang="en-US" sz="3600" dirty="0"/>
          </a:p>
          <a:p>
            <a:pPr marL="0" indent="0">
              <a:buNone/>
            </a:pPr>
            <a:r>
              <a:rPr lang="en-US" sz="3100" dirty="0"/>
              <a:t>We’d like the following information:	Example:</a:t>
            </a:r>
          </a:p>
          <a:p>
            <a:pPr>
              <a:buFont typeface="Arial" pitchFamily="34" charset="0"/>
              <a:buChar char="•"/>
            </a:pPr>
            <a:r>
              <a:rPr lang="en-US" sz="3200" b="1" dirty="0">
                <a:solidFill>
                  <a:schemeClr val="accent2"/>
                </a:solidFill>
              </a:rPr>
              <a:t>Name of tool</a:t>
            </a:r>
            <a:r>
              <a:rPr lang="en-US" sz="3200" b="1" dirty="0">
                <a:solidFill>
                  <a:schemeClr val="accent2">
                    <a:lumMod val="60000"/>
                    <a:lumOff val="40000"/>
                  </a:schemeClr>
                </a:solidFill>
              </a:rPr>
              <a:t>			</a:t>
            </a:r>
            <a:r>
              <a:rPr lang="en-US" sz="3200" dirty="0" err="1"/>
              <a:t>Greenshot</a:t>
            </a:r>
            <a:r>
              <a:rPr lang="en-US" sz="3100" dirty="0"/>
              <a:t>	</a:t>
            </a:r>
            <a:endParaRPr lang="en-US" sz="2800" b="1" dirty="0">
              <a:solidFill>
                <a:schemeClr val="accent2">
                  <a:lumMod val="60000"/>
                  <a:lumOff val="40000"/>
                </a:schemeClr>
              </a:solidFill>
            </a:endParaRPr>
          </a:p>
          <a:p>
            <a:pPr>
              <a:buFont typeface="Arial" pitchFamily="34" charset="0"/>
              <a:buChar char="•"/>
            </a:pPr>
            <a:r>
              <a:rPr lang="en-US" sz="2800" b="1" dirty="0">
                <a:solidFill>
                  <a:schemeClr val="accent2"/>
                </a:solidFill>
              </a:rPr>
              <a:t>URL</a:t>
            </a:r>
            <a:r>
              <a:rPr lang="en-US" sz="2800" b="1" dirty="0">
                <a:solidFill>
                  <a:schemeClr val="accent2">
                    <a:lumMod val="60000"/>
                    <a:lumOff val="40000"/>
                  </a:schemeClr>
                </a:solidFill>
              </a:rPr>
              <a:t>					</a:t>
            </a:r>
            <a:r>
              <a:rPr lang="en-US" sz="2800" dirty="0"/>
              <a:t>greenshot.org</a:t>
            </a:r>
            <a:endParaRPr lang="en-US" sz="2800" b="1" dirty="0">
              <a:solidFill>
                <a:schemeClr val="accent2">
                  <a:lumMod val="60000"/>
                  <a:lumOff val="40000"/>
                </a:schemeClr>
              </a:solidFill>
            </a:endParaRPr>
          </a:p>
          <a:p>
            <a:pPr>
              <a:buFont typeface="Arial" pitchFamily="34" charset="0"/>
              <a:buChar char="•"/>
            </a:pPr>
            <a:r>
              <a:rPr lang="en-US" sz="2800" b="1" dirty="0">
                <a:solidFill>
                  <a:schemeClr val="accent2"/>
                </a:solidFill>
              </a:rPr>
              <a:t>Screenshot      Y/N</a:t>
            </a:r>
            <a:r>
              <a:rPr lang="en-US" sz="2800" b="1" dirty="0">
                <a:solidFill>
                  <a:schemeClr val="accent2">
                    <a:lumMod val="60000"/>
                    <a:lumOff val="40000"/>
                  </a:schemeClr>
                </a:solidFill>
              </a:rPr>
              <a:t>			</a:t>
            </a:r>
            <a:r>
              <a:rPr lang="en-US" sz="2800" dirty="0"/>
              <a:t>screenshot Y</a:t>
            </a:r>
            <a:r>
              <a:rPr lang="en-US" sz="2800" b="1" dirty="0">
                <a:solidFill>
                  <a:schemeClr val="accent2">
                    <a:lumMod val="60000"/>
                    <a:lumOff val="40000"/>
                  </a:schemeClr>
                </a:solidFill>
              </a:rPr>
              <a:t>			</a:t>
            </a:r>
          </a:p>
          <a:p>
            <a:pPr>
              <a:buFont typeface="Arial" pitchFamily="34" charset="0"/>
              <a:buChar char="•"/>
            </a:pPr>
            <a:r>
              <a:rPr lang="en-US" sz="2800" b="1" dirty="0">
                <a:solidFill>
                  <a:schemeClr val="accent2"/>
                </a:solidFill>
              </a:rPr>
              <a:t>Video capture Y/N</a:t>
            </a:r>
            <a:r>
              <a:rPr lang="en-US" sz="2800" b="1" dirty="0">
                <a:solidFill>
                  <a:schemeClr val="accent2">
                    <a:lumMod val="60000"/>
                    <a:lumOff val="40000"/>
                  </a:schemeClr>
                </a:solidFill>
              </a:rPr>
              <a:t>			</a:t>
            </a:r>
            <a:r>
              <a:rPr lang="en-US" sz="2800" dirty="0"/>
              <a:t>video capture N</a:t>
            </a:r>
            <a:endParaRPr lang="en-US" sz="2800" b="1" dirty="0">
              <a:solidFill>
                <a:schemeClr val="accent2">
                  <a:lumMod val="60000"/>
                  <a:lumOff val="40000"/>
                </a:schemeClr>
              </a:solidFill>
            </a:endParaRPr>
          </a:p>
          <a:p>
            <a:pPr>
              <a:buFont typeface="Arial" pitchFamily="34" charset="0"/>
              <a:buChar char="•"/>
            </a:pPr>
            <a:r>
              <a:rPr lang="en-US" sz="2800" b="1" dirty="0">
                <a:solidFill>
                  <a:schemeClr val="accent2"/>
                </a:solidFill>
              </a:rPr>
              <a:t>Free                Y/N</a:t>
            </a:r>
            <a:r>
              <a:rPr lang="en-US" sz="2800" b="1" dirty="0">
                <a:solidFill>
                  <a:schemeClr val="accent2">
                    <a:lumMod val="60000"/>
                    <a:lumOff val="40000"/>
                  </a:schemeClr>
                </a:solidFill>
              </a:rPr>
              <a:t>			</a:t>
            </a:r>
            <a:r>
              <a:rPr lang="en-US" sz="2800" dirty="0"/>
              <a:t>free Y</a:t>
            </a:r>
            <a:endParaRPr lang="en-US" sz="2800" b="1" dirty="0">
              <a:solidFill>
                <a:schemeClr val="accent2">
                  <a:lumMod val="60000"/>
                  <a:lumOff val="40000"/>
                </a:schemeClr>
              </a:solidFill>
            </a:endParaRPr>
          </a:p>
          <a:p>
            <a:pPr>
              <a:buFont typeface="Arial" pitchFamily="34" charset="0"/>
              <a:buChar char="•"/>
            </a:pPr>
            <a:r>
              <a:rPr lang="en-US" sz="2800" b="1" dirty="0">
                <a:solidFill>
                  <a:schemeClr val="accent2"/>
                </a:solidFill>
              </a:rPr>
              <a:t>Open Source   Y/N</a:t>
            </a:r>
            <a:r>
              <a:rPr lang="en-US" sz="2800" b="1" dirty="0">
                <a:solidFill>
                  <a:schemeClr val="accent2">
                    <a:lumMod val="60000"/>
                    <a:lumOff val="40000"/>
                  </a:schemeClr>
                </a:solidFill>
              </a:rPr>
              <a:t>			</a:t>
            </a:r>
            <a:r>
              <a:rPr lang="en-US" sz="2800" dirty="0"/>
              <a:t>open source Y</a:t>
            </a:r>
            <a:endParaRPr lang="en-US" sz="2800" b="1" dirty="0">
              <a:solidFill>
                <a:schemeClr val="accent2">
                  <a:lumMod val="60000"/>
                  <a:lumOff val="40000"/>
                </a:schemeClr>
              </a:solidFill>
            </a:endParaRPr>
          </a:p>
          <a:p>
            <a:pPr>
              <a:buFont typeface="Arial" pitchFamily="34" charset="0"/>
              <a:buChar char="•"/>
            </a:pPr>
            <a:r>
              <a:rPr lang="en-US" sz="2800" b="1" dirty="0">
                <a:solidFill>
                  <a:schemeClr val="accent2"/>
                </a:solidFill>
              </a:rPr>
              <a:t>GNU GPL        Y/N</a:t>
            </a:r>
            <a:r>
              <a:rPr lang="en-US" sz="2800" b="1" dirty="0">
                <a:solidFill>
                  <a:schemeClr val="accent2">
                    <a:lumMod val="60000"/>
                    <a:lumOff val="40000"/>
                  </a:schemeClr>
                </a:solidFill>
              </a:rPr>
              <a:t>			</a:t>
            </a:r>
            <a:r>
              <a:rPr lang="en-US" sz="2800" dirty="0"/>
              <a:t>GNU GPL Y</a:t>
            </a:r>
            <a:endParaRPr lang="en-US" sz="2800" b="1" dirty="0">
              <a:solidFill>
                <a:schemeClr val="accent2">
                  <a:lumMod val="60000"/>
                  <a:lumOff val="40000"/>
                </a:schemeClr>
              </a:solidFill>
            </a:endParaRPr>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a:t>Tracking skills:  Open Access tools </a:t>
            </a:r>
            <a:endParaRPr lang="en-US">
              <a:solidFill>
                <a:schemeClr val="tx1"/>
              </a:solidFill>
            </a:endParaRPr>
          </a:p>
        </p:txBody>
      </p:sp>
      <p:sp>
        <p:nvSpPr>
          <p:cNvPr id="3" name="Content Placeholder 2"/>
          <p:cNvSpPr>
            <a:spLocks noGrp="1"/>
          </p:cNvSpPr>
          <p:nvPr>
            <p:ph idx="1"/>
          </p:nvPr>
        </p:nvSpPr>
        <p:spPr/>
        <p:txBody>
          <a:bodyPr vert="horz" lIns="45720" tIns="45720" rIns="45720" bIns="45720" rtlCol="0" anchor="t">
            <a:normAutofit/>
          </a:bodyPr>
          <a:lstStyle/>
          <a:p>
            <a:pPr marL="0" indent="0">
              <a:buNone/>
            </a:pPr>
            <a:r>
              <a:rPr lang="en-US" b="1">
                <a:solidFill>
                  <a:srgbClr val="000000"/>
                </a:solidFill>
                <a:latin typeface="Tw Cen MT"/>
              </a:rPr>
              <a:t>Other useful tools</a:t>
            </a:r>
          </a:p>
          <a:p>
            <a:pPr>
              <a:buFont typeface="Arial" pitchFamily="34" charset="0"/>
              <a:buChar char="•"/>
            </a:pPr>
            <a:r>
              <a:rPr lang="en-US"/>
              <a:t> Presentation-building software</a:t>
            </a:r>
          </a:p>
          <a:p>
            <a:pPr>
              <a:buFont typeface="Arial" pitchFamily="34" charset="0"/>
              <a:buChar char="•"/>
            </a:pPr>
            <a:r>
              <a:rPr lang="en-US"/>
              <a:t> Web-conferencing software</a:t>
            </a:r>
          </a:p>
          <a:p>
            <a:pPr>
              <a:buFont typeface="Arial" pitchFamily="34" charset="0"/>
              <a:buChar char="•"/>
            </a:pPr>
            <a:r>
              <a:rPr lang="en-US"/>
              <a:t> Accessibility tools</a:t>
            </a:r>
          </a:p>
          <a:p>
            <a:pPr>
              <a:buFont typeface="Arial" pitchFamily="34" charset="0"/>
              <a:buChar char="•"/>
            </a:pPr>
            <a:endParaRPr lang="en-US"/>
          </a:p>
          <a:p>
            <a:pPr>
              <a:buFont typeface="Arial" pitchFamily="34" charset="0"/>
              <a:buChar char="•"/>
            </a:pPr>
            <a:endParaRPr lang="en-US"/>
          </a:p>
          <a:p>
            <a:pPr>
              <a:buNone/>
            </a:pPr>
            <a:endParaRPr lang="en-US"/>
          </a:p>
          <a:p>
            <a:endParaRPr lang="en-US"/>
          </a:p>
        </p:txBody>
      </p:sp>
    </p:spTree>
    <p:extLst>
      <p:ext uri="{BB962C8B-B14F-4D97-AF65-F5344CB8AC3E}">
        <p14:creationId xmlns:p14="http://schemas.microsoft.com/office/powerpoint/2010/main" xmlns="" val="11693278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46100" y="211666"/>
          <a:ext cx="10934700" cy="6011333"/>
        </p:xfrm>
        <a:graphic>
          <a:graphicData uri="http://schemas.openxmlformats.org/drawingml/2006/table">
            <a:tbl>
              <a:tblPr firstRow="1" bandRow="1">
                <a:tableStyleId>{21E4AEA4-8DFA-4A89-87EB-49C32662AFE0}</a:tableStyleId>
              </a:tblPr>
              <a:tblGrid>
                <a:gridCol w="4241800">
                  <a:extLst>
                    <a:ext uri="{9D8B030D-6E8A-4147-A177-3AD203B41FA5}">
                      <a16:colId xmlns="" xmlns:a16="http://schemas.microsoft.com/office/drawing/2014/main" val="20000"/>
                    </a:ext>
                  </a:extLst>
                </a:gridCol>
                <a:gridCol w="2235200">
                  <a:extLst>
                    <a:ext uri="{9D8B030D-6E8A-4147-A177-3AD203B41FA5}">
                      <a16:colId xmlns="" xmlns:a16="http://schemas.microsoft.com/office/drawing/2014/main" val="20001"/>
                    </a:ext>
                  </a:extLst>
                </a:gridCol>
                <a:gridCol w="21717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1082877">
                <a:tc>
                  <a:txBody>
                    <a:bodyPr/>
                    <a:lstStyle/>
                    <a:p>
                      <a:r>
                        <a:rPr lang="en-US" sz="2400"/>
                        <a:t>Presentation builders</a:t>
                      </a:r>
                    </a:p>
                  </a:txBody>
                  <a:tcPr/>
                </a:tc>
                <a:tc>
                  <a:txBody>
                    <a:bodyPr/>
                    <a:lstStyle/>
                    <a:p>
                      <a:r>
                        <a:rPr lang="en-US" sz="2400"/>
                        <a:t>Free</a:t>
                      </a:r>
                    </a:p>
                  </a:txBody>
                  <a:tcPr/>
                </a:tc>
                <a:tc>
                  <a:txBody>
                    <a:bodyPr/>
                    <a:lstStyle/>
                    <a:p>
                      <a:r>
                        <a:rPr lang="en-US" sz="2400"/>
                        <a:t>Open source</a:t>
                      </a:r>
                    </a:p>
                  </a:txBody>
                  <a:tcPr/>
                </a:tc>
                <a:tc>
                  <a:txBody>
                    <a:bodyPr/>
                    <a:lstStyle/>
                    <a:p>
                      <a:r>
                        <a:rPr lang="en-US" sz="2400"/>
                        <a:t>GNU GPL</a:t>
                      </a:r>
                    </a:p>
                  </a:txBody>
                  <a:tcPr/>
                </a:tc>
                <a:extLst>
                  <a:ext uri="{0D108BD9-81ED-4DB2-BD59-A6C34878D82A}">
                    <a16:rowId xmlns="" xmlns:a16="http://schemas.microsoft.com/office/drawing/2014/main" val="10000"/>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1"/>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4"/>
                  </a:ext>
                </a:extLst>
              </a:tr>
            </a:tbl>
          </a:graphicData>
        </a:graphic>
      </p:graphicFrame>
      <p:sp>
        <p:nvSpPr>
          <p:cNvPr id="3" name="TextBox 2"/>
          <p:cNvSpPr txBox="1"/>
          <p:nvPr/>
        </p:nvSpPr>
        <p:spPr>
          <a:xfrm>
            <a:off x="558800" y="6331066"/>
            <a:ext cx="8832312" cy="276999"/>
          </a:xfrm>
          <a:prstGeom prst="rect">
            <a:avLst/>
          </a:prstGeom>
          <a:noFill/>
        </p:spPr>
        <p:txBody>
          <a:bodyPr wrap="square" rtlCol="0">
            <a:spAutoFit/>
          </a:bodyPr>
          <a:lstStyle/>
          <a:p>
            <a:r>
              <a:rPr lang="en-US" sz="1200"/>
              <a:t>“Check mark” and “X” icons used in this table by </a:t>
            </a:r>
            <a:r>
              <a:rPr lang="en-US" sz="1200" err="1"/>
              <a:t>Freepik</a:t>
            </a:r>
            <a:r>
              <a:rPr lang="en-US" sz="1200"/>
              <a:t> and Elegant Themes, flaticon.com</a:t>
            </a:r>
            <a:r>
              <a:rPr lang="en-US" sz="1000"/>
              <a:t>.</a:t>
            </a:r>
          </a:p>
        </p:txBody>
      </p:sp>
      <p:pic>
        <p:nvPicPr>
          <p:cNvPr id="4" name="Picture 3"/>
          <p:cNvPicPr>
            <a:picLocks noChangeAspect="1"/>
          </p:cNvPicPr>
          <p:nvPr/>
        </p:nvPicPr>
        <p:blipFill>
          <a:blip r:embed="rId3"/>
          <a:stretch>
            <a:fillRect/>
          </a:stretch>
        </p:blipFill>
        <p:spPr>
          <a:xfrm>
            <a:off x="759094" y="1423698"/>
            <a:ext cx="1332100" cy="921852"/>
          </a:xfrm>
          <a:prstGeom prst="rect">
            <a:avLst/>
          </a:prstGeom>
        </p:spPr>
      </p:pic>
      <p:pic>
        <p:nvPicPr>
          <p:cNvPr id="5" name="Picture 4"/>
          <p:cNvPicPr>
            <a:picLocks noChangeAspect="1"/>
          </p:cNvPicPr>
          <p:nvPr/>
        </p:nvPicPr>
        <p:blipFill>
          <a:blip r:embed="rId4"/>
          <a:stretch>
            <a:fillRect/>
          </a:stretch>
        </p:blipFill>
        <p:spPr>
          <a:xfrm>
            <a:off x="742088" y="2666178"/>
            <a:ext cx="3407838" cy="956486"/>
          </a:xfrm>
          <a:prstGeom prst="rect">
            <a:avLst/>
          </a:prstGeom>
        </p:spPr>
      </p:pic>
      <p:pic>
        <p:nvPicPr>
          <p:cNvPr id="6" name="Picture 5"/>
          <p:cNvPicPr>
            <a:picLocks noChangeAspect="1"/>
          </p:cNvPicPr>
          <p:nvPr/>
        </p:nvPicPr>
        <p:blipFill>
          <a:blip r:embed="rId5"/>
          <a:stretch>
            <a:fillRect/>
          </a:stretch>
        </p:blipFill>
        <p:spPr>
          <a:xfrm>
            <a:off x="742088" y="3879131"/>
            <a:ext cx="2602962" cy="920931"/>
          </a:xfrm>
          <a:prstGeom prst="rect">
            <a:avLst/>
          </a:prstGeom>
          <a:ln>
            <a:solidFill>
              <a:schemeClr val="accent1"/>
            </a:solidFill>
          </a:ln>
        </p:spPr>
      </p:pic>
      <p:pic>
        <p:nvPicPr>
          <p:cNvPr id="7" name="Picture 6"/>
          <p:cNvPicPr>
            <a:picLocks noChangeAspect="1"/>
          </p:cNvPicPr>
          <p:nvPr/>
        </p:nvPicPr>
        <p:blipFill>
          <a:blip r:embed="rId6"/>
          <a:stretch>
            <a:fillRect/>
          </a:stretch>
        </p:blipFill>
        <p:spPr>
          <a:xfrm>
            <a:off x="706732" y="5102908"/>
            <a:ext cx="3381756" cy="974268"/>
          </a:xfrm>
          <a:prstGeom prst="rect">
            <a:avLst/>
          </a:prstGeom>
        </p:spPr>
      </p:pic>
      <p:pic>
        <p:nvPicPr>
          <p:cNvPr id="8" name="Picture 7"/>
          <p:cNvPicPr>
            <a:picLocks noChangeAspect="1"/>
          </p:cNvPicPr>
          <p:nvPr/>
        </p:nvPicPr>
        <p:blipFill>
          <a:blip r:embed="rId7"/>
          <a:stretch>
            <a:fillRect/>
          </a:stretch>
        </p:blipFill>
        <p:spPr>
          <a:xfrm>
            <a:off x="5312580" y="1320926"/>
            <a:ext cx="1127396" cy="1127396"/>
          </a:xfrm>
          <a:prstGeom prst="rect">
            <a:avLst/>
          </a:prstGeom>
        </p:spPr>
      </p:pic>
      <p:pic>
        <p:nvPicPr>
          <p:cNvPr id="9" name="Picture 8"/>
          <p:cNvPicPr>
            <a:picLocks noChangeAspect="1"/>
          </p:cNvPicPr>
          <p:nvPr/>
        </p:nvPicPr>
        <p:blipFill>
          <a:blip r:embed="rId7"/>
          <a:stretch>
            <a:fillRect/>
          </a:stretch>
        </p:blipFill>
        <p:spPr>
          <a:xfrm>
            <a:off x="5312580" y="2556389"/>
            <a:ext cx="1127396" cy="1127396"/>
          </a:xfrm>
          <a:prstGeom prst="rect">
            <a:avLst/>
          </a:prstGeom>
        </p:spPr>
      </p:pic>
      <p:pic>
        <p:nvPicPr>
          <p:cNvPr id="12" name="Picture 11"/>
          <p:cNvPicPr>
            <a:picLocks noChangeAspect="1"/>
          </p:cNvPicPr>
          <p:nvPr/>
        </p:nvPicPr>
        <p:blipFill>
          <a:blip r:embed="rId7"/>
          <a:stretch>
            <a:fillRect/>
          </a:stretch>
        </p:blipFill>
        <p:spPr>
          <a:xfrm>
            <a:off x="7496980" y="1320926"/>
            <a:ext cx="1127396" cy="1127396"/>
          </a:xfrm>
          <a:prstGeom prst="rect">
            <a:avLst/>
          </a:prstGeom>
        </p:spPr>
      </p:pic>
      <p:pic>
        <p:nvPicPr>
          <p:cNvPr id="13" name="Picture 12"/>
          <p:cNvPicPr>
            <a:picLocks noChangeAspect="1"/>
          </p:cNvPicPr>
          <p:nvPr/>
        </p:nvPicPr>
        <p:blipFill>
          <a:blip r:embed="rId7"/>
          <a:stretch>
            <a:fillRect/>
          </a:stretch>
        </p:blipFill>
        <p:spPr>
          <a:xfrm>
            <a:off x="7496980" y="2644566"/>
            <a:ext cx="1127396" cy="1127396"/>
          </a:xfrm>
          <a:prstGeom prst="rect">
            <a:avLst/>
          </a:prstGeom>
        </p:spPr>
      </p:pic>
      <p:pic>
        <p:nvPicPr>
          <p:cNvPr id="16" name="Picture 15"/>
          <p:cNvPicPr>
            <a:picLocks noChangeAspect="1"/>
          </p:cNvPicPr>
          <p:nvPr/>
        </p:nvPicPr>
        <p:blipFill>
          <a:blip r:embed="rId7"/>
          <a:stretch>
            <a:fillRect/>
          </a:stretch>
        </p:blipFill>
        <p:spPr>
          <a:xfrm>
            <a:off x="9808380" y="1320926"/>
            <a:ext cx="1127396" cy="1127396"/>
          </a:xfrm>
          <a:prstGeom prst="rect">
            <a:avLst/>
          </a:prstGeom>
        </p:spPr>
      </p:pic>
      <p:pic>
        <p:nvPicPr>
          <p:cNvPr id="18" name="Picture 17"/>
          <p:cNvPicPr>
            <a:picLocks noChangeAspect="1"/>
          </p:cNvPicPr>
          <p:nvPr/>
        </p:nvPicPr>
        <p:blipFill>
          <a:blip r:embed="rId7"/>
          <a:stretch>
            <a:fillRect/>
          </a:stretch>
        </p:blipFill>
        <p:spPr>
          <a:xfrm>
            <a:off x="9808380" y="2580723"/>
            <a:ext cx="1127396" cy="1127396"/>
          </a:xfrm>
          <a:prstGeom prst="rect">
            <a:avLst/>
          </a:prstGeom>
        </p:spPr>
      </p:pic>
      <p:pic>
        <p:nvPicPr>
          <p:cNvPr id="14" name="Picture 13"/>
          <p:cNvPicPr>
            <a:picLocks noChangeAspect="1"/>
          </p:cNvPicPr>
          <p:nvPr/>
        </p:nvPicPr>
        <p:blipFill>
          <a:blip r:embed="rId7"/>
          <a:stretch>
            <a:fillRect/>
          </a:stretch>
        </p:blipFill>
        <p:spPr>
          <a:xfrm>
            <a:off x="5312580" y="3838575"/>
            <a:ext cx="1127396" cy="1127396"/>
          </a:xfrm>
          <a:prstGeom prst="rect">
            <a:avLst/>
          </a:prstGeom>
        </p:spPr>
      </p:pic>
      <p:pic>
        <p:nvPicPr>
          <p:cNvPr id="15" name="Picture 14"/>
          <p:cNvPicPr>
            <a:picLocks noChangeAspect="1"/>
          </p:cNvPicPr>
          <p:nvPr/>
        </p:nvPicPr>
        <p:blipFill>
          <a:blip r:embed="rId7"/>
          <a:stretch>
            <a:fillRect/>
          </a:stretch>
        </p:blipFill>
        <p:spPr>
          <a:xfrm>
            <a:off x="5306505" y="5057775"/>
            <a:ext cx="1127396" cy="1127396"/>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636512" y="4008752"/>
            <a:ext cx="781588" cy="781664"/>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940795" y="4008752"/>
            <a:ext cx="781588" cy="781664"/>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7624358" y="5200154"/>
            <a:ext cx="781588" cy="781664"/>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940795" y="5200154"/>
            <a:ext cx="781588" cy="781664"/>
          </a:xfrm>
          <a:prstGeom prst="rect">
            <a:avLst/>
          </a:prstGeom>
        </p:spPr>
      </p:pic>
    </p:spTree>
    <p:extLst>
      <p:ext uri="{BB962C8B-B14F-4D97-AF65-F5344CB8AC3E}">
        <p14:creationId xmlns:p14="http://schemas.microsoft.com/office/powerpoint/2010/main" xmlns="" val="241562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62478411"/>
              </p:ext>
            </p:extLst>
          </p:nvPr>
        </p:nvGraphicFramePr>
        <p:xfrm>
          <a:off x="546100" y="211666"/>
          <a:ext cx="10934700" cy="6011333"/>
        </p:xfrm>
        <a:graphic>
          <a:graphicData uri="http://schemas.openxmlformats.org/drawingml/2006/table">
            <a:tbl>
              <a:tblPr firstRow="1" bandRow="1">
                <a:tableStyleId>{21E4AEA4-8DFA-4A89-87EB-49C32662AFE0}</a:tableStyleId>
              </a:tblPr>
              <a:tblGrid>
                <a:gridCol w="4241800">
                  <a:extLst>
                    <a:ext uri="{9D8B030D-6E8A-4147-A177-3AD203B41FA5}">
                      <a16:colId xmlns="" xmlns:a16="http://schemas.microsoft.com/office/drawing/2014/main" val="20000"/>
                    </a:ext>
                  </a:extLst>
                </a:gridCol>
                <a:gridCol w="2235200">
                  <a:extLst>
                    <a:ext uri="{9D8B030D-6E8A-4147-A177-3AD203B41FA5}">
                      <a16:colId xmlns="" xmlns:a16="http://schemas.microsoft.com/office/drawing/2014/main" val="20001"/>
                    </a:ext>
                  </a:extLst>
                </a:gridCol>
                <a:gridCol w="21717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1082877">
                <a:tc>
                  <a:txBody>
                    <a:bodyPr/>
                    <a:lstStyle/>
                    <a:p>
                      <a:r>
                        <a:rPr lang="en-US" sz="2400"/>
                        <a:t>Webconferencing</a:t>
                      </a:r>
                      <a:r>
                        <a:rPr lang="en-US" sz="2400" baseline="0"/>
                        <a:t> Software</a:t>
                      </a:r>
                      <a:endParaRPr lang="en-US" sz="2400"/>
                    </a:p>
                  </a:txBody>
                  <a:tcPr/>
                </a:tc>
                <a:tc>
                  <a:txBody>
                    <a:bodyPr/>
                    <a:lstStyle/>
                    <a:p>
                      <a:r>
                        <a:rPr lang="en-US" sz="2400"/>
                        <a:t>Free</a:t>
                      </a:r>
                    </a:p>
                  </a:txBody>
                  <a:tcPr/>
                </a:tc>
                <a:tc>
                  <a:txBody>
                    <a:bodyPr/>
                    <a:lstStyle/>
                    <a:p>
                      <a:r>
                        <a:rPr lang="en-US" sz="2400"/>
                        <a:t>Open source</a:t>
                      </a:r>
                    </a:p>
                  </a:txBody>
                  <a:tcPr/>
                </a:tc>
                <a:tc>
                  <a:txBody>
                    <a:bodyPr/>
                    <a:lstStyle/>
                    <a:p>
                      <a:r>
                        <a:rPr lang="en-US" sz="2400"/>
                        <a:t>GNU GPL</a:t>
                      </a:r>
                    </a:p>
                  </a:txBody>
                  <a:tcPr/>
                </a:tc>
                <a:extLst>
                  <a:ext uri="{0D108BD9-81ED-4DB2-BD59-A6C34878D82A}">
                    <a16:rowId xmlns="" xmlns:a16="http://schemas.microsoft.com/office/drawing/2014/main" val="10000"/>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1"/>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4"/>
                  </a:ext>
                </a:extLst>
              </a:tr>
            </a:tbl>
          </a:graphicData>
        </a:graphic>
      </p:graphicFrame>
      <p:sp>
        <p:nvSpPr>
          <p:cNvPr id="3" name="TextBox 2"/>
          <p:cNvSpPr txBox="1"/>
          <p:nvPr/>
        </p:nvSpPr>
        <p:spPr>
          <a:xfrm>
            <a:off x="558800" y="6331066"/>
            <a:ext cx="8832312" cy="276999"/>
          </a:xfrm>
          <a:prstGeom prst="rect">
            <a:avLst/>
          </a:prstGeom>
          <a:noFill/>
        </p:spPr>
        <p:txBody>
          <a:bodyPr wrap="square" rtlCol="0">
            <a:spAutoFit/>
          </a:bodyPr>
          <a:lstStyle/>
          <a:p>
            <a:r>
              <a:rPr lang="en-US" sz="1200"/>
              <a:t>“Check mark” and “X” icons used in this table by </a:t>
            </a:r>
            <a:r>
              <a:rPr lang="en-US" sz="1200" err="1"/>
              <a:t>Freepik</a:t>
            </a:r>
            <a:r>
              <a:rPr lang="en-US" sz="1200"/>
              <a:t> and Elegant Themes, flaticon.com</a:t>
            </a:r>
            <a:r>
              <a:rPr lang="en-US" sz="1000"/>
              <a:t>.</a:t>
            </a:r>
          </a:p>
        </p:txBody>
      </p:sp>
      <p:pic>
        <p:nvPicPr>
          <p:cNvPr id="8" name="Picture 7"/>
          <p:cNvPicPr>
            <a:picLocks noChangeAspect="1"/>
          </p:cNvPicPr>
          <p:nvPr/>
        </p:nvPicPr>
        <p:blipFill>
          <a:blip r:embed="rId3"/>
          <a:stretch>
            <a:fillRect/>
          </a:stretch>
        </p:blipFill>
        <p:spPr>
          <a:xfrm>
            <a:off x="5312580" y="1320926"/>
            <a:ext cx="1127396" cy="1127396"/>
          </a:xfrm>
          <a:prstGeom prst="rect">
            <a:avLst/>
          </a:prstGeom>
        </p:spPr>
      </p:pic>
      <p:pic>
        <p:nvPicPr>
          <p:cNvPr id="9" name="Picture 8"/>
          <p:cNvPicPr>
            <a:picLocks noChangeAspect="1"/>
          </p:cNvPicPr>
          <p:nvPr/>
        </p:nvPicPr>
        <p:blipFill>
          <a:blip r:embed="rId3"/>
          <a:stretch>
            <a:fillRect/>
          </a:stretch>
        </p:blipFill>
        <p:spPr>
          <a:xfrm>
            <a:off x="5312580" y="2556389"/>
            <a:ext cx="1127396" cy="1127396"/>
          </a:xfrm>
          <a:prstGeom prst="rect">
            <a:avLst/>
          </a:prstGeom>
        </p:spPr>
      </p:pic>
      <p:pic>
        <p:nvPicPr>
          <p:cNvPr id="10" name="Picture 9"/>
          <p:cNvPicPr>
            <a:picLocks noChangeAspect="1"/>
          </p:cNvPicPr>
          <p:nvPr/>
        </p:nvPicPr>
        <p:blipFill>
          <a:blip r:embed="rId3"/>
          <a:stretch>
            <a:fillRect/>
          </a:stretch>
        </p:blipFill>
        <p:spPr>
          <a:xfrm>
            <a:off x="5312580" y="3825996"/>
            <a:ext cx="1127396" cy="1127396"/>
          </a:xfrm>
          <a:prstGeom prst="rect">
            <a:avLst/>
          </a:prstGeom>
        </p:spPr>
      </p:pic>
      <p:pic>
        <p:nvPicPr>
          <p:cNvPr id="11" name="Picture 10"/>
          <p:cNvPicPr>
            <a:picLocks noChangeAspect="1"/>
          </p:cNvPicPr>
          <p:nvPr/>
        </p:nvPicPr>
        <p:blipFill>
          <a:blip r:embed="rId3"/>
          <a:stretch>
            <a:fillRect/>
          </a:stretch>
        </p:blipFill>
        <p:spPr>
          <a:xfrm>
            <a:off x="5312580" y="5061459"/>
            <a:ext cx="1127396" cy="1127396"/>
          </a:xfrm>
          <a:prstGeom prst="rect">
            <a:avLst/>
          </a:prstGeom>
        </p:spPr>
      </p:pic>
      <p:pic>
        <p:nvPicPr>
          <p:cNvPr id="12" name="Picture 11"/>
          <p:cNvPicPr>
            <a:picLocks noChangeAspect="1"/>
          </p:cNvPicPr>
          <p:nvPr/>
        </p:nvPicPr>
        <p:blipFill>
          <a:blip r:embed="rId3"/>
          <a:stretch>
            <a:fillRect/>
          </a:stretch>
        </p:blipFill>
        <p:spPr>
          <a:xfrm>
            <a:off x="7496980" y="1320926"/>
            <a:ext cx="1127396" cy="1127396"/>
          </a:xfrm>
          <a:prstGeom prst="rect">
            <a:avLst/>
          </a:prstGeom>
        </p:spPr>
      </p:pic>
      <p:pic>
        <p:nvPicPr>
          <p:cNvPr id="13" name="Picture 12"/>
          <p:cNvPicPr>
            <a:picLocks noChangeAspect="1"/>
          </p:cNvPicPr>
          <p:nvPr/>
        </p:nvPicPr>
        <p:blipFill>
          <a:blip r:embed="rId3"/>
          <a:stretch>
            <a:fillRect/>
          </a:stretch>
        </p:blipFill>
        <p:spPr>
          <a:xfrm>
            <a:off x="7496980" y="2644566"/>
            <a:ext cx="1127396" cy="1127396"/>
          </a:xfrm>
          <a:prstGeom prst="rect">
            <a:avLst/>
          </a:prstGeom>
        </p:spPr>
      </p:pic>
      <p:pic>
        <p:nvPicPr>
          <p:cNvPr id="16" name="Picture 15"/>
          <p:cNvPicPr>
            <a:picLocks noChangeAspect="1"/>
          </p:cNvPicPr>
          <p:nvPr/>
        </p:nvPicPr>
        <p:blipFill>
          <a:blip r:embed="rId3"/>
          <a:stretch>
            <a:fillRect/>
          </a:stretch>
        </p:blipFill>
        <p:spPr>
          <a:xfrm>
            <a:off x="9808380" y="1320926"/>
            <a:ext cx="1127396" cy="1127396"/>
          </a:xfrm>
          <a:prstGeom prst="rect">
            <a:avLst/>
          </a:prstGeom>
        </p:spPr>
      </p:pic>
      <p:pic>
        <p:nvPicPr>
          <p:cNvPr id="4" name="Picture 3"/>
          <p:cNvPicPr>
            <a:picLocks noChangeAspect="1"/>
          </p:cNvPicPr>
          <p:nvPr/>
        </p:nvPicPr>
        <p:blipFill>
          <a:blip r:embed="rId4"/>
          <a:stretch>
            <a:fillRect/>
          </a:stretch>
        </p:blipFill>
        <p:spPr>
          <a:xfrm>
            <a:off x="810108" y="1484621"/>
            <a:ext cx="2743200" cy="811493"/>
          </a:xfrm>
          <a:prstGeom prst="rect">
            <a:avLst/>
          </a:prstGeom>
        </p:spPr>
      </p:pic>
      <p:pic>
        <p:nvPicPr>
          <p:cNvPr id="5" name="Picture 4"/>
          <p:cNvPicPr>
            <a:picLocks noChangeAspect="1"/>
          </p:cNvPicPr>
          <p:nvPr/>
        </p:nvPicPr>
        <p:blipFill>
          <a:blip r:embed="rId5"/>
          <a:stretch>
            <a:fillRect/>
          </a:stretch>
        </p:blipFill>
        <p:spPr>
          <a:xfrm>
            <a:off x="810108" y="2644566"/>
            <a:ext cx="1714500" cy="942975"/>
          </a:xfrm>
          <a:prstGeom prst="rect">
            <a:avLst/>
          </a:prstGeom>
        </p:spPr>
      </p:pic>
      <p:pic>
        <p:nvPicPr>
          <p:cNvPr id="6" name="Picture 5"/>
          <p:cNvPicPr>
            <a:picLocks noChangeAspect="1"/>
          </p:cNvPicPr>
          <p:nvPr/>
        </p:nvPicPr>
        <p:blipFill>
          <a:blip r:embed="rId6"/>
          <a:stretch>
            <a:fillRect/>
          </a:stretch>
        </p:blipFill>
        <p:spPr>
          <a:xfrm>
            <a:off x="748153" y="4023546"/>
            <a:ext cx="3319062" cy="823547"/>
          </a:xfrm>
          <a:prstGeom prst="rect">
            <a:avLst/>
          </a:prstGeom>
        </p:spPr>
      </p:pic>
      <p:pic>
        <p:nvPicPr>
          <p:cNvPr id="7" name="Picture 6"/>
          <p:cNvPicPr>
            <a:picLocks noChangeAspect="1"/>
          </p:cNvPicPr>
          <p:nvPr/>
        </p:nvPicPr>
        <p:blipFill>
          <a:blip r:embed="rId7"/>
          <a:stretch>
            <a:fillRect/>
          </a:stretch>
        </p:blipFill>
        <p:spPr>
          <a:xfrm>
            <a:off x="724332" y="5133486"/>
            <a:ext cx="2324100" cy="990600"/>
          </a:xfrm>
          <a:prstGeom prst="rect">
            <a:avLst/>
          </a:prstGeom>
        </p:spPr>
      </p:pic>
      <p:pic>
        <p:nvPicPr>
          <p:cNvPr id="23" name="Picture 22"/>
          <p:cNvPicPr>
            <a:picLocks noChangeAspect="1"/>
          </p:cNvPicPr>
          <p:nvPr/>
        </p:nvPicPr>
        <p:blipFill>
          <a:blip r:embed="rId3"/>
          <a:stretch>
            <a:fillRect/>
          </a:stretch>
        </p:blipFill>
        <p:spPr>
          <a:xfrm>
            <a:off x="7496982" y="5029200"/>
            <a:ext cx="1127396" cy="1127396"/>
          </a:xfrm>
          <a:prstGeom prst="rect">
            <a:avLst/>
          </a:prstGeom>
        </p:spPr>
      </p:pic>
      <p:pic>
        <p:nvPicPr>
          <p:cNvPr id="24" name="Picture 23"/>
          <p:cNvPicPr>
            <a:picLocks noChangeAspect="1"/>
          </p:cNvPicPr>
          <p:nvPr/>
        </p:nvPicPr>
        <p:blipFill>
          <a:blip r:embed="rId3"/>
          <a:stretch>
            <a:fillRect/>
          </a:stretch>
        </p:blipFill>
        <p:spPr>
          <a:xfrm>
            <a:off x="7529241" y="3770787"/>
            <a:ext cx="1127396" cy="1127396"/>
          </a:xfrm>
          <a:prstGeom prst="rect">
            <a:avLst/>
          </a:prstGeom>
        </p:spPr>
      </p:pic>
      <p:pic>
        <p:nvPicPr>
          <p:cNvPr id="26" name="Picture 25"/>
          <p:cNvPicPr>
            <a:picLocks noChangeAspect="1"/>
          </p:cNvPicPr>
          <p:nvPr/>
        </p:nvPicPr>
        <p:blipFill>
          <a:blip r:embed="rId3"/>
          <a:stretch>
            <a:fillRect/>
          </a:stretch>
        </p:blipFill>
        <p:spPr>
          <a:xfrm>
            <a:off x="9740360" y="5029200"/>
            <a:ext cx="1127396" cy="1127396"/>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936912" y="2752823"/>
            <a:ext cx="732295" cy="732295"/>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9936912" y="4022430"/>
            <a:ext cx="732295" cy="732295"/>
          </a:xfrm>
          <a:prstGeom prst="rect">
            <a:avLst/>
          </a:prstGeom>
        </p:spPr>
      </p:pic>
    </p:spTree>
    <p:extLst>
      <p:ext uri="{BB962C8B-B14F-4D97-AF65-F5344CB8AC3E}">
        <p14:creationId xmlns:p14="http://schemas.microsoft.com/office/powerpoint/2010/main" xmlns="" val="3574383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062478411"/>
              </p:ext>
            </p:extLst>
          </p:nvPr>
        </p:nvGraphicFramePr>
        <p:xfrm>
          <a:off x="546100" y="211666"/>
          <a:ext cx="10934700" cy="6011333"/>
        </p:xfrm>
        <a:graphic>
          <a:graphicData uri="http://schemas.openxmlformats.org/drawingml/2006/table">
            <a:tbl>
              <a:tblPr firstRow="1" bandRow="1">
                <a:tableStyleId>{21E4AEA4-8DFA-4A89-87EB-49C32662AFE0}</a:tableStyleId>
              </a:tblPr>
              <a:tblGrid>
                <a:gridCol w="4241800">
                  <a:extLst>
                    <a:ext uri="{9D8B030D-6E8A-4147-A177-3AD203B41FA5}">
                      <a16:colId xmlns="" xmlns:a16="http://schemas.microsoft.com/office/drawing/2014/main" val="20000"/>
                    </a:ext>
                  </a:extLst>
                </a:gridCol>
                <a:gridCol w="2235200">
                  <a:extLst>
                    <a:ext uri="{9D8B030D-6E8A-4147-A177-3AD203B41FA5}">
                      <a16:colId xmlns="" xmlns:a16="http://schemas.microsoft.com/office/drawing/2014/main" val="20001"/>
                    </a:ext>
                  </a:extLst>
                </a:gridCol>
                <a:gridCol w="2171700">
                  <a:extLst>
                    <a:ext uri="{9D8B030D-6E8A-4147-A177-3AD203B41FA5}">
                      <a16:colId xmlns="" xmlns:a16="http://schemas.microsoft.com/office/drawing/2014/main" val="20002"/>
                    </a:ext>
                  </a:extLst>
                </a:gridCol>
                <a:gridCol w="2286000">
                  <a:extLst>
                    <a:ext uri="{9D8B030D-6E8A-4147-A177-3AD203B41FA5}">
                      <a16:colId xmlns="" xmlns:a16="http://schemas.microsoft.com/office/drawing/2014/main" val="20003"/>
                    </a:ext>
                  </a:extLst>
                </a:gridCol>
              </a:tblGrid>
              <a:tr h="1082877">
                <a:tc>
                  <a:txBody>
                    <a:bodyPr/>
                    <a:lstStyle/>
                    <a:p>
                      <a:r>
                        <a:rPr lang="en-US" sz="2400"/>
                        <a:t>Accessibility</a:t>
                      </a:r>
                      <a:r>
                        <a:rPr lang="en-US" sz="2400" baseline="0"/>
                        <a:t> tools</a:t>
                      </a:r>
                      <a:endParaRPr lang="en-US" sz="2400"/>
                    </a:p>
                  </a:txBody>
                  <a:tcPr/>
                </a:tc>
                <a:tc>
                  <a:txBody>
                    <a:bodyPr/>
                    <a:lstStyle/>
                    <a:p>
                      <a:r>
                        <a:rPr lang="en-US" sz="2400"/>
                        <a:t>Free</a:t>
                      </a:r>
                    </a:p>
                  </a:txBody>
                  <a:tcPr/>
                </a:tc>
                <a:tc>
                  <a:txBody>
                    <a:bodyPr/>
                    <a:lstStyle/>
                    <a:p>
                      <a:r>
                        <a:rPr lang="en-US" sz="2400"/>
                        <a:t>Open source</a:t>
                      </a:r>
                    </a:p>
                  </a:txBody>
                  <a:tcPr/>
                </a:tc>
                <a:tc>
                  <a:txBody>
                    <a:bodyPr/>
                    <a:lstStyle/>
                    <a:p>
                      <a:r>
                        <a:rPr lang="en-US" sz="2400"/>
                        <a:t>GNU GPL</a:t>
                      </a:r>
                    </a:p>
                  </a:txBody>
                  <a:tcPr/>
                </a:tc>
                <a:extLst>
                  <a:ext uri="{0D108BD9-81ED-4DB2-BD59-A6C34878D82A}">
                    <a16:rowId xmlns="" xmlns:a16="http://schemas.microsoft.com/office/drawing/2014/main" val="10000"/>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1"/>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3"/>
                  </a:ext>
                </a:extLst>
              </a:tr>
              <a:tr h="123211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4"/>
                  </a:ext>
                </a:extLst>
              </a:tr>
            </a:tbl>
          </a:graphicData>
        </a:graphic>
      </p:graphicFrame>
      <p:sp>
        <p:nvSpPr>
          <p:cNvPr id="3" name="TextBox 2"/>
          <p:cNvSpPr txBox="1"/>
          <p:nvPr/>
        </p:nvSpPr>
        <p:spPr>
          <a:xfrm>
            <a:off x="558800" y="6331066"/>
            <a:ext cx="8832312" cy="276999"/>
          </a:xfrm>
          <a:prstGeom prst="rect">
            <a:avLst/>
          </a:prstGeom>
          <a:noFill/>
        </p:spPr>
        <p:txBody>
          <a:bodyPr wrap="square" rtlCol="0">
            <a:spAutoFit/>
          </a:bodyPr>
          <a:lstStyle/>
          <a:p>
            <a:r>
              <a:rPr lang="en-US" sz="1200"/>
              <a:t>“Check mark” and “X” icons used in this table by </a:t>
            </a:r>
            <a:r>
              <a:rPr lang="en-US" sz="1200" err="1"/>
              <a:t>Freepik</a:t>
            </a:r>
            <a:r>
              <a:rPr lang="en-US" sz="1200"/>
              <a:t> and Elegant Themes, flaticon.com</a:t>
            </a:r>
            <a:r>
              <a:rPr lang="en-US" sz="1000"/>
              <a:t>.</a:t>
            </a:r>
          </a:p>
        </p:txBody>
      </p:sp>
      <p:pic>
        <p:nvPicPr>
          <p:cNvPr id="8" name="Picture 7"/>
          <p:cNvPicPr>
            <a:picLocks noChangeAspect="1"/>
          </p:cNvPicPr>
          <p:nvPr/>
        </p:nvPicPr>
        <p:blipFill>
          <a:blip r:embed="rId3"/>
          <a:stretch>
            <a:fillRect/>
          </a:stretch>
        </p:blipFill>
        <p:spPr>
          <a:xfrm>
            <a:off x="5312580" y="1320926"/>
            <a:ext cx="1127396" cy="1127396"/>
          </a:xfrm>
          <a:prstGeom prst="rect">
            <a:avLst/>
          </a:prstGeom>
        </p:spPr>
      </p:pic>
      <p:pic>
        <p:nvPicPr>
          <p:cNvPr id="9" name="Picture 8"/>
          <p:cNvPicPr>
            <a:picLocks noChangeAspect="1"/>
          </p:cNvPicPr>
          <p:nvPr/>
        </p:nvPicPr>
        <p:blipFill>
          <a:blip r:embed="rId3"/>
          <a:stretch>
            <a:fillRect/>
          </a:stretch>
        </p:blipFill>
        <p:spPr>
          <a:xfrm>
            <a:off x="5312580" y="2556389"/>
            <a:ext cx="1127396" cy="1127396"/>
          </a:xfrm>
          <a:prstGeom prst="rect">
            <a:avLst/>
          </a:prstGeom>
        </p:spPr>
      </p:pic>
      <p:pic>
        <p:nvPicPr>
          <p:cNvPr id="10" name="Picture 9"/>
          <p:cNvPicPr>
            <a:picLocks noChangeAspect="1"/>
          </p:cNvPicPr>
          <p:nvPr/>
        </p:nvPicPr>
        <p:blipFill>
          <a:blip r:embed="rId3"/>
          <a:stretch>
            <a:fillRect/>
          </a:stretch>
        </p:blipFill>
        <p:spPr>
          <a:xfrm>
            <a:off x="5312580" y="3825996"/>
            <a:ext cx="1127396" cy="1127396"/>
          </a:xfrm>
          <a:prstGeom prst="rect">
            <a:avLst/>
          </a:prstGeom>
        </p:spPr>
      </p:pic>
      <p:pic>
        <p:nvPicPr>
          <p:cNvPr id="11" name="Picture 10"/>
          <p:cNvPicPr>
            <a:picLocks noChangeAspect="1"/>
          </p:cNvPicPr>
          <p:nvPr/>
        </p:nvPicPr>
        <p:blipFill>
          <a:blip r:embed="rId3"/>
          <a:stretch>
            <a:fillRect/>
          </a:stretch>
        </p:blipFill>
        <p:spPr>
          <a:xfrm>
            <a:off x="5312580" y="5061459"/>
            <a:ext cx="1127396" cy="1127396"/>
          </a:xfrm>
          <a:prstGeom prst="rect">
            <a:avLst/>
          </a:prstGeom>
        </p:spPr>
      </p:pic>
      <p:pic>
        <p:nvPicPr>
          <p:cNvPr id="12" name="Picture 11"/>
          <p:cNvPicPr>
            <a:picLocks noChangeAspect="1"/>
          </p:cNvPicPr>
          <p:nvPr/>
        </p:nvPicPr>
        <p:blipFill>
          <a:blip r:embed="rId3"/>
          <a:stretch>
            <a:fillRect/>
          </a:stretch>
        </p:blipFill>
        <p:spPr>
          <a:xfrm>
            <a:off x="7496980" y="1320926"/>
            <a:ext cx="1127396" cy="1127396"/>
          </a:xfrm>
          <a:prstGeom prst="rect">
            <a:avLst/>
          </a:prstGeom>
        </p:spPr>
      </p:pic>
      <p:pic>
        <p:nvPicPr>
          <p:cNvPr id="13" name="Picture 12"/>
          <p:cNvPicPr>
            <a:picLocks noChangeAspect="1"/>
          </p:cNvPicPr>
          <p:nvPr/>
        </p:nvPicPr>
        <p:blipFill>
          <a:blip r:embed="rId3"/>
          <a:stretch>
            <a:fillRect/>
          </a:stretch>
        </p:blipFill>
        <p:spPr>
          <a:xfrm>
            <a:off x="7496980" y="2644566"/>
            <a:ext cx="1127396" cy="1127396"/>
          </a:xfrm>
          <a:prstGeom prst="rect">
            <a:avLst/>
          </a:prstGeom>
        </p:spPr>
      </p:pic>
      <p:pic>
        <p:nvPicPr>
          <p:cNvPr id="16" name="Picture 15"/>
          <p:cNvPicPr>
            <a:picLocks noChangeAspect="1"/>
          </p:cNvPicPr>
          <p:nvPr/>
        </p:nvPicPr>
        <p:blipFill>
          <a:blip r:embed="rId3"/>
          <a:stretch>
            <a:fillRect/>
          </a:stretch>
        </p:blipFill>
        <p:spPr>
          <a:xfrm>
            <a:off x="9808380" y="1320926"/>
            <a:ext cx="1127396" cy="1127396"/>
          </a:xfrm>
          <a:prstGeom prst="rect">
            <a:avLst/>
          </a:prstGeom>
        </p:spPr>
      </p:pic>
      <p:pic>
        <p:nvPicPr>
          <p:cNvPr id="18" name="Picture 17"/>
          <p:cNvPicPr>
            <a:picLocks noChangeAspect="1"/>
          </p:cNvPicPr>
          <p:nvPr/>
        </p:nvPicPr>
        <p:blipFill>
          <a:blip r:embed="rId3"/>
          <a:stretch>
            <a:fillRect/>
          </a:stretch>
        </p:blipFill>
        <p:spPr>
          <a:xfrm>
            <a:off x="9808380" y="2580723"/>
            <a:ext cx="1127396" cy="1127396"/>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75211" y="4023546"/>
            <a:ext cx="732295" cy="73229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64068" y="5271945"/>
            <a:ext cx="732295" cy="732295"/>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05930" y="4023546"/>
            <a:ext cx="732295" cy="732295"/>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005929" y="5271945"/>
            <a:ext cx="732295" cy="732295"/>
          </a:xfrm>
          <a:prstGeom prst="rect">
            <a:avLst/>
          </a:prstGeom>
        </p:spPr>
      </p:pic>
      <p:pic>
        <p:nvPicPr>
          <p:cNvPr id="4" name="Picture 3"/>
          <p:cNvPicPr>
            <a:picLocks noChangeAspect="1"/>
          </p:cNvPicPr>
          <p:nvPr/>
        </p:nvPicPr>
        <p:blipFill>
          <a:blip r:embed="rId5"/>
          <a:stretch>
            <a:fillRect/>
          </a:stretch>
        </p:blipFill>
        <p:spPr>
          <a:xfrm>
            <a:off x="714801" y="1451882"/>
            <a:ext cx="2085975" cy="885825"/>
          </a:xfrm>
          <a:prstGeom prst="rect">
            <a:avLst/>
          </a:prstGeom>
        </p:spPr>
      </p:pic>
      <p:pic>
        <p:nvPicPr>
          <p:cNvPr id="5" name="Picture 4"/>
          <p:cNvPicPr>
            <a:picLocks noChangeAspect="1"/>
          </p:cNvPicPr>
          <p:nvPr/>
        </p:nvPicPr>
        <p:blipFill>
          <a:blip r:embed="rId6"/>
          <a:stretch>
            <a:fillRect/>
          </a:stretch>
        </p:blipFill>
        <p:spPr>
          <a:xfrm>
            <a:off x="714801" y="2644566"/>
            <a:ext cx="1990725" cy="971550"/>
          </a:xfrm>
          <a:prstGeom prst="rect">
            <a:avLst/>
          </a:prstGeom>
        </p:spPr>
      </p:pic>
      <p:pic>
        <p:nvPicPr>
          <p:cNvPr id="6" name="Picture 5"/>
          <p:cNvPicPr>
            <a:picLocks noChangeAspect="1"/>
          </p:cNvPicPr>
          <p:nvPr/>
        </p:nvPicPr>
        <p:blipFill>
          <a:blip r:embed="rId7"/>
          <a:stretch>
            <a:fillRect/>
          </a:stretch>
        </p:blipFill>
        <p:spPr>
          <a:xfrm>
            <a:off x="714801" y="3937309"/>
            <a:ext cx="2305050" cy="914400"/>
          </a:xfrm>
          <a:prstGeom prst="rect">
            <a:avLst/>
          </a:prstGeom>
        </p:spPr>
      </p:pic>
      <p:pic>
        <p:nvPicPr>
          <p:cNvPr id="7" name="Picture 6"/>
          <p:cNvPicPr>
            <a:picLocks noChangeAspect="1"/>
          </p:cNvPicPr>
          <p:nvPr/>
        </p:nvPicPr>
        <p:blipFill>
          <a:blip r:embed="rId8"/>
          <a:stretch>
            <a:fillRect/>
          </a:stretch>
        </p:blipFill>
        <p:spPr>
          <a:xfrm>
            <a:off x="714801" y="5159677"/>
            <a:ext cx="1990725" cy="933450"/>
          </a:xfrm>
          <a:prstGeom prst="rect">
            <a:avLst/>
          </a:prstGeom>
        </p:spPr>
      </p:pic>
    </p:spTree>
    <p:extLst>
      <p:ext uri="{BB962C8B-B14F-4D97-AF65-F5344CB8AC3E}">
        <p14:creationId xmlns:p14="http://schemas.microsoft.com/office/powerpoint/2010/main" xmlns="" val="3574383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finding content</a:t>
            </a:r>
          </a:p>
        </p:txBody>
      </p:sp>
      <p:sp>
        <p:nvSpPr>
          <p:cNvPr id="3" name="Content Placeholder 2"/>
          <p:cNvSpPr>
            <a:spLocks noGrp="1"/>
          </p:cNvSpPr>
          <p:nvPr>
            <p:ph idx="1"/>
          </p:nvPr>
        </p:nvSpPr>
        <p:spPr/>
        <p:txBody>
          <a:bodyPr>
            <a:normAutofit/>
          </a:bodyPr>
          <a:lstStyle/>
          <a:p>
            <a:pPr>
              <a:buNone/>
            </a:pPr>
            <a:r>
              <a:rPr lang="en-US" b="1"/>
              <a:t>Licensing</a:t>
            </a:r>
          </a:p>
          <a:p>
            <a:pPr lvl="1">
              <a:buFont typeface="Arial" pitchFamily="34" charset="0"/>
              <a:buChar char="•"/>
            </a:pPr>
            <a:r>
              <a:rPr lang="en-US"/>
              <a:t>Copyright</a:t>
            </a:r>
          </a:p>
          <a:p>
            <a:pPr lvl="1">
              <a:buFont typeface="Arial" pitchFamily="34" charset="0"/>
              <a:buChar char="•"/>
            </a:pPr>
            <a:r>
              <a:rPr lang="en-US"/>
              <a:t>Creative Commons Licensing</a:t>
            </a:r>
            <a:endParaRPr lang="en-US" b="1"/>
          </a:p>
          <a:p>
            <a:pPr>
              <a:buNone/>
            </a:pPr>
            <a:r>
              <a:rPr lang="en-US" b="1"/>
              <a:t>Collections</a:t>
            </a:r>
          </a:p>
          <a:p>
            <a:pPr lvl="1">
              <a:buFont typeface="Arial" pitchFamily="34" charset="0"/>
              <a:buChar char="•"/>
            </a:pPr>
            <a:r>
              <a:rPr lang="en-US"/>
              <a:t>Find collections</a:t>
            </a:r>
          </a:p>
          <a:p>
            <a:pPr lvl="1">
              <a:buFont typeface="Arial" pitchFamily="34" charset="0"/>
              <a:buChar char="•"/>
            </a:pPr>
            <a:r>
              <a:rPr lang="en-US"/>
              <a:t>Search for content</a:t>
            </a:r>
          </a:p>
          <a:p>
            <a:pPr lvl="1">
              <a:buFont typeface="Arial" pitchFamily="34" charset="0"/>
              <a:buChar char="•"/>
            </a:pPr>
            <a:r>
              <a:rPr lang="en-US"/>
              <a:t>License of found content</a:t>
            </a:r>
          </a:p>
          <a:p>
            <a:pPr>
              <a:buNone/>
            </a:pPr>
            <a:r>
              <a:rPr lang="en-US" b="1"/>
              <a:t>Web Searching</a:t>
            </a:r>
          </a:p>
          <a:p>
            <a:pPr lvl="1">
              <a:buFont typeface="Arial" pitchFamily="34" charset="0"/>
              <a:buChar char="•"/>
            </a:pPr>
            <a:r>
              <a:rPr lang="en-US"/>
              <a:t>Search terms</a:t>
            </a:r>
          </a:p>
          <a:p>
            <a:pPr lvl="1">
              <a:buFont typeface="Arial" pitchFamily="34" charset="0"/>
              <a:buChar char="•"/>
            </a:pPr>
            <a:r>
              <a:rPr lang="en-US"/>
              <a:t>License of found content</a:t>
            </a:r>
          </a:p>
          <a:p>
            <a:pPr lvl="1">
              <a:buNone/>
            </a:pPr>
            <a:endParaRPr lang="en-US"/>
          </a:p>
          <a:p>
            <a:endParaRPr lang="en-US"/>
          </a:p>
        </p:txBody>
      </p:sp>
    </p:spTree>
    <p:extLst>
      <p:ext uri="{BB962C8B-B14F-4D97-AF65-F5344CB8AC3E}">
        <p14:creationId xmlns:p14="http://schemas.microsoft.com/office/powerpoint/2010/main" xmlns="" val="2117641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licensing</a:t>
            </a:r>
          </a:p>
        </p:txBody>
      </p:sp>
      <p:sp>
        <p:nvSpPr>
          <p:cNvPr id="3" name="Content Placeholder 2"/>
          <p:cNvSpPr>
            <a:spLocks noGrp="1"/>
          </p:cNvSpPr>
          <p:nvPr>
            <p:ph idx="1"/>
          </p:nvPr>
        </p:nvSpPr>
        <p:spPr/>
        <p:txBody>
          <a:bodyPr>
            <a:normAutofit/>
          </a:bodyPr>
          <a:lstStyle/>
          <a:p>
            <a:pPr lvl="1">
              <a:buNone/>
            </a:pPr>
            <a:endParaRPr lang="en-US"/>
          </a:p>
          <a:p>
            <a:pPr lvl="1">
              <a:buNone/>
            </a:pPr>
            <a:endParaRPr lang="en-US" sz="3200"/>
          </a:p>
          <a:p>
            <a:pPr lvl="1">
              <a:buNone/>
            </a:pPr>
            <a:r>
              <a:rPr lang="en-US" sz="3200">
                <a:solidFill>
                  <a:schemeClr val="accent2"/>
                </a:solidFill>
              </a:rPr>
              <a:t>A bit about the law.</a:t>
            </a:r>
          </a:p>
          <a:p>
            <a:pPr lvl="1">
              <a:buNone/>
            </a:pPr>
            <a:r>
              <a:rPr lang="en-US" sz="3200"/>
              <a:t>Know enough to know what to search.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Lingo:  Open Access</a:t>
            </a:r>
          </a:p>
        </p:txBody>
      </p:sp>
      <p:sp>
        <p:nvSpPr>
          <p:cNvPr id="7" name="Content Placeholder 6"/>
          <p:cNvSpPr>
            <a:spLocks noGrp="1"/>
          </p:cNvSpPr>
          <p:nvPr>
            <p:ph idx="1"/>
          </p:nvPr>
        </p:nvSpPr>
        <p:spPr/>
        <p:txBody>
          <a:bodyPr vert="horz" lIns="45720" tIns="45720" rIns="45720" bIns="45720" rtlCol="0" anchor="t">
            <a:normAutofit fontScale="92500" lnSpcReduction="20000"/>
          </a:bodyPr>
          <a:lstStyle/>
          <a:p>
            <a:r>
              <a:rPr lang="en-US"/>
              <a:t>DEFINITION:  That one can freely access the resource (e.g. tool or content).</a:t>
            </a:r>
          </a:p>
          <a:p>
            <a:r>
              <a:rPr lang="en-US" b="1"/>
              <a:t>Tools</a:t>
            </a:r>
            <a:endParaRPr lang="en-US"/>
          </a:p>
          <a:p>
            <a:pPr>
              <a:buFont typeface="Arial" pitchFamily="34" charset="0"/>
              <a:buChar char="•"/>
            </a:pPr>
            <a:r>
              <a:rPr lang="en-US"/>
              <a:t> search tools</a:t>
            </a:r>
          </a:p>
          <a:p>
            <a:pPr>
              <a:buFont typeface="Arial" pitchFamily="34" charset="0"/>
              <a:buChar char="•"/>
            </a:pPr>
            <a:r>
              <a:rPr lang="en-US"/>
              <a:t> software</a:t>
            </a:r>
          </a:p>
          <a:p>
            <a:pPr>
              <a:buFont typeface="Arial" pitchFamily="34" charset="0"/>
              <a:buChar char="•"/>
            </a:pPr>
            <a:r>
              <a:rPr lang="en-US"/>
              <a:t>  Our Service:  Teach you to recognize what you can use and modify, lawfully.</a:t>
            </a:r>
          </a:p>
          <a:p>
            <a:pPr>
              <a:buNone/>
            </a:pPr>
            <a:r>
              <a:rPr lang="en-US" b="1"/>
              <a:t>Content</a:t>
            </a:r>
          </a:p>
          <a:p>
            <a:pPr>
              <a:buFont typeface="Arial" pitchFamily="34" charset="0"/>
              <a:buChar char="•"/>
            </a:pPr>
            <a:r>
              <a:rPr lang="en-US"/>
              <a:t> E-text</a:t>
            </a:r>
          </a:p>
          <a:p>
            <a:pPr>
              <a:buFont typeface="Arial" pitchFamily="34" charset="0"/>
              <a:buChar char="•"/>
            </a:pPr>
            <a:r>
              <a:rPr lang="en-US"/>
              <a:t> Image</a:t>
            </a:r>
          </a:p>
          <a:p>
            <a:pPr>
              <a:buFont typeface="Arial" pitchFamily="34" charset="0"/>
              <a:buChar char="•"/>
            </a:pPr>
            <a:r>
              <a:rPr lang="en-US"/>
              <a:t> Audio/ Video</a:t>
            </a:r>
          </a:p>
          <a:p>
            <a:pPr>
              <a:buFont typeface="Arial" pitchFamily="34" charset="0"/>
              <a:buChar char="•"/>
            </a:pPr>
            <a:r>
              <a:rPr lang="en-US"/>
              <a:t> Our Service:  Teach you to recognize what you can use and modify, lawfully.</a:t>
            </a:r>
          </a:p>
          <a:p>
            <a:pPr>
              <a:buFont typeface="Arial" pitchFamily="34" charset="0"/>
              <a:buChar char="•"/>
            </a:pPr>
            <a:endParaRPr lang="en-US"/>
          </a:p>
          <a:p>
            <a:pPr>
              <a:buFont typeface="Arial" pitchFamily="34" charset="0"/>
              <a:buChar cha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licensing</a:t>
            </a:r>
          </a:p>
        </p:txBody>
      </p:sp>
      <p:sp>
        <p:nvSpPr>
          <p:cNvPr id="3" name="Content Placeholder 2"/>
          <p:cNvSpPr>
            <a:spLocks noGrp="1"/>
          </p:cNvSpPr>
          <p:nvPr>
            <p:ph idx="1"/>
          </p:nvPr>
        </p:nvSpPr>
        <p:spPr/>
        <p:txBody>
          <a:bodyPr>
            <a:normAutofit/>
          </a:bodyPr>
          <a:lstStyle/>
          <a:p>
            <a:pPr lvl="1">
              <a:buNone/>
            </a:pPr>
            <a:endParaRPr lang="en-US"/>
          </a:p>
          <a:p>
            <a:pPr marL="128016" lvl="1" indent="0">
              <a:buNone/>
            </a:pPr>
            <a:r>
              <a:rPr lang="en-US" sz="3200"/>
              <a:t>Copyright</a:t>
            </a:r>
          </a:p>
          <a:p>
            <a:pPr lvl="2">
              <a:buFont typeface="Arial" pitchFamily="34" charset="0"/>
              <a:buChar char="•"/>
            </a:pPr>
            <a:r>
              <a:rPr lang="en-US" sz="2800"/>
              <a:t>Automatic</a:t>
            </a:r>
          </a:p>
          <a:p>
            <a:pPr marL="128016" lvl="1" indent="0">
              <a:buNone/>
            </a:pPr>
            <a:endParaRPr lang="en-US" sz="2800"/>
          </a:p>
          <a:p>
            <a:pPr marL="128016" lvl="1" indent="0">
              <a:buNone/>
            </a:pPr>
            <a:r>
              <a:rPr lang="en-US" sz="3200"/>
              <a:t>Creative Commons Licensing</a:t>
            </a:r>
          </a:p>
          <a:p>
            <a:pPr lvl="2">
              <a:buFont typeface="Arial" pitchFamily="34" charset="0"/>
              <a:buChar char="•"/>
            </a:pPr>
            <a:r>
              <a:rPr lang="en-US" sz="2400"/>
              <a:t>voluntary</a:t>
            </a:r>
          </a:p>
          <a:p>
            <a:pPr lvl="1">
              <a:buNone/>
            </a:pPr>
            <a:endParaRPr lang="en-US" sz="320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24128" y="1557617"/>
            <a:ext cx="6981446" cy="4854232"/>
          </a:xfrm>
          <a:prstGeom prst="rect">
            <a:avLst/>
          </a:prstGeom>
        </p:spPr>
      </p:pic>
      <p:sp>
        <p:nvSpPr>
          <p:cNvPr id="2" name="Title 1"/>
          <p:cNvSpPr>
            <a:spLocks noGrp="1"/>
          </p:cNvSpPr>
          <p:nvPr>
            <p:ph type="title"/>
          </p:nvPr>
        </p:nvSpPr>
        <p:spPr/>
        <p:txBody>
          <a:bodyPr/>
          <a:lstStyle/>
          <a:p>
            <a:r>
              <a:rPr lang="en-US">
                <a:solidFill>
                  <a:schemeClr val="tx1"/>
                </a:solidFill>
              </a:rPr>
              <a:t>Tracking skills:  licensing</a:t>
            </a:r>
          </a:p>
        </p:txBody>
      </p:sp>
      <p:sp>
        <p:nvSpPr>
          <p:cNvPr id="3" name="Content Placeholder 2"/>
          <p:cNvSpPr>
            <a:spLocks noGrp="1"/>
          </p:cNvSpPr>
          <p:nvPr>
            <p:ph idx="1"/>
          </p:nvPr>
        </p:nvSpPr>
        <p:spPr/>
        <p:txBody>
          <a:bodyPr>
            <a:normAutofit/>
          </a:bodyPr>
          <a:lstStyle/>
          <a:p>
            <a:pPr lvl="1">
              <a:buNone/>
            </a:pPr>
            <a:endParaRPr lang="en-US"/>
          </a:p>
          <a:p>
            <a:pPr lvl="1">
              <a:buNone/>
            </a:pPr>
            <a:endParaRPr lang="en-US" sz="3200"/>
          </a:p>
          <a:p>
            <a:pPr lvl="1">
              <a:buNone/>
            </a:pPr>
            <a:endParaRPr lang="en-US" sz="3200">
              <a:solidFill>
                <a:schemeClr val="tx2">
                  <a:lumMod val="60000"/>
                  <a:lumOff val="40000"/>
                </a:schemeClr>
              </a:solidFill>
            </a:endParaRPr>
          </a:p>
        </p:txBody>
      </p:sp>
      <p:sp>
        <p:nvSpPr>
          <p:cNvPr id="8" name="TextBox 7"/>
          <p:cNvSpPr txBox="1"/>
          <p:nvPr/>
        </p:nvSpPr>
        <p:spPr>
          <a:xfrm>
            <a:off x="8293931" y="5593761"/>
            <a:ext cx="3700128" cy="646331"/>
          </a:xfrm>
          <a:prstGeom prst="rect">
            <a:avLst/>
          </a:prstGeom>
          <a:noFill/>
        </p:spPr>
        <p:txBody>
          <a:bodyPr wrap="square" rtlCol="0">
            <a:spAutoFit/>
          </a:bodyPr>
          <a:lstStyle/>
          <a:p>
            <a:r>
              <a:rPr lang="en-US"/>
              <a:t>Source: </a:t>
            </a:r>
          </a:p>
          <a:p>
            <a:r>
              <a:rPr lang="en-US"/>
              <a:t>State of the Creative Commons 2015</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licensing</a:t>
            </a:r>
          </a:p>
        </p:txBody>
      </p:sp>
      <p:sp>
        <p:nvSpPr>
          <p:cNvPr id="3" name="Content Placeholder 2"/>
          <p:cNvSpPr>
            <a:spLocks noGrp="1"/>
          </p:cNvSpPr>
          <p:nvPr>
            <p:ph idx="1"/>
          </p:nvPr>
        </p:nvSpPr>
        <p:spPr/>
        <p:txBody>
          <a:bodyPr>
            <a:normAutofit/>
          </a:bodyPr>
          <a:lstStyle/>
          <a:p>
            <a:pPr marL="0" lvl="1" indent="0">
              <a:buNone/>
            </a:pPr>
            <a:endParaRPr lang="en-US" sz="3200"/>
          </a:p>
          <a:p>
            <a:pPr marL="0" lvl="1" indent="0">
              <a:buNone/>
            </a:pPr>
            <a:r>
              <a:rPr lang="en-US" sz="3200"/>
              <a:t>What does “Open” mean?</a:t>
            </a:r>
          </a:p>
          <a:p>
            <a:pPr marL="0" lvl="1" indent="0">
              <a:buNone/>
            </a:pPr>
            <a:endParaRPr lang="en-US" sz="1000">
              <a:solidFill>
                <a:schemeClr val="tx2">
                  <a:lumMod val="60000"/>
                  <a:lumOff val="40000"/>
                </a:schemeClr>
              </a:solidFill>
            </a:endParaRPr>
          </a:p>
          <a:p>
            <a:pPr marL="0" lvl="1" indent="0">
              <a:buNone/>
            </a:pPr>
            <a:endParaRPr lang="en-US" sz="1000">
              <a:solidFill>
                <a:schemeClr val="tx2">
                  <a:lumMod val="60000"/>
                  <a:lumOff val="40000"/>
                </a:schemeClr>
              </a:solidFill>
            </a:endParaRPr>
          </a:p>
          <a:p>
            <a:pPr marL="0" lvl="1" indent="0">
              <a:buNone/>
            </a:pPr>
            <a:endParaRPr lang="en-US" sz="1000">
              <a:solidFill>
                <a:schemeClr val="tx2">
                  <a:lumMod val="60000"/>
                  <a:lumOff val="40000"/>
                </a:schemeClr>
              </a:solidFill>
            </a:endParaRPr>
          </a:p>
          <a:p>
            <a:pPr marL="0" lvl="1" indent="0">
              <a:buNone/>
            </a:pPr>
            <a:r>
              <a:rPr lang="en-US" sz="3200">
                <a:solidFill>
                  <a:schemeClr val="accent2"/>
                </a:solidFill>
              </a:rPr>
              <a:t>Creative Commons Licensing uses the </a:t>
            </a:r>
          </a:p>
          <a:p>
            <a:pPr marL="0" lvl="1" indent="0">
              <a:buNone/>
            </a:pPr>
            <a:r>
              <a:rPr lang="en-US" sz="3200">
                <a:solidFill>
                  <a:schemeClr val="accent2"/>
                </a:solidFill>
              </a:rPr>
              <a:t>Open Knowledge Foundation’s definition:</a:t>
            </a:r>
          </a:p>
          <a:p>
            <a:pPr marL="0" lvl="1" indent="0">
              <a:buNone/>
            </a:pPr>
            <a:endParaRPr lang="en-US" sz="1000">
              <a:solidFill>
                <a:schemeClr val="tx2">
                  <a:lumMod val="60000"/>
                  <a:lumOff val="40000"/>
                </a:schemeClr>
              </a:solidFill>
            </a:endParaRPr>
          </a:p>
          <a:p>
            <a:pPr marL="0" lvl="1" indent="0">
              <a:buNone/>
            </a:pPr>
            <a:r>
              <a:rPr lang="en-US" sz="3200">
                <a:solidFill>
                  <a:srgbClr val="000000"/>
                </a:solidFill>
              </a:rPr>
              <a:t>Open data and content can be freely used, modified, and shared by anyone for any purpose.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licensing</a:t>
            </a:r>
          </a:p>
        </p:txBody>
      </p:sp>
      <p:sp>
        <p:nvSpPr>
          <p:cNvPr id="3" name="Content Placeholder 2"/>
          <p:cNvSpPr>
            <a:spLocks noGrp="1"/>
          </p:cNvSpPr>
          <p:nvPr>
            <p:ph idx="1"/>
          </p:nvPr>
        </p:nvSpPr>
        <p:spPr/>
        <p:txBody>
          <a:bodyPr>
            <a:normAutofit/>
          </a:bodyPr>
          <a:lstStyle/>
          <a:p>
            <a:pPr lvl="1">
              <a:buNone/>
            </a:pPr>
            <a:r>
              <a:rPr lang="en-US" sz="3200">
                <a:solidFill>
                  <a:schemeClr val="accent2"/>
                </a:solidFill>
              </a:rPr>
              <a:t>Rights holders can reassign rights protected by copyright.</a:t>
            </a:r>
          </a:p>
          <a:p>
            <a:pPr lvl="1">
              <a:buNone/>
            </a:pPr>
            <a:endParaRPr lang="en-US" sz="3200">
              <a:solidFill>
                <a:schemeClr val="tx2">
                  <a:lumMod val="60000"/>
                  <a:lumOff val="40000"/>
                </a:schemeClr>
              </a:solidFill>
            </a:endParaRPr>
          </a:p>
          <a:p>
            <a:pPr lvl="1">
              <a:buNone/>
            </a:pPr>
            <a:endParaRPr lang="en-US" sz="3200"/>
          </a:p>
        </p:txBody>
      </p:sp>
      <p:pic>
        <p:nvPicPr>
          <p:cNvPr id="7" name="Picture 6"/>
          <p:cNvPicPr>
            <a:picLocks noChangeAspect="1"/>
          </p:cNvPicPr>
          <p:nvPr/>
        </p:nvPicPr>
        <p:blipFill>
          <a:blip r:embed="rId3"/>
          <a:stretch>
            <a:fillRect/>
          </a:stretch>
        </p:blipFill>
        <p:spPr>
          <a:xfrm>
            <a:off x="660651" y="3457960"/>
            <a:ext cx="1413106" cy="1413106"/>
          </a:xfrm>
          <a:prstGeom prst="rect">
            <a:avLst/>
          </a:prstGeom>
        </p:spPr>
      </p:pic>
      <p:pic>
        <p:nvPicPr>
          <p:cNvPr id="11" name="Picture 10"/>
          <p:cNvPicPr>
            <a:picLocks noChangeAspect="1"/>
          </p:cNvPicPr>
          <p:nvPr/>
        </p:nvPicPr>
        <p:blipFill>
          <a:blip r:embed="rId4"/>
          <a:stretch>
            <a:fillRect/>
          </a:stretch>
        </p:blipFill>
        <p:spPr>
          <a:xfrm>
            <a:off x="9441834" y="3467100"/>
            <a:ext cx="1430549" cy="1417485"/>
          </a:xfrm>
          <a:prstGeom prst="rect">
            <a:avLst/>
          </a:prstGeom>
        </p:spPr>
      </p:pic>
      <p:pic>
        <p:nvPicPr>
          <p:cNvPr id="13" name="Picture 12"/>
          <p:cNvPicPr>
            <a:picLocks noChangeAspect="1"/>
          </p:cNvPicPr>
          <p:nvPr/>
        </p:nvPicPr>
        <p:blipFill rotWithShape="1">
          <a:blip r:embed="rId5"/>
          <a:srcRect l="2563" r="-96"/>
          <a:stretch/>
        </p:blipFill>
        <p:spPr>
          <a:xfrm>
            <a:off x="9471252" y="5039949"/>
            <a:ext cx="1436400" cy="1407563"/>
          </a:xfrm>
          <a:prstGeom prst="rect">
            <a:avLst/>
          </a:prstGeom>
        </p:spPr>
      </p:pic>
      <p:pic>
        <p:nvPicPr>
          <p:cNvPr id="4" name="Picture 3"/>
          <p:cNvPicPr>
            <a:picLocks noChangeAspect="1"/>
          </p:cNvPicPr>
          <p:nvPr/>
        </p:nvPicPr>
        <p:blipFill>
          <a:blip r:embed="rId6"/>
          <a:stretch>
            <a:fillRect/>
          </a:stretch>
        </p:blipFill>
        <p:spPr>
          <a:xfrm>
            <a:off x="652285" y="5026753"/>
            <a:ext cx="1411548" cy="1379467"/>
          </a:xfrm>
          <a:prstGeom prst="rect">
            <a:avLst/>
          </a:prstGeom>
        </p:spPr>
      </p:pic>
      <p:sp>
        <p:nvSpPr>
          <p:cNvPr id="14" name="TextBox 13"/>
          <p:cNvSpPr txBox="1"/>
          <p:nvPr/>
        </p:nvSpPr>
        <p:spPr>
          <a:xfrm>
            <a:off x="2284333" y="3849411"/>
            <a:ext cx="3311832" cy="584776"/>
          </a:xfrm>
          <a:prstGeom prst="rect">
            <a:avLst/>
          </a:prstGeom>
          <a:noFill/>
          <a:ln>
            <a:noFill/>
          </a:ln>
        </p:spPr>
        <p:txBody>
          <a:bodyPr wrap="square" rtlCol="0">
            <a:spAutoFit/>
          </a:bodyPr>
          <a:lstStyle/>
          <a:p>
            <a:r>
              <a:rPr lang="en-US" sz="3200"/>
              <a:t>Attribution (BY)</a:t>
            </a:r>
          </a:p>
        </p:txBody>
      </p:sp>
      <p:sp>
        <p:nvSpPr>
          <p:cNvPr id="15" name="TextBox 14"/>
          <p:cNvSpPr txBox="1"/>
          <p:nvPr/>
        </p:nvSpPr>
        <p:spPr>
          <a:xfrm>
            <a:off x="5645777" y="3858925"/>
            <a:ext cx="3744245" cy="584776"/>
          </a:xfrm>
          <a:prstGeom prst="rect">
            <a:avLst/>
          </a:prstGeom>
          <a:noFill/>
          <a:ln>
            <a:noFill/>
          </a:ln>
        </p:spPr>
        <p:txBody>
          <a:bodyPr wrap="square" rtlCol="0">
            <a:spAutoFit/>
          </a:bodyPr>
          <a:lstStyle/>
          <a:p>
            <a:pPr algn="r"/>
            <a:r>
              <a:rPr lang="en-US" sz="3200"/>
              <a:t>NonCommercial (NC)</a:t>
            </a:r>
          </a:p>
        </p:txBody>
      </p:sp>
      <p:sp>
        <p:nvSpPr>
          <p:cNvPr id="16" name="TextBox 15"/>
          <p:cNvSpPr txBox="1"/>
          <p:nvPr/>
        </p:nvSpPr>
        <p:spPr>
          <a:xfrm>
            <a:off x="2263775" y="5436900"/>
            <a:ext cx="3311832" cy="584776"/>
          </a:xfrm>
          <a:prstGeom prst="rect">
            <a:avLst/>
          </a:prstGeom>
          <a:noFill/>
          <a:ln>
            <a:noFill/>
          </a:ln>
        </p:spPr>
        <p:txBody>
          <a:bodyPr wrap="square" rtlCol="0">
            <a:spAutoFit/>
          </a:bodyPr>
          <a:lstStyle/>
          <a:p>
            <a:r>
              <a:rPr lang="en-US" sz="3200"/>
              <a:t>ShareAlike (SA)</a:t>
            </a:r>
          </a:p>
        </p:txBody>
      </p:sp>
      <p:sp>
        <p:nvSpPr>
          <p:cNvPr id="17" name="TextBox 16"/>
          <p:cNvSpPr txBox="1"/>
          <p:nvPr/>
        </p:nvSpPr>
        <p:spPr>
          <a:xfrm>
            <a:off x="5669187" y="5436900"/>
            <a:ext cx="3744245" cy="584776"/>
          </a:xfrm>
          <a:prstGeom prst="rect">
            <a:avLst/>
          </a:prstGeom>
          <a:noFill/>
          <a:ln>
            <a:noFill/>
          </a:ln>
        </p:spPr>
        <p:txBody>
          <a:bodyPr wrap="square" rtlCol="0">
            <a:spAutoFit/>
          </a:bodyPr>
          <a:lstStyle/>
          <a:p>
            <a:pPr algn="r"/>
            <a:r>
              <a:rPr lang="en-US" sz="3200"/>
              <a:t>NoDerivatives (ND)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776880" y="267870"/>
            <a:ext cx="3375315" cy="6520681"/>
          </a:xfrm>
          <a:prstGeom prst="rect">
            <a:avLst/>
          </a:prstGeom>
        </p:spPr>
      </p:pic>
      <p:sp>
        <p:nvSpPr>
          <p:cNvPr id="2" name="Title 1"/>
          <p:cNvSpPr>
            <a:spLocks noGrp="1"/>
          </p:cNvSpPr>
          <p:nvPr>
            <p:ph type="title"/>
          </p:nvPr>
        </p:nvSpPr>
        <p:spPr/>
        <p:txBody>
          <a:bodyPr/>
          <a:lstStyle/>
          <a:p>
            <a:r>
              <a:rPr lang="en-US">
                <a:solidFill>
                  <a:schemeClr val="tx1"/>
                </a:solidFill>
              </a:rPr>
              <a:t>Tracking skills:  licensing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4" b="54667"/>
          <a:stretch/>
        </p:blipFill>
        <p:spPr>
          <a:xfrm>
            <a:off x="3653207" y="2103286"/>
            <a:ext cx="3205843" cy="2808000"/>
          </a:xfrm>
          <a:prstGeom prst="rect">
            <a:avLst/>
          </a:prstGeom>
        </p:spPr>
      </p:pic>
      <p:sp>
        <p:nvSpPr>
          <p:cNvPr id="2" name="Title 1"/>
          <p:cNvSpPr>
            <a:spLocks noGrp="1"/>
          </p:cNvSpPr>
          <p:nvPr>
            <p:ph type="title"/>
          </p:nvPr>
        </p:nvSpPr>
        <p:spPr/>
        <p:txBody>
          <a:bodyPr/>
          <a:lstStyle/>
          <a:p>
            <a:r>
              <a:rPr lang="en-US">
                <a:solidFill>
                  <a:schemeClr val="tx1"/>
                </a:solidFill>
              </a:rPr>
              <a:t>Tracking skills:  licensing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srcRect/>
          <a:stretch>
            <a:fillRect/>
          </a:stretch>
        </p:blipFill>
        <p:spPr bwMode="auto">
          <a:xfrm>
            <a:off x="5566398" y="3946014"/>
            <a:ext cx="3009120" cy="1625103"/>
          </a:xfrm>
          <a:prstGeom prst="rect">
            <a:avLst/>
          </a:prstGeom>
          <a:noFill/>
          <a:ln w="9525">
            <a:noFill/>
            <a:miter lim="800000"/>
            <a:headEnd/>
            <a:tailEnd/>
          </a:ln>
        </p:spPr>
      </p:pic>
      <p:pic>
        <p:nvPicPr>
          <p:cNvPr id="9" name="Picture 8"/>
          <p:cNvPicPr>
            <a:picLocks noChangeAspect="1"/>
          </p:cNvPicPr>
          <p:nvPr/>
        </p:nvPicPr>
        <p:blipFill rotWithShape="1">
          <a:blip r:embed="rId4"/>
          <a:srcRect t="-4" b="54667"/>
          <a:stretch/>
        </p:blipFill>
        <p:spPr>
          <a:xfrm>
            <a:off x="1023257" y="2976348"/>
            <a:ext cx="3205843" cy="2808000"/>
          </a:xfrm>
          <a:prstGeom prst="rect">
            <a:avLst/>
          </a:prstGeom>
        </p:spPr>
      </p:pic>
      <p:pic>
        <p:nvPicPr>
          <p:cNvPr id="3" name="Picture 2"/>
          <p:cNvPicPr>
            <a:picLocks noChangeAspect="1"/>
          </p:cNvPicPr>
          <p:nvPr/>
        </p:nvPicPr>
        <p:blipFill>
          <a:blip r:embed="rId5"/>
          <a:stretch>
            <a:fillRect/>
          </a:stretch>
        </p:blipFill>
        <p:spPr>
          <a:xfrm rot="20393055">
            <a:off x="3969722" y="2888422"/>
            <a:ext cx="3214009" cy="1157356"/>
          </a:xfrm>
          <a:prstGeom prst="rect">
            <a:avLst/>
          </a:prstGeom>
        </p:spPr>
      </p:pic>
      <p:sp>
        <p:nvSpPr>
          <p:cNvPr id="2" name="Title 1"/>
          <p:cNvSpPr>
            <a:spLocks noGrp="1"/>
          </p:cNvSpPr>
          <p:nvPr>
            <p:ph type="title"/>
          </p:nvPr>
        </p:nvSpPr>
        <p:spPr/>
        <p:txBody>
          <a:bodyPr/>
          <a:lstStyle/>
          <a:p>
            <a:r>
              <a:rPr lang="en-US">
                <a:solidFill>
                  <a:schemeClr val="tx1"/>
                </a:solidFill>
              </a:rPr>
              <a:t>Tracking skills:  licensing</a:t>
            </a:r>
          </a:p>
        </p:txBody>
      </p:sp>
      <p:sp>
        <p:nvSpPr>
          <p:cNvPr id="8" name="Rectangle 7"/>
          <p:cNvSpPr/>
          <p:nvPr/>
        </p:nvSpPr>
        <p:spPr>
          <a:xfrm>
            <a:off x="2370157" y="4203794"/>
            <a:ext cx="1301086" cy="1590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rot="723515">
            <a:off x="8055988" y="3026626"/>
            <a:ext cx="3416147" cy="1250554"/>
          </a:xfrm>
          <a:prstGeom prst="rect">
            <a:avLst/>
          </a:prstGeom>
        </p:spPr>
      </p:pic>
      <p:pic>
        <p:nvPicPr>
          <p:cNvPr id="10" name="Picture 2"/>
          <p:cNvPicPr>
            <a:picLocks noChangeAspect="1" noChangeArrowheads="1"/>
          </p:cNvPicPr>
          <p:nvPr/>
        </p:nvPicPr>
        <p:blipFill rotWithShape="1">
          <a:blip r:embed="rId7"/>
          <a:srcRect l="3085" t="5650" r="2988" b="5419"/>
          <a:stretch/>
        </p:blipFill>
        <p:spPr bwMode="auto">
          <a:xfrm rot="213948">
            <a:off x="5750667" y="1698947"/>
            <a:ext cx="3319200" cy="1152000"/>
          </a:xfrm>
          <a:prstGeom prst="rect">
            <a:avLst/>
          </a:prstGeom>
          <a:noFill/>
          <a:ln w="9525">
            <a:noFill/>
            <a:miter lim="800000"/>
            <a:headEnd/>
            <a:tailEnd/>
          </a:ln>
        </p:spPr>
      </p:pic>
    </p:spTree>
    <p:extLst>
      <p:ext uri="{BB962C8B-B14F-4D97-AF65-F5344CB8AC3E}">
        <p14:creationId xmlns:p14="http://schemas.microsoft.com/office/powerpoint/2010/main" xmlns="" val="2143760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4" b="54667"/>
          <a:stretch/>
        </p:blipFill>
        <p:spPr>
          <a:xfrm>
            <a:off x="1023257" y="2976348"/>
            <a:ext cx="3205843" cy="2808000"/>
          </a:xfrm>
          <a:prstGeom prst="rect">
            <a:avLst/>
          </a:prstGeom>
        </p:spPr>
      </p:pic>
      <p:sp>
        <p:nvSpPr>
          <p:cNvPr id="2" name="Title 1"/>
          <p:cNvSpPr>
            <a:spLocks noGrp="1"/>
          </p:cNvSpPr>
          <p:nvPr>
            <p:ph type="title"/>
          </p:nvPr>
        </p:nvSpPr>
        <p:spPr/>
        <p:txBody>
          <a:bodyPr/>
          <a:lstStyle/>
          <a:p>
            <a:r>
              <a:rPr lang="en-US">
                <a:solidFill>
                  <a:schemeClr val="tx1"/>
                </a:solidFill>
              </a:rPr>
              <a:t>Tracking skills:  licensing</a:t>
            </a:r>
          </a:p>
        </p:txBody>
      </p:sp>
      <p:sp>
        <p:nvSpPr>
          <p:cNvPr id="8" name="Rectangle 7"/>
          <p:cNvSpPr/>
          <p:nvPr/>
        </p:nvSpPr>
        <p:spPr>
          <a:xfrm>
            <a:off x="2320546" y="4928037"/>
            <a:ext cx="1301086" cy="89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93568" y="3304550"/>
            <a:ext cx="1301086" cy="895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229100" y="3254150"/>
            <a:ext cx="7429578" cy="2862322"/>
          </a:xfrm>
          <a:prstGeom prst="rect">
            <a:avLst/>
          </a:prstGeom>
          <a:noFill/>
          <a:ln>
            <a:solidFill>
              <a:schemeClr val="accent2"/>
            </a:solidFill>
          </a:ln>
        </p:spPr>
        <p:txBody>
          <a:bodyPr wrap="square" rtlCol="0">
            <a:spAutoFit/>
          </a:bodyPr>
          <a:lstStyle/>
          <a:p>
            <a:r>
              <a:rPr lang="en-US" sz="3200">
                <a:solidFill>
                  <a:schemeClr val="accent2"/>
                </a:solidFill>
              </a:rPr>
              <a:t>Attribution (BY)</a:t>
            </a:r>
          </a:p>
          <a:p>
            <a:endParaRPr lang="en-US"/>
          </a:p>
          <a:p>
            <a:endParaRPr lang="en-US"/>
          </a:p>
          <a:p>
            <a:r>
              <a:rPr lang="en-US" sz="2800"/>
              <a:t>One can use the work in any way must give you credit in the manner that the creator requests, </a:t>
            </a:r>
          </a:p>
          <a:p>
            <a:r>
              <a:rPr lang="en-US" sz="2800"/>
              <a:t>but not in a way that suggests endorsement. </a:t>
            </a:r>
            <a:endParaRPr lang="en-CA" sz="2800"/>
          </a:p>
          <a:p>
            <a:endParaRPr lang="en-US" sz="28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t="-4" b="54667"/>
          <a:stretch/>
        </p:blipFill>
        <p:spPr>
          <a:xfrm>
            <a:off x="1023257" y="2976348"/>
            <a:ext cx="3205843" cy="2808000"/>
          </a:xfrm>
          <a:prstGeom prst="rect">
            <a:avLst/>
          </a:prstGeom>
        </p:spPr>
      </p:pic>
      <p:sp>
        <p:nvSpPr>
          <p:cNvPr id="2" name="Title 1"/>
          <p:cNvSpPr>
            <a:spLocks noGrp="1"/>
          </p:cNvSpPr>
          <p:nvPr>
            <p:ph type="title"/>
          </p:nvPr>
        </p:nvSpPr>
        <p:spPr/>
        <p:txBody>
          <a:bodyPr/>
          <a:lstStyle/>
          <a:p>
            <a:r>
              <a:rPr lang="en-US">
                <a:solidFill>
                  <a:schemeClr val="tx1"/>
                </a:solidFill>
              </a:rPr>
              <a:t>Tracking skills:  licensing</a:t>
            </a:r>
          </a:p>
        </p:txBody>
      </p:sp>
      <p:sp>
        <p:nvSpPr>
          <p:cNvPr id="11" name="Rectangle 10"/>
          <p:cNvSpPr/>
          <p:nvPr/>
        </p:nvSpPr>
        <p:spPr>
          <a:xfrm>
            <a:off x="2393568" y="3304550"/>
            <a:ext cx="1301086" cy="1646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229100" y="3254150"/>
            <a:ext cx="7429578" cy="2431435"/>
          </a:xfrm>
          <a:prstGeom prst="rect">
            <a:avLst/>
          </a:prstGeom>
          <a:noFill/>
          <a:ln>
            <a:solidFill>
              <a:schemeClr val="accent2"/>
            </a:solidFill>
          </a:ln>
        </p:spPr>
        <p:txBody>
          <a:bodyPr wrap="square" rtlCol="0">
            <a:spAutoFit/>
          </a:bodyPr>
          <a:lstStyle/>
          <a:p>
            <a:r>
              <a:rPr lang="en-US" sz="3200">
                <a:solidFill>
                  <a:schemeClr val="accent2"/>
                </a:solidFill>
              </a:rPr>
              <a:t>ShareAlike (SA)</a:t>
            </a:r>
          </a:p>
          <a:p>
            <a:endParaRPr lang="en-US"/>
          </a:p>
          <a:p>
            <a:endParaRPr lang="en-US"/>
          </a:p>
          <a:p>
            <a:r>
              <a:rPr lang="en-US" sz="2800"/>
              <a:t>Anyone can copy, distribute, display, perform, and modify the work, as long as one distributes any modified work on the same terms. </a:t>
            </a:r>
            <a:endParaRPr lang="en-CA" sz="2800"/>
          </a:p>
        </p:txBody>
      </p:sp>
    </p:spTree>
    <p:extLst>
      <p:ext uri="{BB962C8B-B14F-4D97-AF65-F5344CB8AC3E}">
        <p14:creationId xmlns:p14="http://schemas.microsoft.com/office/powerpoint/2010/main" xmlns="" val="2998812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p:txBody>
          <a:bodyPr>
            <a:normAutofit/>
          </a:bodyPr>
          <a:lstStyle/>
          <a:p>
            <a:pPr lvl="1">
              <a:buNone/>
            </a:pPr>
            <a:endParaRPr lang="en-US" sz="3200"/>
          </a:p>
          <a:p>
            <a:pPr lvl="1">
              <a:buFont typeface="Arial"/>
              <a:buChar char="•"/>
            </a:pPr>
            <a:r>
              <a:rPr lang="en-US" sz="3200">
                <a:solidFill>
                  <a:srgbClr val="000000"/>
                </a:solidFill>
              </a:rPr>
              <a:t> Articles and Books</a:t>
            </a:r>
          </a:p>
          <a:p>
            <a:pPr lvl="1">
              <a:buFont typeface="Arial"/>
              <a:buChar char="•"/>
            </a:pPr>
            <a:r>
              <a:rPr lang="en-US" sz="3200">
                <a:solidFill>
                  <a:srgbClr val="000000"/>
                </a:solidFill>
              </a:rPr>
              <a:t> Dissertations and Theses</a:t>
            </a:r>
          </a:p>
          <a:p>
            <a:pPr lvl="1">
              <a:buFont typeface="Arial"/>
              <a:buChar char="•"/>
            </a:pPr>
            <a:r>
              <a:rPr lang="en-US" sz="3200">
                <a:solidFill>
                  <a:srgbClr val="000000"/>
                </a:solidFill>
              </a:rPr>
              <a:t> Legal and Data</a:t>
            </a:r>
          </a:p>
          <a:p>
            <a:pPr lvl="1">
              <a:buFont typeface="Arial"/>
              <a:buChar char="•"/>
            </a:pPr>
            <a:r>
              <a:rPr lang="en-US" sz="3200">
                <a:solidFill>
                  <a:srgbClr val="000000"/>
                </a:solidFill>
              </a:rPr>
              <a:t> Images and Sounds</a:t>
            </a:r>
          </a:p>
          <a:p>
            <a:pPr lvl="1">
              <a:buFont typeface="Arial"/>
              <a:buChar char="•"/>
            </a:pPr>
            <a:r>
              <a:rPr lang="en-US" sz="3200">
                <a:solidFill>
                  <a:srgbClr val="000000"/>
                </a:solidFill>
              </a:rPr>
              <a:t> Multiple formats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Lingo:  Licensing</a:t>
            </a:r>
          </a:p>
        </p:txBody>
      </p:sp>
      <p:sp>
        <p:nvSpPr>
          <p:cNvPr id="7" name="Content Placeholder 6"/>
          <p:cNvSpPr>
            <a:spLocks noGrp="1"/>
          </p:cNvSpPr>
          <p:nvPr>
            <p:ph idx="1"/>
          </p:nvPr>
        </p:nvSpPr>
        <p:spPr/>
        <p:txBody>
          <a:bodyPr>
            <a:normAutofit/>
          </a:bodyPr>
          <a:lstStyle/>
          <a:p>
            <a:pPr>
              <a:buNone/>
            </a:pPr>
            <a:r>
              <a:rPr lang="en-US"/>
              <a:t>DEFINITION:  The legal permission to use something.</a:t>
            </a:r>
          </a:p>
          <a:p>
            <a:pPr>
              <a:buNone/>
            </a:pPr>
            <a:endParaRPr lang="en-US" b="1"/>
          </a:p>
          <a:p>
            <a:pPr>
              <a:buNone/>
            </a:pPr>
            <a:r>
              <a:rPr lang="en-US" b="1"/>
              <a:t>Case Evidence:</a:t>
            </a:r>
          </a:p>
          <a:p>
            <a:pPr indent="0">
              <a:buNone/>
            </a:pPr>
            <a:r>
              <a:rPr lang="en-US"/>
              <a:t>The license information for each resource will tell us if it is open access, and what limitations there are to its use and modification.</a:t>
            </a:r>
          </a:p>
          <a:p>
            <a:pPr>
              <a:buFont typeface="Arial" pitchFamily="34" charset="0"/>
              <a:buChar cha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p:txBody>
          <a:bodyPr>
            <a:normAutofit fontScale="92500" lnSpcReduction="20000"/>
          </a:bodyPr>
          <a:lstStyle/>
          <a:p>
            <a:endParaRPr lang="en-US" sz="1000">
              <a:solidFill>
                <a:schemeClr val="tx2">
                  <a:lumMod val="60000"/>
                  <a:lumOff val="40000"/>
                </a:schemeClr>
              </a:solidFill>
            </a:endParaRPr>
          </a:p>
          <a:p>
            <a:endParaRPr lang="en-US" sz="1000">
              <a:solidFill>
                <a:schemeClr val="tx2">
                  <a:lumMod val="60000"/>
                  <a:lumOff val="40000"/>
                </a:schemeClr>
              </a:solidFill>
            </a:endParaRPr>
          </a:p>
          <a:p>
            <a:r>
              <a:rPr lang="en-US" sz="3200">
                <a:solidFill>
                  <a:schemeClr val="accent2"/>
                </a:solidFill>
              </a:rPr>
              <a:t>Articles</a:t>
            </a:r>
          </a:p>
          <a:p>
            <a:endParaRPr lang="en-US" sz="1200"/>
          </a:p>
          <a:p>
            <a:pPr lvl="1">
              <a:buClr>
                <a:schemeClr val="accent2"/>
              </a:buClr>
              <a:buFont typeface="Arial"/>
              <a:buChar char="•"/>
            </a:pPr>
            <a:r>
              <a:rPr lang="en-US" sz="3200">
                <a:solidFill>
                  <a:srgbClr val="000000"/>
                </a:solidFill>
              </a:rPr>
              <a:t> PubMed Central Canada </a:t>
            </a:r>
            <a:r>
              <a:rPr lang="en-US" sz="3200">
                <a:solidFill>
                  <a:srgbClr val="000000"/>
                </a:solidFill>
                <a:hlinkClick r:id="rId3"/>
              </a:rPr>
              <a:t>http://pubmedcentralcanada.ca/</a:t>
            </a:r>
            <a:endParaRPr lang="en-US" sz="3200">
              <a:solidFill>
                <a:srgbClr val="000000"/>
              </a:solidFill>
            </a:endParaRPr>
          </a:p>
          <a:p>
            <a:pPr lvl="1">
              <a:buClr>
                <a:schemeClr val="accent2"/>
              </a:buClr>
              <a:buFont typeface="Arial"/>
              <a:buChar char="•"/>
            </a:pPr>
            <a:r>
              <a:rPr lang="en-US" sz="3200">
                <a:solidFill>
                  <a:srgbClr val="000000"/>
                </a:solidFill>
              </a:rPr>
              <a:t> PLOS </a:t>
            </a:r>
            <a:r>
              <a:rPr lang="en-US" sz="3200">
                <a:solidFill>
                  <a:srgbClr val="000000"/>
                </a:solidFill>
                <a:hlinkClick r:id="rId4"/>
              </a:rPr>
              <a:t>http://www.plos.org/publications/journals/</a:t>
            </a:r>
            <a:endParaRPr lang="en-US" sz="3200">
              <a:solidFill>
                <a:srgbClr val="000000"/>
              </a:solidFill>
            </a:endParaRPr>
          </a:p>
          <a:p>
            <a:pPr lvl="1">
              <a:buClr>
                <a:schemeClr val="accent2"/>
              </a:buClr>
              <a:buFont typeface="Arial"/>
              <a:buChar char="•"/>
            </a:pPr>
            <a:r>
              <a:rPr lang="en-US" sz="3200">
                <a:solidFill>
                  <a:srgbClr val="000000"/>
                </a:solidFill>
              </a:rPr>
              <a:t> Wiley Open Access </a:t>
            </a:r>
            <a:r>
              <a:rPr lang="en-US" sz="3200">
                <a:solidFill>
                  <a:srgbClr val="000000"/>
                </a:solidFill>
                <a:hlinkClick r:id="rId5"/>
              </a:rPr>
              <a:t>http://www.wileyopenaccess.com/view/journals.html</a:t>
            </a:r>
            <a:endParaRPr lang="en-US" sz="3200">
              <a:solidFill>
                <a:srgbClr val="000000"/>
              </a:solidFill>
            </a:endParaRPr>
          </a:p>
          <a:p>
            <a:pPr lvl="1">
              <a:buClr>
                <a:schemeClr val="accent2"/>
              </a:buClr>
              <a:buFont typeface="Arial"/>
              <a:buChar char="•"/>
            </a:pPr>
            <a:r>
              <a:rPr lang="en-US" sz="3200">
                <a:solidFill>
                  <a:srgbClr val="000000"/>
                </a:solidFill>
              </a:rPr>
              <a:t> multiple databases listed by AU Library at: </a:t>
            </a:r>
            <a:r>
              <a:rPr lang="en-US" sz="3200">
                <a:solidFill>
                  <a:srgbClr val="000000"/>
                </a:solidFill>
                <a:hlinkClick r:id="rId6"/>
              </a:rPr>
              <a:t>http://library.athabascau.ca/resource/browse?type=FreelyAvailable</a:t>
            </a:r>
            <a:endParaRPr lang="en-US" sz="3200">
              <a:solidFill>
                <a:srgbClr val="000000"/>
              </a:solidFill>
            </a:endParaRPr>
          </a:p>
          <a:p>
            <a:pPr lvl="1">
              <a:buClr>
                <a:schemeClr val="accent2"/>
              </a:buClr>
              <a:buFont typeface="Arial"/>
              <a:buChar char="•"/>
            </a:pPr>
            <a:endParaRPr lang="en-US" sz="3200">
              <a:solidFill>
                <a:srgbClr val="000000"/>
              </a:solidFill>
            </a:endParaRPr>
          </a:p>
          <a:p>
            <a:pPr lvl="1">
              <a:buClr>
                <a:schemeClr val="accent2"/>
              </a:buClr>
              <a:buFont typeface="Arial"/>
              <a:buChar char="•"/>
            </a:pPr>
            <a:endParaRPr lang="en-US" sz="3200">
              <a:solidFill>
                <a:srgbClr val="000000"/>
              </a:solidFill>
            </a:endParaRPr>
          </a:p>
        </p:txBody>
      </p:sp>
    </p:spTree>
    <p:extLst>
      <p:ext uri="{BB962C8B-B14F-4D97-AF65-F5344CB8AC3E}">
        <p14:creationId xmlns:p14="http://schemas.microsoft.com/office/powerpoint/2010/main" xmlns="" val="31017768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p:txBody>
          <a:bodyPr>
            <a:normAutofit fontScale="92500" lnSpcReduction="20000"/>
          </a:bodyPr>
          <a:lstStyle/>
          <a:p>
            <a:endParaRPr lang="en-US" sz="1100">
              <a:solidFill>
                <a:schemeClr val="tx2">
                  <a:lumMod val="60000"/>
                  <a:lumOff val="40000"/>
                </a:schemeClr>
              </a:solidFill>
            </a:endParaRPr>
          </a:p>
          <a:p>
            <a:endParaRPr lang="en-US" sz="1100">
              <a:solidFill>
                <a:schemeClr val="tx2">
                  <a:lumMod val="60000"/>
                  <a:lumOff val="40000"/>
                </a:schemeClr>
              </a:solidFill>
            </a:endParaRPr>
          </a:p>
          <a:p>
            <a:r>
              <a:rPr lang="en-US" sz="3500">
                <a:solidFill>
                  <a:schemeClr val="accent2"/>
                </a:solidFill>
              </a:rPr>
              <a:t>Books</a:t>
            </a:r>
          </a:p>
          <a:p>
            <a:endParaRPr lang="en-US" sz="1100"/>
          </a:p>
          <a:p>
            <a:pPr lvl="1">
              <a:buClr>
                <a:schemeClr val="accent2"/>
              </a:buClr>
              <a:buFont typeface="Arial"/>
              <a:buChar char="•"/>
            </a:pPr>
            <a:r>
              <a:rPr lang="en-US" sz="3200">
                <a:solidFill>
                  <a:srgbClr val="000000"/>
                </a:solidFill>
              </a:rPr>
              <a:t> </a:t>
            </a:r>
            <a:r>
              <a:rPr lang="en-US" sz="3200"/>
              <a:t>Project Gutenberg</a:t>
            </a:r>
            <a:r>
              <a:rPr lang="mr-IN" sz="3200"/>
              <a:t>–</a:t>
            </a:r>
            <a:r>
              <a:rPr lang="en-US" sz="3200"/>
              <a:t> Canada </a:t>
            </a:r>
            <a:r>
              <a:rPr lang="en-US" sz="3200">
                <a:hlinkClick r:id="rId3"/>
              </a:rPr>
              <a:t>https://www.gutenberg.ca</a:t>
            </a:r>
            <a:endParaRPr lang="en-US" sz="3200"/>
          </a:p>
          <a:p>
            <a:pPr lvl="1">
              <a:buClr>
                <a:schemeClr val="accent2"/>
              </a:buClr>
              <a:buFont typeface="Arial"/>
              <a:buChar char="•"/>
            </a:pPr>
            <a:r>
              <a:rPr lang="en-US" sz="3200"/>
              <a:t> Project Gutenberg </a:t>
            </a:r>
            <a:r>
              <a:rPr lang="en-US" sz="3200">
                <a:hlinkClick r:id="rId4"/>
              </a:rPr>
              <a:t>https://www.gutenberg.org</a:t>
            </a:r>
            <a:endParaRPr lang="en-US" sz="3200"/>
          </a:p>
          <a:p>
            <a:pPr lvl="1">
              <a:buClr>
                <a:schemeClr val="accent2"/>
              </a:buClr>
              <a:buFont typeface="Arial"/>
              <a:buChar char="•"/>
            </a:pPr>
            <a:r>
              <a:rPr lang="en-US" sz="3200"/>
              <a:t> </a:t>
            </a:r>
            <a:r>
              <a:rPr lang="en-US" sz="3200" err="1"/>
              <a:t>InTechOpen</a:t>
            </a:r>
            <a:r>
              <a:rPr lang="en-US" sz="3200"/>
              <a:t> </a:t>
            </a:r>
            <a:r>
              <a:rPr lang="en-US" sz="3200">
                <a:hlinkClick r:id="rId5"/>
              </a:rPr>
              <a:t>www.intechopen.com</a:t>
            </a:r>
            <a:endParaRPr lang="en-US" sz="3200"/>
          </a:p>
          <a:p>
            <a:pPr lvl="1">
              <a:buClr>
                <a:schemeClr val="accent2"/>
              </a:buClr>
              <a:buFont typeface="Arial"/>
              <a:buChar char="•"/>
            </a:pPr>
            <a:r>
              <a:rPr lang="en-US" sz="3200"/>
              <a:t> Lonely planet travel guides </a:t>
            </a:r>
            <a:r>
              <a:rPr lang="en-US" sz="3200" u="sng">
                <a:hlinkClick r:id="rId6"/>
              </a:rPr>
              <a:t>http://lonelyplanet.com/</a:t>
            </a:r>
            <a:endParaRPr lang="en-US" sz="3200" u="sng"/>
          </a:p>
          <a:p>
            <a:pPr lvl="1">
              <a:buClr>
                <a:schemeClr val="accent2"/>
              </a:buClr>
              <a:buFont typeface="Arial"/>
              <a:buChar char="•"/>
            </a:pPr>
            <a:r>
              <a:rPr lang="en-US" sz="3200"/>
              <a:t> OAPEN Library </a:t>
            </a:r>
            <a:r>
              <a:rPr lang="en-US" sz="3200">
                <a:hlinkClick r:id="rId7"/>
              </a:rPr>
              <a:t>www.oapen.org</a:t>
            </a:r>
            <a:endParaRPr lang="en-US" sz="3200"/>
          </a:p>
          <a:p>
            <a:pPr lvl="1">
              <a:buClr>
                <a:schemeClr val="accent2"/>
              </a:buClr>
              <a:buFont typeface="Arial"/>
              <a:buChar char="•"/>
            </a:pPr>
            <a:r>
              <a:rPr lang="en-US" sz="3200"/>
              <a:t> Directory of Open Access Books </a:t>
            </a:r>
            <a:r>
              <a:rPr lang="en-US" sz="3200">
                <a:hlinkClick r:id="rId8"/>
              </a:rPr>
              <a:t>www.doabooks.org</a:t>
            </a:r>
            <a:endParaRPr lang="en-US" sz="3200"/>
          </a:p>
          <a:p>
            <a:pPr lvl="1">
              <a:buClr>
                <a:schemeClr val="accent2"/>
              </a:buClr>
              <a:buFont typeface="Arial"/>
              <a:buChar char="•"/>
            </a:pPr>
            <a:endParaRPr lang="en-US" sz="3200"/>
          </a:p>
          <a:p>
            <a:pPr lvl="1">
              <a:buClr>
                <a:schemeClr val="accent2"/>
              </a:buClr>
              <a:buFont typeface="Arial"/>
              <a:buChar char="•"/>
            </a:pPr>
            <a:endParaRPr lang="en-CA" sz="3200"/>
          </a:p>
          <a:p>
            <a:pPr lvl="1">
              <a:buClr>
                <a:schemeClr val="accent2"/>
              </a:buClr>
              <a:buFont typeface="Arial"/>
              <a:buChar char="•"/>
            </a:pPr>
            <a:endParaRPr lang="en-US" sz="3200"/>
          </a:p>
          <a:p>
            <a:pPr lvl="1">
              <a:buClr>
                <a:schemeClr val="accent2"/>
              </a:buClr>
              <a:buFont typeface="Arial"/>
              <a:buChar char="•"/>
            </a:pPr>
            <a:endParaRPr lang="en-US" sz="3200"/>
          </a:p>
          <a:p>
            <a:pPr lvl="1">
              <a:buClr>
                <a:schemeClr val="accent2"/>
              </a:buClr>
              <a:buFont typeface="Arial"/>
              <a:buChar char="•"/>
            </a:pPr>
            <a:endParaRPr lang="en-CA" sz="3200"/>
          </a:p>
          <a:p>
            <a:pPr lvl="1">
              <a:buClr>
                <a:schemeClr val="accent2"/>
              </a:buClr>
              <a:buFont typeface="Arial"/>
              <a:buChar char="•"/>
            </a:pPr>
            <a:endParaRPr lang="en-US" sz="3200">
              <a:solidFill>
                <a:srgbClr val="000000"/>
              </a:solidFill>
            </a:endParaRPr>
          </a:p>
        </p:txBody>
      </p:sp>
    </p:spTree>
    <p:extLst>
      <p:ext uri="{BB962C8B-B14F-4D97-AF65-F5344CB8AC3E}">
        <p14:creationId xmlns:p14="http://schemas.microsoft.com/office/powerpoint/2010/main" xmlns="" val="10738603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p:txBody>
          <a:bodyPr>
            <a:normAutofit/>
          </a:bodyPr>
          <a:lstStyle/>
          <a:p>
            <a:endParaRPr lang="en-US" sz="1100">
              <a:solidFill>
                <a:schemeClr val="tx2">
                  <a:lumMod val="60000"/>
                  <a:lumOff val="40000"/>
                </a:schemeClr>
              </a:solidFill>
            </a:endParaRPr>
          </a:p>
          <a:p>
            <a:endParaRPr lang="en-US" sz="1100">
              <a:solidFill>
                <a:schemeClr val="tx2">
                  <a:lumMod val="60000"/>
                  <a:lumOff val="40000"/>
                </a:schemeClr>
              </a:solidFill>
            </a:endParaRPr>
          </a:p>
          <a:p>
            <a:r>
              <a:rPr lang="en-US" sz="3200">
                <a:solidFill>
                  <a:schemeClr val="accent2"/>
                </a:solidFill>
              </a:rPr>
              <a:t>Dissertations and Theses</a:t>
            </a:r>
          </a:p>
          <a:p>
            <a:endParaRPr lang="en-US" sz="1100"/>
          </a:p>
          <a:p>
            <a:pPr marL="0" indent="0">
              <a:buNone/>
            </a:pPr>
            <a:endParaRPr lang="en-US" sz="1000">
              <a:solidFill>
                <a:schemeClr val="tx2">
                  <a:lumMod val="60000"/>
                  <a:lumOff val="40000"/>
                </a:schemeClr>
              </a:solidFill>
            </a:endParaRPr>
          </a:p>
          <a:p>
            <a:pPr lvl="1">
              <a:buClr>
                <a:schemeClr val="accent2"/>
              </a:buClr>
              <a:buFont typeface="Arial"/>
              <a:buChar char="•"/>
            </a:pPr>
            <a:r>
              <a:rPr lang="en-US" sz="3200">
                <a:solidFill>
                  <a:srgbClr val="000000"/>
                </a:solidFill>
              </a:rPr>
              <a:t> </a:t>
            </a:r>
            <a:r>
              <a:rPr lang="en-US" sz="3200"/>
              <a:t>Open PQDT </a:t>
            </a:r>
            <a:r>
              <a:rPr lang="en-US" sz="3200">
                <a:hlinkClick r:id="rId3"/>
              </a:rPr>
              <a:t>http://pqdtopen.proquest.com/search.html</a:t>
            </a:r>
            <a:endParaRPr lang="en-US" sz="3200"/>
          </a:p>
          <a:p>
            <a:pPr lvl="1">
              <a:buClr>
                <a:schemeClr val="accent2"/>
              </a:buClr>
              <a:buFont typeface="Arial"/>
              <a:buChar char="•"/>
            </a:pPr>
            <a:r>
              <a:rPr lang="en-US" sz="3200"/>
              <a:t> Open</a:t>
            </a:r>
            <a:r>
              <a:rPr lang="en-CA" sz="3200"/>
              <a:t> Access Theses and Dissertations </a:t>
            </a:r>
            <a:r>
              <a:rPr lang="en-CA" sz="3200">
                <a:hlinkClick r:id="rId4"/>
              </a:rPr>
              <a:t>https://oatd.org</a:t>
            </a:r>
            <a:endParaRPr lang="en-CA" sz="3200"/>
          </a:p>
          <a:p>
            <a:pPr marL="128016" lvl="1" indent="0">
              <a:buClr>
                <a:schemeClr val="accent2"/>
              </a:buClr>
              <a:buNone/>
            </a:pPr>
            <a:endParaRPr lang="en-CA" sz="3200"/>
          </a:p>
          <a:p>
            <a:pPr lvl="1">
              <a:buClr>
                <a:schemeClr val="accent2"/>
              </a:buClr>
              <a:buFont typeface="Arial"/>
              <a:buChar char="•"/>
            </a:pPr>
            <a:endParaRPr lang="en-US" sz="3200">
              <a:solidFill>
                <a:srgbClr val="000000"/>
              </a:solidFill>
            </a:endParaRPr>
          </a:p>
        </p:txBody>
      </p:sp>
    </p:spTree>
    <p:extLst>
      <p:ext uri="{BB962C8B-B14F-4D97-AF65-F5344CB8AC3E}">
        <p14:creationId xmlns:p14="http://schemas.microsoft.com/office/powerpoint/2010/main" xmlns="" val="42785924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p:txBody>
          <a:bodyPr>
            <a:normAutofit/>
          </a:bodyPr>
          <a:lstStyle/>
          <a:p>
            <a:endParaRPr lang="en-US" sz="1100">
              <a:solidFill>
                <a:schemeClr val="tx2">
                  <a:lumMod val="60000"/>
                  <a:lumOff val="40000"/>
                </a:schemeClr>
              </a:solidFill>
            </a:endParaRPr>
          </a:p>
          <a:p>
            <a:endParaRPr lang="en-US" sz="1100">
              <a:solidFill>
                <a:schemeClr val="tx2">
                  <a:lumMod val="60000"/>
                  <a:lumOff val="40000"/>
                </a:schemeClr>
              </a:solidFill>
            </a:endParaRPr>
          </a:p>
          <a:p>
            <a:r>
              <a:rPr lang="en-US" sz="3200">
                <a:solidFill>
                  <a:schemeClr val="accent2"/>
                </a:solidFill>
              </a:rPr>
              <a:t>Legal </a:t>
            </a:r>
          </a:p>
          <a:p>
            <a:endParaRPr lang="en-US" sz="1000">
              <a:solidFill>
                <a:schemeClr val="tx2">
                  <a:lumMod val="60000"/>
                  <a:lumOff val="40000"/>
                </a:schemeClr>
              </a:solidFill>
            </a:endParaRPr>
          </a:p>
          <a:p>
            <a:endParaRPr lang="en-US" sz="1000">
              <a:solidFill>
                <a:schemeClr val="tx2">
                  <a:lumMod val="60000"/>
                  <a:lumOff val="40000"/>
                </a:schemeClr>
              </a:solidFill>
            </a:endParaRPr>
          </a:p>
          <a:p>
            <a:pPr lvl="1">
              <a:buClr>
                <a:schemeClr val="accent2"/>
              </a:buClr>
              <a:buFont typeface="Arial"/>
              <a:buChar char="•"/>
            </a:pPr>
            <a:r>
              <a:rPr lang="en-US" sz="3200">
                <a:solidFill>
                  <a:srgbClr val="000000"/>
                </a:solidFill>
              </a:rPr>
              <a:t> CANLII </a:t>
            </a:r>
            <a:r>
              <a:rPr lang="en-US" sz="3200">
                <a:solidFill>
                  <a:srgbClr val="000000"/>
                </a:solidFill>
                <a:hlinkClick r:id="rId3"/>
              </a:rPr>
              <a:t>http://www.canlii.org/</a:t>
            </a:r>
            <a:endParaRPr lang="en-US" sz="3200">
              <a:solidFill>
                <a:srgbClr val="000000"/>
              </a:solidFill>
            </a:endParaRPr>
          </a:p>
          <a:p>
            <a:pPr lvl="1">
              <a:buClr>
                <a:schemeClr val="accent2"/>
              </a:buClr>
              <a:buFont typeface="Arial"/>
              <a:buChar char="•"/>
            </a:pPr>
            <a:r>
              <a:rPr lang="en-CA" sz="3200"/>
              <a:t> WORLDLII </a:t>
            </a:r>
            <a:r>
              <a:rPr lang="en-CA" sz="3200">
                <a:hlinkClick r:id="rId4"/>
              </a:rPr>
              <a:t>http://www.worldlii.org/</a:t>
            </a:r>
            <a:endParaRPr lang="en-CA" sz="3200"/>
          </a:p>
          <a:p>
            <a:pPr marL="128016" lvl="1" indent="0">
              <a:buClr>
                <a:schemeClr val="accent2"/>
              </a:buClr>
              <a:buNone/>
            </a:pPr>
            <a:endParaRPr lang="en-CA" sz="3200"/>
          </a:p>
          <a:p>
            <a:pPr lvl="1">
              <a:buClr>
                <a:schemeClr val="accent2"/>
              </a:buClr>
              <a:buFont typeface="Arial"/>
              <a:buChar char="•"/>
            </a:pPr>
            <a:endParaRPr lang="en-US" sz="3200">
              <a:solidFill>
                <a:srgbClr val="000000"/>
              </a:solidFill>
            </a:endParaRPr>
          </a:p>
        </p:txBody>
      </p:sp>
    </p:spTree>
    <p:extLst>
      <p:ext uri="{BB962C8B-B14F-4D97-AF65-F5344CB8AC3E}">
        <p14:creationId xmlns:p14="http://schemas.microsoft.com/office/powerpoint/2010/main" xmlns="" val="1023010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p:txBody>
          <a:bodyPr>
            <a:normAutofit/>
          </a:bodyPr>
          <a:lstStyle/>
          <a:p>
            <a:endParaRPr lang="en-US" sz="1100">
              <a:solidFill>
                <a:schemeClr val="tx2">
                  <a:lumMod val="60000"/>
                  <a:lumOff val="40000"/>
                </a:schemeClr>
              </a:solidFill>
            </a:endParaRPr>
          </a:p>
          <a:p>
            <a:endParaRPr lang="en-US" sz="1100">
              <a:solidFill>
                <a:schemeClr val="tx2">
                  <a:lumMod val="60000"/>
                  <a:lumOff val="40000"/>
                </a:schemeClr>
              </a:solidFill>
            </a:endParaRPr>
          </a:p>
          <a:p>
            <a:r>
              <a:rPr lang="en-US" sz="3200">
                <a:solidFill>
                  <a:schemeClr val="accent2"/>
                </a:solidFill>
              </a:rPr>
              <a:t>Data </a:t>
            </a:r>
          </a:p>
          <a:p>
            <a:endParaRPr lang="en-US" sz="1000">
              <a:solidFill>
                <a:schemeClr val="tx2">
                  <a:lumMod val="60000"/>
                  <a:lumOff val="40000"/>
                </a:schemeClr>
              </a:solidFill>
            </a:endParaRPr>
          </a:p>
          <a:p>
            <a:pPr lvl="1">
              <a:buClr>
                <a:schemeClr val="accent2"/>
              </a:buClr>
              <a:buFont typeface="Arial"/>
              <a:buChar char="•"/>
            </a:pPr>
            <a:r>
              <a:rPr lang="en-US" sz="3200">
                <a:solidFill>
                  <a:srgbClr val="000000"/>
                </a:solidFill>
              </a:rPr>
              <a:t> Statistics Canada </a:t>
            </a:r>
            <a:r>
              <a:rPr lang="en-US" sz="3200">
                <a:solidFill>
                  <a:srgbClr val="000000"/>
                </a:solidFill>
                <a:hlinkClick r:id="rId3"/>
              </a:rPr>
              <a:t>http://www.statcan.gc.ca/</a:t>
            </a:r>
            <a:endParaRPr lang="en-US" sz="3200">
              <a:solidFill>
                <a:srgbClr val="000000"/>
              </a:solidFill>
            </a:endParaRPr>
          </a:p>
          <a:p>
            <a:pPr lvl="1">
              <a:buClr>
                <a:schemeClr val="accent2"/>
              </a:buClr>
              <a:buFont typeface="Arial"/>
              <a:buChar char="•"/>
            </a:pPr>
            <a:r>
              <a:rPr lang="en-US" sz="3200">
                <a:solidFill>
                  <a:srgbClr val="000000"/>
                </a:solidFill>
              </a:rPr>
              <a:t> United Nations Statistical Division  </a:t>
            </a:r>
            <a:r>
              <a:rPr lang="en-US" sz="3200">
                <a:solidFill>
                  <a:srgbClr val="000000"/>
                </a:solidFill>
                <a:hlinkClick r:id="rId4"/>
              </a:rPr>
              <a:t>http://unstats.un.org/unsd/default.htm</a:t>
            </a:r>
            <a:endParaRPr lang="en-US" sz="3200">
              <a:solidFill>
                <a:srgbClr val="000000"/>
              </a:solidFill>
            </a:endParaRPr>
          </a:p>
          <a:p>
            <a:pPr lvl="1">
              <a:buClr>
                <a:schemeClr val="accent2"/>
              </a:buClr>
              <a:buFont typeface="Arial"/>
              <a:buChar char="•"/>
            </a:pPr>
            <a:r>
              <a:rPr lang="en-US" sz="3200">
                <a:solidFill>
                  <a:srgbClr val="000000"/>
                </a:solidFill>
              </a:rPr>
              <a:t> OECD </a:t>
            </a:r>
            <a:r>
              <a:rPr lang="en-US" sz="3200">
                <a:solidFill>
                  <a:srgbClr val="000000"/>
                </a:solidFill>
                <a:hlinkClick r:id="rId5"/>
              </a:rPr>
              <a:t>http://www.oecd.org/</a:t>
            </a:r>
            <a:endParaRPr lang="en-US" sz="3200">
              <a:solidFill>
                <a:srgbClr val="000000"/>
              </a:solidFill>
            </a:endParaRPr>
          </a:p>
          <a:p>
            <a:pPr marL="128016" lvl="1" indent="0">
              <a:buClr>
                <a:schemeClr val="accent2"/>
              </a:buClr>
              <a:buNone/>
            </a:pPr>
            <a:endParaRPr lang="en-CA" sz="3200"/>
          </a:p>
          <a:p>
            <a:pPr lvl="1">
              <a:buClr>
                <a:schemeClr val="accent2"/>
              </a:buClr>
              <a:buFont typeface="Arial"/>
              <a:buChar char="•"/>
            </a:pPr>
            <a:endParaRPr lang="en-US" sz="3200">
              <a:solidFill>
                <a:srgbClr val="000000"/>
              </a:solidFill>
            </a:endParaRPr>
          </a:p>
        </p:txBody>
      </p:sp>
    </p:spTree>
    <p:extLst>
      <p:ext uri="{BB962C8B-B14F-4D97-AF65-F5344CB8AC3E}">
        <p14:creationId xmlns:p14="http://schemas.microsoft.com/office/powerpoint/2010/main" xmlns="" val="12508896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p:txBody>
          <a:bodyPr>
            <a:normAutofit/>
          </a:bodyPr>
          <a:lstStyle/>
          <a:p>
            <a:pPr lvl="1">
              <a:buNone/>
            </a:pPr>
            <a:endParaRPr lang="en-US" sz="1000"/>
          </a:p>
          <a:p>
            <a:pPr lvl="1">
              <a:buNone/>
            </a:pPr>
            <a:endParaRPr lang="en-US" sz="1000"/>
          </a:p>
          <a:p>
            <a:r>
              <a:rPr lang="en-US" sz="3200">
                <a:solidFill>
                  <a:schemeClr val="accent2"/>
                </a:solidFill>
              </a:rPr>
              <a:t>Images</a:t>
            </a:r>
          </a:p>
          <a:p>
            <a:endParaRPr lang="en-US" sz="3200"/>
          </a:p>
          <a:p>
            <a:pPr lvl="1">
              <a:buClr>
                <a:schemeClr val="accent2"/>
              </a:buClr>
              <a:buFont typeface="Arial"/>
              <a:buChar char="•"/>
            </a:pPr>
            <a:r>
              <a:rPr lang="en-US" sz="3200">
                <a:solidFill>
                  <a:srgbClr val="000000"/>
                </a:solidFill>
              </a:rPr>
              <a:t> </a:t>
            </a:r>
            <a:r>
              <a:rPr lang="en-US" sz="3200" err="1">
                <a:solidFill>
                  <a:srgbClr val="000000"/>
                </a:solidFill>
              </a:rPr>
              <a:t>Pexel</a:t>
            </a:r>
            <a:r>
              <a:rPr lang="en-US" sz="3200">
                <a:solidFill>
                  <a:srgbClr val="000000"/>
                </a:solidFill>
              </a:rPr>
              <a:t> </a:t>
            </a:r>
            <a:r>
              <a:rPr lang="mr-IN" sz="3200">
                <a:solidFill>
                  <a:srgbClr val="000000"/>
                </a:solidFill>
              </a:rPr>
              <a:t>–</a:t>
            </a:r>
            <a:r>
              <a:rPr lang="en-US" sz="3200">
                <a:solidFill>
                  <a:srgbClr val="000000"/>
                </a:solidFill>
              </a:rPr>
              <a:t> stock photos </a:t>
            </a:r>
            <a:r>
              <a:rPr lang="en-US" sz="3200">
                <a:solidFill>
                  <a:srgbClr val="000000"/>
                </a:solidFill>
                <a:hlinkClick r:id="rId3"/>
              </a:rPr>
              <a:t>www.pexels.com</a:t>
            </a:r>
            <a:endParaRPr lang="en-US" sz="3200">
              <a:solidFill>
                <a:srgbClr val="000000"/>
              </a:solidFill>
            </a:endParaRPr>
          </a:p>
          <a:p>
            <a:pPr lvl="1">
              <a:buClr>
                <a:schemeClr val="accent2"/>
              </a:buClr>
              <a:buFont typeface="Arial"/>
              <a:buChar char="•"/>
            </a:pPr>
            <a:r>
              <a:rPr lang="en-US" sz="3200">
                <a:solidFill>
                  <a:srgbClr val="000000"/>
                </a:solidFill>
              </a:rPr>
              <a:t> Flickr </a:t>
            </a:r>
            <a:r>
              <a:rPr lang="mr-IN" sz="3200">
                <a:solidFill>
                  <a:srgbClr val="000000"/>
                </a:solidFill>
              </a:rPr>
              <a:t>–</a:t>
            </a:r>
            <a:r>
              <a:rPr lang="en-US" sz="3200">
                <a:solidFill>
                  <a:srgbClr val="000000"/>
                </a:solidFill>
              </a:rPr>
              <a:t> The Commons </a:t>
            </a:r>
            <a:r>
              <a:rPr lang="en-US" sz="3200">
                <a:solidFill>
                  <a:srgbClr val="000000"/>
                </a:solidFill>
                <a:hlinkClick r:id="rId4"/>
              </a:rPr>
              <a:t>www.flickr.com/creativecommons</a:t>
            </a:r>
            <a:endParaRPr lang="en-US" sz="3200">
              <a:solidFill>
                <a:srgbClr val="000000"/>
              </a:solidFill>
            </a:endParaRPr>
          </a:p>
          <a:p>
            <a:pPr lvl="1">
              <a:buClr>
                <a:schemeClr val="accent2"/>
              </a:buClr>
              <a:buFont typeface="Arial"/>
              <a:buChar char="•"/>
            </a:pPr>
            <a:r>
              <a:rPr lang="en-US" sz="3200">
                <a:solidFill>
                  <a:srgbClr val="000000"/>
                </a:solidFill>
              </a:rPr>
              <a:t> </a:t>
            </a:r>
            <a:r>
              <a:rPr lang="en-US" sz="3200" err="1">
                <a:solidFill>
                  <a:srgbClr val="000000"/>
                </a:solidFill>
              </a:rPr>
              <a:t>Xkcd</a:t>
            </a:r>
            <a:r>
              <a:rPr lang="en-US" sz="3200">
                <a:solidFill>
                  <a:srgbClr val="000000"/>
                </a:solidFill>
              </a:rPr>
              <a:t> </a:t>
            </a:r>
            <a:r>
              <a:rPr lang="mr-IN" sz="3200">
                <a:solidFill>
                  <a:srgbClr val="000000"/>
                </a:solidFill>
              </a:rPr>
              <a:t>–</a:t>
            </a:r>
            <a:r>
              <a:rPr lang="en-US" sz="3200">
                <a:solidFill>
                  <a:srgbClr val="000000"/>
                </a:solidFill>
              </a:rPr>
              <a:t> comic  </a:t>
            </a:r>
            <a:r>
              <a:rPr lang="en-US" sz="3200">
                <a:solidFill>
                  <a:srgbClr val="000000"/>
                </a:solidFill>
                <a:hlinkClick r:id="rId5"/>
              </a:rPr>
              <a:t>https://xkcd.com</a:t>
            </a:r>
            <a:endParaRPr lang="en-US" sz="3200">
              <a:solidFill>
                <a:srgbClr val="000000"/>
              </a:solidFill>
            </a:endParaRPr>
          </a:p>
          <a:p>
            <a:pPr lvl="1">
              <a:buClr>
                <a:schemeClr val="accent2"/>
              </a:buClr>
              <a:buFont typeface="Arial"/>
              <a:buChar char="•"/>
            </a:pPr>
            <a:endParaRPr lang="en-US" sz="3200">
              <a:solidFill>
                <a:srgbClr val="000000"/>
              </a:solidFill>
            </a:endParaRPr>
          </a:p>
          <a:p>
            <a:pPr lvl="1">
              <a:buClr>
                <a:schemeClr val="accent2"/>
              </a:buClr>
              <a:buFont typeface="Arial"/>
              <a:buChar char="•"/>
            </a:pPr>
            <a:endParaRPr lang="en-US" sz="3200">
              <a:solidFill>
                <a:srgbClr val="000000"/>
              </a:solidFill>
            </a:endParaRPr>
          </a:p>
        </p:txBody>
      </p:sp>
    </p:spTree>
    <p:extLst>
      <p:ext uri="{BB962C8B-B14F-4D97-AF65-F5344CB8AC3E}">
        <p14:creationId xmlns:p14="http://schemas.microsoft.com/office/powerpoint/2010/main" xmlns="" val="3224723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a:xfrm>
            <a:off x="1024128" y="2286000"/>
            <a:ext cx="10337094" cy="4023360"/>
          </a:xfrm>
        </p:spPr>
        <p:txBody>
          <a:bodyPr>
            <a:normAutofit lnSpcReduction="10000"/>
          </a:bodyPr>
          <a:lstStyle/>
          <a:p>
            <a:pPr>
              <a:buNone/>
            </a:pPr>
            <a:r>
              <a:rPr lang="en-US" sz="3200">
                <a:solidFill>
                  <a:schemeClr val="accent2"/>
                </a:solidFill>
              </a:rPr>
              <a:t>Sounds</a:t>
            </a:r>
          </a:p>
          <a:p>
            <a:endParaRPr lang="en-US" sz="1100"/>
          </a:p>
          <a:p>
            <a:pPr lvl="1">
              <a:buClr>
                <a:schemeClr val="accent2"/>
              </a:buClr>
              <a:buFont typeface="Arial"/>
              <a:buChar char="•"/>
            </a:pPr>
            <a:r>
              <a:rPr lang="en-US" sz="3200">
                <a:solidFill>
                  <a:srgbClr val="000000"/>
                </a:solidFill>
              </a:rPr>
              <a:t>Ambient-Mixer </a:t>
            </a:r>
            <a:r>
              <a:rPr lang="en-US" sz="3200">
                <a:solidFill>
                  <a:srgbClr val="000000"/>
                </a:solidFill>
                <a:hlinkClick r:id="rId3"/>
              </a:rPr>
              <a:t>http://www.ambient-mixer.com/</a:t>
            </a:r>
            <a:r>
              <a:rPr lang="en-US" sz="3200">
                <a:solidFill>
                  <a:srgbClr val="000000"/>
                </a:solidFill>
              </a:rPr>
              <a:t> </a:t>
            </a:r>
          </a:p>
          <a:p>
            <a:pPr lvl="1">
              <a:buClr>
                <a:schemeClr val="accent2"/>
              </a:buClr>
              <a:buFont typeface="Arial"/>
              <a:buChar char="•"/>
            </a:pPr>
            <a:r>
              <a:rPr lang="en-US" sz="3200" err="1">
                <a:solidFill>
                  <a:srgbClr val="000000"/>
                </a:solidFill>
              </a:rPr>
              <a:t>ccMixter</a:t>
            </a:r>
            <a:r>
              <a:rPr lang="en-US" sz="3200">
                <a:solidFill>
                  <a:srgbClr val="000000"/>
                </a:solidFill>
              </a:rPr>
              <a:t> </a:t>
            </a:r>
            <a:r>
              <a:rPr lang="en-US" sz="3200">
                <a:solidFill>
                  <a:srgbClr val="000000"/>
                </a:solidFill>
                <a:hlinkClick r:id="rId4"/>
              </a:rPr>
              <a:t>http://ccmixter.org</a:t>
            </a:r>
            <a:endParaRPr lang="en-US" sz="3200">
              <a:solidFill>
                <a:srgbClr val="000000"/>
              </a:solidFill>
            </a:endParaRPr>
          </a:p>
          <a:p>
            <a:pPr lvl="1">
              <a:buClr>
                <a:schemeClr val="accent2"/>
              </a:buClr>
              <a:buFont typeface="Arial"/>
              <a:buChar char="•"/>
            </a:pPr>
            <a:r>
              <a:rPr lang="en-US" sz="3200">
                <a:solidFill>
                  <a:srgbClr val="000000"/>
                </a:solidFill>
              </a:rPr>
              <a:t> </a:t>
            </a:r>
            <a:r>
              <a:rPr lang="en-US" sz="3200" err="1">
                <a:solidFill>
                  <a:srgbClr val="000000"/>
                </a:solidFill>
              </a:rPr>
              <a:t>Freesound</a:t>
            </a:r>
            <a:r>
              <a:rPr lang="en-US" sz="3200">
                <a:solidFill>
                  <a:srgbClr val="000000"/>
                </a:solidFill>
              </a:rPr>
              <a:t> </a:t>
            </a:r>
            <a:r>
              <a:rPr lang="en-US" sz="3200">
                <a:solidFill>
                  <a:srgbClr val="000000"/>
                </a:solidFill>
                <a:hlinkClick r:id="rId5"/>
              </a:rPr>
              <a:t>www.freesound.org</a:t>
            </a:r>
            <a:endParaRPr lang="en-US" sz="3200">
              <a:solidFill>
                <a:srgbClr val="000000"/>
              </a:solidFill>
            </a:endParaRPr>
          </a:p>
          <a:p>
            <a:pPr lvl="1">
              <a:buClr>
                <a:schemeClr val="accent2"/>
              </a:buClr>
              <a:buFont typeface="Arial"/>
              <a:buChar char="•"/>
            </a:pPr>
            <a:r>
              <a:rPr lang="en-US" sz="3200">
                <a:solidFill>
                  <a:srgbClr val="000000"/>
                </a:solidFill>
              </a:rPr>
              <a:t> Sound Cloud </a:t>
            </a:r>
            <a:r>
              <a:rPr lang="en-US" sz="3200">
                <a:solidFill>
                  <a:srgbClr val="000000"/>
                </a:solidFill>
                <a:hlinkClick r:id="rId6"/>
              </a:rPr>
              <a:t>https://soundcloud.com/creativecommonsmusicfree</a:t>
            </a:r>
            <a:endParaRPr lang="en-US" sz="3200">
              <a:solidFill>
                <a:srgbClr val="000000"/>
              </a:solidFill>
            </a:endParaRPr>
          </a:p>
          <a:p>
            <a:pPr lvl="1">
              <a:buClr>
                <a:schemeClr val="accent2"/>
              </a:buClr>
              <a:buFont typeface="Arial"/>
              <a:buChar char="•"/>
            </a:pPr>
            <a:r>
              <a:rPr lang="en-US" sz="3200">
                <a:solidFill>
                  <a:srgbClr val="000000"/>
                </a:solidFill>
              </a:rPr>
              <a:t> </a:t>
            </a:r>
            <a:r>
              <a:rPr lang="en-US" sz="3200" err="1">
                <a:solidFill>
                  <a:srgbClr val="000000"/>
                </a:solidFill>
              </a:rPr>
              <a:t>JewelBeat</a:t>
            </a:r>
            <a:r>
              <a:rPr lang="en-US" sz="3200">
                <a:solidFill>
                  <a:srgbClr val="000000"/>
                </a:solidFill>
              </a:rPr>
              <a:t> </a:t>
            </a:r>
            <a:r>
              <a:rPr lang="en-US" sz="3200">
                <a:solidFill>
                  <a:srgbClr val="000000"/>
                </a:solidFill>
                <a:hlinkClick r:id="rId7"/>
              </a:rPr>
              <a:t>www.jewelbeat.com/free/free-library-music.htm</a:t>
            </a:r>
            <a:endParaRPr lang="en-US" sz="3200">
              <a:solidFill>
                <a:srgbClr val="000000"/>
              </a:solidFill>
            </a:endParaRPr>
          </a:p>
          <a:p>
            <a:pPr lvl="1">
              <a:buClr>
                <a:schemeClr val="accent2"/>
              </a:buClr>
              <a:buFont typeface="Arial"/>
              <a:buChar char="•"/>
            </a:pPr>
            <a:r>
              <a:rPr lang="en-US" sz="3200">
                <a:solidFill>
                  <a:srgbClr val="000000"/>
                </a:solidFill>
              </a:rPr>
              <a:t> </a:t>
            </a:r>
            <a:r>
              <a:rPr lang="en-US" sz="3200" err="1">
                <a:solidFill>
                  <a:srgbClr val="000000"/>
                </a:solidFill>
              </a:rPr>
              <a:t>Librivox</a:t>
            </a:r>
            <a:r>
              <a:rPr lang="en-US" sz="3200">
                <a:solidFill>
                  <a:srgbClr val="000000"/>
                </a:solidFill>
              </a:rPr>
              <a:t> audio-books </a:t>
            </a:r>
            <a:r>
              <a:rPr lang="en-US" sz="3200" u="sng">
                <a:hlinkClick r:id="rId8"/>
              </a:rPr>
              <a:t>https://librivox.org/</a:t>
            </a:r>
            <a:r>
              <a:rPr lang="en-CA" sz="3200"/>
              <a:t> </a:t>
            </a:r>
            <a:endParaRPr lang="en-US" sz="3200">
              <a:solidFill>
                <a:srgbClr val="000000"/>
              </a:solidFill>
            </a:endParaRPr>
          </a:p>
        </p:txBody>
      </p:sp>
    </p:spTree>
    <p:extLst>
      <p:ext uri="{BB962C8B-B14F-4D97-AF65-F5344CB8AC3E}">
        <p14:creationId xmlns:p14="http://schemas.microsoft.com/office/powerpoint/2010/main" xmlns="" val="3531396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pic>
        <p:nvPicPr>
          <p:cNvPr id="1027" name="Picture 3"/>
          <p:cNvPicPr preferRelativeResize="0">
            <a:picLocks noGrp="1" noChangeAspect="1" noChangeArrowheads="1"/>
          </p:cNvPicPr>
          <p:nvPr>
            <p:ph idx="1"/>
          </p:nvPr>
        </p:nvPicPr>
        <p:blipFill>
          <a:blip r:embed="rId3"/>
          <a:srcRect/>
          <a:stretch>
            <a:fillRect/>
          </a:stretch>
        </p:blipFill>
        <p:spPr bwMode="auto">
          <a:xfrm>
            <a:off x="2840687" y="1725578"/>
            <a:ext cx="6627778" cy="4365917"/>
          </a:xfrm>
          <a:prstGeom prst="rect">
            <a:avLst/>
          </a:prstGeom>
          <a:noFill/>
          <a:ln w="9525">
            <a:noFill/>
            <a:miter lim="800000"/>
            <a:headEnd/>
            <a:tailEnd/>
          </a:ln>
        </p:spPr>
      </p:pic>
      <p:sp>
        <p:nvSpPr>
          <p:cNvPr id="6" name="TextBox 5"/>
          <p:cNvSpPr txBox="1"/>
          <p:nvPr/>
        </p:nvSpPr>
        <p:spPr>
          <a:xfrm>
            <a:off x="2728452" y="6194323"/>
            <a:ext cx="6990735" cy="369332"/>
          </a:xfrm>
          <a:prstGeom prst="rect">
            <a:avLst/>
          </a:prstGeom>
          <a:noFill/>
        </p:spPr>
        <p:txBody>
          <a:bodyPr wrap="square" rtlCol="0">
            <a:spAutoFit/>
          </a:bodyPr>
          <a:lstStyle/>
          <a:p>
            <a:pPr algn="ctr"/>
            <a:r>
              <a:rPr lang="en-US"/>
              <a:t>Warm Summer Forest http://forest.ambient-mixer.com/summer-forest</a:t>
            </a:r>
          </a:p>
        </p:txBody>
      </p:sp>
    </p:spTree>
    <p:extLst>
      <p:ext uri="{BB962C8B-B14F-4D97-AF65-F5344CB8AC3E}">
        <p14:creationId xmlns:p14="http://schemas.microsoft.com/office/powerpoint/2010/main" xmlns="" val="3531396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Collections</a:t>
            </a:r>
          </a:p>
        </p:txBody>
      </p:sp>
      <p:sp>
        <p:nvSpPr>
          <p:cNvPr id="3" name="Content Placeholder 2"/>
          <p:cNvSpPr>
            <a:spLocks noGrp="1"/>
          </p:cNvSpPr>
          <p:nvPr>
            <p:ph idx="1"/>
          </p:nvPr>
        </p:nvSpPr>
        <p:spPr>
          <a:xfrm>
            <a:off x="1024128" y="2285999"/>
            <a:ext cx="9720073" cy="4445887"/>
          </a:xfrm>
        </p:spPr>
        <p:txBody>
          <a:bodyPr>
            <a:normAutofit fontScale="92500" lnSpcReduction="20000"/>
          </a:bodyPr>
          <a:lstStyle/>
          <a:p>
            <a:endParaRPr lang="en-US" sz="1200">
              <a:solidFill>
                <a:schemeClr val="tx2">
                  <a:lumMod val="60000"/>
                  <a:lumOff val="40000"/>
                </a:schemeClr>
              </a:solidFill>
            </a:endParaRPr>
          </a:p>
          <a:p>
            <a:r>
              <a:rPr lang="en-US" sz="3200">
                <a:solidFill>
                  <a:schemeClr val="accent2"/>
                </a:solidFill>
              </a:rPr>
              <a:t>Multiple Formats</a:t>
            </a:r>
          </a:p>
          <a:p>
            <a:endParaRPr lang="en-US" sz="1000"/>
          </a:p>
          <a:p>
            <a:pPr lvl="1">
              <a:buClr>
                <a:schemeClr val="accent2"/>
              </a:buClr>
              <a:buFont typeface="Arial"/>
              <a:buChar char="•"/>
            </a:pPr>
            <a:r>
              <a:rPr lang="en-US" sz="3200">
                <a:solidFill>
                  <a:srgbClr val="000000"/>
                </a:solidFill>
              </a:rPr>
              <a:t> </a:t>
            </a:r>
            <a:r>
              <a:rPr lang="en-US" sz="2800">
                <a:solidFill>
                  <a:srgbClr val="000000"/>
                </a:solidFill>
              </a:rPr>
              <a:t>Library and Archives Canada </a:t>
            </a:r>
            <a:r>
              <a:rPr lang="en-US" sz="2800">
                <a:solidFill>
                  <a:srgbClr val="000000"/>
                </a:solidFill>
                <a:hlinkClick r:id="rId3"/>
              </a:rPr>
              <a:t>www.bac-lac.gc.ca/eng/discover/Pages/browse-product-type.aspx</a:t>
            </a:r>
            <a:endParaRPr lang="en-US" sz="2800">
              <a:solidFill>
                <a:srgbClr val="000000"/>
              </a:solidFill>
            </a:endParaRPr>
          </a:p>
          <a:p>
            <a:pPr lvl="1">
              <a:buClr>
                <a:schemeClr val="accent2"/>
              </a:buClr>
              <a:buFont typeface="Arial"/>
              <a:buChar char="•"/>
            </a:pPr>
            <a:r>
              <a:rPr lang="en-US" sz="2800">
                <a:solidFill>
                  <a:srgbClr val="000000"/>
                </a:solidFill>
              </a:rPr>
              <a:t> </a:t>
            </a:r>
            <a:r>
              <a:rPr lang="en-US" sz="2800" err="1">
                <a:solidFill>
                  <a:srgbClr val="000000"/>
                </a:solidFill>
              </a:rPr>
              <a:t>OERcommons</a:t>
            </a:r>
            <a:r>
              <a:rPr lang="en-US" sz="2800">
                <a:solidFill>
                  <a:srgbClr val="000000"/>
                </a:solidFill>
              </a:rPr>
              <a:t> </a:t>
            </a:r>
            <a:r>
              <a:rPr lang="en-US" sz="2800">
                <a:hlinkClick r:id="rId4"/>
              </a:rPr>
              <a:t>www.oercommons.org/curated-collections</a:t>
            </a:r>
            <a:endParaRPr lang="en-US" sz="2800"/>
          </a:p>
          <a:p>
            <a:pPr lvl="1">
              <a:buClr>
                <a:schemeClr val="accent2"/>
              </a:buClr>
              <a:buFont typeface="Arial"/>
              <a:buChar char="•"/>
            </a:pPr>
            <a:r>
              <a:rPr lang="en-US" sz="2800">
                <a:solidFill>
                  <a:srgbClr val="000000"/>
                </a:solidFill>
              </a:rPr>
              <a:t> </a:t>
            </a:r>
            <a:r>
              <a:rPr lang="en-US" sz="2800" err="1">
                <a:solidFill>
                  <a:srgbClr val="000000"/>
                </a:solidFill>
              </a:rPr>
              <a:t>Toporama</a:t>
            </a:r>
            <a:r>
              <a:rPr lang="en-US" sz="2800">
                <a:solidFill>
                  <a:srgbClr val="000000"/>
                </a:solidFill>
              </a:rPr>
              <a:t> (Interactive Canadian maps) </a:t>
            </a:r>
            <a:r>
              <a:rPr lang="en-US" sz="2800">
                <a:solidFill>
                  <a:srgbClr val="000000"/>
                </a:solidFill>
                <a:hlinkClick r:id="rId5"/>
              </a:rPr>
              <a:t>http://atlas.gc.ca/toporama/en/index.html</a:t>
            </a:r>
            <a:endParaRPr lang="en-US" sz="2800">
              <a:solidFill>
                <a:srgbClr val="000000"/>
              </a:solidFill>
            </a:endParaRPr>
          </a:p>
          <a:p>
            <a:pPr lvl="1">
              <a:buClr>
                <a:schemeClr val="accent2"/>
              </a:buClr>
              <a:buFont typeface="Arial"/>
              <a:buChar char="•"/>
            </a:pPr>
            <a:r>
              <a:rPr lang="en-US" sz="2800">
                <a:solidFill>
                  <a:srgbClr val="000000"/>
                </a:solidFill>
              </a:rPr>
              <a:t> Wikimedia Commons </a:t>
            </a:r>
            <a:r>
              <a:rPr lang="en-US" sz="2800">
                <a:solidFill>
                  <a:srgbClr val="000000"/>
                </a:solidFill>
                <a:hlinkClick r:id="rId6"/>
              </a:rPr>
              <a:t>https://commons.wikimedia.org</a:t>
            </a:r>
            <a:endParaRPr lang="en-US" sz="2800">
              <a:solidFill>
                <a:srgbClr val="000000"/>
              </a:solidFill>
            </a:endParaRPr>
          </a:p>
          <a:p>
            <a:pPr lvl="1">
              <a:buClr>
                <a:schemeClr val="accent2"/>
              </a:buClr>
              <a:buFont typeface="Arial"/>
              <a:buChar char="•"/>
            </a:pPr>
            <a:r>
              <a:rPr lang="en-US" sz="2800">
                <a:solidFill>
                  <a:srgbClr val="000000"/>
                </a:solidFill>
              </a:rPr>
              <a:t> Khan Academy </a:t>
            </a:r>
            <a:r>
              <a:rPr lang="en-US" sz="2800">
                <a:solidFill>
                  <a:srgbClr val="000000"/>
                </a:solidFill>
                <a:hlinkClick r:id="rId7"/>
              </a:rPr>
              <a:t>www.khanacademy.org</a:t>
            </a:r>
            <a:endParaRPr lang="en-US" sz="2800">
              <a:solidFill>
                <a:srgbClr val="000000"/>
              </a:solidFill>
            </a:endParaRPr>
          </a:p>
          <a:p>
            <a:pPr lvl="1">
              <a:buClr>
                <a:schemeClr val="accent2"/>
              </a:buClr>
              <a:buFont typeface="Arial"/>
              <a:buChar char="•"/>
            </a:pPr>
            <a:r>
              <a:rPr lang="en-US" sz="2800">
                <a:solidFill>
                  <a:srgbClr val="000000"/>
                </a:solidFill>
              </a:rPr>
              <a:t> MOOC providers </a:t>
            </a:r>
            <a:r>
              <a:rPr lang="en-US" sz="2800">
                <a:solidFill>
                  <a:srgbClr val="000000"/>
                </a:solidFill>
                <a:hlinkClick r:id="rId8"/>
              </a:rPr>
              <a:t>www.mooc.ca/providers.htm</a:t>
            </a:r>
            <a:endParaRPr lang="en-US" sz="2800">
              <a:solidFill>
                <a:srgbClr val="000000"/>
              </a:solidFill>
            </a:endParaRPr>
          </a:p>
          <a:p>
            <a:pPr lvl="1">
              <a:buClr>
                <a:schemeClr val="accent2"/>
              </a:buClr>
              <a:buFont typeface="Arial"/>
              <a:buChar char="•"/>
            </a:pPr>
            <a:r>
              <a:rPr lang="en-US" sz="2800">
                <a:solidFill>
                  <a:srgbClr val="000000"/>
                </a:solidFill>
              </a:rPr>
              <a:t> </a:t>
            </a:r>
            <a:r>
              <a:rPr lang="en-US" sz="2800" err="1">
                <a:solidFill>
                  <a:srgbClr val="000000"/>
                </a:solidFill>
              </a:rPr>
              <a:t>OAIster</a:t>
            </a:r>
            <a:r>
              <a:rPr lang="en-US" sz="2800">
                <a:solidFill>
                  <a:srgbClr val="000000"/>
                </a:solidFill>
              </a:rPr>
              <a:t> </a:t>
            </a:r>
            <a:r>
              <a:rPr lang="en-US" sz="2800">
                <a:solidFill>
                  <a:srgbClr val="000000"/>
                </a:solidFill>
                <a:hlinkClick r:id="rId9"/>
              </a:rPr>
              <a:t>http://oaister.worldcat.org</a:t>
            </a:r>
            <a:endParaRPr lang="en-US" sz="2800">
              <a:solidFill>
                <a:srgbClr val="000000"/>
              </a:solidFill>
            </a:endParaRPr>
          </a:p>
        </p:txBody>
      </p:sp>
    </p:spTree>
    <p:extLst>
      <p:ext uri="{BB962C8B-B14F-4D97-AF65-F5344CB8AC3E}">
        <p14:creationId xmlns:p14="http://schemas.microsoft.com/office/powerpoint/2010/main" xmlns="" val="3508714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Web searching</a:t>
            </a:r>
          </a:p>
        </p:txBody>
      </p:sp>
      <p:sp>
        <p:nvSpPr>
          <p:cNvPr id="3" name="Content Placeholder 2"/>
          <p:cNvSpPr>
            <a:spLocks noGrp="1"/>
          </p:cNvSpPr>
          <p:nvPr>
            <p:ph idx="1"/>
          </p:nvPr>
        </p:nvSpPr>
        <p:spPr/>
        <p:txBody>
          <a:bodyPr>
            <a:normAutofit/>
          </a:bodyPr>
          <a:lstStyle/>
          <a:p>
            <a:pPr lvl="1">
              <a:buNone/>
            </a:pPr>
            <a:endParaRPr lang="en-US"/>
          </a:p>
          <a:p>
            <a:pPr lvl="1">
              <a:buNone/>
            </a:pPr>
            <a:endParaRPr lang="en-US" sz="3200"/>
          </a:p>
        </p:txBody>
      </p:sp>
      <p:pic>
        <p:nvPicPr>
          <p:cNvPr id="4" name="Picture 3"/>
          <p:cNvPicPr>
            <a:picLocks noChangeAspect="1"/>
          </p:cNvPicPr>
          <p:nvPr/>
        </p:nvPicPr>
        <p:blipFill>
          <a:blip r:embed="rId3"/>
          <a:stretch>
            <a:fillRect/>
          </a:stretch>
        </p:blipFill>
        <p:spPr>
          <a:xfrm>
            <a:off x="2808185" y="2736626"/>
            <a:ext cx="6653887" cy="3561932"/>
          </a:xfrm>
          <a:prstGeom prst="rect">
            <a:avLst/>
          </a:prstGeom>
        </p:spPr>
      </p:pic>
      <p:pic>
        <p:nvPicPr>
          <p:cNvPr id="5" name="Picture 4"/>
          <p:cNvPicPr>
            <a:picLocks noChangeAspect="1"/>
          </p:cNvPicPr>
          <p:nvPr/>
        </p:nvPicPr>
        <p:blipFill rotWithShape="1">
          <a:blip r:embed="rId4"/>
          <a:srcRect l="3284" r="-3284"/>
          <a:stretch/>
        </p:blipFill>
        <p:spPr>
          <a:xfrm>
            <a:off x="1692000" y="1944132"/>
            <a:ext cx="8801100" cy="774700"/>
          </a:xfrm>
          <a:prstGeom prst="rect">
            <a:avLst/>
          </a:prstGeom>
        </p:spPr>
      </p:pic>
    </p:spTree>
    <p:extLst>
      <p:ext uri="{BB962C8B-B14F-4D97-AF65-F5344CB8AC3E}">
        <p14:creationId xmlns:p14="http://schemas.microsoft.com/office/powerpoint/2010/main" xmlns="" val="416785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Tools: tracking skills </a:t>
            </a:r>
          </a:p>
        </p:txBody>
      </p:sp>
      <p:sp>
        <p:nvSpPr>
          <p:cNvPr id="7" name="Content Placeholder 6"/>
          <p:cNvSpPr>
            <a:spLocks noGrp="1"/>
          </p:cNvSpPr>
          <p:nvPr>
            <p:ph idx="1"/>
          </p:nvPr>
        </p:nvSpPr>
        <p:spPr/>
        <p:txBody>
          <a:bodyPr vert="horz" lIns="45720" tIns="45720" rIns="45720" bIns="45720" rtlCol="0" anchor="t">
            <a:normAutofit lnSpcReduction="10000"/>
          </a:bodyPr>
          <a:lstStyle/>
          <a:p>
            <a:pPr>
              <a:buNone/>
            </a:pPr>
            <a:r>
              <a:rPr lang="en-US" b="1"/>
              <a:t>To use:</a:t>
            </a:r>
          </a:p>
          <a:p>
            <a:pPr marL="0" indent="0">
              <a:buNone/>
            </a:pPr>
            <a:r>
              <a:rPr lang="en-US"/>
              <a:t>This means that you can use the software for free, but you cannot access or modify the source code.</a:t>
            </a:r>
          </a:p>
          <a:p>
            <a:pPr lvl="1"/>
            <a:r>
              <a:rPr lang="en-US"/>
              <a:t>Jing</a:t>
            </a:r>
          </a:p>
          <a:p>
            <a:pPr lvl="1"/>
            <a:r>
              <a:rPr lang="en-US" err="1"/>
              <a:t>LightShot</a:t>
            </a:r>
          </a:p>
          <a:p>
            <a:pPr lvl="1"/>
            <a:endParaRPr lang="en-US"/>
          </a:p>
          <a:p>
            <a:pPr marL="0" indent="0">
              <a:buNone/>
            </a:pPr>
            <a:r>
              <a:rPr lang="en-US" b="1"/>
              <a:t>To modify:  </a:t>
            </a:r>
          </a:p>
          <a:p>
            <a:pPr marL="0" indent="0">
              <a:buNone/>
            </a:pPr>
            <a:r>
              <a:rPr lang="en-US"/>
              <a:t>This means the source code is open for individuals or communities of users to modify and share, usually under an appropriate license such as GNU GPL.</a:t>
            </a:r>
          </a:p>
          <a:p>
            <a:pPr lvl="1">
              <a:buFont typeface="Arial" pitchFamily="34" charset="0"/>
              <a:buChar char="•"/>
            </a:pPr>
            <a:r>
              <a:rPr lang="en-US" err="1"/>
              <a:t>CamStudio</a:t>
            </a:r>
            <a:endParaRPr lang="en-US"/>
          </a:p>
          <a:p>
            <a:pPr lvl="1">
              <a:buFont typeface="Arial" pitchFamily="34" charset="0"/>
              <a:buChar char="•"/>
            </a:pPr>
            <a:r>
              <a:rPr lang="en-US" err="1"/>
              <a:t>Greenshot</a:t>
            </a:r>
          </a:p>
          <a:p>
            <a:pPr lvl="1">
              <a:buFont typeface="Arial" pitchFamily="34" charset="0"/>
              <a:buChar char="•"/>
            </a:pPr>
            <a:endParaRPr lang="en-US"/>
          </a:p>
          <a:p>
            <a:pPr lvl="2">
              <a:buNone/>
            </a:pPr>
            <a:endParaRPr lang="en-US"/>
          </a:p>
          <a:p>
            <a:pPr>
              <a:buFont typeface="Arial" pitchFamily="34" charset="0"/>
              <a:buChar char="•"/>
            </a:pPr>
            <a:endParaRPr lang="en-US"/>
          </a:p>
          <a:p>
            <a:pPr>
              <a:buFont typeface="Arial" pitchFamily="34" charset="0"/>
              <a:buChar char="•"/>
            </a:pPr>
            <a:endParaRPr lang="en-US"/>
          </a:p>
        </p:txBody>
      </p:sp>
    </p:spTree>
    <p:extLst>
      <p:ext uri="{BB962C8B-B14F-4D97-AF65-F5344CB8AC3E}">
        <p14:creationId xmlns:p14="http://schemas.microsoft.com/office/powerpoint/2010/main" xmlns="" val="2648580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4789" r="7711"/>
          <a:stretch/>
        </p:blipFill>
        <p:spPr>
          <a:xfrm>
            <a:off x="1663200" y="2015144"/>
            <a:ext cx="8578800" cy="609600"/>
          </a:xfrm>
          <a:prstGeom prst="rect">
            <a:avLst/>
          </a:prstGeom>
        </p:spPr>
      </p:pic>
      <p:sp>
        <p:nvSpPr>
          <p:cNvPr id="2" name="Title 1"/>
          <p:cNvSpPr>
            <a:spLocks noGrp="1"/>
          </p:cNvSpPr>
          <p:nvPr>
            <p:ph type="title"/>
          </p:nvPr>
        </p:nvSpPr>
        <p:spPr/>
        <p:txBody>
          <a:bodyPr/>
          <a:lstStyle/>
          <a:p>
            <a:r>
              <a:rPr lang="en-US">
                <a:solidFill>
                  <a:schemeClr val="tx1"/>
                </a:solidFill>
              </a:rPr>
              <a:t>Tracking skills:  Web searching</a:t>
            </a:r>
          </a:p>
        </p:txBody>
      </p:sp>
      <p:sp>
        <p:nvSpPr>
          <p:cNvPr id="3" name="Content Placeholder 2"/>
          <p:cNvSpPr>
            <a:spLocks noGrp="1"/>
          </p:cNvSpPr>
          <p:nvPr>
            <p:ph idx="1"/>
          </p:nvPr>
        </p:nvSpPr>
        <p:spPr/>
        <p:txBody>
          <a:bodyPr>
            <a:normAutofit/>
          </a:bodyPr>
          <a:lstStyle/>
          <a:p>
            <a:pPr lvl="1">
              <a:buNone/>
            </a:pPr>
            <a:endParaRPr lang="en-US"/>
          </a:p>
          <a:p>
            <a:pPr lvl="1">
              <a:buNone/>
            </a:pPr>
            <a:endParaRPr lang="en-US" sz="3200"/>
          </a:p>
        </p:txBody>
      </p:sp>
      <p:pic>
        <p:nvPicPr>
          <p:cNvPr id="4" name="Picture 3"/>
          <p:cNvPicPr>
            <a:picLocks noChangeAspect="1"/>
          </p:cNvPicPr>
          <p:nvPr/>
        </p:nvPicPr>
        <p:blipFill>
          <a:blip r:embed="rId4"/>
          <a:stretch>
            <a:fillRect/>
          </a:stretch>
        </p:blipFill>
        <p:spPr>
          <a:xfrm>
            <a:off x="2808185" y="2736626"/>
            <a:ext cx="6653887" cy="3561932"/>
          </a:xfrm>
          <a:prstGeom prst="rect">
            <a:avLst/>
          </a:prstGeom>
        </p:spPr>
      </p:pic>
      <p:pic>
        <p:nvPicPr>
          <p:cNvPr id="6" name="Picture 5"/>
          <p:cNvPicPr>
            <a:picLocks noChangeAspect="1"/>
          </p:cNvPicPr>
          <p:nvPr/>
        </p:nvPicPr>
        <p:blipFill rotWithShape="1">
          <a:blip r:embed="rId5"/>
          <a:srcRect l="-17" t="19633" r="4196" b="1401"/>
          <a:stretch/>
        </p:blipFill>
        <p:spPr>
          <a:xfrm>
            <a:off x="1500732" y="2725200"/>
            <a:ext cx="9043200" cy="4060800"/>
          </a:xfrm>
          <a:prstGeom prst="rect">
            <a:avLst/>
          </a:prstGeom>
        </p:spPr>
      </p:pic>
      <p:sp>
        <p:nvSpPr>
          <p:cNvPr id="8" name="Oval 7"/>
          <p:cNvSpPr/>
          <p:nvPr/>
        </p:nvSpPr>
        <p:spPr>
          <a:xfrm>
            <a:off x="4941174" y="2684463"/>
            <a:ext cx="2818557" cy="656762"/>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2091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Web searching</a:t>
            </a:r>
          </a:p>
        </p:txBody>
      </p:sp>
      <p:sp>
        <p:nvSpPr>
          <p:cNvPr id="3" name="Content Placeholder 2"/>
          <p:cNvSpPr>
            <a:spLocks noGrp="1"/>
          </p:cNvSpPr>
          <p:nvPr>
            <p:ph idx="1"/>
          </p:nvPr>
        </p:nvSpPr>
        <p:spPr/>
        <p:txBody>
          <a:bodyPr>
            <a:normAutofit/>
          </a:bodyPr>
          <a:lstStyle/>
          <a:p>
            <a:pPr lvl="1">
              <a:buNone/>
            </a:pPr>
            <a:endParaRPr lang="en-US"/>
          </a:p>
          <a:p>
            <a:pPr lvl="1">
              <a:buNone/>
            </a:pPr>
            <a:endParaRPr lang="en-US" sz="3200"/>
          </a:p>
        </p:txBody>
      </p:sp>
      <p:pic>
        <p:nvPicPr>
          <p:cNvPr id="7" name="Picture 6"/>
          <p:cNvPicPr>
            <a:picLocks noChangeAspect="1"/>
          </p:cNvPicPr>
          <p:nvPr/>
        </p:nvPicPr>
        <p:blipFill rotWithShape="1">
          <a:blip r:embed="rId3"/>
          <a:srcRect t="1" b="2558"/>
          <a:stretch/>
        </p:blipFill>
        <p:spPr>
          <a:xfrm>
            <a:off x="979468" y="2066120"/>
            <a:ext cx="8335383" cy="662182"/>
          </a:xfrm>
          <a:prstGeom prst="rect">
            <a:avLst/>
          </a:prstGeom>
          <a:ln>
            <a:solidFill>
              <a:schemeClr val="accent2"/>
            </a:solidFill>
          </a:ln>
        </p:spPr>
      </p:pic>
      <p:sp>
        <p:nvSpPr>
          <p:cNvPr id="10" name="TextBox 9"/>
          <p:cNvSpPr txBox="1"/>
          <p:nvPr/>
        </p:nvSpPr>
        <p:spPr>
          <a:xfrm>
            <a:off x="9610926" y="2242227"/>
            <a:ext cx="2398811" cy="369332"/>
          </a:xfrm>
          <a:prstGeom prst="rect">
            <a:avLst/>
          </a:prstGeom>
          <a:noFill/>
          <a:ln>
            <a:solidFill>
              <a:schemeClr val="accent1"/>
            </a:solidFill>
          </a:ln>
        </p:spPr>
        <p:txBody>
          <a:bodyPr wrap="square" rtlCol="0">
            <a:spAutoFit/>
          </a:bodyPr>
          <a:lstStyle/>
          <a:p>
            <a:r>
              <a:rPr lang="en-US"/>
              <a:t>Do a search in Google.</a:t>
            </a:r>
          </a:p>
        </p:txBody>
      </p:sp>
      <p:pic>
        <p:nvPicPr>
          <p:cNvPr id="11" name="Picture 10"/>
          <p:cNvPicPr>
            <a:picLocks noChangeAspect="1"/>
          </p:cNvPicPr>
          <p:nvPr/>
        </p:nvPicPr>
        <p:blipFill>
          <a:blip r:embed="rId4"/>
          <a:stretch>
            <a:fillRect/>
          </a:stretch>
        </p:blipFill>
        <p:spPr>
          <a:xfrm>
            <a:off x="929458" y="3338513"/>
            <a:ext cx="8524683" cy="3392476"/>
          </a:xfrm>
          <a:prstGeom prst="rect">
            <a:avLst/>
          </a:prstGeom>
          <a:ln>
            <a:solidFill>
              <a:schemeClr val="accent2"/>
            </a:solidFill>
          </a:ln>
        </p:spPr>
      </p:pic>
      <p:sp>
        <p:nvSpPr>
          <p:cNvPr id="13" name="TextBox 12"/>
          <p:cNvSpPr txBox="1"/>
          <p:nvPr/>
        </p:nvSpPr>
        <p:spPr>
          <a:xfrm>
            <a:off x="9746025" y="3183019"/>
            <a:ext cx="2259904" cy="369332"/>
          </a:xfrm>
          <a:prstGeom prst="rect">
            <a:avLst/>
          </a:prstGeom>
          <a:noFill/>
          <a:ln>
            <a:solidFill>
              <a:schemeClr val="accent1"/>
            </a:solidFill>
          </a:ln>
        </p:spPr>
        <p:txBody>
          <a:bodyPr wrap="none" rtlCol="0">
            <a:spAutoFit/>
          </a:bodyPr>
          <a:lstStyle/>
          <a:p>
            <a:r>
              <a:rPr lang="en-US"/>
              <a:t>Select image or video.</a:t>
            </a:r>
          </a:p>
        </p:txBody>
      </p:sp>
      <p:sp>
        <p:nvSpPr>
          <p:cNvPr id="17" name="Oval 16"/>
          <p:cNvSpPr/>
          <p:nvPr/>
        </p:nvSpPr>
        <p:spPr>
          <a:xfrm>
            <a:off x="2744028" y="4079731"/>
            <a:ext cx="1301028" cy="447212"/>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5373343" y="4048371"/>
            <a:ext cx="1050460" cy="447212"/>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3" idx="1"/>
            <a:endCxn id="18" idx="7"/>
          </p:cNvCxnSpPr>
          <p:nvPr/>
        </p:nvCxnSpPr>
        <p:spPr>
          <a:xfrm flipH="1">
            <a:off x="6269967" y="3367685"/>
            <a:ext cx="3476058" cy="746179"/>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13" idx="1"/>
            <a:endCxn id="17" idx="7"/>
          </p:cNvCxnSpPr>
          <p:nvPr/>
        </p:nvCxnSpPr>
        <p:spPr>
          <a:xfrm flipH="1">
            <a:off x="3854525" y="3367685"/>
            <a:ext cx="5891500" cy="777539"/>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8542664" y="4279183"/>
            <a:ext cx="1272083" cy="377752"/>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flipV="1">
            <a:off x="8789989" y="5392467"/>
            <a:ext cx="1266345" cy="747987"/>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783389" y="4476357"/>
            <a:ext cx="2241819" cy="2031325"/>
          </a:xfrm>
          <a:prstGeom prst="rect">
            <a:avLst/>
          </a:prstGeom>
          <a:solidFill>
            <a:schemeClr val="bg1"/>
          </a:solidFill>
          <a:ln>
            <a:solidFill>
              <a:schemeClr val="accent1"/>
            </a:solidFill>
          </a:ln>
        </p:spPr>
        <p:txBody>
          <a:bodyPr wrap="square" rtlCol="0">
            <a:spAutoFit/>
          </a:bodyPr>
          <a:lstStyle/>
          <a:p>
            <a:r>
              <a:rPr lang="en-US"/>
              <a:t>Click Settings.</a:t>
            </a:r>
          </a:p>
          <a:p>
            <a:endParaRPr lang="en-US"/>
          </a:p>
          <a:p>
            <a:endParaRPr lang="en-US"/>
          </a:p>
          <a:p>
            <a:endParaRPr lang="en-US"/>
          </a:p>
          <a:p>
            <a:endParaRPr lang="en-US"/>
          </a:p>
          <a:p>
            <a:r>
              <a:rPr lang="en-US"/>
              <a:t>Click Advanced Search.</a:t>
            </a:r>
          </a:p>
        </p:txBody>
      </p:sp>
      <p:cxnSp>
        <p:nvCxnSpPr>
          <p:cNvPr id="20" name="Straight Arrow Connector 19"/>
          <p:cNvCxnSpPr>
            <a:stCxn id="10" idx="1"/>
          </p:cNvCxnSpPr>
          <p:nvPr/>
        </p:nvCxnSpPr>
        <p:spPr>
          <a:xfrm flipH="1">
            <a:off x="8995025" y="2426893"/>
            <a:ext cx="615901" cy="43205"/>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947010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023296" y="1502383"/>
            <a:ext cx="4526911" cy="5230178"/>
          </a:xfrm>
          <a:prstGeom prst="rect">
            <a:avLst/>
          </a:prstGeom>
          <a:ln>
            <a:solidFill>
              <a:schemeClr val="accent2"/>
            </a:solidFill>
          </a:ln>
        </p:spPr>
      </p:pic>
      <p:sp>
        <p:nvSpPr>
          <p:cNvPr id="2" name="Title 1"/>
          <p:cNvSpPr>
            <a:spLocks noGrp="1"/>
          </p:cNvSpPr>
          <p:nvPr>
            <p:ph type="title"/>
          </p:nvPr>
        </p:nvSpPr>
        <p:spPr/>
        <p:txBody>
          <a:bodyPr/>
          <a:lstStyle/>
          <a:p>
            <a:r>
              <a:rPr lang="en-US">
                <a:solidFill>
                  <a:schemeClr val="tx1"/>
                </a:solidFill>
              </a:rPr>
              <a:t>Tracking skills:  Web searching</a:t>
            </a:r>
          </a:p>
        </p:txBody>
      </p:sp>
      <p:sp>
        <p:nvSpPr>
          <p:cNvPr id="3" name="Content Placeholder 2"/>
          <p:cNvSpPr>
            <a:spLocks noGrp="1"/>
          </p:cNvSpPr>
          <p:nvPr>
            <p:ph idx="1"/>
          </p:nvPr>
        </p:nvSpPr>
        <p:spPr/>
        <p:txBody>
          <a:bodyPr>
            <a:normAutofit/>
          </a:bodyPr>
          <a:lstStyle/>
          <a:p>
            <a:pPr lvl="1">
              <a:buNone/>
            </a:pPr>
            <a:endParaRPr lang="en-US"/>
          </a:p>
          <a:p>
            <a:pPr lvl="1">
              <a:buNone/>
            </a:pPr>
            <a:endParaRPr lang="en-US" sz="3200"/>
          </a:p>
        </p:txBody>
      </p:sp>
      <p:sp>
        <p:nvSpPr>
          <p:cNvPr id="5" name="TextBox 4"/>
          <p:cNvSpPr txBox="1"/>
          <p:nvPr/>
        </p:nvSpPr>
        <p:spPr>
          <a:xfrm>
            <a:off x="6260334" y="2504389"/>
            <a:ext cx="5419660" cy="3477875"/>
          </a:xfrm>
          <a:prstGeom prst="rect">
            <a:avLst/>
          </a:prstGeom>
          <a:noFill/>
        </p:spPr>
        <p:txBody>
          <a:bodyPr wrap="square" rtlCol="0">
            <a:spAutoFit/>
          </a:bodyPr>
          <a:lstStyle/>
          <a:p>
            <a:r>
              <a:rPr lang="en-US" sz="3200"/>
              <a:t>Google:  Advanced Search</a:t>
            </a:r>
          </a:p>
          <a:p>
            <a:endParaRPr lang="en-CA" sz="3200"/>
          </a:p>
          <a:p>
            <a:endParaRPr lang="en-CA" sz="3200"/>
          </a:p>
          <a:p>
            <a:r>
              <a:rPr lang="en-US" sz="3200"/>
              <a:t>Select the usage right:</a:t>
            </a:r>
          </a:p>
          <a:p>
            <a:endParaRPr lang="en-US" sz="1000"/>
          </a:p>
          <a:p>
            <a:r>
              <a:rPr lang="en-US" sz="3200"/>
              <a:t>“Free to use, share or modify, even commercially”</a:t>
            </a:r>
            <a:endParaRPr lang="en-CA" sz="3200"/>
          </a:p>
          <a:p>
            <a:endParaRPr lang="en-US"/>
          </a:p>
        </p:txBody>
      </p:sp>
      <p:sp>
        <p:nvSpPr>
          <p:cNvPr id="6" name="Oval 5"/>
          <p:cNvSpPr/>
          <p:nvPr/>
        </p:nvSpPr>
        <p:spPr>
          <a:xfrm>
            <a:off x="268300" y="6064198"/>
            <a:ext cx="5827700" cy="447212"/>
          </a:xfrm>
          <a:prstGeom prst="ellipse">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656518" y="4421734"/>
            <a:ext cx="1630564" cy="166207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52560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1"/>
                </a:solidFill>
              </a:rPr>
              <a:t>Tracking Skills: Web Searching</a:t>
            </a:r>
          </a:p>
        </p:txBody>
      </p:sp>
      <p:pic>
        <p:nvPicPr>
          <p:cNvPr id="1026" name="Picture 2"/>
          <p:cNvPicPr>
            <a:picLocks noGrp="1" noChangeAspect="1" noChangeArrowheads="1"/>
          </p:cNvPicPr>
          <p:nvPr>
            <p:ph idx="1"/>
          </p:nvPr>
        </p:nvPicPr>
        <p:blipFill>
          <a:blip r:embed="rId3"/>
          <a:srcRect/>
          <a:stretch>
            <a:fillRect/>
          </a:stretch>
        </p:blipFill>
        <p:spPr bwMode="auto">
          <a:xfrm>
            <a:off x="2158303" y="2286000"/>
            <a:ext cx="7451532" cy="4022725"/>
          </a:xfrm>
          <a:prstGeom prst="rect">
            <a:avLst/>
          </a:prstGeom>
          <a:noFill/>
          <a:ln w="9525">
            <a:solidFill>
              <a:schemeClr val="accent2"/>
            </a:solidFill>
            <a:miter lim="800000"/>
            <a:headEnd/>
            <a:tailEnd/>
          </a:ln>
        </p:spPr>
      </p:pic>
      <p:sp>
        <p:nvSpPr>
          <p:cNvPr id="5" name="Oval 4"/>
          <p:cNvSpPr/>
          <p:nvPr/>
        </p:nvSpPr>
        <p:spPr>
          <a:xfrm>
            <a:off x="7594169" y="3673098"/>
            <a:ext cx="2092272" cy="3719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0800000" flipV="1">
            <a:off x="9608950" y="2200758"/>
            <a:ext cx="1890793" cy="153433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647553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 for your attendance!</a:t>
            </a:r>
          </a:p>
        </p:txBody>
      </p:sp>
      <p:sp>
        <p:nvSpPr>
          <p:cNvPr id="3" name="Text Placeholder 2"/>
          <p:cNvSpPr>
            <a:spLocks noGrp="1"/>
          </p:cNvSpPr>
          <p:nvPr>
            <p:ph type="body" idx="1"/>
          </p:nvPr>
        </p:nvSpPr>
        <p:spPr/>
        <p:txBody>
          <a:bodyPr>
            <a:noAutofit/>
          </a:bodyPr>
          <a:lstStyle/>
          <a:p>
            <a:r>
              <a:rPr lang="en-US" sz="4200"/>
              <a:t>Questions?</a:t>
            </a:r>
          </a:p>
        </p:txBody>
      </p:sp>
    </p:spTree>
    <p:extLst>
      <p:ext uri="{BB962C8B-B14F-4D97-AF65-F5344CB8AC3E}">
        <p14:creationId xmlns:p14="http://schemas.microsoft.com/office/powerpoint/2010/main" xmlns="" val="20392468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Open And Shut Case: Please start here</a:t>
            </a:r>
            <a:endParaRPr lang="en-US" dirty="0">
              <a:solidFill>
                <a:schemeClr val="tx1"/>
              </a:solidFill>
            </a:endParaRPr>
          </a:p>
        </p:txBody>
      </p:sp>
      <p:sp>
        <p:nvSpPr>
          <p:cNvPr id="3" name="Content Placeholder 2"/>
          <p:cNvSpPr>
            <a:spLocks noGrp="1"/>
          </p:cNvSpPr>
          <p:nvPr>
            <p:ph idx="1"/>
          </p:nvPr>
        </p:nvSpPr>
        <p:spPr>
          <a:xfrm>
            <a:off x="152400" y="2286000"/>
            <a:ext cx="11868150" cy="4095750"/>
          </a:xfrm>
          <a:noFill/>
        </p:spPr>
        <p:txBody>
          <a:bodyPr>
            <a:normAutofit/>
          </a:bodyPr>
          <a:lstStyle/>
          <a:p>
            <a:pPr marL="0" indent="0" algn="ctr">
              <a:buNone/>
            </a:pPr>
            <a:r>
              <a:rPr lang="en-US" sz="6600" b="1" dirty="0" smtClean="0">
                <a:hlinkClick r:id="rId3"/>
              </a:rPr>
              <a:t>https://tinyurl.com/JP-open</a:t>
            </a:r>
            <a:endParaRPr lang="en-US" sz="6600" dirty="0" smtClean="0">
              <a:solidFill>
                <a:srgbClr val="FF6600"/>
              </a:solidFill>
            </a:endParaRPr>
          </a:p>
          <a:p>
            <a:pPr>
              <a:buFont typeface="Arial" pitchFamily="34" charset="0"/>
              <a:buChar char="•"/>
            </a:pPr>
            <a:endParaRPr lang="en-US" dirty="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Gnu general public license</a:t>
            </a:r>
          </a:p>
        </p:txBody>
      </p:sp>
      <p:sp>
        <p:nvSpPr>
          <p:cNvPr id="3" name="Content Placeholder 2"/>
          <p:cNvSpPr>
            <a:spLocks noGrp="1"/>
          </p:cNvSpPr>
          <p:nvPr>
            <p:ph idx="1"/>
          </p:nvPr>
        </p:nvSpPr>
        <p:spPr>
          <a:xfrm>
            <a:off x="1024128" y="1968500"/>
            <a:ext cx="9720073" cy="4340860"/>
          </a:xfrm>
        </p:spPr>
        <p:txBody>
          <a:bodyPr/>
          <a:lstStyle/>
          <a:p>
            <a:pPr>
              <a:buFont typeface="Arial" panose="020B0604020202020204" pitchFamily="34" charset="0"/>
              <a:buChar char="•"/>
            </a:pPr>
            <a:r>
              <a:rPr lang="en-US" sz="2800">
                <a:hlinkClick r:id="rId3"/>
              </a:rPr>
              <a:t>https://www.gnu.org/licenses/gpl-3.0.en.html</a:t>
            </a:r>
            <a:endParaRPr lang="en-US" sz="2800"/>
          </a:p>
          <a:p>
            <a:pPr>
              <a:buFont typeface="Arial" panose="020B0604020202020204" pitchFamily="34" charset="0"/>
              <a:buChar char="•"/>
            </a:pPr>
            <a:r>
              <a:rPr lang="en-US" sz="2800"/>
              <a:t>Can distribute copies of free software</a:t>
            </a:r>
          </a:p>
          <a:p>
            <a:pPr>
              <a:buFont typeface="Arial" panose="020B0604020202020204" pitchFamily="34" charset="0"/>
              <a:buChar char="•"/>
            </a:pPr>
            <a:r>
              <a:rPr lang="en-US" sz="2800"/>
              <a:t>Source code is freely (openly) available</a:t>
            </a:r>
          </a:p>
          <a:p>
            <a:pPr>
              <a:buFont typeface="Arial" panose="020B0604020202020204" pitchFamily="34" charset="0"/>
              <a:buChar char="•"/>
            </a:pPr>
            <a:r>
              <a:rPr lang="en-US" sz="2800"/>
              <a:t>Can share and change all versions of a program</a:t>
            </a:r>
          </a:p>
          <a:p>
            <a:pPr>
              <a:buFont typeface="Arial" panose="020B0604020202020204" pitchFamily="34" charset="0"/>
              <a:buChar char="•"/>
            </a:pPr>
            <a:r>
              <a:rPr lang="en-US" sz="2800"/>
              <a:t>Must make altered code freely (openly) available as well</a:t>
            </a:r>
          </a:p>
          <a:p>
            <a:pPr>
              <a:buFont typeface="Arial" panose="020B0604020202020204" pitchFamily="34" charset="0"/>
              <a:buChar char="•"/>
            </a:pPr>
            <a:r>
              <a:rPr lang="en-US" sz="2800"/>
              <a:t>Must mark new code as changed from source code</a:t>
            </a:r>
          </a:p>
          <a:p>
            <a:pPr>
              <a:buFont typeface="Arial" panose="020B0604020202020204" pitchFamily="34" charset="0"/>
              <a:buChar char="•"/>
            </a:pPr>
            <a:r>
              <a:rPr lang="en-US" sz="2800"/>
              <a:t>Patents on code must comply with GNU GPL license</a:t>
            </a:r>
          </a:p>
          <a:p>
            <a:pPr>
              <a:buFont typeface="Courier New" panose="02070309020205020404" pitchFamily="49" charset="0"/>
              <a:buChar char="o"/>
            </a:pPr>
            <a:endParaRPr lang="en-US"/>
          </a:p>
        </p:txBody>
      </p:sp>
      <p:sp>
        <p:nvSpPr>
          <p:cNvPr id="4" name="TextBox 3"/>
          <p:cNvSpPr txBox="1"/>
          <p:nvPr/>
        </p:nvSpPr>
        <p:spPr>
          <a:xfrm>
            <a:off x="4711700" y="5973564"/>
            <a:ext cx="7035800" cy="369332"/>
          </a:xfrm>
          <a:prstGeom prst="rect">
            <a:avLst/>
          </a:prstGeom>
          <a:noFill/>
        </p:spPr>
        <p:txBody>
          <a:bodyPr wrap="square" rtlCol="0">
            <a:spAutoFit/>
          </a:bodyPr>
          <a:lstStyle/>
          <a:p>
            <a:pPr algn="r"/>
            <a:r>
              <a:rPr lang="en-US"/>
              <a:t>GNU logo by </a:t>
            </a:r>
            <a:r>
              <a:rPr lang="en-US" err="1"/>
              <a:t>Aurélio</a:t>
            </a:r>
            <a:r>
              <a:rPr lang="en-US"/>
              <a:t> A. Heckert, Wikimedia Commons</a:t>
            </a: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962900" y="517689"/>
            <a:ext cx="3610810" cy="3528277"/>
          </a:xfrm>
          <a:prstGeom prst="rect">
            <a:avLst/>
          </a:prstGeom>
        </p:spPr>
      </p:pic>
    </p:spTree>
    <p:extLst>
      <p:ext uri="{BB962C8B-B14F-4D97-AF65-F5344CB8AC3E}">
        <p14:creationId xmlns:p14="http://schemas.microsoft.com/office/powerpoint/2010/main" xmlns="" val="249885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a:t>Tracking skills:  Open Source tools </a:t>
            </a:r>
          </a:p>
        </p:txBody>
      </p:sp>
      <p:sp>
        <p:nvSpPr>
          <p:cNvPr id="3" name="Content Placeholder 2"/>
          <p:cNvSpPr>
            <a:spLocks noGrp="1"/>
          </p:cNvSpPr>
          <p:nvPr>
            <p:ph idx="1"/>
          </p:nvPr>
        </p:nvSpPr>
        <p:spPr>
          <a:xfrm>
            <a:off x="1024128" y="1765300"/>
            <a:ext cx="9720073" cy="4787900"/>
          </a:xfrm>
        </p:spPr>
        <p:txBody>
          <a:bodyPr>
            <a:normAutofit fontScale="85000" lnSpcReduction="20000"/>
          </a:bodyPr>
          <a:lstStyle/>
          <a:p>
            <a:pPr>
              <a:buFont typeface="Arial" panose="020B0604020202020204" pitchFamily="34" charset="0"/>
              <a:buChar char="•"/>
            </a:pPr>
            <a:r>
              <a:rPr lang="en-US"/>
              <a:t> Free Software Foundation’s Free Software Directory </a:t>
            </a:r>
          </a:p>
          <a:p>
            <a:pPr marL="0" indent="0">
              <a:buNone/>
            </a:pPr>
            <a:r>
              <a:rPr lang="en-US">
                <a:hlinkClick r:id="rId3"/>
              </a:rPr>
              <a:t>http://directory.fsf.org/wiki/Main_Page</a:t>
            </a:r>
            <a:endParaRPr lang="en-US"/>
          </a:p>
          <a:p>
            <a:pPr>
              <a:buFont typeface="Arial" panose="020B0604020202020204" pitchFamily="34" charset="0"/>
              <a:buChar char="•"/>
            </a:pPr>
            <a:r>
              <a:rPr lang="en-US"/>
              <a:t> GitHub</a:t>
            </a:r>
          </a:p>
          <a:p>
            <a:pPr marL="0" indent="0">
              <a:buNone/>
            </a:pPr>
            <a:r>
              <a:rPr lang="en-US">
                <a:hlinkClick r:id="rId4"/>
              </a:rPr>
              <a:t>https://github.com</a:t>
            </a:r>
            <a:endParaRPr lang="en-US"/>
          </a:p>
          <a:p>
            <a:pPr>
              <a:buFont typeface="Arial" panose="020B0604020202020204" pitchFamily="34" charset="0"/>
              <a:buChar char="•"/>
            </a:pPr>
            <a:r>
              <a:rPr lang="en-US"/>
              <a:t>GNU Free Software Directory </a:t>
            </a:r>
          </a:p>
          <a:p>
            <a:pPr marL="0" indent="0">
              <a:buNone/>
            </a:pPr>
            <a:r>
              <a:rPr lang="en-US">
                <a:hlinkClick r:id="rId5"/>
              </a:rPr>
              <a:t>https://directory.fsf.org/wiki/GNU</a:t>
            </a:r>
            <a:endParaRPr lang="en-US"/>
          </a:p>
          <a:p>
            <a:pPr>
              <a:buFont typeface="Arial" panose="020B0604020202020204" pitchFamily="34" charset="0"/>
              <a:buChar char="•"/>
            </a:pPr>
            <a:r>
              <a:rPr lang="en-US"/>
              <a:t> Open Source Software Directory </a:t>
            </a:r>
          </a:p>
          <a:p>
            <a:pPr marL="0" indent="0">
              <a:buNone/>
            </a:pPr>
            <a:r>
              <a:rPr lang="en-US">
                <a:hlinkClick r:id="rId6"/>
              </a:rPr>
              <a:t>https://opensourcesoftwaredirectory.com/</a:t>
            </a:r>
            <a:endParaRPr lang="en-US"/>
          </a:p>
          <a:p>
            <a:pPr>
              <a:buFont typeface="Arial" panose="020B0604020202020204" pitchFamily="34" charset="0"/>
              <a:buChar char="•"/>
            </a:pPr>
            <a:r>
              <a:rPr lang="en-US"/>
              <a:t> </a:t>
            </a:r>
            <a:r>
              <a:rPr lang="en-US" err="1"/>
              <a:t>SourceForge</a:t>
            </a:r>
            <a:r>
              <a:rPr lang="en-US"/>
              <a:t> </a:t>
            </a:r>
          </a:p>
          <a:p>
            <a:pPr marL="0" indent="0">
              <a:buNone/>
            </a:pPr>
            <a:r>
              <a:rPr lang="en-US">
                <a:hlinkClick r:id="rId6"/>
              </a:rPr>
              <a:t>https://opensourcesoftwaredirectory.com/</a:t>
            </a:r>
            <a:endParaRPr lang="en-US"/>
          </a:p>
          <a:p>
            <a:pPr>
              <a:buFont typeface="Arial" panose="020B0604020202020204" pitchFamily="34" charset="0"/>
              <a:buChar char="•"/>
            </a:pPr>
            <a:r>
              <a:rPr lang="en-US"/>
              <a:t> Wikipedia’s “List of free and open-source software packages”</a:t>
            </a:r>
          </a:p>
          <a:p>
            <a:pPr marL="0" indent="0">
              <a:buNone/>
            </a:pPr>
            <a:r>
              <a:rPr lang="en-US">
                <a:hlinkClick r:id="rId7"/>
              </a:rPr>
              <a:t>https://en.wikipedia.org/wiki/List_of_free_and_open-source_software_packages</a:t>
            </a:r>
            <a:endParaRPr lang="en-US"/>
          </a:p>
          <a:p>
            <a:pPr>
              <a:buFont typeface="Arial" panose="020B0604020202020204" pitchFamily="34" charset="0"/>
              <a:buChar char="•"/>
            </a:pPr>
            <a:endParaRPr lang="en-US"/>
          </a:p>
          <a:p>
            <a:pPr>
              <a:buFont typeface="Arial" panose="020B0604020202020204" pitchFamily="34" charset="0"/>
              <a:buChar char="•"/>
            </a:pPr>
            <a:endParaRPr lang="en-US"/>
          </a:p>
          <a:p>
            <a:pPr>
              <a:buFont typeface="Arial" panose="020B0604020202020204" pitchFamily="34" charset="0"/>
              <a:buChar char="•"/>
            </a:pPr>
            <a:endParaRPr lang="en-US"/>
          </a:p>
        </p:txBody>
      </p:sp>
    </p:spTree>
    <p:extLst>
      <p:ext uri="{BB962C8B-B14F-4D97-AF65-F5344CB8AC3E}">
        <p14:creationId xmlns:p14="http://schemas.microsoft.com/office/powerpoint/2010/main" xmlns="" val="2527193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a:t>Tracking skills: Within a collection</a:t>
            </a:r>
            <a:endParaRPr lang="en-US"/>
          </a:p>
        </p:txBody>
      </p:sp>
      <p:sp>
        <p:nvSpPr>
          <p:cNvPr id="3" name="Content Placeholder 2"/>
          <p:cNvSpPr>
            <a:spLocks noGrp="1"/>
          </p:cNvSpPr>
          <p:nvPr>
            <p:ph idx="1"/>
          </p:nvPr>
        </p:nvSpPr>
        <p:spPr>
          <a:xfrm>
            <a:off x="1024128" y="2084832"/>
            <a:ext cx="9720073" cy="4224528"/>
          </a:xfrm>
        </p:spPr>
        <p:txBody>
          <a:bodyPr vert="horz" lIns="45720" tIns="45720" rIns="45720" bIns="45720" rtlCol="0" anchor="t">
            <a:normAutofit/>
          </a:bodyPr>
          <a:lstStyle/>
          <a:p>
            <a:pPr>
              <a:buFont typeface="Arial" panose="020B0604020202020204" pitchFamily="34" charset="0"/>
              <a:buChar char="•"/>
            </a:pPr>
            <a:r>
              <a:rPr lang="en-US" sz="3600"/>
              <a:t> </a:t>
            </a:r>
            <a:r>
              <a:rPr lang="en-US" sz="3600">
                <a:solidFill>
                  <a:srgbClr val="000000"/>
                </a:solidFill>
              </a:rPr>
              <a:t>Search for your software in an open-source software collection</a:t>
            </a:r>
          </a:p>
          <a:p>
            <a:pPr>
              <a:buFont typeface="Arial" panose="020B0604020202020204" pitchFamily="34" charset="0"/>
              <a:buChar char="•"/>
            </a:pPr>
            <a:endParaRPr lang="en-US" sz="3600"/>
          </a:p>
        </p:txBody>
      </p:sp>
    </p:spTree>
    <p:extLst>
      <p:ext uri="{BB962C8B-B14F-4D97-AF65-F5344CB8AC3E}">
        <p14:creationId xmlns:p14="http://schemas.microsoft.com/office/powerpoint/2010/main" xmlns="" val="2811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419100" y="994682"/>
            <a:ext cx="11465974" cy="4796517"/>
          </a:xfrm>
          <a:prstGeom prst="rect">
            <a:avLst/>
          </a:prstGeom>
          <a:ln>
            <a:solidFill>
              <a:schemeClr val="accent2"/>
            </a:solidFill>
          </a:ln>
        </p:spPr>
      </p:pic>
    </p:spTree>
    <p:extLst>
      <p:ext uri="{BB962C8B-B14F-4D97-AF65-F5344CB8AC3E}">
        <p14:creationId xmlns:p14="http://schemas.microsoft.com/office/powerpoint/2010/main" xmlns="" val="42206457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3089</Words>
  <Application>Microsoft Office PowerPoint</Application>
  <PresentationFormat>Custom</PresentationFormat>
  <Paragraphs>447</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Integral</vt:lpstr>
      <vt:lpstr>Open and Shut Case: Tracking Down Open Access Resources</vt:lpstr>
      <vt:lpstr>Case File:  20170511</vt:lpstr>
      <vt:lpstr>Lingo:  Open Access</vt:lpstr>
      <vt:lpstr>Lingo:  Licensing</vt:lpstr>
      <vt:lpstr>Tools: tracking skills </vt:lpstr>
      <vt:lpstr>Gnu general public license</vt:lpstr>
      <vt:lpstr>Tracking skills:  Open Source tools </vt:lpstr>
      <vt:lpstr>Tracking skills: Within a collection</vt:lpstr>
      <vt:lpstr>Slide 9</vt:lpstr>
      <vt:lpstr>Slide 10</vt:lpstr>
      <vt:lpstr>Slide 11</vt:lpstr>
      <vt:lpstr>Tracking skills: Within a collection</vt:lpstr>
      <vt:lpstr>Slide 13</vt:lpstr>
      <vt:lpstr>Slide 14</vt:lpstr>
      <vt:lpstr>Slide 15</vt:lpstr>
      <vt:lpstr>TRACKING Skills: web searching </vt:lpstr>
      <vt:lpstr>Slide 17</vt:lpstr>
      <vt:lpstr>Can I use what I found? :  step one</vt:lpstr>
      <vt:lpstr>Slide 19</vt:lpstr>
      <vt:lpstr>Can I use what I found? :  step two</vt:lpstr>
      <vt:lpstr>Slide 21</vt:lpstr>
      <vt:lpstr>Slide 22</vt:lpstr>
      <vt:lpstr>Tracking skill:  Your Practice time</vt:lpstr>
      <vt:lpstr>Tracking skills:  Open Access tools </vt:lpstr>
      <vt:lpstr>Slide 25</vt:lpstr>
      <vt:lpstr>Slide 26</vt:lpstr>
      <vt:lpstr>Slide 27</vt:lpstr>
      <vt:lpstr>Tracking skills: finding content</vt:lpstr>
      <vt:lpstr>Tracking skills:  licensing</vt:lpstr>
      <vt:lpstr>Tracking skills:  licensing</vt:lpstr>
      <vt:lpstr>Tracking skills:  licensing</vt:lpstr>
      <vt:lpstr>Tracking skills:  licensing</vt:lpstr>
      <vt:lpstr>Tracking skills:  licensing</vt:lpstr>
      <vt:lpstr>Tracking skills:  licensing</vt:lpstr>
      <vt:lpstr>Tracking skills:  licensing</vt:lpstr>
      <vt:lpstr>Tracking skills:  licensing</vt:lpstr>
      <vt:lpstr>Tracking skills:  licensing</vt:lpstr>
      <vt:lpstr>Tracking skills:  licensing</vt:lpstr>
      <vt:lpstr>Tracking skills:  Collections</vt:lpstr>
      <vt:lpstr>Tracking skills:  Collections</vt:lpstr>
      <vt:lpstr>Tracking skills:  Collections</vt:lpstr>
      <vt:lpstr>Tracking skills:  Collections</vt:lpstr>
      <vt:lpstr>Tracking skills:  Collections</vt:lpstr>
      <vt:lpstr>Tracking skills:  Collections</vt:lpstr>
      <vt:lpstr>Tracking skills:  Collections</vt:lpstr>
      <vt:lpstr>Tracking skills:  Collections</vt:lpstr>
      <vt:lpstr>Tracking skills:  Collections</vt:lpstr>
      <vt:lpstr>Tracking skills:  Collections</vt:lpstr>
      <vt:lpstr>Tracking skills:  Web searching</vt:lpstr>
      <vt:lpstr>Tracking skills:  Web searching</vt:lpstr>
      <vt:lpstr>Tracking skills:  Web searching</vt:lpstr>
      <vt:lpstr>Tracking skills:  Web searching</vt:lpstr>
      <vt:lpstr>Tracking Skills: Web Searching</vt:lpstr>
      <vt:lpstr>Thank you for your attendance!</vt:lpstr>
      <vt:lpstr>Open And Shut Case: Please start here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and Shut Case: Tracking Down Open Access Resources</dc:title>
  <dc:creator>libinfo-bd</dc:creator>
  <cp:lastModifiedBy>macisaac</cp:lastModifiedBy>
  <cp:revision>2</cp:revision>
  <dcterms:modified xsi:type="dcterms:W3CDTF">2017-05-08T22:26:39Z</dcterms:modified>
</cp:coreProperties>
</file>