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72" r:id="rId8"/>
    <p:sldId id="268" r:id="rId9"/>
    <p:sldId id="273" r:id="rId10"/>
    <p:sldId id="259" r:id="rId11"/>
    <p:sldId id="269" r:id="rId12"/>
    <p:sldId id="271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ECD3-CE33-4637-B102-5E61A1DF4679}" type="datetimeFigureOut">
              <a:rPr lang="en-US"/>
              <a:pPr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B1DB-9DFF-4BBE-B2A9-CEC12AE9D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23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12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18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44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17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41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16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4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52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B1DB-9DFF-4BBE-B2A9-CEC12AE9D7A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2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05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75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88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55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2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58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93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7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9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t="-11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26BE-599B-4515-A0CA-2CF688913938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FF67-BB45-408D-A261-44AD169B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15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103" y="228600"/>
            <a:ext cx="9144000" cy="1773237"/>
          </a:xfrm>
        </p:spPr>
        <p:txBody>
          <a:bodyPr anchor="t">
            <a:normAutofit fontScale="90000"/>
          </a:bodyPr>
          <a:lstStyle/>
          <a:p>
            <a:r>
              <a:rPr lang="en-US" sz="8800" dirty="0">
                <a:latin typeface="Century Gothic" panose="020B0502020202020204" pitchFamily="34" charset="0"/>
              </a:rPr>
              <a:t>SILO-BUSTING 2.0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60" y="5200538"/>
            <a:ext cx="9593306" cy="6593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Alberta Services for Students Conference 2017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6542" y="1571625"/>
            <a:ext cx="8912142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Century Gothic"/>
              </a:rPr>
              <a:t>Frazer Andrews, Senior Program Advisor, Faculty of Business </a:t>
            </a:r>
            <a:endParaRPr lang="en-US" sz="2000" dirty="0">
              <a:solidFill>
                <a:srgbClr val="000000"/>
              </a:solidFill>
              <a:latin typeface="Century Gothic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entury Gothic"/>
              </a:rPr>
              <a:t>Peggy Lynn </a:t>
            </a:r>
            <a:r>
              <a:rPr lang="en-US" sz="2000" dirty="0" err="1">
                <a:latin typeface="Century Gothic"/>
              </a:rPr>
              <a:t>MacIsaac</a:t>
            </a:r>
            <a:r>
              <a:rPr lang="en-US" sz="2000" dirty="0">
                <a:latin typeface="Century Gothic"/>
              </a:rPr>
              <a:t>, Reference Services Librarian 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entury Gothic"/>
              </a:rPr>
              <a:t>Mike MacLean, Senior Program Advisor, Faculty of Business 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entury Gothic"/>
              </a:rPr>
              <a:t>Jennifer Rempel, Information Literacy and Resource Access Librarian</a:t>
            </a:r>
          </a:p>
        </p:txBody>
      </p:sp>
    </p:spTree>
    <p:extLst>
      <p:ext uri="{BB962C8B-B14F-4D97-AF65-F5344CB8AC3E}">
        <p14:creationId xmlns:p14="http://schemas.microsoft.com/office/powerpoint/2010/main" xmlns="" val="2379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11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8337"/>
          </a:xfrm>
        </p:spPr>
        <p:txBody>
          <a:bodyPr anchor="b">
            <a:normAutofit/>
          </a:bodyPr>
          <a:lstStyle/>
          <a:p>
            <a:r>
              <a:rPr lang="en-US" b="1" dirty="0" smtClean="0"/>
              <a:t>Recognize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7"/>
            <a:ext cx="12192000" cy="50871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i="1" dirty="0" smtClean="0"/>
              <a:t>“</a:t>
            </a:r>
            <a:r>
              <a:rPr lang="en-US" sz="4400" i="1" dirty="0"/>
              <a:t>How are people changed by the work we do</a:t>
            </a:r>
            <a:r>
              <a:rPr lang="en-US" sz="4400" i="1" dirty="0" smtClean="0"/>
              <a:t>?” 	“</a:t>
            </a:r>
            <a:r>
              <a:rPr lang="en-US" sz="4400" i="1" dirty="0"/>
              <a:t>How do we do what we do</a:t>
            </a:r>
            <a:r>
              <a:rPr lang="en-US" sz="4400" i="1" dirty="0" smtClean="0"/>
              <a:t>?”</a:t>
            </a:r>
            <a:endParaRPr lang="en-US" sz="4400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Siloed</a:t>
            </a:r>
            <a:r>
              <a:rPr lang="en-US" b="1" dirty="0" smtClean="0"/>
              <a:t> </a:t>
            </a:r>
            <a:r>
              <a:rPr lang="en-US" b="1" dirty="0"/>
              <a:t>Organizations: </a:t>
            </a:r>
            <a:endParaRPr lang="en-US" dirty="0"/>
          </a:p>
          <a:p>
            <a:pPr lvl="0"/>
            <a:r>
              <a:rPr lang="en-US" dirty="0"/>
              <a:t>Focus on the organization not the customers, create paranoia, dampen enthusiasm, and normalize protective language, e.g. “It’s not my problem.” </a:t>
            </a:r>
          </a:p>
          <a:p>
            <a:pPr lvl="0"/>
            <a:r>
              <a:rPr lang="en-US" dirty="0"/>
              <a:t>Define success as individuals out-doing colleagues, act in self-protective ways that damage others, and only win when others lose.</a:t>
            </a:r>
          </a:p>
          <a:p>
            <a:pPr lvl="0"/>
            <a:r>
              <a:rPr lang="en-US" dirty="0"/>
              <a:t>Isolate talent, redundant work is duplicated out of institutional ignorance.</a:t>
            </a:r>
          </a:p>
          <a:p>
            <a:pPr lvl="0"/>
            <a:r>
              <a:rPr lang="en-US" dirty="0"/>
              <a:t>Resources are stockpiled, rather than leveraged by those who need them most.</a:t>
            </a:r>
          </a:p>
          <a:p>
            <a:pPr lvl="0"/>
            <a:r>
              <a:rPr lang="en-US" dirty="0"/>
              <a:t>Are slow to progress and only grow inward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b="1" dirty="0" smtClean="0"/>
              <a:t>Silo </a:t>
            </a:r>
            <a:r>
              <a:rPr lang="en-US" b="1" dirty="0"/>
              <a:t>Busting: </a:t>
            </a:r>
            <a:endParaRPr lang="en-US" dirty="0"/>
          </a:p>
          <a:p>
            <a:pPr lvl="0"/>
            <a:r>
              <a:rPr lang="en-US" dirty="0"/>
              <a:t>Recognizes the customer-</a:t>
            </a:r>
            <a:r>
              <a:rPr lang="en-US" dirty="0" err="1"/>
              <a:t>centred</a:t>
            </a:r>
            <a:r>
              <a:rPr lang="en-US" dirty="0"/>
              <a:t> purpose of your work and cultivate it as a motivator for action.</a:t>
            </a:r>
          </a:p>
          <a:p>
            <a:pPr lvl="0"/>
            <a:r>
              <a:rPr lang="en-US" dirty="0"/>
              <a:t>Acknowledges individual and organizational weaknesses and strengths.</a:t>
            </a:r>
          </a:p>
          <a:p>
            <a:pPr lvl="0"/>
            <a:r>
              <a:rPr lang="en-US" dirty="0"/>
              <a:t>Leverages the diverse deep expertise in specific areas of organization.</a:t>
            </a:r>
          </a:p>
          <a:p>
            <a:pPr lvl="0"/>
            <a:r>
              <a:rPr lang="en-US" dirty="0"/>
              <a:t>Identify stakeholders who can champion collaboration.  Don’t focus on skeptics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2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1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0682"/>
          </a:xfrm>
        </p:spPr>
        <p:txBody>
          <a:bodyPr anchor="b"/>
          <a:lstStyle/>
          <a:p>
            <a:r>
              <a:rPr lang="en-US" b="1" dirty="0" smtClean="0"/>
              <a:t>Imagine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522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i="1" dirty="0"/>
              <a:t>	</a:t>
            </a:r>
            <a:r>
              <a:rPr lang="en-US" i="1" dirty="0" smtClean="0"/>
              <a:t>“</a:t>
            </a:r>
            <a:r>
              <a:rPr lang="en-US" i="1" dirty="0"/>
              <a:t>What am I doing to help people realize they matter?”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i="1" dirty="0" smtClean="0"/>
              <a:t>“</a:t>
            </a:r>
            <a:r>
              <a:rPr lang="en-US" i="1" dirty="0"/>
              <a:t>What am I doing to make people feel like they belong in a </a:t>
            </a:r>
            <a:r>
              <a:rPr lang="en-US" i="1" dirty="0" smtClean="0"/>
              <a:t>collaborative </a:t>
            </a:r>
            <a:r>
              <a:rPr lang="en-US" i="1" dirty="0"/>
              <a:t>working </a:t>
            </a:r>
            <a:r>
              <a:rPr lang="en-US" i="1" dirty="0" smtClean="0"/>
              <a:t>	environment?”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0"/>
            <a:r>
              <a:rPr lang="en-US" dirty="0"/>
              <a:t>The organization can be agile and resilient through cross-boundary collaboration.</a:t>
            </a:r>
          </a:p>
          <a:p>
            <a:pPr lvl="0"/>
            <a:r>
              <a:rPr lang="en-US" dirty="0"/>
              <a:t>Action for change coming from within each </a:t>
            </a:r>
            <a:r>
              <a:rPr lang="en-US" dirty="0" err="1"/>
              <a:t>siloed</a:t>
            </a:r>
            <a:r>
              <a:rPr lang="en-US" dirty="0"/>
              <a:t> group.</a:t>
            </a:r>
          </a:p>
          <a:p>
            <a:pPr lvl="0"/>
            <a:r>
              <a:rPr lang="en-US" dirty="0"/>
              <a:t>Focusing on the work, not the silos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Sources:</a:t>
            </a:r>
            <a:endParaRPr lang="en-US" dirty="0"/>
          </a:p>
          <a:p>
            <a:pPr lvl="0"/>
            <a:r>
              <a:rPr lang="en-US" dirty="0"/>
              <a:t>Publications in our bibliography by Ron </a:t>
            </a:r>
            <a:r>
              <a:rPr lang="en-US" dirty="0" err="1"/>
              <a:t>Ashkenas</a:t>
            </a:r>
            <a:r>
              <a:rPr lang="en-US" dirty="0"/>
              <a:t>, </a:t>
            </a:r>
            <a:r>
              <a:rPr lang="en-US" dirty="0" err="1"/>
              <a:t>Mehrdad</a:t>
            </a:r>
            <a:r>
              <a:rPr lang="en-US" dirty="0"/>
              <a:t> </a:t>
            </a:r>
            <a:r>
              <a:rPr lang="en-US" dirty="0" err="1"/>
              <a:t>Baghai</a:t>
            </a:r>
            <a:r>
              <a:rPr lang="en-US" dirty="0"/>
              <a:t>, and Dan Rockwell </a:t>
            </a:r>
          </a:p>
          <a:p>
            <a:pPr lvl="0"/>
            <a:r>
              <a:rPr lang="en-US" dirty="0"/>
              <a:t>Silo Busters (Frazer Andrews, Peggy Lynn </a:t>
            </a:r>
            <a:r>
              <a:rPr lang="en-US" dirty="0" err="1"/>
              <a:t>MacIsaac</a:t>
            </a:r>
            <a:r>
              <a:rPr lang="en-US" dirty="0"/>
              <a:t>, Mike MacLean, &amp; Jennifer Rempel)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5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11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63"/>
            <a:ext cx="10515600" cy="724392"/>
          </a:xfrm>
        </p:spPr>
        <p:txBody>
          <a:bodyPr anchor="b"/>
          <a:lstStyle/>
          <a:p>
            <a:r>
              <a:rPr lang="en-US" b="1" dirty="0"/>
              <a:t>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2477"/>
            <a:ext cx="4031087" cy="4807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Communicate: </a:t>
            </a:r>
            <a:r>
              <a:rPr lang="en-US" dirty="0"/>
              <a:t> </a:t>
            </a:r>
          </a:p>
          <a:p>
            <a:pPr lvl="0"/>
            <a:r>
              <a:rPr lang="en-US" sz="2600" dirty="0"/>
              <a:t>Start a positive whisper campaign amongst champions by employing </a:t>
            </a:r>
            <a:r>
              <a:rPr lang="en-US" sz="2600" dirty="0" err="1"/>
              <a:t>boundaryless</a:t>
            </a:r>
            <a:r>
              <a:rPr lang="en-US" sz="2600" dirty="0"/>
              <a:t> language.</a:t>
            </a:r>
          </a:p>
          <a:p>
            <a:pPr lvl="0"/>
            <a:r>
              <a:rPr lang="en-US" sz="2600" dirty="0"/>
              <a:t>Establish inclusive rather than exclusive systems.</a:t>
            </a:r>
          </a:p>
          <a:p>
            <a:pPr lvl="0"/>
            <a:r>
              <a:rPr lang="en-US" sz="2600" dirty="0"/>
              <a:t>Tell stories that honor collaboration and illustrate silo-busting.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087" y="1372477"/>
            <a:ext cx="4275786" cy="4807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Build:  </a:t>
            </a:r>
            <a:endParaRPr lang="en-US" dirty="0"/>
          </a:p>
          <a:p>
            <a:pPr lvl="0"/>
            <a:r>
              <a:rPr lang="en-US" sz="2600" dirty="0"/>
              <a:t>Hold cross-department planning meetings, to breakdown seeing the other as the enemy.</a:t>
            </a:r>
          </a:p>
          <a:p>
            <a:pPr lvl="0"/>
            <a:r>
              <a:rPr lang="en-US" sz="2600" dirty="0"/>
              <a:t>Seek best solutions regardless of the source.</a:t>
            </a:r>
          </a:p>
          <a:p>
            <a:pPr lvl="0"/>
            <a:r>
              <a:rPr lang="en-US" sz="2600" dirty="0"/>
              <a:t>Build consensus. </a:t>
            </a:r>
          </a:p>
          <a:p>
            <a:pPr lvl="0"/>
            <a:r>
              <a:rPr lang="en-US" sz="2600" dirty="0"/>
              <a:t>Ensure cross-functional teams have power with a final decision-maker in order to eliminate the need to run decisions up the chain.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085"/>
            <a:ext cx="11062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	“</a:t>
            </a:r>
            <a:r>
              <a:rPr lang="en-US" sz="2800" i="1" dirty="0"/>
              <a:t>What am I doing to help people work together?”</a:t>
            </a:r>
            <a:endParaRPr lang="en-US" sz="28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6873" y="1198210"/>
            <a:ext cx="388512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Amplify:</a:t>
            </a:r>
            <a:r>
              <a:rPr lang="en-US" sz="2400" b="1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make enemies of the people you are trying to connect.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Foster maximum transparency and information sharing.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leadership skills and attitudes that enhance collaboration.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Measure and reward performance in terms of teams.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63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08" y="0"/>
            <a:ext cx="12202708" cy="6823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075" y="441763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Look beyond your boundaries...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7756" y="6323527"/>
            <a:ext cx="348095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Image credit: </a:t>
            </a:r>
            <a:r>
              <a:rPr lang="en" sz="1200" dirty="0" err="1">
                <a:solidFill>
                  <a:srgbClr val="FFFFFF"/>
                </a:solidFill>
              </a:rPr>
              <a:t>Brucephython</a:t>
            </a:r>
            <a:r>
              <a:rPr lang="en" sz="1200" dirty="0">
                <a:solidFill>
                  <a:srgbClr val="FFFFFF"/>
                </a:solidFill>
              </a:rPr>
              <a:t>, Wikimedia Commons</a:t>
            </a:r>
            <a:r>
              <a:rPr lang="en" dirty="0">
                <a:solidFill>
                  <a:srgbClr val="FFFFFF"/>
                </a:solidFill>
              </a:rPr>
              <a:t> 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1389" y="412125"/>
            <a:ext cx="419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inyurl.com/</a:t>
            </a:r>
            <a:r>
              <a:rPr lang="en-US" sz="4000" dirty="0" err="1" smtClean="0"/>
              <a:t>lufacta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0975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t="-11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76107"/>
          </a:xfrm>
        </p:spPr>
        <p:txBody>
          <a:bodyPr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6107"/>
            <a:ext cx="10515600" cy="498300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Ashkenas</a:t>
            </a:r>
            <a:r>
              <a:rPr lang="en-US" dirty="0"/>
              <a:t>, R. (Sept. 9, 2015).  Jack Welch’s approach to breaking down silos still works.  </a:t>
            </a:r>
            <a:r>
              <a:rPr lang="en-US" i="1" dirty="0"/>
              <a:t>Harvard Business Review  Digital Articles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 err="1"/>
              <a:t>Baghai</a:t>
            </a:r>
            <a:r>
              <a:rPr lang="en-US" dirty="0"/>
              <a:t>, M. (2011-2016) </a:t>
            </a:r>
            <a:r>
              <a:rPr lang="en-US" i="1" dirty="0"/>
              <a:t>Alchemy Growth Partners</a:t>
            </a:r>
            <a:r>
              <a:rPr lang="en-US" dirty="0"/>
              <a:t>’ [website]. </a:t>
            </a:r>
            <a:r>
              <a:rPr lang="en-US" u="sng" dirty="0"/>
              <a:t>http://www.alchemygrowth.com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Cilliers</a:t>
            </a:r>
            <a:r>
              <a:rPr lang="en-US" dirty="0"/>
              <a:t>, F., &amp; </a:t>
            </a:r>
            <a:r>
              <a:rPr lang="en-US" dirty="0" err="1"/>
              <a:t>Greyvenstein</a:t>
            </a:r>
            <a:r>
              <a:rPr lang="en-US" dirty="0"/>
              <a:t>, H. (2012). The impact of silo mentality on team identity: An </a:t>
            </a:r>
            <a:r>
              <a:rPr lang="en-US" dirty="0" err="1"/>
              <a:t>organisational</a:t>
            </a:r>
            <a:r>
              <a:rPr lang="en-US" dirty="0"/>
              <a:t> case study. </a:t>
            </a:r>
            <a:r>
              <a:rPr lang="en-US" i="1" dirty="0"/>
              <a:t>SA Journal of Industrial Psychology, 38</a:t>
            </a:r>
            <a:r>
              <a:rPr lang="en-US" dirty="0"/>
              <a:t>(2), 75-84. </a:t>
            </a:r>
            <a:r>
              <a:rPr lang="en-US" u="sng" dirty="0"/>
              <a:t>http://dx.doi.org/10.4102/sajip.v38i2.993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Rockwell, D. (2011, April 28). </a:t>
            </a:r>
            <a:r>
              <a:rPr lang="en-US" dirty="0" err="1"/>
              <a:t>Mehrdad</a:t>
            </a:r>
            <a:r>
              <a:rPr lang="en-US" dirty="0"/>
              <a:t> comes of age [Blog post]. Retrieved from </a:t>
            </a:r>
            <a:r>
              <a:rPr lang="en-US" u="sng" dirty="0"/>
              <a:t>https://leadershipfreak.blog/2011/04/28/4808/</a:t>
            </a:r>
            <a:r>
              <a:rPr lang="en-US" dirty="0"/>
              <a:t>  </a:t>
            </a:r>
          </a:p>
          <a:p>
            <a:pPr marL="0" indent="0">
              <a:buNone/>
            </a:pPr>
            <a:r>
              <a:rPr lang="en-US" dirty="0"/>
              <a:t>Rockwell, D. (2012, May 9). Destroy silos before they destroy you [Blog post]. Retrieved from </a:t>
            </a:r>
            <a:r>
              <a:rPr lang="en-US" u="sng" dirty="0"/>
              <a:t>https://leadershipfreak.blog/2012/05/09/destroy-silos-before-they-destroy-you/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Dan Rockwell (2016, July 19) Breaking silos – Connecting people. [Blog post]. Retrieved from https://leadershipfreak.blog/2016/07/19/breaking-silos-creating-connected-organizations/ </a:t>
            </a:r>
          </a:p>
          <a:p>
            <a:pPr marL="0" indent="0">
              <a:buNone/>
            </a:pPr>
            <a:r>
              <a:rPr lang="en-US" dirty="0" err="1"/>
              <a:t>Schütz</a:t>
            </a:r>
            <a:r>
              <a:rPr lang="en-US" dirty="0"/>
              <a:t>, P., &amp; Bloch, B. (2006). The “silo-virus”: Diagnosing and curing departmental groupthink. </a:t>
            </a:r>
            <a:r>
              <a:rPr lang="en-US" i="1" dirty="0"/>
              <a:t>Team Performance Management: An International Journal</a:t>
            </a:r>
            <a:r>
              <a:rPr lang="en-US" dirty="0"/>
              <a:t>, </a:t>
            </a:r>
            <a:r>
              <a:rPr lang="en-US" i="1" dirty="0"/>
              <a:t>12</a:t>
            </a:r>
            <a:r>
              <a:rPr lang="en-US" dirty="0"/>
              <a:t>(1/2), 31-43. </a:t>
            </a:r>
          </a:p>
          <a:p>
            <a:pPr marL="0" indent="0">
              <a:buNone/>
            </a:pPr>
            <a:r>
              <a:rPr lang="en-US" dirty="0" err="1"/>
              <a:t>Willcock</a:t>
            </a:r>
            <a:r>
              <a:rPr lang="en-US" dirty="0"/>
              <a:t>, D. (2014). Inside-out collaboration: An integrated approach to working beyond silos. </a:t>
            </a:r>
            <a:r>
              <a:rPr lang="en-US" i="1" dirty="0"/>
              <a:t>Reflections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(3).</a:t>
            </a:r>
          </a:p>
        </p:txBody>
      </p:sp>
    </p:spTree>
    <p:extLst>
      <p:ext uri="{BB962C8B-B14F-4D97-AF65-F5344CB8AC3E}">
        <p14:creationId xmlns:p14="http://schemas.microsoft.com/office/powerpoint/2010/main" xmlns="" val="5948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322263"/>
            <a:ext cx="10515600" cy="364013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Ideally, members of discrete organizational units work together as a team to accomplish their tasks, while at the same time working in coordination with other units in order to help the organization as a whole achieve its wider goals.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 					– Peter </a:t>
            </a:r>
            <a:r>
              <a:rPr lang="en-US" dirty="0" err="1">
                <a:latin typeface="Century Gothic" panose="020B0502020202020204" pitchFamily="34" charset="0"/>
              </a:rPr>
              <a:t>Schütz</a:t>
            </a:r>
            <a:r>
              <a:rPr lang="en-US" dirty="0">
                <a:latin typeface="Century Gothic" panose="020B0502020202020204" pitchFamily="34" charset="0"/>
              </a:rPr>
              <a:t> &amp; Brian Bloch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39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322263"/>
            <a:ext cx="10515600" cy="364013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“</a:t>
            </a:r>
            <a:r>
              <a:rPr lang="en-US" dirty="0" err="1">
                <a:latin typeface="Century Gothic" panose="020B0502020202020204" pitchFamily="34" charset="0"/>
              </a:rPr>
              <a:t>Silofication</a:t>
            </a:r>
            <a:r>
              <a:rPr lang="en-US" dirty="0">
                <a:latin typeface="Century Gothic" panose="020B0502020202020204" pitchFamily="34" charset="0"/>
              </a:rPr>
              <a:t>” occurs when there is a breakdown in the flow of data, knowledge, and information across these units. </a:t>
            </a:r>
            <a:r>
              <a:rPr lang="en-US" dirty="0" err="1">
                <a:latin typeface="Century Gothic" panose="020B0502020202020204" pitchFamily="34" charset="0"/>
              </a:rPr>
              <a:t>Silofication</a:t>
            </a:r>
            <a:r>
              <a:rPr lang="en-US" dirty="0">
                <a:latin typeface="Century Gothic" panose="020B0502020202020204" pitchFamily="34" charset="0"/>
              </a:rPr>
              <a:t> is a series of “breakdowns that occur within and between organizations because of the failure to partner effectively” with each other.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						– David </a:t>
            </a:r>
            <a:r>
              <a:rPr lang="en-US" dirty="0" err="1">
                <a:latin typeface="Century Gothic" panose="020B0502020202020204" pitchFamily="34" charset="0"/>
              </a:rPr>
              <a:t>Willcock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5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322263"/>
            <a:ext cx="10515600" cy="364013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Alan </a:t>
            </a:r>
            <a:r>
              <a:rPr lang="en-US" dirty="0" err="1">
                <a:latin typeface="Century Gothic" panose="020B0502020202020204" pitchFamily="34" charset="0"/>
              </a:rPr>
              <a:t>Neebe</a:t>
            </a:r>
            <a:r>
              <a:rPr lang="en-US" dirty="0">
                <a:latin typeface="Century Gothic" panose="020B0502020202020204" pitchFamily="34" charset="0"/>
              </a:rPr>
              <a:t>, in 1987,  “made the first reference to silos as a metaphor in </a:t>
            </a:r>
            <a:r>
              <a:rPr lang="en-US" dirty="0" err="1">
                <a:latin typeface="Century Gothic" panose="020B0502020202020204" pitchFamily="34" charset="0"/>
              </a:rPr>
              <a:t>organisational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behaviour</a:t>
            </a:r>
            <a:r>
              <a:rPr lang="en-US" dirty="0">
                <a:latin typeface="Century Gothic" panose="020B0502020202020204" pitchFamily="34" charset="0"/>
              </a:rPr>
              <a:t>, with reference to grain silos as an example of how parts of organizations function in a manner disconnected from the others”.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				- </a:t>
            </a:r>
            <a:r>
              <a:rPr lang="en-US" dirty="0" err="1">
                <a:latin typeface="Century Gothic" panose="020B0502020202020204" pitchFamily="34" charset="0"/>
              </a:rPr>
              <a:t>Frans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Cilliers</a:t>
            </a:r>
            <a:r>
              <a:rPr lang="en-US" dirty="0">
                <a:latin typeface="Century Gothic" panose="020B0502020202020204" pitchFamily="34" charset="0"/>
              </a:rPr>
              <a:t> &amp; </a:t>
            </a:r>
            <a:r>
              <a:rPr lang="en-US" dirty="0" err="1">
                <a:latin typeface="Century Gothic" panose="020B0502020202020204" pitchFamily="34" charset="0"/>
              </a:rPr>
              <a:t>Henk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Greyvenstein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8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01" y="257175"/>
            <a:ext cx="10515600" cy="515557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Organizational silos...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78" y="772732"/>
            <a:ext cx="10584288" cy="455912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lvl="0"/>
            <a:r>
              <a:rPr lang="en-US" sz="3200" dirty="0">
                <a:latin typeface="Century Gothic" panose="020B0502020202020204" pitchFamily="34" charset="0"/>
              </a:rPr>
              <a:t>Grow inward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Isolate talent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Hoard resources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Slow progress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Dampen enthusiasm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Create paranoia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Act in self-protective ways that damage others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Don’t network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Focus on individual good rather than organizational good</a:t>
            </a:r>
          </a:p>
          <a:p>
            <a:pPr lvl="0"/>
            <a:r>
              <a:rPr lang="en-US" sz="3200" dirty="0">
                <a:latin typeface="Century Gothic" panose="020B0502020202020204" pitchFamily="34" charset="0"/>
              </a:rPr>
              <a:t>Win when others lose</a:t>
            </a:r>
          </a:p>
          <a:p>
            <a:pPr marL="0" lvl="0" indent="0"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entury Gothic" panose="020B0502020202020204" pitchFamily="34" charset="0"/>
              </a:rPr>
              <a:t>		-</a:t>
            </a:r>
            <a:r>
              <a:rPr lang="en-US" sz="3200" dirty="0">
                <a:latin typeface="Century Gothic" panose="020B0502020202020204" pitchFamily="34" charset="0"/>
              </a:rPr>
              <a:t>  Dan Rockwell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38200" y="322263"/>
            <a:ext cx="10515600" cy="3640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"The negative outcomes [of </a:t>
            </a:r>
            <a:r>
              <a:rPr lang="en-US" dirty="0" err="1">
                <a:latin typeface="Century Gothic" panose="020B0502020202020204" pitchFamily="34" charset="0"/>
              </a:rPr>
              <a:t>silofication</a:t>
            </a:r>
            <a:r>
              <a:rPr lang="en-US" dirty="0">
                <a:latin typeface="Century Gothic" panose="020B0502020202020204" pitchFamily="34" charset="0"/>
              </a:rPr>
              <a:t> within an organization] can include lack of shared learning and innovation, delays in getting work done, unproductive conflict, stress, and significant reputational and financial costs due to program failures". 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							– David </a:t>
            </a:r>
            <a:r>
              <a:rPr lang="en-US" dirty="0" err="1">
                <a:latin typeface="Century Gothic" panose="020B0502020202020204" pitchFamily="34" charset="0"/>
              </a:rPr>
              <a:t>Willcock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6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79412" y="-377209"/>
            <a:ext cx="5584706" cy="8377060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xmlns="" val="909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How do silos affect me and my work?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766" y="11430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With your group, please identify specific examples of </a:t>
            </a:r>
            <a:r>
              <a:rPr lang="en-US" sz="3200" dirty="0" err="1" smtClean="0"/>
              <a:t>silofication</a:t>
            </a:r>
            <a:r>
              <a:rPr lang="en-US" sz="3200" dirty="0" smtClean="0"/>
              <a:t> in the workplace.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dirty="0" smtClean="0"/>
              <a:t>What happens, or fails to happen?</a:t>
            </a:r>
          </a:p>
          <a:p>
            <a:r>
              <a:rPr lang="en-US" dirty="0" smtClean="0"/>
              <a:t>What is the impact on your performance, job satisfaction, and/or sense of identity within your institution?</a:t>
            </a:r>
          </a:p>
          <a:p>
            <a:r>
              <a:rPr lang="en-US" dirty="0"/>
              <a:t>D</a:t>
            </a:r>
            <a:r>
              <a:rPr lang="en-US" dirty="0" smtClean="0"/>
              <a:t>oes this affect service to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30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Concrete Strategies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966"/>
            <a:ext cx="10515600" cy="43481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/>
              <a:t>Recognize </a:t>
            </a:r>
            <a:endParaRPr lang="en-US" sz="4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/>
              <a:t>Imagine</a:t>
            </a:r>
            <a:endParaRPr lang="en-US" sz="4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xmlns="" val="339103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338</Words>
  <Application>Microsoft Office PowerPoint</Application>
  <PresentationFormat>Custom</PresentationFormat>
  <Paragraphs>105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SILO-BUSTING 2.0</vt:lpstr>
      <vt:lpstr>Slide 2</vt:lpstr>
      <vt:lpstr>Slide 3</vt:lpstr>
      <vt:lpstr>Slide 4</vt:lpstr>
      <vt:lpstr>Organizational silos...</vt:lpstr>
      <vt:lpstr>Slide 6</vt:lpstr>
      <vt:lpstr>Slide 7</vt:lpstr>
      <vt:lpstr>How do silos affect me and my work?</vt:lpstr>
      <vt:lpstr>Concrete Strategies</vt:lpstr>
      <vt:lpstr>Recognize</vt:lpstr>
      <vt:lpstr>Imagine</vt:lpstr>
      <vt:lpstr>Act</vt:lpstr>
      <vt:lpstr>Look beyond your boundaries...</vt:lpstr>
      <vt:lpstr>References</vt:lpstr>
    </vt:vector>
  </TitlesOfParts>
  <Company>Athabasca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SILOBUSTING 2.0</dc:title>
  <dc:creator>Frazer Andrews</dc:creator>
  <cp:lastModifiedBy>macisaac</cp:lastModifiedBy>
  <cp:revision>89</cp:revision>
  <dcterms:created xsi:type="dcterms:W3CDTF">2017-04-25T18:11:31Z</dcterms:created>
  <dcterms:modified xsi:type="dcterms:W3CDTF">2017-05-09T19:46:17Z</dcterms:modified>
</cp:coreProperties>
</file>