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7" r:id="rId3"/>
    <p:sldId id="303" r:id="rId4"/>
    <p:sldId id="291" r:id="rId5"/>
    <p:sldId id="295" r:id="rId6"/>
    <p:sldId id="292" r:id="rId7"/>
    <p:sldId id="293" r:id="rId8"/>
    <p:sldId id="289" r:id="rId9"/>
    <p:sldId id="296" r:id="rId10"/>
    <p:sldId id="290" r:id="rId11"/>
    <p:sldId id="297" r:id="rId12"/>
    <p:sldId id="279" r:id="rId13"/>
    <p:sldId id="298" r:id="rId14"/>
    <p:sldId id="288" r:id="rId15"/>
    <p:sldId id="299" r:id="rId16"/>
    <p:sldId id="282" r:id="rId17"/>
    <p:sldId id="300" r:id="rId18"/>
    <p:sldId id="284" r:id="rId19"/>
    <p:sldId id="302" r:id="rId20"/>
    <p:sldId id="283" r:id="rId21"/>
    <p:sldId id="301"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vlock" initials="J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93CE5-F80D-BA4F-A3AC-F60453A82B60}" type="datetimeFigureOut">
              <a:rPr lang="en-US" smtClean="0"/>
              <a:pPr/>
              <a:t>9/26/2017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00964-B5C1-374D-8CBD-26DECFC3222A}" type="slidenum">
              <a:rPr lang="en-US" smtClean="0"/>
              <a:pPr/>
              <a:t>‹#›</a:t>
            </a:fld>
            <a:endParaRPr lang="en-US"/>
          </a:p>
        </p:txBody>
      </p:sp>
    </p:spTree>
    <p:extLst>
      <p:ext uri="{BB962C8B-B14F-4D97-AF65-F5344CB8AC3E}">
        <p14:creationId xmlns:p14="http://schemas.microsoft.com/office/powerpoint/2010/main" val="392613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9140" y="3550259"/>
            <a:ext cx="6731101" cy="1245955"/>
          </a:xfrm>
        </p:spPr>
        <p:txBody>
          <a:bodyPr>
            <a:normAutofit/>
          </a:bodyPr>
          <a:lstStyle>
            <a:lvl1pPr algn="l">
              <a:defRPr sz="3600"/>
            </a:lvl1pPr>
          </a:lstStyle>
          <a:p>
            <a:r>
              <a:rPr lang="en-CA" dirty="0" smtClean="0"/>
              <a:t>Click to edit Master title style</a:t>
            </a:r>
            <a:endParaRPr lang="en-US" dirty="0"/>
          </a:p>
        </p:txBody>
      </p:sp>
      <p:sp>
        <p:nvSpPr>
          <p:cNvPr id="3" name="Subtitle 2"/>
          <p:cNvSpPr>
            <a:spLocks noGrp="1"/>
          </p:cNvSpPr>
          <p:nvPr>
            <p:ph type="subTitle" idx="1"/>
          </p:nvPr>
        </p:nvSpPr>
        <p:spPr>
          <a:xfrm>
            <a:off x="2079139" y="4796214"/>
            <a:ext cx="6731101" cy="62051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Date Placeholder 3"/>
          <p:cNvSpPr>
            <a:spLocks noGrp="1"/>
          </p:cNvSpPr>
          <p:nvPr>
            <p:ph type="dt" sz="half" idx="10"/>
          </p:nvPr>
        </p:nvSpPr>
        <p:spPr/>
        <p:txBody>
          <a:bodyPr/>
          <a:lstStyle/>
          <a:p>
            <a:fld id="{325213BF-64B5-8B45-B791-D4B42DA0611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164482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8924" y="1"/>
            <a:ext cx="5967875" cy="793750"/>
          </a:xfrm>
        </p:spPr>
        <p:txBody>
          <a:bodyPr/>
          <a:lstStyle/>
          <a:p>
            <a:r>
              <a:rPr lang="en-CA" smtClean="0"/>
              <a:t>Click to edit Master title style</a:t>
            </a:r>
            <a:endParaRPr lang="en-US"/>
          </a:p>
        </p:txBody>
      </p:sp>
      <p:sp>
        <p:nvSpPr>
          <p:cNvPr id="3" name="Content Placeholder 2"/>
          <p:cNvSpPr>
            <a:spLocks noGrp="1"/>
          </p:cNvSpPr>
          <p:nvPr>
            <p:ph idx="1"/>
          </p:nvPr>
        </p:nvSpPr>
        <p:spPr>
          <a:xfrm>
            <a:off x="890124" y="1160086"/>
            <a:ext cx="7846675" cy="4966078"/>
          </a:xfrm>
        </p:spPr>
        <p:txBody>
          <a:bodyPr/>
          <a:lstStyle>
            <a:lvl2pPr marL="742950" indent="-285750">
              <a:buFont typeface="Calibri" panose="020F0502020204030204" pitchFamily="34" charset="0"/>
              <a:buChar char="—"/>
              <a:defRPr/>
            </a:lvl2pPr>
            <a:lvl3pPr>
              <a:defRPr sz="2200"/>
            </a:lvl3pPr>
            <a:lvl4pPr marL="1600200" indent="-228600">
              <a:buFont typeface="Courier New" panose="02070309020205020404" pitchFamily="49" charset="0"/>
              <a:buChar char="o"/>
              <a:defRPr/>
            </a:lvl4pPr>
            <a:lvl5pPr marL="2057400" indent="-228600">
              <a:buFont typeface="Calibri" panose="020F0502020204030204" pitchFamily="34" charset="0"/>
              <a:buChar char="—"/>
              <a:defRPr sz="18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325213BF-64B5-8B45-B791-D4B42DA0611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410713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213BF-64B5-8B45-B791-D4B42DA06119}" type="datetimeFigureOut">
              <a:rPr lang="en-US" smtClean="0"/>
              <a:pPr/>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91707-747E-C946-9ECD-54E2551B1C59}" type="slidenum">
              <a:rPr lang="en-US" smtClean="0"/>
              <a:pPr/>
              <a:t>‹#›</a:t>
            </a:fld>
            <a:endParaRPr lang="en-US"/>
          </a:p>
        </p:txBody>
      </p:sp>
    </p:spTree>
    <p:extLst>
      <p:ext uri="{BB962C8B-B14F-4D97-AF65-F5344CB8AC3E}">
        <p14:creationId xmlns:p14="http://schemas.microsoft.com/office/powerpoint/2010/main" val="230751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0036" y="1"/>
            <a:ext cx="7346763" cy="79375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508000" y="1260092"/>
            <a:ext cx="8228799" cy="4866071"/>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508000" y="6356350"/>
            <a:ext cx="1212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213BF-64B5-8B45-B791-D4B42DA06119}" type="datetimeFigureOut">
              <a:rPr lang="en-US" smtClean="0"/>
              <a:pPr/>
              <a:t>9/26/2017</a:t>
            </a:fld>
            <a:endParaRPr lang="en-US" dirty="0"/>
          </a:p>
        </p:txBody>
      </p:sp>
      <p:sp>
        <p:nvSpPr>
          <p:cNvPr id="5" name="Footer Placeholder 4"/>
          <p:cNvSpPr>
            <a:spLocks noGrp="1"/>
          </p:cNvSpPr>
          <p:nvPr>
            <p:ph type="ftr" sz="quarter" idx="3"/>
          </p:nvPr>
        </p:nvSpPr>
        <p:spPr>
          <a:xfrm>
            <a:off x="2032001" y="6356350"/>
            <a:ext cx="53234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74000" y="6356350"/>
            <a:ext cx="86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1707-747E-C946-9ECD-54E2551B1C59}" type="slidenum">
              <a:rPr lang="en-US" smtClean="0"/>
              <a:pPr/>
              <a:t>‹#›</a:t>
            </a:fld>
            <a:endParaRPr lang="en-US" dirty="0"/>
          </a:p>
        </p:txBody>
      </p:sp>
    </p:spTree>
    <p:extLst>
      <p:ext uri="{BB962C8B-B14F-4D97-AF65-F5344CB8AC3E}">
        <p14:creationId xmlns:p14="http://schemas.microsoft.com/office/powerpoint/2010/main" val="50538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SzPct val="90000"/>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lumMod val="50000"/>
          </a:schemeClr>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i.athabascau.c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7738" y="2757502"/>
            <a:ext cx="6350721" cy="983610"/>
          </a:xfrm>
        </p:spPr>
        <p:txBody>
          <a:bodyPr>
            <a:normAutofit fontScale="90000"/>
          </a:bodyPr>
          <a:lstStyle/>
          <a:p>
            <a:r>
              <a:rPr lang="en-US" dirty="0" smtClean="0"/>
              <a:t>Social Presence within Two Massive Open Online Courses (MOOCs)</a:t>
            </a:r>
            <a:endParaRPr lang="en-US" dirty="0"/>
          </a:p>
        </p:txBody>
      </p:sp>
      <p:sp>
        <p:nvSpPr>
          <p:cNvPr id="3" name="Subtitle 2"/>
          <p:cNvSpPr>
            <a:spLocks noGrp="1"/>
          </p:cNvSpPr>
          <p:nvPr>
            <p:ph type="subTitle" idx="1"/>
          </p:nvPr>
        </p:nvSpPr>
        <p:spPr>
          <a:xfrm>
            <a:off x="2825858" y="3712098"/>
            <a:ext cx="5652601" cy="620510"/>
          </a:xfrm>
        </p:spPr>
        <p:txBody>
          <a:bodyPr/>
          <a:lstStyle/>
          <a:p>
            <a:r>
              <a:rPr lang="en-US" dirty="0" smtClean="0">
                <a:solidFill>
                  <a:srgbClr val="7F7F7F"/>
                </a:solidFill>
              </a:rPr>
              <a:t>A Multiple Case Study</a:t>
            </a:r>
            <a:endParaRPr lang="en-US" dirty="0">
              <a:solidFill>
                <a:srgbClr val="7F7F7F"/>
              </a:solidFill>
            </a:endParaRPr>
          </a:p>
        </p:txBody>
      </p:sp>
      <p:sp>
        <p:nvSpPr>
          <p:cNvPr id="4" name="TextBox 3"/>
          <p:cNvSpPr txBox="1"/>
          <p:nvPr/>
        </p:nvSpPr>
        <p:spPr>
          <a:xfrm>
            <a:off x="2912097" y="4475027"/>
            <a:ext cx="3692062" cy="707886"/>
          </a:xfrm>
          <a:prstGeom prst="rect">
            <a:avLst/>
          </a:prstGeom>
          <a:noFill/>
        </p:spPr>
        <p:txBody>
          <a:bodyPr wrap="square" rtlCol="0">
            <a:spAutoFit/>
          </a:bodyPr>
          <a:lstStyle/>
          <a:p>
            <a:r>
              <a:rPr lang="en-CA" sz="1400" dirty="0" smtClean="0">
                <a:solidFill>
                  <a:srgbClr val="7F7F7F"/>
                </a:solidFill>
              </a:rPr>
              <a:t>Dr. Matthew </a:t>
            </a:r>
            <a:r>
              <a:rPr lang="en-CA" sz="1400" dirty="0" smtClean="0">
                <a:solidFill>
                  <a:srgbClr val="7F7F7F"/>
                </a:solidFill>
              </a:rPr>
              <a:t>Stranach</a:t>
            </a:r>
            <a:r>
              <a:rPr lang="en-CA" sz="1400" smtClean="0">
                <a:solidFill>
                  <a:srgbClr val="7F7F7F"/>
                </a:solidFill>
              </a:rPr>
              <a:t/>
            </a:r>
            <a:br>
              <a:rPr lang="en-CA" sz="1400" smtClean="0">
                <a:solidFill>
                  <a:srgbClr val="7F7F7F"/>
                </a:solidFill>
              </a:rPr>
            </a:br>
            <a:r>
              <a:rPr lang="en-CA" sz="1400" smtClean="0">
                <a:solidFill>
                  <a:srgbClr val="7F7F7F"/>
                </a:solidFill>
              </a:rPr>
              <a:t>October 4</a:t>
            </a:r>
            <a:r>
              <a:rPr lang="en-CA" sz="1400" smtClean="0">
                <a:solidFill>
                  <a:srgbClr val="7F7F7F"/>
                </a:solidFill>
              </a:rPr>
              <a:t>, </a:t>
            </a:r>
            <a:r>
              <a:rPr lang="en-CA" sz="1400" dirty="0" smtClean="0">
                <a:solidFill>
                  <a:srgbClr val="7F7F7F"/>
                </a:solidFill>
              </a:rPr>
              <a:t>2017</a:t>
            </a:r>
          </a:p>
          <a:p>
            <a:endParaRPr lang="en-US" sz="1200" dirty="0">
              <a:solidFill>
                <a:srgbClr val="7F7F7F"/>
              </a:solidFill>
            </a:endParaRPr>
          </a:p>
        </p:txBody>
      </p:sp>
      <p:sp>
        <p:nvSpPr>
          <p:cNvPr id="5" name="TextBox 4"/>
          <p:cNvSpPr txBox="1"/>
          <p:nvPr/>
        </p:nvSpPr>
        <p:spPr>
          <a:xfrm>
            <a:off x="2825858" y="2477354"/>
            <a:ext cx="5054670" cy="369332"/>
          </a:xfrm>
          <a:prstGeom prst="rect">
            <a:avLst/>
          </a:prstGeom>
          <a:noFill/>
        </p:spPr>
        <p:txBody>
          <a:bodyPr wrap="square" rtlCol="0">
            <a:spAutoFit/>
          </a:bodyPr>
          <a:lstStyle/>
          <a:p>
            <a:r>
              <a:rPr lang="en-US" dirty="0" err="1" smtClean="0">
                <a:solidFill>
                  <a:schemeClr val="bg1">
                    <a:lumMod val="50000"/>
                  </a:schemeClr>
                </a:solidFill>
              </a:rPr>
              <a:t>Werklund</a:t>
            </a:r>
            <a:r>
              <a:rPr lang="en-US" dirty="0" smtClean="0">
                <a:solidFill>
                  <a:schemeClr val="bg1">
                    <a:lumMod val="50000"/>
                  </a:schemeClr>
                </a:solidFill>
              </a:rPr>
              <a:t> School of Education</a:t>
            </a:r>
            <a:endParaRPr lang="en-US" dirty="0">
              <a:solidFill>
                <a:schemeClr val="bg1">
                  <a:lumMod val="50000"/>
                </a:schemeClr>
              </a:solidFill>
            </a:endParaRPr>
          </a:p>
        </p:txBody>
      </p:sp>
    </p:spTree>
    <p:extLst>
      <p:ext uri="{BB962C8B-B14F-4D97-AF65-F5344CB8AC3E}">
        <p14:creationId xmlns:p14="http://schemas.microsoft.com/office/powerpoint/2010/main" val="4063233229"/>
      </p:ext>
    </p:extLst>
  </p:cSld>
  <p:clrMapOvr>
    <a:masterClrMapping/>
  </p:clrMapOvr>
  <mc:AlternateContent xmlns:mc="http://schemas.openxmlformats.org/markup-compatibility/2006" xmlns:p14="http://schemas.microsoft.com/office/powerpoint/2010/main">
    <mc:Choice Requires="p14">
      <p:transition spd="slow" p14:dur="2000" advTm="14558"/>
    </mc:Choice>
    <mc:Fallback xmlns="">
      <p:transition spd="slow" advTm="14558"/>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MOOC Formats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i="1" u="sng" dirty="0" err="1"/>
              <a:t>xMOOCs</a:t>
            </a:r>
            <a:endParaRPr lang="en-US" b="1" i="1" u="sng" dirty="0"/>
          </a:p>
          <a:p>
            <a:r>
              <a:rPr lang="en-US" sz="2400" dirty="0" smtClean="0"/>
              <a:t>Aligned </a:t>
            </a:r>
            <a:r>
              <a:rPr lang="en-US" sz="2400" dirty="0"/>
              <a:t>with </a:t>
            </a:r>
            <a:r>
              <a:rPr lang="en-US" sz="2400" dirty="0" smtClean="0"/>
              <a:t>cognitive-behaviorist </a:t>
            </a:r>
            <a:r>
              <a:rPr lang="en-US" sz="2400" dirty="0"/>
              <a:t>pedagogy (Anderson, 2013) </a:t>
            </a:r>
            <a:endParaRPr lang="en-US" sz="2400" dirty="0" smtClean="0"/>
          </a:p>
          <a:p>
            <a:r>
              <a:rPr lang="en-US" sz="2400" dirty="0" smtClean="0"/>
              <a:t>Focused </a:t>
            </a:r>
            <a:r>
              <a:rPr lang="en-US" sz="2400" dirty="0"/>
              <a:t>primarily on the teacher or instructional designer </a:t>
            </a:r>
            <a:endParaRPr lang="en-US" sz="2400" dirty="0" smtClean="0"/>
          </a:p>
          <a:p>
            <a:r>
              <a:rPr lang="en-US" sz="2400" dirty="0" smtClean="0"/>
              <a:t>Characterized by low amounts of social presence (Anderson &amp; </a:t>
            </a:r>
            <a:r>
              <a:rPr lang="en-US" sz="2400" dirty="0" err="1" smtClean="0"/>
              <a:t>Dron</a:t>
            </a:r>
            <a:r>
              <a:rPr lang="en-US" sz="2400" dirty="0" smtClean="0"/>
              <a:t>, 2011)</a:t>
            </a:r>
            <a:endParaRPr lang="en-US" sz="2400" dirty="0"/>
          </a:p>
          <a:p>
            <a:pPr marL="0" indent="0">
              <a:buNone/>
            </a:pPr>
            <a:r>
              <a:rPr lang="en-US" b="1" i="1" u="sng" dirty="0" err="1" smtClean="0"/>
              <a:t>cMOOCs</a:t>
            </a:r>
            <a:endParaRPr lang="en-US" b="1" i="1" u="sng" dirty="0" smtClean="0"/>
          </a:p>
          <a:p>
            <a:r>
              <a:rPr lang="en-US" sz="2400" dirty="0"/>
              <a:t>Aligned with </a:t>
            </a:r>
            <a:r>
              <a:rPr lang="en-US" sz="2400" dirty="0" smtClean="0"/>
              <a:t>connectivism (Daniel, 2012) </a:t>
            </a:r>
          </a:p>
          <a:p>
            <a:r>
              <a:rPr lang="en-US" sz="2400" dirty="0" smtClean="0"/>
              <a:t>Learners </a:t>
            </a:r>
            <a:r>
              <a:rPr lang="en-US" sz="2400" dirty="0"/>
              <a:t>are encouraged to use social media and other Web 2.0 tools to explore a given topic or theme (Rodriguez, 2013</a:t>
            </a:r>
            <a:r>
              <a:rPr lang="en-US" sz="2400" dirty="0" smtClean="0"/>
              <a:t>)</a:t>
            </a:r>
          </a:p>
          <a:p>
            <a:r>
              <a:rPr lang="en-US" sz="2400" dirty="0" smtClean="0"/>
              <a:t>Teaching role taken on largely by participants (Kop, 2011)</a:t>
            </a:r>
          </a:p>
          <a:p>
            <a:pPr marL="0" indent="0">
              <a:buNone/>
            </a:pPr>
            <a:endParaRPr lang="en-US" sz="2000" dirty="0"/>
          </a:p>
          <a:p>
            <a:endParaRPr lang="en-US" b="1" i="1" u="sng" dirty="0"/>
          </a:p>
        </p:txBody>
      </p:sp>
    </p:spTree>
    <p:extLst>
      <p:ext uri="{BB962C8B-B14F-4D97-AF65-F5344CB8AC3E}">
        <p14:creationId xmlns:p14="http://schemas.microsoft.com/office/powerpoint/2010/main" val="194159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To what extent does pedagogical perspective inform your practice as an educator?</a:t>
            </a:r>
          </a:p>
          <a:p>
            <a:r>
              <a:rPr lang="en-US" dirty="0" smtClean="0"/>
              <a:t>Does your perspective, practice as an educator tend to align with </a:t>
            </a:r>
            <a:r>
              <a:rPr lang="en-US" dirty="0" err="1" smtClean="0"/>
              <a:t>behaviourism</a:t>
            </a:r>
            <a:r>
              <a:rPr lang="en-US" dirty="0" smtClean="0"/>
              <a:t>, cognitivism, constructivism, connectivism? Other?</a:t>
            </a:r>
            <a:endParaRPr lang="en-US" dirty="0"/>
          </a:p>
        </p:txBody>
      </p:sp>
    </p:spTree>
    <p:extLst>
      <p:ext uri="{BB962C8B-B14F-4D97-AF65-F5344CB8AC3E}">
        <p14:creationId xmlns:p14="http://schemas.microsoft.com/office/powerpoint/2010/main" val="52723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Study</a:t>
            </a:r>
            <a:endParaRPr lang="en-US" dirty="0"/>
          </a:p>
        </p:txBody>
      </p:sp>
      <p:sp>
        <p:nvSpPr>
          <p:cNvPr id="3" name="Content Placeholder 2"/>
          <p:cNvSpPr>
            <a:spLocks noGrp="1"/>
          </p:cNvSpPr>
          <p:nvPr>
            <p:ph idx="1"/>
          </p:nvPr>
        </p:nvSpPr>
        <p:spPr/>
        <p:txBody>
          <a:bodyPr/>
          <a:lstStyle/>
          <a:p>
            <a:r>
              <a:rPr lang="en-US" dirty="0" smtClean="0"/>
              <a:t>Case study methodology</a:t>
            </a:r>
            <a:r>
              <a:rPr lang="en-US" dirty="0" smtClean="0">
                <a:sym typeface="Wingdings" panose="05000000000000000000" pitchFamily="2" charset="2"/>
              </a:rPr>
              <a:t> initially single, became multiple</a:t>
            </a:r>
          </a:p>
          <a:p>
            <a:r>
              <a:rPr lang="en-US" dirty="0" smtClean="0">
                <a:sym typeface="Wingdings" panose="05000000000000000000" pitchFamily="2" charset="2"/>
              </a:rPr>
              <a:t>Speaks to courses “as a whole” as well as individual participant experiences</a:t>
            </a:r>
          </a:p>
          <a:p>
            <a:r>
              <a:rPr lang="en-US" dirty="0" smtClean="0">
                <a:sym typeface="Wingdings" panose="05000000000000000000" pitchFamily="2" charset="2"/>
              </a:rPr>
              <a:t>Two American HE institutions, two course providers, two differing subject / content areas</a:t>
            </a:r>
          </a:p>
          <a:p>
            <a:r>
              <a:rPr lang="en-US" dirty="0" smtClean="0">
                <a:sym typeface="Wingdings" panose="05000000000000000000" pitchFamily="2" charset="2"/>
              </a:rPr>
              <a:t>Both aligned with “</a:t>
            </a:r>
            <a:r>
              <a:rPr lang="en-US" dirty="0" err="1" smtClean="0">
                <a:sym typeface="Wingdings" panose="05000000000000000000" pitchFamily="2" charset="2"/>
              </a:rPr>
              <a:t>xMOOC</a:t>
            </a:r>
            <a:r>
              <a:rPr lang="en-US" dirty="0" smtClean="0">
                <a:sym typeface="Wingdings" panose="05000000000000000000" pitchFamily="2" charset="2"/>
              </a:rPr>
              <a:t>” format—</a:t>
            </a:r>
            <a:r>
              <a:rPr lang="en-US" dirty="0">
                <a:sym typeface="Wingdings" panose="05000000000000000000" pitchFamily="2" charset="2"/>
              </a:rPr>
              <a:t> </a:t>
            </a:r>
            <a:r>
              <a:rPr lang="en-US" dirty="0" smtClean="0">
                <a:sym typeface="Wingdings" panose="05000000000000000000" pitchFamily="2" charset="2"/>
              </a:rPr>
              <a:t>proprietary learning software, behaviorist / cognitivist approaches to teaching and learning (Anderson, 2013)</a:t>
            </a:r>
          </a:p>
        </p:txBody>
      </p:sp>
    </p:spTree>
    <p:extLst>
      <p:ext uri="{BB962C8B-B14F-4D97-AF65-F5344CB8AC3E}">
        <p14:creationId xmlns:p14="http://schemas.microsoft.com/office/powerpoint/2010/main" val="151206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94" y="0"/>
            <a:ext cx="9163794" cy="5154634"/>
          </a:xfrm>
          <a:prstGeom prst="rect">
            <a:avLst/>
          </a:prstGeom>
        </p:spPr>
      </p:pic>
    </p:spTree>
    <p:extLst>
      <p:ext uri="{BB962C8B-B14F-4D97-AF65-F5344CB8AC3E}">
        <p14:creationId xmlns:p14="http://schemas.microsoft.com/office/powerpoint/2010/main" val="108053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6588" y="0"/>
            <a:ext cx="5967412" cy="793750"/>
          </a:xfrm>
        </p:spPr>
        <p:txBody>
          <a:bodyPr/>
          <a:lstStyle/>
          <a:p>
            <a:r>
              <a:rPr lang="en-US" dirty="0" smtClean="0"/>
              <a:t>Overview of the Study</a:t>
            </a:r>
            <a:endParaRPr lang="en-US" dirty="0"/>
          </a:p>
        </p:txBody>
      </p:sp>
      <p:sp>
        <p:nvSpPr>
          <p:cNvPr id="4" name="TextBox 3"/>
          <p:cNvSpPr txBox="1"/>
          <p:nvPr/>
        </p:nvSpPr>
        <p:spPr>
          <a:xfrm>
            <a:off x="880946" y="1371600"/>
            <a:ext cx="4025591" cy="3570208"/>
          </a:xfrm>
          <a:prstGeom prst="rect">
            <a:avLst/>
          </a:prstGeom>
          <a:noFill/>
        </p:spPr>
        <p:txBody>
          <a:bodyPr wrap="square" rtlCol="0">
            <a:spAutoFit/>
          </a:bodyPr>
          <a:lstStyle/>
          <a:p>
            <a:r>
              <a:rPr lang="en-US" sz="2800" u="sng" dirty="0" smtClean="0">
                <a:latin typeface="+mj-lt"/>
              </a:rPr>
              <a:t>MOOC #1</a:t>
            </a:r>
          </a:p>
          <a:p>
            <a:endParaRPr lang="en-US" u="sng" dirty="0" smtClean="0">
              <a:latin typeface="+mj-lt"/>
            </a:endParaRPr>
          </a:p>
          <a:p>
            <a:pPr marL="285750" indent="-285750">
              <a:buFont typeface="Arial" panose="020B0604020202020204" pitchFamily="34" charset="0"/>
              <a:buChar char="•"/>
            </a:pPr>
            <a:r>
              <a:rPr lang="en-US" sz="2000" dirty="0" smtClean="0"/>
              <a:t>American college</a:t>
            </a:r>
          </a:p>
          <a:p>
            <a:pPr marL="285750" indent="-285750">
              <a:buFont typeface="Arial" panose="020B0604020202020204" pitchFamily="34" charset="0"/>
              <a:buChar char="•"/>
            </a:pPr>
            <a:r>
              <a:rPr lang="en-US" sz="2000" dirty="0" smtClean="0"/>
              <a:t>Language instruction / learning disabilities</a:t>
            </a:r>
          </a:p>
          <a:p>
            <a:pPr marL="285750" indent="-285750">
              <a:buFont typeface="Arial" panose="020B0604020202020204" pitchFamily="34" charset="0"/>
              <a:buChar char="•"/>
            </a:pPr>
            <a:r>
              <a:rPr lang="en-US" sz="2000" dirty="0" smtClean="0"/>
              <a:t>515 registered participants</a:t>
            </a:r>
          </a:p>
          <a:p>
            <a:pPr marL="285750" indent="-285750">
              <a:buFont typeface="Arial" panose="020B0604020202020204" pitchFamily="34" charset="0"/>
              <a:buChar char="•"/>
            </a:pPr>
            <a:r>
              <a:rPr lang="en-US" sz="2000" dirty="0" smtClean="0"/>
              <a:t>Canvas learning software</a:t>
            </a:r>
          </a:p>
          <a:p>
            <a:pPr marL="285750" indent="-285750">
              <a:buFont typeface="Arial" panose="020B0604020202020204" pitchFamily="34" charset="0"/>
              <a:buChar char="•"/>
            </a:pPr>
            <a:r>
              <a:rPr lang="en-US" sz="2000" dirty="0" smtClean="0"/>
              <a:t>Videos, readings</a:t>
            </a:r>
          </a:p>
          <a:p>
            <a:pPr marL="285750" indent="-285750">
              <a:buFont typeface="Arial" panose="020B0604020202020204" pitchFamily="34" charset="0"/>
              <a:buChar char="•"/>
            </a:pPr>
            <a:r>
              <a:rPr lang="en-US" sz="2000" dirty="0" smtClean="0"/>
              <a:t>Emphasis on discussions</a:t>
            </a:r>
          </a:p>
          <a:p>
            <a:pPr marL="285750" indent="-285750">
              <a:buFont typeface="Arial" panose="020B0604020202020204" pitchFamily="34" charset="0"/>
              <a:buChar char="•"/>
            </a:pPr>
            <a:r>
              <a:rPr lang="en-US" sz="2000" dirty="0" smtClean="0"/>
              <a:t>No formal evaluation</a:t>
            </a:r>
          </a:p>
          <a:p>
            <a:pPr marL="285750" indent="-285750">
              <a:buFont typeface="Arial" panose="020B0604020202020204" pitchFamily="34" charset="0"/>
              <a:buChar char="•"/>
            </a:pPr>
            <a:r>
              <a:rPr lang="en-US" sz="2000" dirty="0" smtClean="0"/>
              <a:t>Certificate of completion available</a:t>
            </a:r>
            <a:endParaRPr lang="en-US" u="sng" dirty="0"/>
          </a:p>
        </p:txBody>
      </p:sp>
      <p:sp>
        <p:nvSpPr>
          <p:cNvPr id="5" name="TextBox 4"/>
          <p:cNvSpPr txBox="1"/>
          <p:nvPr/>
        </p:nvSpPr>
        <p:spPr>
          <a:xfrm>
            <a:off x="4906536" y="1357556"/>
            <a:ext cx="4092497" cy="3877985"/>
          </a:xfrm>
          <a:prstGeom prst="rect">
            <a:avLst/>
          </a:prstGeom>
          <a:noFill/>
        </p:spPr>
        <p:txBody>
          <a:bodyPr wrap="square" rtlCol="0">
            <a:spAutoFit/>
          </a:bodyPr>
          <a:lstStyle/>
          <a:p>
            <a:r>
              <a:rPr lang="en-US" sz="2800" u="sng" dirty="0" smtClean="0">
                <a:latin typeface="+mj-lt"/>
              </a:rPr>
              <a:t>MOOC #2</a:t>
            </a:r>
          </a:p>
          <a:p>
            <a:endParaRPr lang="en-US" u="sng" dirty="0">
              <a:latin typeface="+mj-lt"/>
            </a:endParaRPr>
          </a:p>
          <a:p>
            <a:pPr marL="285750" indent="-285750">
              <a:buFont typeface="Arial" panose="020B0604020202020204" pitchFamily="34" charset="0"/>
              <a:buChar char="•"/>
            </a:pPr>
            <a:r>
              <a:rPr lang="en-US" sz="2000" dirty="0"/>
              <a:t>American “ivy league” university</a:t>
            </a:r>
          </a:p>
          <a:p>
            <a:pPr marL="285750" indent="-285750">
              <a:buFont typeface="Arial" panose="020B0604020202020204" pitchFamily="34" charset="0"/>
              <a:buChar char="•"/>
            </a:pPr>
            <a:r>
              <a:rPr lang="en-US" sz="2000" dirty="0"/>
              <a:t>Energy science</a:t>
            </a:r>
          </a:p>
          <a:p>
            <a:pPr marL="285750" indent="-285750">
              <a:buFont typeface="Arial" panose="020B0604020202020204" pitchFamily="34" charset="0"/>
              <a:buChar char="•"/>
            </a:pPr>
            <a:r>
              <a:rPr lang="en-US" sz="2000" dirty="0"/>
              <a:t>16,023 registered </a:t>
            </a:r>
            <a:r>
              <a:rPr lang="en-US" sz="2000" dirty="0" smtClean="0"/>
              <a:t>participants</a:t>
            </a:r>
          </a:p>
          <a:p>
            <a:pPr marL="285750" indent="-285750">
              <a:buFont typeface="Arial" panose="020B0604020202020204" pitchFamily="34" charset="0"/>
              <a:buChar char="•"/>
            </a:pPr>
            <a:r>
              <a:rPr lang="en-US" sz="2000" dirty="0" smtClean="0"/>
              <a:t>Ed.X learning software</a:t>
            </a:r>
          </a:p>
          <a:p>
            <a:pPr marL="285750" indent="-285750">
              <a:buFont typeface="Arial" panose="020B0604020202020204" pitchFamily="34" charset="0"/>
              <a:buChar char="•"/>
            </a:pPr>
            <a:r>
              <a:rPr lang="en-US" sz="2000" dirty="0" smtClean="0"/>
              <a:t>Videos, readings</a:t>
            </a:r>
          </a:p>
          <a:p>
            <a:pPr marL="285750" indent="-285750">
              <a:buFont typeface="Arial" panose="020B0604020202020204" pitchFamily="34" charset="0"/>
              <a:buChar char="•"/>
            </a:pPr>
            <a:r>
              <a:rPr lang="en-US" sz="2000" dirty="0" smtClean="0"/>
              <a:t>Emphasis on quizzes, tests</a:t>
            </a:r>
          </a:p>
          <a:p>
            <a:pPr marL="285750" indent="-285750">
              <a:buFont typeface="Arial" panose="020B0604020202020204" pitchFamily="34" charset="0"/>
              <a:buChar char="•"/>
            </a:pPr>
            <a:r>
              <a:rPr lang="en-US" sz="2000" dirty="0" smtClean="0"/>
              <a:t>Discussions to help evaluation</a:t>
            </a:r>
          </a:p>
          <a:p>
            <a:pPr marL="285750" indent="-285750">
              <a:buFont typeface="Arial" panose="020B0604020202020204" pitchFamily="34" charset="0"/>
              <a:buChar char="•"/>
            </a:pPr>
            <a:r>
              <a:rPr lang="en-US" sz="2000" dirty="0"/>
              <a:t>Certificate of completion available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8880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76987" cy="5162055"/>
          </a:xfrm>
          <a:prstGeom prst="rect">
            <a:avLst/>
          </a:prstGeom>
        </p:spPr>
      </p:pic>
    </p:spTree>
    <p:extLst>
      <p:ext uri="{BB962C8B-B14F-4D97-AF65-F5344CB8AC3E}">
        <p14:creationId xmlns:p14="http://schemas.microsoft.com/office/powerpoint/2010/main" val="185027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normAutofit lnSpcReduction="10000"/>
          </a:bodyPr>
          <a:lstStyle/>
          <a:p>
            <a:r>
              <a:rPr lang="en-US" dirty="0" smtClean="0"/>
              <a:t>Social presence appeared in both courses</a:t>
            </a:r>
          </a:p>
          <a:p>
            <a:r>
              <a:rPr lang="en-US" dirty="0" smtClean="0"/>
              <a:t>Personal interest a strong motivator for MOOC participation</a:t>
            </a:r>
          </a:p>
          <a:p>
            <a:r>
              <a:rPr lang="en-US" dirty="0" smtClean="0"/>
              <a:t>Similar levels of teaching presence and cognitive presence reported between courses</a:t>
            </a:r>
          </a:p>
          <a:p>
            <a:r>
              <a:rPr lang="en-US" dirty="0" smtClean="0"/>
              <a:t>Social presence reported as experienced least among three </a:t>
            </a:r>
            <a:r>
              <a:rPr lang="en-US" dirty="0" err="1" smtClean="0"/>
              <a:t>CoI</a:t>
            </a:r>
            <a:r>
              <a:rPr lang="en-US" dirty="0" smtClean="0"/>
              <a:t> presences in both courses</a:t>
            </a:r>
            <a:endParaRPr lang="en-US" dirty="0">
              <a:sym typeface="Wingdings" panose="05000000000000000000" pitchFamily="2" charset="2"/>
            </a:endParaRPr>
          </a:p>
          <a:p>
            <a:r>
              <a:rPr lang="en-US" dirty="0" smtClean="0">
                <a:sym typeface="Wingdings" panose="05000000000000000000" pitchFamily="2" charset="2"/>
              </a:rPr>
              <a:t>Participants, generally, did not view themselves as part of a “learning community”</a:t>
            </a:r>
            <a:endParaRPr lang="en-US" dirty="0" smtClean="0"/>
          </a:p>
          <a:p>
            <a:r>
              <a:rPr lang="en-US" dirty="0" smtClean="0"/>
              <a:t>Social presence helped participants further individual learning goals</a:t>
            </a:r>
            <a:endParaRPr lang="en-US" dirty="0"/>
          </a:p>
        </p:txBody>
      </p:sp>
    </p:spTree>
    <p:extLst>
      <p:ext uri="{BB962C8B-B14F-4D97-AF65-F5344CB8AC3E}">
        <p14:creationId xmlns:p14="http://schemas.microsoft.com/office/powerpoint/2010/main" val="3243958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ER_FuturesForumMentalHealth_2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100" y="914399"/>
            <a:ext cx="3710420" cy="58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0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smtClean="0"/>
              <a:t>Personal interest</a:t>
            </a:r>
          </a:p>
          <a:p>
            <a:r>
              <a:rPr lang="en-US" dirty="0" smtClean="0"/>
              <a:t>Leverage personal interest in courses to create further opportunities for CP, SP</a:t>
            </a:r>
          </a:p>
          <a:p>
            <a:r>
              <a:rPr lang="en-US" dirty="0" smtClean="0"/>
              <a:t>Suggest wider range of learning activities</a:t>
            </a:r>
          </a:p>
          <a:p>
            <a:pPr marL="0" indent="0">
              <a:buNone/>
            </a:pPr>
            <a:r>
              <a:rPr lang="en-US" u="sng" dirty="0" smtClean="0"/>
              <a:t>Support for learning</a:t>
            </a:r>
          </a:p>
          <a:p>
            <a:r>
              <a:rPr lang="en-US" dirty="0" smtClean="0"/>
              <a:t>Enhanced SP may lead to enhanced CP</a:t>
            </a:r>
          </a:p>
          <a:p>
            <a:r>
              <a:rPr lang="en-US" dirty="0" smtClean="0"/>
              <a:t>Wider range of teaching strategies, use of digital media may help enhance SP, CP</a:t>
            </a:r>
          </a:p>
          <a:p>
            <a:r>
              <a:rPr lang="en-US" dirty="0" smtClean="0"/>
              <a:t>Enhance discussions through guidelines, facilitation</a:t>
            </a:r>
          </a:p>
          <a:p>
            <a:pPr marL="0" indent="0">
              <a:buNone/>
            </a:pPr>
            <a:r>
              <a:rPr lang="en-US" u="sng" dirty="0" smtClean="0"/>
              <a:t>Opportunities to collaborate</a:t>
            </a:r>
          </a:p>
          <a:p>
            <a:r>
              <a:rPr lang="en-US" dirty="0" smtClean="0"/>
              <a:t>Leverage technology for synchronous meetings, collaboration</a:t>
            </a:r>
          </a:p>
          <a:p>
            <a:r>
              <a:rPr lang="en-US" dirty="0" smtClean="0"/>
              <a:t>Recognize multiple, personalized pathways through courses</a:t>
            </a:r>
          </a:p>
          <a:p>
            <a:pPr marL="0" indent="0">
              <a:buNone/>
            </a:pPr>
            <a:endParaRPr lang="en-US" dirty="0"/>
          </a:p>
        </p:txBody>
      </p:sp>
    </p:spTree>
    <p:extLst>
      <p:ext uri="{BB962C8B-B14F-4D97-AF65-F5344CB8AC3E}">
        <p14:creationId xmlns:p14="http://schemas.microsoft.com/office/powerpoint/2010/main" val="2776676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lery-FuturesForu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 y="888548"/>
            <a:ext cx="8298180" cy="553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8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MOOCs?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Intersection of instructional design, online course development, program development, higher education teaching and learning</a:t>
            </a:r>
          </a:p>
          <a:p>
            <a:r>
              <a:rPr lang="en-US" dirty="0" smtClean="0"/>
              <a:t>MOOCs are popular, emergent course format</a:t>
            </a:r>
          </a:p>
          <a:p>
            <a:r>
              <a:rPr lang="en-US" dirty="0" smtClean="0"/>
              <a:t>Strong interest in OERs, improving access to HE</a:t>
            </a:r>
          </a:p>
          <a:p>
            <a:r>
              <a:rPr lang="en-US" dirty="0" smtClean="0"/>
              <a:t>Strong interest in enhancing quality in HE online courses</a:t>
            </a:r>
          </a:p>
          <a:p>
            <a:r>
              <a:rPr lang="en-US" dirty="0" smtClean="0"/>
              <a:t>Public-facing PD and/or continuing education courses</a:t>
            </a:r>
          </a:p>
          <a:p>
            <a:r>
              <a:rPr lang="en-US" dirty="0" smtClean="0"/>
              <a:t>MOOCs can be scaled to suit local projects and applications</a:t>
            </a:r>
            <a:r>
              <a:rPr lang="en-US" dirty="0" smtClean="0">
                <a:sym typeface="Wingdings" panose="05000000000000000000" pitchFamily="2" charset="2"/>
              </a:rPr>
              <a:t> Matt has designed “mini-MOOC” for 2017 Futures Forum; developing another for Oshawa / UOIT “Teaching City” initiative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1234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Further MOOC format research (i.e., types of MOOCs)</a:t>
            </a:r>
          </a:p>
          <a:p>
            <a:r>
              <a:rPr lang="en-US" dirty="0" smtClean="0"/>
              <a:t>Increase number of MOOCs in a case study</a:t>
            </a:r>
          </a:p>
          <a:p>
            <a:r>
              <a:rPr lang="en-US" dirty="0" smtClean="0"/>
              <a:t>Additional research methodologies: grounded theory, narrative inquiry, action research, others</a:t>
            </a:r>
          </a:p>
          <a:p>
            <a:r>
              <a:rPr lang="en-US" dirty="0" smtClean="0"/>
              <a:t>Focus on instructor, facilitator, designer perspectives</a:t>
            </a:r>
          </a:p>
          <a:p>
            <a:r>
              <a:rPr lang="en-US" dirty="0" smtClean="0"/>
              <a:t>Areas of overlap between </a:t>
            </a:r>
            <a:r>
              <a:rPr lang="en-US" dirty="0" err="1" smtClean="0"/>
              <a:t>CoI</a:t>
            </a:r>
            <a:r>
              <a:rPr lang="en-US" dirty="0" smtClean="0"/>
              <a:t> elements within context of MOOCs</a:t>
            </a:r>
            <a:endParaRPr lang="en-US" dirty="0"/>
          </a:p>
        </p:txBody>
      </p:sp>
    </p:spTree>
    <p:extLst>
      <p:ext uri="{BB962C8B-B14F-4D97-AF65-F5344CB8AC3E}">
        <p14:creationId xmlns:p14="http://schemas.microsoft.com/office/powerpoint/2010/main" val="3550212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66431" cy="5156118"/>
          </a:xfrm>
          <a:prstGeom prst="rect">
            <a:avLst/>
          </a:prstGeom>
        </p:spPr>
      </p:pic>
    </p:spTree>
    <p:extLst>
      <p:ext uri="{BB962C8B-B14F-4D97-AF65-F5344CB8AC3E}">
        <p14:creationId xmlns:p14="http://schemas.microsoft.com/office/powerpoint/2010/main" val="1446028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What questions would you like answered regarding MOOCs?</a:t>
            </a:r>
          </a:p>
          <a:p>
            <a:r>
              <a:rPr lang="en-US" dirty="0" smtClean="0"/>
              <a:t>What questions would you like regarding </a:t>
            </a:r>
            <a:r>
              <a:rPr lang="en-US" dirty="0" err="1" smtClean="0"/>
              <a:t>CoI</a:t>
            </a:r>
            <a:r>
              <a:rPr lang="en-US" dirty="0" smtClean="0"/>
              <a:t>?</a:t>
            </a:r>
          </a:p>
          <a:p>
            <a:r>
              <a:rPr lang="en-US" dirty="0" smtClean="0"/>
              <a:t>What further research would be valuable with regards to </a:t>
            </a:r>
            <a:r>
              <a:rPr lang="en-US" dirty="0" err="1" smtClean="0"/>
              <a:t>CoI</a:t>
            </a:r>
            <a:r>
              <a:rPr lang="en-US" dirty="0" smtClean="0"/>
              <a:t> and MOOCs?</a:t>
            </a:r>
            <a:endParaRPr lang="en-US" dirty="0"/>
          </a:p>
        </p:txBody>
      </p:sp>
    </p:spTree>
    <p:extLst>
      <p:ext uri="{BB962C8B-B14F-4D97-AF65-F5344CB8AC3E}">
        <p14:creationId xmlns:p14="http://schemas.microsoft.com/office/powerpoint/2010/main" val="378320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33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9164319" cy="515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3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MOOCs?</a:t>
            </a:r>
            <a:endParaRPr lang="en-US" dirty="0"/>
          </a:p>
        </p:txBody>
      </p:sp>
      <p:sp>
        <p:nvSpPr>
          <p:cNvPr id="3" name="Content Placeholder 2"/>
          <p:cNvSpPr>
            <a:spLocks noGrp="1"/>
          </p:cNvSpPr>
          <p:nvPr>
            <p:ph idx="1"/>
          </p:nvPr>
        </p:nvSpPr>
        <p:spPr/>
        <p:txBody>
          <a:bodyPr>
            <a:normAutofit/>
          </a:bodyPr>
          <a:lstStyle/>
          <a:p>
            <a:r>
              <a:rPr lang="en-US" dirty="0" smtClean="0"/>
              <a:t>2008: First MOOC</a:t>
            </a:r>
            <a:r>
              <a:rPr lang="en-US" dirty="0" smtClean="0">
                <a:sym typeface="Wingdings" panose="05000000000000000000" pitchFamily="2" charset="2"/>
              </a:rPr>
              <a:t> University of Manitoba 25 paid students + 2000+ free enrollment students</a:t>
            </a:r>
          </a:p>
          <a:p>
            <a:r>
              <a:rPr lang="en-US" dirty="0"/>
              <a:t> Since 2008, </a:t>
            </a:r>
            <a:r>
              <a:rPr lang="en-US" dirty="0" smtClean="0"/>
              <a:t>up to </a:t>
            </a:r>
            <a:r>
              <a:rPr lang="en-US" dirty="0"/>
              <a:t>20 million students from over 200 countries having registered as MOOC participants (</a:t>
            </a:r>
            <a:r>
              <a:rPr lang="en-US" dirty="0" err="1"/>
              <a:t>Karsenti</a:t>
            </a:r>
            <a:r>
              <a:rPr lang="en-US" dirty="0"/>
              <a:t>, </a:t>
            </a:r>
            <a:r>
              <a:rPr lang="en-US" dirty="0" smtClean="0"/>
              <a:t>2013)</a:t>
            </a:r>
          </a:p>
          <a:p>
            <a:r>
              <a:rPr lang="en-US" dirty="0" smtClean="0"/>
              <a:t>As </a:t>
            </a:r>
            <a:r>
              <a:rPr lang="en-US" dirty="0"/>
              <a:t>many as 300,000 students have enrolled in a single MOOC (</a:t>
            </a:r>
            <a:r>
              <a:rPr lang="en-US" dirty="0" err="1"/>
              <a:t>Karsenti</a:t>
            </a:r>
            <a:r>
              <a:rPr lang="en-US" dirty="0"/>
              <a:t>, 2013</a:t>
            </a:r>
            <a:r>
              <a:rPr lang="en-US" dirty="0" smtClean="0"/>
              <a:t>)</a:t>
            </a:r>
          </a:p>
          <a:p>
            <a:pPr marL="0" indent="0">
              <a:buNone/>
            </a:pPr>
            <a:endParaRPr lang="en-US" dirty="0"/>
          </a:p>
        </p:txBody>
      </p:sp>
    </p:spTree>
    <p:extLst>
      <p:ext uri="{BB962C8B-B14F-4D97-AF65-F5344CB8AC3E}">
        <p14:creationId xmlns:p14="http://schemas.microsoft.com/office/powerpoint/2010/main" val="3071227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Have you participated in these kinds of courses (MOOCs)? In what capacity?</a:t>
            </a:r>
          </a:p>
          <a:p>
            <a:r>
              <a:rPr lang="en-US" dirty="0" smtClean="0"/>
              <a:t>What was your experience like?</a:t>
            </a:r>
          </a:p>
          <a:p>
            <a:r>
              <a:rPr lang="en-US" dirty="0" smtClean="0"/>
              <a:t>What did you enjoy, not enjoy about the experience?</a:t>
            </a:r>
          </a:p>
          <a:p>
            <a:r>
              <a:rPr lang="en-US" dirty="0" smtClean="0"/>
              <a:t>What aspects of the course were most conducive to your learning? Less conducive?</a:t>
            </a:r>
            <a:endParaRPr lang="en-US" dirty="0"/>
          </a:p>
        </p:txBody>
      </p:sp>
    </p:spTree>
    <p:extLst>
      <p:ext uri="{BB962C8B-B14F-4D97-AF65-F5344CB8AC3E}">
        <p14:creationId xmlns:p14="http://schemas.microsoft.com/office/powerpoint/2010/main" val="312120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and Purpose</a:t>
            </a:r>
            <a:endParaRPr lang="en-US" dirty="0"/>
          </a:p>
        </p:txBody>
      </p:sp>
      <p:sp>
        <p:nvSpPr>
          <p:cNvPr id="3" name="Content Placeholder 2"/>
          <p:cNvSpPr>
            <a:spLocks noGrp="1"/>
          </p:cNvSpPr>
          <p:nvPr>
            <p:ph idx="1"/>
          </p:nvPr>
        </p:nvSpPr>
        <p:spPr/>
        <p:txBody>
          <a:bodyPr/>
          <a:lstStyle/>
          <a:p>
            <a:pPr marL="0" indent="0">
              <a:buNone/>
            </a:pPr>
            <a:r>
              <a:rPr lang="en-US" i="1" dirty="0"/>
              <a:t>By looking at both individuals’ and groups’ experiences of social presence, I have learned about individuals’ reasons for participating in MOOCs, and the extent to which social presence affects their learning. This study has also provided the opportunity to learn about how institutions of higher learning can design and facilitate MOOCs to enhance social presence, as well as cognitive and teaching </a:t>
            </a:r>
            <a:r>
              <a:rPr lang="en-US" i="1" dirty="0" smtClean="0"/>
              <a:t>presences.</a:t>
            </a:r>
            <a:endParaRPr lang="en-US" i="1" dirty="0"/>
          </a:p>
        </p:txBody>
      </p:sp>
    </p:spTree>
    <p:extLst>
      <p:ext uri="{BB962C8B-B14F-4D97-AF65-F5344CB8AC3E}">
        <p14:creationId xmlns:p14="http://schemas.microsoft.com/office/powerpoint/2010/main" val="92151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lvl="0"/>
            <a:r>
              <a:rPr lang="en-US" dirty="0"/>
              <a:t>How does social presence affect teaching and learning within MOOCs?</a:t>
            </a:r>
          </a:p>
          <a:p>
            <a:pPr lvl="0"/>
            <a:r>
              <a:rPr lang="en-US" dirty="0" smtClean="0"/>
              <a:t>What </a:t>
            </a:r>
            <a:r>
              <a:rPr lang="en-US" dirty="0"/>
              <a:t>factors contribute to participants’ establishing a social presence in MOOCs?</a:t>
            </a:r>
          </a:p>
          <a:p>
            <a:pPr lvl="0"/>
            <a:r>
              <a:rPr lang="en-US" dirty="0"/>
              <a:t>How does social presence affect participants’ perceptions of a sense of belonging to a learning community?</a:t>
            </a:r>
          </a:p>
          <a:p>
            <a:endParaRPr lang="en-US" dirty="0"/>
          </a:p>
        </p:txBody>
      </p:sp>
    </p:spTree>
    <p:extLst>
      <p:ext uri="{BB962C8B-B14F-4D97-AF65-F5344CB8AC3E}">
        <p14:creationId xmlns:p14="http://schemas.microsoft.com/office/powerpoint/2010/main" val="150083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Community of Inquiry (</a:t>
            </a:r>
            <a:r>
              <a:rPr lang="en-US" dirty="0" err="1" smtClean="0"/>
              <a:t>CoI</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2718924" y="1383628"/>
            <a:ext cx="4350769" cy="3667984"/>
          </a:xfrm>
          <a:prstGeom prst="rect">
            <a:avLst/>
          </a:prstGeom>
        </p:spPr>
      </p:pic>
      <p:sp>
        <p:nvSpPr>
          <p:cNvPr id="5" name="TextBox 4"/>
          <p:cNvSpPr txBox="1"/>
          <p:nvPr/>
        </p:nvSpPr>
        <p:spPr>
          <a:xfrm>
            <a:off x="992459" y="5285678"/>
            <a:ext cx="7426712" cy="646331"/>
          </a:xfrm>
          <a:prstGeom prst="rect">
            <a:avLst/>
          </a:prstGeom>
          <a:noFill/>
        </p:spPr>
        <p:txBody>
          <a:bodyPr wrap="square" rtlCol="0">
            <a:spAutoFit/>
          </a:bodyPr>
          <a:lstStyle/>
          <a:p>
            <a:r>
              <a:rPr lang="en-US" dirty="0" err="1" smtClean="0"/>
              <a:t>CoI</a:t>
            </a:r>
            <a:r>
              <a:rPr lang="en-US" dirty="0" smtClean="0"/>
              <a:t> </a:t>
            </a:r>
            <a:r>
              <a:rPr lang="en-US" dirty="0"/>
              <a:t>model. Communities of Inquiry website (2013). Retrieved from</a:t>
            </a:r>
          </a:p>
          <a:p>
            <a:r>
              <a:rPr lang="en-US" dirty="0">
                <a:hlinkClick r:id="rId3"/>
              </a:rPr>
              <a:t>https://</a:t>
            </a:r>
            <a:r>
              <a:rPr lang="en-US" dirty="0" smtClean="0">
                <a:hlinkClick r:id="rId3"/>
              </a:rPr>
              <a:t>coi.athabascau.ca/</a:t>
            </a:r>
            <a:r>
              <a:rPr lang="en-US" dirty="0"/>
              <a:t> </a:t>
            </a:r>
            <a:r>
              <a:rPr lang="en-US" dirty="0" smtClean="0"/>
              <a:t>Used </a:t>
            </a:r>
            <a:r>
              <a:rPr lang="en-US" dirty="0"/>
              <a:t>with permission.</a:t>
            </a:r>
          </a:p>
        </p:txBody>
      </p:sp>
    </p:spTree>
    <p:extLst>
      <p:ext uri="{BB962C8B-B14F-4D97-AF65-F5344CB8AC3E}">
        <p14:creationId xmlns:p14="http://schemas.microsoft.com/office/powerpoint/2010/main" val="171758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Does anyone have instructional design or educational development within professional or academic responsibility?</a:t>
            </a:r>
          </a:p>
          <a:p>
            <a:r>
              <a:rPr lang="en-US" dirty="0" smtClean="0"/>
              <a:t>To what extent to theoretical frameworks help or inform your educational / professional work?</a:t>
            </a:r>
          </a:p>
          <a:p>
            <a:r>
              <a:rPr lang="en-US" dirty="0" smtClean="0"/>
              <a:t>Do you / have you used </a:t>
            </a:r>
            <a:r>
              <a:rPr lang="en-US" dirty="0" err="1" smtClean="0"/>
              <a:t>CoI</a:t>
            </a:r>
            <a:r>
              <a:rPr lang="en-US" dirty="0"/>
              <a:t> </a:t>
            </a:r>
            <a:r>
              <a:rPr lang="en-US" dirty="0" smtClean="0"/>
              <a:t>within your work? Other e-learning frameworks?</a:t>
            </a:r>
            <a:endParaRPr lang="en-US" dirty="0"/>
          </a:p>
        </p:txBody>
      </p:sp>
    </p:spTree>
    <p:extLst>
      <p:ext uri="{BB962C8B-B14F-4D97-AF65-F5344CB8AC3E}">
        <p14:creationId xmlns:p14="http://schemas.microsoft.com/office/powerpoint/2010/main" val="665719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16181</TotalTime>
  <Words>876</Words>
  <Application>Microsoft Office PowerPoint</Application>
  <PresentationFormat>On-screen Show (4:3)</PresentationFormat>
  <Paragraphs>99</Paragraphs>
  <Slides>22</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Office Theme</vt:lpstr>
      <vt:lpstr>Social Presence within Two Massive Open Online Courses (MOOCs)</vt:lpstr>
      <vt:lpstr>Why MOOCs?</vt:lpstr>
      <vt:lpstr>PowerPoint Presentation</vt:lpstr>
      <vt:lpstr>Why MOOCs?</vt:lpstr>
      <vt:lpstr>Discussion Questions</vt:lpstr>
      <vt:lpstr>Focus and Purpose</vt:lpstr>
      <vt:lpstr>Research Questions</vt:lpstr>
      <vt:lpstr> Community of Inquiry (CoI)</vt:lpstr>
      <vt:lpstr>Discussion Questions</vt:lpstr>
      <vt:lpstr> MOOC Formats</vt:lpstr>
      <vt:lpstr>Discussion Questions</vt:lpstr>
      <vt:lpstr>Overview of the Study</vt:lpstr>
      <vt:lpstr>PowerPoint Presentation</vt:lpstr>
      <vt:lpstr>Overview of the Study</vt:lpstr>
      <vt:lpstr>PowerPoint Presentation</vt:lpstr>
      <vt:lpstr>Key Findings</vt:lpstr>
      <vt:lpstr>PowerPoint Presentation</vt:lpstr>
      <vt:lpstr>Implications</vt:lpstr>
      <vt:lpstr>PowerPoint Presentation</vt:lpstr>
      <vt:lpstr>Future Directions</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Cressman</dc:creator>
  <cp:lastModifiedBy>Matthew Stranach</cp:lastModifiedBy>
  <cp:revision>119</cp:revision>
  <dcterms:created xsi:type="dcterms:W3CDTF">2013-07-31T17:26:06Z</dcterms:created>
  <dcterms:modified xsi:type="dcterms:W3CDTF">2017-09-26T15:40:22Z</dcterms:modified>
</cp:coreProperties>
</file>