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notesMasterIdLst>
    <p:notesMasterId r:id="rId17"/>
  </p:notesMasterIdLst>
  <p:sldIdLst>
    <p:sldId id="256" r:id="rId2"/>
    <p:sldId id="263" r:id="rId3"/>
    <p:sldId id="264" r:id="rId4"/>
    <p:sldId id="279" r:id="rId5"/>
    <p:sldId id="280" r:id="rId6"/>
    <p:sldId id="281" r:id="rId7"/>
    <p:sldId id="265" r:id="rId8"/>
    <p:sldId id="260" r:id="rId9"/>
    <p:sldId id="266" r:id="rId10"/>
    <p:sldId id="267" r:id="rId11"/>
    <p:sldId id="268" r:id="rId12"/>
    <p:sldId id="258" r:id="rId13"/>
    <p:sldId id="277" r:id="rId14"/>
    <p:sldId id="278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974CD-98C5-4538-B5D4-E803549FFE1F}" v="279" dt="2017-06-14T16:14:25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1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24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2944A-8929-457C-9C9D-81E9D3F891CD}" type="datetimeFigureOut">
              <a:rPr lang="en-US"/>
              <a:t>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33239-4CDF-4032-A2E4-1965B902E09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95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18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0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5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5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8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7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86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2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3239-4CDF-4032-A2E4-1965B902E0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4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037" y="-53553"/>
            <a:ext cx="1340848" cy="13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6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1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72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194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11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15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2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8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7140402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3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6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4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97037" y="-53553"/>
            <a:ext cx="1340848" cy="13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7098" y="2214034"/>
            <a:ext cx="7397077" cy="1646302"/>
          </a:xfrm>
        </p:spPr>
        <p:txBody>
          <a:bodyPr/>
          <a:lstStyle/>
          <a:p>
            <a:pPr algn="l"/>
            <a:r>
              <a:rPr lang="en-CA" dirty="0"/>
              <a:t>LOOCs: Sustainable open education for a small university</a:t>
            </a:r>
            <a:endParaRPr lang="en-C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3648" y="4451350"/>
            <a:ext cx="8023287" cy="2063750"/>
          </a:xfrm>
        </p:spPr>
        <p:txBody>
          <a:bodyPr>
            <a:noAutofit/>
          </a:bodyPr>
          <a:lstStyle/>
          <a:p>
            <a:pPr algn="ctr"/>
            <a:r>
              <a:rPr lang="en-CA" dirty="0"/>
              <a:t>Dr. M. Tanya </a:t>
            </a:r>
            <a:r>
              <a:rPr lang="en-CA" dirty="0" smtClean="0"/>
              <a:t>Brann-Barrett</a:t>
            </a:r>
          </a:p>
          <a:p>
            <a:pPr algn="ctr"/>
            <a:r>
              <a:rPr lang="en-CA" dirty="0" smtClean="0"/>
              <a:t>Dean</a:t>
            </a:r>
            <a:r>
              <a:rPr lang="en-CA" dirty="0"/>
              <a:t>; Research, Teaching and Graduate </a:t>
            </a:r>
            <a:r>
              <a:rPr lang="en-CA" dirty="0" smtClean="0"/>
              <a:t>Studies</a:t>
            </a:r>
          </a:p>
          <a:p>
            <a:pPr algn="ctr"/>
            <a:r>
              <a:rPr lang="en-CA" dirty="0"/>
              <a:t>&amp;</a:t>
            </a:r>
            <a:endParaRPr lang="en-CA" dirty="0" smtClean="0"/>
          </a:p>
          <a:p>
            <a:pPr algn="ctr"/>
            <a:r>
              <a:rPr lang="en-CA" dirty="0" smtClean="0"/>
              <a:t>Dr. Kathy Snow</a:t>
            </a:r>
          </a:p>
          <a:p>
            <a:pPr algn="ctr"/>
            <a:r>
              <a:rPr lang="en-CA" dirty="0" smtClean="0"/>
              <a:t>CBU Teaching and Learning Chair in Open, Online and Blended Learning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4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5" y="1390650"/>
            <a:ext cx="8596668" cy="1320800"/>
          </a:xfrm>
        </p:spPr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6342" y="2085975"/>
            <a:ext cx="8757804" cy="439395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sz="5100" b="1" dirty="0">
                <a:solidFill>
                  <a:schemeClr val="tx1"/>
                </a:solidFill>
                <a:latin typeface="Calibri"/>
                <a:cs typeface="Arial"/>
              </a:rPr>
              <a:t>Community of Practice</a:t>
            </a:r>
          </a:p>
          <a:p>
            <a:pPr marL="0" indent="0">
              <a:buNone/>
            </a:pPr>
            <a:r>
              <a:rPr lang="en-US" sz="5100" b="1" dirty="0">
                <a:solidFill>
                  <a:schemeClr val="tx1"/>
                </a:solidFill>
                <a:latin typeface="Calibri"/>
                <a:cs typeface="Arial"/>
              </a:rPr>
              <a:t>3C Options:</a:t>
            </a:r>
          </a:p>
          <a:p>
            <a:r>
              <a:rPr lang="en-US" sz="2900" b="1" dirty="0">
                <a:solidFill>
                  <a:schemeClr val="tx1"/>
                </a:solidFill>
                <a:latin typeface="Calibri"/>
                <a:cs typeface="Arial"/>
              </a:rPr>
              <a:t>Centre for Teaching &amp; Learning Team</a:t>
            </a:r>
          </a:p>
          <a:p>
            <a:r>
              <a:rPr lang="en-US" sz="2900" b="1" dirty="0">
                <a:solidFill>
                  <a:schemeClr val="tx1"/>
                </a:solidFill>
                <a:latin typeface="Calibri"/>
                <a:cs typeface="Arial"/>
              </a:rPr>
              <a:t>Student Peer Facilitators</a:t>
            </a:r>
          </a:p>
          <a:p>
            <a:r>
              <a:rPr lang="en-US" sz="2900" b="1" dirty="0" smtClean="0">
                <a:solidFill>
                  <a:schemeClr val="tx1"/>
                </a:solidFill>
                <a:latin typeface="Calibri"/>
                <a:cs typeface="Arial"/>
              </a:rPr>
              <a:t>Multiple Support Units including: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/>
                <a:cs typeface="Arial"/>
              </a:rPr>
              <a:t>IT </a:t>
            </a:r>
            <a:r>
              <a:rPr lang="en-US" sz="2200" dirty="0">
                <a:solidFill>
                  <a:schemeClr val="tx1"/>
                </a:solidFill>
                <a:latin typeface="Calibri"/>
                <a:cs typeface="Arial"/>
              </a:rPr>
              <a:t>Services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  <a:cs typeface="Arial"/>
              </a:rPr>
              <a:t>Marketing &amp; Communications 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</a:rPr>
              <a:t>Schools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</a:rPr>
              <a:t>Facilities Management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</a:rPr>
              <a:t>Athletics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</a:rPr>
              <a:t>Finance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</a:rPr>
              <a:t>Library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</a:rPr>
              <a:t>Enrolment Services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/>
              </a:rPr>
              <a:t>Registrar</a:t>
            </a:r>
          </a:p>
          <a:p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endParaRPr lang="en-US" sz="2000" b="1" dirty="0">
              <a:solidFill>
                <a:schemeClr val="tx1"/>
              </a:solidFill>
              <a:latin typeface="Calibri"/>
            </a:endParaRPr>
          </a:p>
          <a:p>
            <a:endParaRPr lang="en-US" sz="20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51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5" y="1333500"/>
            <a:ext cx="8596668" cy="1320800"/>
          </a:xfrm>
        </p:spPr>
        <p:txBody>
          <a:bodyPr/>
          <a:lstStyle/>
          <a:p>
            <a:r>
              <a:rPr lang="en-US"/>
              <a:t>Support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6399" y="2028825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/>
                <a:cs typeface="Arial"/>
              </a:rPr>
              <a:t>Investment in Teaching Spaces</a:t>
            </a:r>
          </a:p>
          <a:p>
            <a:r>
              <a:rPr lang="en-US" sz="2800" dirty="0">
                <a:solidFill>
                  <a:schemeClr val="tx1"/>
                </a:solidFill>
                <a:latin typeface="Calibri"/>
                <a:cs typeface="Arial"/>
              </a:rPr>
              <a:t>Telepresence Rooms</a:t>
            </a:r>
          </a:p>
          <a:p>
            <a:r>
              <a:rPr lang="en-US" sz="2800" dirty="0">
                <a:solidFill>
                  <a:schemeClr val="tx1"/>
                </a:solidFill>
                <a:latin typeface="Calibri"/>
              </a:rPr>
              <a:t>Dedicated Blended Learning Classroom</a:t>
            </a:r>
          </a:p>
          <a:p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endParaRPr lang="en-US" sz="2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 descr="Picture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396" y="4048125"/>
            <a:ext cx="2744930" cy="1828800"/>
          </a:xfrm>
          <a:prstGeom prst="rect">
            <a:avLst/>
          </a:prstGeom>
        </p:spPr>
      </p:pic>
      <p:pic>
        <p:nvPicPr>
          <p:cNvPr id="8" name="Picture 7" descr="Picture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396" y="1228725"/>
            <a:ext cx="2743470" cy="1838325"/>
          </a:xfrm>
          <a:prstGeom prst="rect">
            <a:avLst/>
          </a:prstGeom>
        </p:spPr>
      </p:pic>
      <p:pic>
        <p:nvPicPr>
          <p:cNvPr id="9" name="Picture 8" descr="Picture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95" y="4048125"/>
            <a:ext cx="2743470" cy="1838325"/>
          </a:xfrm>
          <a:prstGeom prst="rect">
            <a:avLst/>
          </a:prstGeom>
        </p:spPr>
      </p:pic>
      <p:pic>
        <p:nvPicPr>
          <p:cNvPr id="10" name="Content Placeholder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6" y="4048125"/>
            <a:ext cx="2734553" cy="18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85549" y="1614853"/>
            <a:ext cx="2556551" cy="1917413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91" y="1614853"/>
            <a:ext cx="2830644" cy="18870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60" y="515528"/>
            <a:ext cx="6988002" cy="560751"/>
          </a:xfrm>
        </p:spPr>
        <p:txBody>
          <a:bodyPr>
            <a:normAutofit fontScale="90000"/>
          </a:bodyPr>
          <a:lstStyle/>
          <a:p>
            <a:r>
              <a:rPr lang="en-CA" dirty="0"/>
              <a:t>CC-261 - “The Room”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0148" y="1033577"/>
            <a:ext cx="4014850" cy="576262"/>
          </a:xfrm>
        </p:spPr>
        <p:txBody>
          <a:bodyPr/>
          <a:lstStyle/>
          <a:p>
            <a:r>
              <a:rPr lang="en-CA" dirty="0"/>
              <a:t>Before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7891" y="995438"/>
            <a:ext cx="3879220" cy="576262"/>
          </a:xfrm>
        </p:spPr>
        <p:txBody>
          <a:bodyPr/>
          <a:lstStyle/>
          <a:p>
            <a:r>
              <a:rPr lang="en-CA" dirty="0"/>
              <a:t>After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37" y="-53553"/>
            <a:ext cx="1340848" cy="13408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8441" y="3734780"/>
            <a:ext cx="5447195" cy="10075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dirty="0" smtClean="0"/>
              <a:t>Lights, Camera, &amp; Action!</a:t>
            </a:r>
            <a:endParaRPr lang="en-CA" dirty="0"/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4493969"/>
            <a:ext cx="3102906" cy="2068603"/>
          </a:xfrm>
          <a:prstGeom prst="rect">
            <a:avLst/>
          </a:prstGeom>
        </p:spPr>
      </p:pic>
      <p:sp>
        <p:nvSpPr>
          <p:cNvPr id="12" name="Text Placeholder 12"/>
          <p:cNvSpPr txBox="1">
            <a:spLocks/>
          </p:cNvSpPr>
          <p:nvPr/>
        </p:nvSpPr>
        <p:spPr>
          <a:xfrm>
            <a:off x="3973515" y="4751169"/>
            <a:ext cx="1982121" cy="1804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Lights</a:t>
            </a:r>
          </a:p>
          <a:p>
            <a:r>
              <a:rPr lang="en-CA" dirty="0" smtClean="0"/>
              <a:t>Cameras</a:t>
            </a:r>
          </a:p>
          <a:p>
            <a:r>
              <a:rPr lang="en-CA" dirty="0" smtClean="0"/>
              <a:t>Sound</a:t>
            </a:r>
          </a:p>
          <a:p>
            <a:r>
              <a:rPr lang="en-CA" dirty="0" smtClean="0"/>
              <a:t>The Encoder</a:t>
            </a:r>
            <a:endParaRPr lang="en-CA" dirty="0"/>
          </a:p>
        </p:txBody>
      </p:sp>
      <p:pic>
        <p:nvPicPr>
          <p:cNvPr id="13" name="Content Placeholder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72" y="4493969"/>
            <a:ext cx="3104117" cy="20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38250"/>
            <a:ext cx="8596668" cy="692150"/>
          </a:xfrm>
        </p:spPr>
        <p:txBody>
          <a:bodyPr/>
          <a:lstStyle/>
          <a:p>
            <a:r>
              <a:rPr lang="en-CA"/>
              <a:t>Recent Offerings: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Faces </a:t>
            </a:r>
            <a:r>
              <a:rPr lang="en-CA" dirty="0"/>
              <a:t>of Battle</a:t>
            </a:r>
          </a:p>
          <a:p>
            <a:r>
              <a:rPr lang="en-CA" dirty="0"/>
              <a:t>Sustainable Happiness</a:t>
            </a:r>
          </a:p>
          <a:p>
            <a:r>
              <a:rPr lang="en-CA" dirty="0"/>
              <a:t>Shakespeare</a:t>
            </a:r>
          </a:p>
          <a:p>
            <a:r>
              <a:rPr lang="en-CA" dirty="0"/>
              <a:t>Intercultural Communication</a:t>
            </a:r>
          </a:p>
          <a:p>
            <a:r>
              <a:rPr lang="en-CA" dirty="0"/>
              <a:t>Psychology Research Practicum</a:t>
            </a:r>
          </a:p>
          <a:p>
            <a:r>
              <a:rPr lang="en-CA" dirty="0"/>
              <a:t>Critical Approaches to Outdoor Studies</a:t>
            </a:r>
          </a:p>
          <a:p>
            <a:r>
              <a:rPr lang="en-CA" dirty="0"/>
              <a:t>3 Live Events from Viola Desmond’s Canada </a:t>
            </a:r>
            <a:endParaRPr lang="en-CA" dirty="0" smtClean="0"/>
          </a:p>
          <a:p>
            <a:r>
              <a:rPr lang="en-CA" dirty="0" smtClean="0"/>
              <a:t>Nature of Entrepreneurship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54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Over 1700+ students have registered for Curiosity and Certificates in the 10 courses offered since January 2017.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54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1162050"/>
            <a:ext cx="8596668" cy="768350"/>
          </a:xfrm>
        </p:spPr>
        <p:txBody>
          <a:bodyPr/>
          <a:lstStyle/>
          <a:p>
            <a:r>
              <a:rPr lang="en-CA" dirty="0" smtClean="0"/>
              <a:t>Questions for Discussion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What are the challenges faced in your institution around supporting and delivering open courses? How have you resolved them?</a:t>
            </a:r>
          </a:p>
          <a:p>
            <a:r>
              <a:rPr lang="en-CA" dirty="0" smtClean="0"/>
              <a:t>Some argue that dual mode (or multi-modal) course offerings disadvantage students who are not face-to-face would you agree- how would you justify dual mode?</a:t>
            </a:r>
          </a:p>
          <a:p>
            <a:r>
              <a:rPr lang="en-CA" dirty="0" smtClean="0"/>
              <a:t>Small universities, by nature have collapsed or overlapping organization of roles- this made collaboration for us easier-would the model hold for a later institution? 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337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1333500"/>
            <a:ext cx="8596668" cy="1320800"/>
          </a:xfrm>
        </p:spPr>
        <p:txBody>
          <a:bodyPr/>
          <a:lstStyle/>
          <a:p>
            <a:r>
              <a:rPr lang="en-US"/>
              <a:t>  Intention                    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863" y="2030889"/>
            <a:ext cx="4183062" cy="401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Calibri"/>
              </a:rPr>
              <a:t>To establish CBU’s position as an institution of excellence in teaching and learning world-wide. </a:t>
            </a:r>
          </a:p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27650" y="2066515"/>
            <a:ext cx="4184650" cy="39802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Calibri"/>
                <a:cs typeface="Arial"/>
              </a:rPr>
              <a:t>To increase our annual student enrolment (and equivalent).</a:t>
            </a:r>
          </a:p>
          <a:p>
            <a:r>
              <a:rPr lang="en-US">
                <a:solidFill>
                  <a:schemeClr val="tx1"/>
                </a:solidFill>
                <a:latin typeface="Calibri"/>
                <a:cs typeface="Arial"/>
              </a:rPr>
              <a:t>To develop relationships with people world-wide who may not otherwise have been introduced to CBU—people who could potentially choose to engage in further study at CBU.</a:t>
            </a:r>
          </a:p>
          <a:p>
            <a:r>
              <a:rPr lang="en-US">
                <a:solidFill>
                  <a:schemeClr val="tx1"/>
                </a:solidFill>
                <a:latin typeface="Calibri"/>
              </a:rPr>
              <a:t>To serve our mandate to Cape Breton Island by providing all citizens with the opportunity to learn in their communities in ways meaningful to them. </a:t>
            </a:r>
          </a:p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86" y="3133725"/>
            <a:ext cx="4069205" cy="245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26" y="1390650"/>
            <a:ext cx="8596668" cy="1320800"/>
          </a:xfrm>
        </p:spPr>
        <p:txBody>
          <a:bodyPr/>
          <a:lstStyle/>
          <a:p>
            <a:r>
              <a:rPr lang="en-US"/>
              <a:t>Strategy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/>
              </a:rPr>
              <a:t>Development of Open Digital Learning Opportunities at CBU</a:t>
            </a:r>
          </a:p>
        </p:txBody>
      </p:sp>
      <p:pic>
        <p:nvPicPr>
          <p:cNvPr id="9" name="Picture 8" descr="Pictur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330" y="3396538"/>
            <a:ext cx="2487860" cy="1657931"/>
          </a:xfrm>
          <a:prstGeom prst="rect">
            <a:avLst/>
          </a:prstGeom>
        </p:spPr>
      </p:pic>
      <p:pic>
        <p:nvPicPr>
          <p:cNvPr id="12" name="Picture 11" descr="Pictur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132" y="2868032"/>
            <a:ext cx="2450234" cy="34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62050"/>
            <a:ext cx="8596668" cy="768350"/>
          </a:xfrm>
        </p:spPr>
        <p:txBody>
          <a:bodyPr/>
          <a:lstStyle/>
          <a:p>
            <a:r>
              <a:rPr lang="en-CA" dirty="0" smtClean="0"/>
              <a:t>Building of the Success of MIKM 2701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Building from the Knowledge Keepers of </a:t>
            </a:r>
            <a:r>
              <a:rPr lang="en-CA" dirty="0" err="1" smtClean="0"/>
              <a:t>Mi’kma’ki</a:t>
            </a:r>
            <a:endParaRPr lang="en-CA" dirty="0" smtClean="0"/>
          </a:p>
          <a:p>
            <a:r>
              <a:rPr lang="en-CA" dirty="0" smtClean="0"/>
              <a:t>An open dual mode course offered in the winter term of 2016, facilitated by Stephen Augustine and Ashlee </a:t>
            </a:r>
            <a:r>
              <a:rPr lang="en-CA" dirty="0" err="1" smtClean="0"/>
              <a:t>Cunsolo</a:t>
            </a:r>
            <a:endParaRPr lang="en-CA" dirty="0" smtClean="0"/>
          </a:p>
          <a:p>
            <a:r>
              <a:rPr lang="en-CA" dirty="0" smtClean="0"/>
              <a:t>Public engagement</a:t>
            </a:r>
          </a:p>
          <a:p>
            <a:pPr lvl="1"/>
            <a:r>
              <a:rPr lang="en-CA" dirty="0" smtClean="0"/>
              <a:t>40-60 weekly in person participants</a:t>
            </a:r>
          </a:p>
          <a:p>
            <a:pPr lvl="1"/>
            <a:r>
              <a:rPr lang="en-CA" dirty="0" smtClean="0"/>
              <a:t>5326 registered participants</a:t>
            </a:r>
          </a:p>
          <a:p>
            <a:pPr lvl="1"/>
            <a:r>
              <a:rPr lang="en-CA" dirty="0" smtClean="0"/>
              <a:t>220 completed a participant certificate option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66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62050"/>
            <a:ext cx="8596668" cy="768350"/>
          </a:xfrm>
        </p:spPr>
        <p:txBody>
          <a:bodyPr/>
          <a:lstStyle/>
          <a:p>
            <a:r>
              <a:rPr lang="en-CA" dirty="0" smtClean="0"/>
              <a:t>Organization of MIKM 2701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 Structure</a:t>
            </a:r>
          </a:p>
          <a:p>
            <a:pPr lvl="1"/>
            <a:r>
              <a:rPr lang="en-CA" dirty="0" smtClean="0"/>
              <a:t>Blended, dual mode</a:t>
            </a:r>
          </a:p>
          <a:p>
            <a:pPr lvl="1"/>
            <a:r>
              <a:rPr lang="en-CA" dirty="0" err="1" smtClean="0"/>
              <a:t>Mi’kmaw</a:t>
            </a:r>
            <a:r>
              <a:rPr lang="en-CA" dirty="0" smtClean="0"/>
              <a:t> Mondays with a 3 hour face-to-face “lecture” weekly </a:t>
            </a:r>
          </a:p>
          <a:p>
            <a:pPr lvl="1"/>
            <a:r>
              <a:rPr lang="en-CA" dirty="0" smtClean="0"/>
              <a:t>Live streamed by Bell Media who also archived content up until recently</a:t>
            </a:r>
          </a:p>
          <a:p>
            <a:pPr lvl="1"/>
            <a:r>
              <a:rPr lang="en-CA" dirty="0" smtClean="0"/>
              <a:t>Content is now hosted at CBU on our VIMEO library</a:t>
            </a:r>
          </a:p>
          <a:p>
            <a:r>
              <a:rPr lang="en-CA" dirty="0" smtClean="0"/>
              <a:t>Participants engaged through</a:t>
            </a:r>
          </a:p>
          <a:p>
            <a:pPr lvl="1"/>
            <a:r>
              <a:rPr lang="en-CA" dirty="0" smtClean="0"/>
              <a:t>Twitter #</a:t>
            </a:r>
            <a:r>
              <a:rPr lang="en-CA" dirty="0" err="1" smtClean="0"/>
              <a:t>taliaqCBU</a:t>
            </a:r>
            <a:endParaRPr lang="en-CA" dirty="0" smtClean="0"/>
          </a:p>
          <a:p>
            <a:pPr lvl="1"/>
            <a:r>
              <a:rPr lang="en-CA" dirty="0" smtClean="0"/>
              <a:t>Facebook</a:t>
            </a:r>
          </a:p>
          <a:p>
            <a:pPr lvl="1"/>
            <a:r>
              <a:rPr lang="en-CA" dirty="0" smtClean="0"/>
              <a:t>In class questions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9752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57300"/>
            <a:ext cx="8596668" cy="673100"/>
          </a:xfrm>
        </p:spPr>
        <p:txBody>
          <a:bodyPr/>
          <a:lstStyle/>
          <a:p>
            <a:r>
              <a:rPr lang="en-CA" dirty="0" smtClean="0"/>
              <a:t>What we learned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There was a need for a dedicated space- simply setting up for livestream and deconstructing took 2-3 hours weekly</a:t>
            </a:r>
          </a:p>
          <a:p>
            <a:r>
              <a:rPr lang="en-CA" dirty="0" smtClean="0"/>
              <a:t>There was an appetite for certificate credit, but enrollment was problematic- a formalized system was needed that ran in parallel to degree credit registration</a:t>
            </a:r>
          </a:p>
          <a:p>
            <a:r>
              <a:rPr lang="en-CA" dirty="0" smtClean="0"/>
              <a:t>Supporting the learners was beyond the capacity of the two facilitators given the viral nature of the course- they were overwhelmed with email, tweets and FB posts</a:t>
            </a:r>
          </a:p>
          <a:p>
            <a:r>
              <a:rPr lang="en-CA" dirty="0" smtClean="0"/>
              <a:t>The pre/post production of materials for the course could be completed by people in non-traditional areas of the university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091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5" y="1333500"/>
            <a:ext cx="8596668" cy="1320800"/>
          </a:xfrm>
        </p:spPr>
        <p:txBody>
          <a:bodyPr/>
          <a:lstStyle/>
          <a:p>
            <a:r>
              <a:rPr lang="en-US" dirty="0" smtClean="0"/>
              <a:t>Implementation of a new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6399" y="2028825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cs typeface="Arial"/>
              </a:rPr>
              <a:t>Develop a system by which participants can choose to take particular CBU courses one of three ways:</a:t>
            </a:r>
            <a:endParaRPr lang="en-US" sz="2400" dirty="0">
              <a:solidFill>
                <a:srgbClr val="000000"/>
              </a:solidFill>
              <a:latin typeface="Calibri"/>
              <a:cs typeface="Arial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cs typeface="Arial"/>
              </a:rPr>
              <a:t>3C Options:</a:t>
            </a:r>
          </a:p>
          <a:p>
            <a:r>
              <a:rPr lang="en-US" sz="2400" dirty="0">
                <a:solidFill>
                  <a:schemeClr val="tx1"/>
                </a:solidFill>
                <a:latin typeface="Calibri"/>
                <a:cs typeface="Arial"/>
              </a:rPr>
              <a:t>For Credit</a:t>
            </a:r>
          </a:p>
          <a:p>
            <a:r>
              <a:rPr lang="en-US" sz="2400" dirty="0">
                <a:solidFill>
                  <a:schemeClr val="tx1"/>
                </a:solidFill>
                <a:latin typeface="Calibri"/>
              </a:rPr>
              <a:t>For Certificate of Participation</a:t>
            </a:r>
          </a:p>
          <a:p>
            <a:r>
              <a:rPr lang="en-US" sz="2400" dirty="0">
                <a:solidFill>
                  <a:schemeClr val="tx1"/>
                </a:solidFill>
                <a:latin typeface="Calibri"/>
              </a:rPr>
              <a:t>For Curiosity</a:t>
            </a:r>
          </a:p>
          <a:p>
            <a:endParaRPr lang="en-US" sz="2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 descr="Pictur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63" y="4920583"/>
            <a:ext cx="2655688" cy="1769142"/>
          </a:xfrm>
          <a:prstGeom prst="rect">
            <a:avLst/>
          </a:prstGeom>
        </p:spPr>
      </p:pic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5" y="4889494"/>
            <a:ext cx="2890599" cy="1787531"/>
          </a:xfrm>
          <a:prstGeom prst="rect">
            <a:avLst/>
          </a:prstGeom>
        </p:spPr>
      </p:pic>
      <p:pic>
        <p:nvPicPr>
          <p:cNvPr id="6" name="Picture 5" descr="Picture6.png"/>
          <p:cNvPicPr>
            <a:picLocks noChangeAspect="1"/>
          </p:cNvPicPr>
          <p:nvPr/>
        </p:nvPicPr>
        <p:blipFill>
          <a:blip r:embed="rId5"/>
          <a:srcRect t="21045" b="-518"/>
          <a:stretch>
            <a:fillRect/>
          </a:stretch>
        </p:blipFill>
        <p:spPr>
          <a:xfrm>
            <a:off x="3838575" y="4909585"/>
            <a:ext cx="1479193" cy="177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8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26" y="1489075"/>
            <a:ext cx="6889390" cy="1320800"/>
          </a:xfrm>
        </p:spPr>
        <p:txBody>
          <a:bodyPr>
            <a:normAutofit fontScale="90000"/>
          </a:bodyPr>
          <a:lstStyle/>
          <a:p>
            <a:r>
              <a:rPr lang="en-CA" dirty="0"/>
              <a:t>Ways to </a:t>
            </a:r>
            <a:r>
              <a:rPr lang="en-CA" dirty="0" smtClean="0"/>
              <a:t>participate:</a:t>
            </a:r>
            <a:br>
              <a:rPr lang="en-CA" dirty="0" smtClean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582" y="3047999"/>
            <a:ext cx="8231304" cy="9871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Online</a:t>
            </a: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/>
              <a:t>Live Stream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Recording and Archiving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404040"/>
                </a:solidFill>
              </a:rPr>
              <a:t>Skype for </a:t>
            </a:r>
            <a:r>
              <a:rPr lang="en-CA" dirty="0" smtClean="0">
                <a:solidFill>
                  <a:srgbClr val="404040"/>
                </a:solidFill>
              </a:rPr>
              <a:t>students</a:t>
            </a:r>
            <a:endParaRPr lang="en-CA" dirty="0" smtClean="0">
              <a:solidFill>
                <a:srgbClr val="40404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14" y="4460620"/>
            <a:ext cx="4445016" cy="2141516"/>
          </a:xfrm>
        </p:spPr>
      </p:pic>
      <p:pic>
        <p:nvPicPr>
          <p:cNvPr id="6" name="Content Placeholder 10" descr="Pic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772" y="1611609"/>
            <a:ext cx="3324689" cy="22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5" y="1390650"/>
            <a:ext cx="8596668" cy="1320800"/>
          </a:xfrm>
        </p:spPr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6342" y="2085975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  <a:latin typeface="Calibri"/>
                <a:cs typeface="Arial"/>
              </a:rPr>
              <a:t>Work with faculty and schools/college to adapt existing courses taught on-line, in-class or in-community to be accessible to participants locally and globally  by incorporating new technologies, pedagogical practices and open-access elements.</a:t>
            </a:r>
          </a:p>
        </p:txBody>
      </p:sp>
    </p:spTree>
    <p:extLst>
      <p:ext uri="{BB962C8B-B14F-4D97-AF65-F5344CB8AC3E}">
        <p14:creationId xmlns:p14="http://schemas.microsoft.com/office/powerpoint/2010/main" val="6256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577</Words>
  <Application>Microsoft Office PowerPoint</Application>
  <PresentationFormat>Widescreen</PresentationFormat>
  <Paragraphs>107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Facet</vt:lpstr>
      <vt:lpstr>LOOCs: Sustainable open education for a small university</vt:lpstr>
      <vt:lpstr>  Intention                    Aim</vt:lpstr>
      <vt:lpstr>Strategy</vt:lpstr>
      <vt:lpstr>Building of the Success of MIKM 2701</vt:lpstr>
      <vt:lpstr>Organization of MIKM 2701 </vt:lpstr>
      <vt:lpstr>What we learned</vt:lpstr>
      <vt:lpstr>Implementation of a new model</vt:lpstr>
      <vt:lpstr>Ways to participate:   </vt:lpstr>
      <vt:lpstr>Implementation</vt:lpstr>
      <vt:lpstr>Support</vt:lpstr>
      <vt:lpstr>Support</vt:lpstr>
      <vt:lpstr>CC-261 - “The Room”</vt:lpstr>
      <vt:lpstr>Recent Offerings:</vt:lpstr>
      <vt:lpstr>Over 1700+ students have registered for Curiosity and Certificates in the 10 courses offered since January 2017.</vt:lpstr>
      <vt:lpstr>Questions for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3C (Credit, Certificate, and Curiosity) approach to Multi-Access and Synchromodal Learning</dc:title>
  <dc:creator>Tanya Barrett</dc:creator>
  <cp:lastModifiedBy>Kathy SNow</cp:lastModifiedBy>
  <cp:revision>24</cp:revision>
  <dcterms:modified xsi:type="dcterms:W3CDTF">2018-01-12T17:05:52Z</dcterms:modified>
</cp:coreProperties>
</file>