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8"/>
  </p:notesMasterIdLst>
  <p:sldIdLst>
    <p:sldId id="295" r:id="rId2"/>
    <p:sldId id="287" r:id="rId3"/>
    <p:sldId id="301" r:id="rId4"/>
    <p:sldId id="302" r:id="rId5"/>
    <p:sldId id="296" r:id="rId6"/>
    <p:sldId id="297" r:id="rId7"/>
    <p:sldId id="261" r:id="rId8"/>
    <p:sldId id="291" r:id="rId9"/>
    <p:sldId id="294" r:id="rId10"/>
    <p:sldId id="298" r:id="rId11"/>
    <p:sldId id="299" r:id="rId12"/>
    <p:sldId id="300" r:id="rId13"/>
    <p:sldId id="281" r:id="rId14"/>
    <p:sldId id="303" r:id="rId15"/>
    <p:sldId id="283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9834" autoAdjust="0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8048E-72CC-A040-B09B-E7C5AA3C3A32}" type="datetimeFigureOut">
              <a:rPr lang="en-US" smtClean="0"/>
              <a:t>2/6/18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A9C5C-5F25-B049-900F-7BBC3686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7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means re-imagining their role from the </a:t>
            </a:r>
            <a:r>
              <a:rPr lang="en-GB" b="1" dirty="0"/>
              <a:t>owners of knowledge </a:t>
            </a:r>
            <a:r>
              <a:rPr lang="en-GB" dirty="0"/>
              <a:t>to </a:t>
            </a:r>
            <a:r>
              <a:rPr lang="en-GB" b="1" dirty="0"/>
              <a:t>critical friends, co-travellers, mediators, facilitators</a:t>
            </a:r>
            <a:r>
              <a:rPr lang="en-GB" dirty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A9C5C-5F25-B049-900F-7BBC3686E1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5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8A432C8-69A7-458B-9684-2BFA64B31948}" type="datetime2">
              <a:rPr lang="en-US" smtClean="0"/>
              <a:t>Tuesday, February 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CC057FC-95B6-4D89-AFDA-ABA33EE921E5}" type="datetime2">
              <a:rPr lang="en-US" smtClean="0"/>
              <a:t>Tuesday, February 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C4549AC-EB31-477F-92A9-B1988E232878}" type="datetime2">
              <a:rPr lang="en-US" smtClean="0"/>
              <a:t>Tuesday, February 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5612424"/>
            <a:ext cx="9144000" cy="133890"/>
          </a:xfrm>
          <a:prstGeom prst="rect">
            <a:avLst/>
          </a:prstGeom>
          <a:solidFill>
            <a:srgbClr val="009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0098CD"/>
              </a:solidFill>
            </a:endParaRPr>
          </a:p>
        </p:txBody>
      </p:sp>
      <p:sp>
        <p:nvSpPr>
          <p:cNvPr id="5" name="Rectángulo 4"/>
          <p:cNvSpPr/>
          <p:nvPr userDrawn="1"/>
        </p:nvSpPr>
        <p:spPr>
          <a:xfrm>
            <a:off x="0" y="0"/>
            <a:ext cx="9152141" cy="5612424"/>
          </a:xfrm>
          <a:prstGeom prst="rect">
            <a:avLst/>
          </a:prstGeom>
          <a:solidFill>
            <a:srgbClr val="009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 userDrawn="1"/>
        </p:nvSpPr>
        <p:spPr>
          <a:xfrm>
            <a:off x="0" y="4244691"/>
            <a:ext cx="9144000" cy="1367733"/>
          </a:xfrm>
          <a:prstGeom prst="rect">
            <a:avLst/>
          </a:prstGeom>
          <a:gradFill>
            <a:gsLst>
              <a:gs pos="0">
                <a:srgbClr val="272727"/>
              </a:gs>
              <a:gs pos="100000">
                <a:schemeClr val="tx2">
                  <a:alpha val="0"/>
                </a:schemeClr>
              </a:gs>
            </a:gsLst>
            <a:lin ang="1206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texto 23"/>
          <p:cNvSpPr>
            <a:spLocks noGrp="1"/>
          </p:cNvSpPr>
          <p:nvPr>
            <p:ph type="body" sz="quarter" idx="12" hasCustomPrompt="1"/>
          </p:nvPr>
        </p:nvSpPr>
        <p:spPr>
          <a:xfrm>
            <a:off x="824634" y="4924449"/>
            <a:ext cx="7986713" cy="68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s-ES" dirty="0"/>
              <a:t>Título del apartado</a:t>
            </a:r>
          </a:p>
        </p:txBody>
      </p:sp>
    </p:spTree>
    <p:extLst>
      <p:ext uri="{BB962C8B-B14F-4D97-AF65-F5344CB8AC3E}">
        <p14:creationId xmlns:p14="http://schemas.microsoft.com/office/powerpoint/2010/main" val="30335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396A3A3-94A6-4E5B-AF39-173ACA3E61CC}" type="datetime2">
              <a:rPr lang="en-US" smtClean="0"/>
              <a:t>Tuesday, February 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9933D019-A32C-4EAD-B8E6-DBDA699692FD}" type="datetime2">
              <a:rPr lang="en-US" smtClean="0"/>
              <a:t>Tuesday, February 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EBA98F-560C-4997-81C4-81D4D9187EAB}" type="datetime2">
              <a:rPr lang="en-US" smtClean="0"/>
              <a:t>Tuesday, February 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50972B2-CA5C-437D-87D0-8081271A9E4B}" type="datetime2">
              <a:rPr lang="en-US" smtClean="0"/>
              <a:t>Tuesday, February 6,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9CD4847-11EF-4466-A8AD-85CDB7B49118}" type="datetime2">
              <a:rPr lang="en-US" smtClean="0"/>
              <a:t>Tuesday, February 6,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F168457A-3AB9-4880-8A0C-9F8524491207}" type="datetime2">
              <a:rPr lang="en-US" smtClean="0"/>
              <a:t>Tuesday, February 6,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FE976D3-5B7F-4300-ABED-C91F1B2AE209}" type="datetime2">
              <a:rPr lang="en-US" smtClean="0"/>
              <a:t>Tuesday, February 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DC1E59-17DD-41CE-97CA-624A472382D4}" type="datetime2">
              <a:rPr lang="en-US" smtClean="0"/>
              <a:t>Tuesday, February 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grpSp>
        <p:nvGrpSpPr>
          <p:cNvPr id="11" name="Agrupar 8"/>
          <p:cNvGrpSpPr/>
          <p:nvPr userDrawn="1"/>
        </p:nvGrpSpPr>
        <p:grpSpPr>
          <a:xfrm>
            <a:off x="0" y="6403226"/>
            <a:ext cx="9151697" cy="464252"/>
            <a:chOff x="0" y="6403226"/>
            <a:chExt cx="9151697" cy="464252"/>
          </a:xfrm>
        </p:grpSpPr>
        <p:sp>
          <p:nvSpPr>
            <p:cNvPr id="12" name="Rectángulo 9"/>
            <p:cNvSpPr/>
            <p:nvPr userDrawn="1"/>
          </p:nvSpPr>
          <p:spPr>
            <a:xfrm>
              <a:off x="0" y="6403226"/>
              <a:ext cx="9151697" cy="464252"/>
            </a:xfrm>
            <a:prstGeom prst="rect">
              <a:avLst/>
            </a:prstGeom>
            <a:solidFill>
              <a:srgbClr val="0098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>
                <a:solidFill>
                  <a:srgbClr val="FFFFFF"/>
                </a:solidFill>
              </a:endParaRPr>
            </a:p>
          </p:txBody>
        </p:sp>
        <p:pic>
          <p:nvPicPr>
            <p:cNvPr id="13" name="Imagen 12" descr="logoblanco.png"/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159" y="6429542"/>
              <a:ext cx="1221274" cy="38786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d.unir.net/pub/oef" TargetMode="External"/><Relationship Id="rId4" Type="http://schemas.openxmlformats.org/officeDocument/2006/relationships/hyperlink" Target="mailto:fabio.nascimbeni@unir.net" TargetMode="External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educator.org/Research/open_educators_factor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0964" y="1707376"/>
            <a:ext cx="8982074" cy="984885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 defTabSz="457200"/>
            <a:r>
              <a:rPr lang="en-GB" sz="3200" b="1" dirty="0">
                <a:solidFill>
                  <a:schemeClr val="bg1"/>
                </a:solidFill>
              </a:rPr>
              <a:t>Open Educators Factory : building openness capacity building</a:t>
            </a:r>
            <a:r>
              <a:rPr lang="it-IT" sz="3200" b="1" dirty="0">
                <a:solidFill>
                  <a:schemeClr val="bg1"/>
                </a:solidFill>
              </a:rPr>
              <a:t> for HE </a:t>
            </a:r>
            <a:r>
              <a:rPr lang="it-IT" sz="3200" b="1" dirty="0" err="1">
                <a:solidFill>
                  <a:schemeClr val="bg1"/>
                </a:solidFill>
              </a:rPr>
              <a:t>educators</a:t>
            </a:r>
            <a:endParaRPr lang="es-ES" sz="3200" b="1" kern="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4" name="Rectángulo 1"/>
          <p:cNvSpPr/>
          <p:nvPr/>
        </p:nvSpPr>
        <p:spPr>
          <a:xfrm>
            <a:off x="1" y="5612424"/>
            <a:ext cx="9144000" cy="133890"/>
          </a:xfrm>
          <a:prstGeom prst="rect">
            <a:avLst/>
          </a:prstGeom>
          <a:solidFill>
            <a:srgbClr val="0098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0098CD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5178" y="4454263"/>
            <a:ext cx="8982074" cy="1046440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 defTabSz="457200"/>
            <a:r>
              <a:rPr lang="es-ES" sz="2800" kern="0" dirty="0">
                <a:solidFill>
                  <a:schemeClr val="bg1"/>
                </a:solidFill>
                <a:latin typeface="Arial Narrow"/>
                <a:cs typeface="Arial Narrow"/>
              </a:rPr>
              <a:t>Daniel Burgos, Fabio Nascimbeni</a:t>
            </a:r>
          </a:p>
          <a:p>
            <a:pPr algn="r" defTabSz="457200"/>
            <a:endParaRPr lang="es-ES" sz="1200" kern="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 defTabSz="457200"/>
            <a:r>
              <a:rPr lang="es-ES" sz="2800" kern="0" dirty="0">
                <a:solidFill>
                  <a:schemeClr val="bg1"/>
                </a:solidFill>
                <a:latin typeface="Arial Narrow"/>
                <a:cs typeface="Arial Narrow"/>
              </a:rPr>
              <a:t>UNIR </a:t>
            </a:r>
            <a:r>
              <a:rPr lang="es-ES" sz="2800" kern="0" dirty="0" err="1">
                <a:solidFill>
                  <a:schemeClr val="bg1"/>
                </a:solidFill>
                <a:latin typeface="Arial Narrow"/>
                <a:cs typeface="Arial Narrow"/>
              </a:rPr>
              <a:t>iTED</a:t>
            </a:r>
            <a:endParaRPr lang="es-ES" sz="2800" kern="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762" y="6209681"/>
            <a:ext cx="1753276" cy="6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7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45370BD-8E06-A643-BF4A-8E80EDF6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Use of OER and </a:t>
            </a:r>
            <a:r>
              <a:rPr lang="es-ES" dirty="0" err="1"/>
              <a:t>licenses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BA10AC79-FA2E-3541-A418-A4606BD96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27" y="1905397"/>
            <a:ext cx="5819999" cy="3700132"/>
          </a:xfrm>
        </p:spPr>
      </p:pic>
    </p:spTree>
    <p:extLst>
      <p:ext uri="{BB962C8B-B14F-4D97-AF65-F5344CB8AC3E}">
        <p14:creationId xmlns:p14="http://schemas.microsoft.com/office/powerpoint/2010/main" val="233768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18AF21-B038-B143-91BC-756422EA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Open </a:t>
            </a:r>
            <a:r>
              <a:rPr lang="es-ES" dirty="0" err="1"/>
              <a:t>pedagogies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6265297B-2A46-9840-B807-784497498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06" y="2036883"/>
            <a:ext cx="5600164" cy="3536001"/>
          </a:xfrm>
        </p:spPr>
      </p:pic>
    </p:spTree>
    <p:extLst>
      <p:ext uri="{BB962C8B-B14F-4D97-AF65-F5344CB8AC3E}">
        <p14:creationId xmlns:p14="http://schemas.microsoft.com/office/powerpoint/2010/main" val="724380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67EE0F5-C58C-E142-BAA4-C4CB6E87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Open </a:t>
            </a:r>
            <a:r>
              <a:rPr lang="es-ES" dirty="0" err="1"/>
              <a:t>assessment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420EB7D9-CD40-C24D-8E4E-20922E0DB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38" y="1970466"/>
            <a:ext cx="5924282" cy="3554569"/>
          </a:xfrm>
        </p:spPr>
      </p:pic>
    </p:spTree>
    <p:extLst>
      <p:ext uri="{BB962C8B-B14F-4D97-AF65-F5344CB8AC3E}">
        <p14:creationId xmlns:p14="http://schemas.microsoft.com/office/powerpoint/2010/main" val="2612136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99" y="723263"/>
            <a:ext cx="3288792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/>
              <a:t>Two main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5963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Openness has many “entry points”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relation between </a:t>
            </a:r>
          </a:p>
          <a:p>
            <a:pPr marL="0" indent="0">
              <a:buNone/>
            </a:pPr>
            <a:r>
              <a:rPr lang="en-US" sz="2000" dirty="0"/>
              <a:t>Openness and Collaboration </a:t>
            </a:r>
          </a:p>
          <a:p>
            <a:pPr marL="0" indent="0">
              <a:buNone/>
            </a:pPr>
            <a:r>
              <a:rPr lang="en-US" sz="2000" dirty="0"/>
              <a:t>is clear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314" y="3426464"/>
            <a:ext cx="4016977" cy="2816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7864604" y="1872841"/>
            <a:ext cx="669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JRC, 2016</a:t>
            </a:r>
          </a:p>
        </p:txBody>
      </p:sp>
    </p:spTree>
    <p:extLst>
      <p:ext uri="{BB962C8B-B14F-4D97-AF65-F5344CB8AC3E}">
        <p14:creationId xmlns:p14="http://schemas.microsoft.com/office/powerpoint/2010/main" val="614849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/>
              <a:t>Building openness capacity from within</a:t>
            </a:r>
          </a:p>
        </p:txBody>
      </p:sp>
      <p:pic>
        <p:nvPicPr>
          <p:cNvPr id="9" name="Picture 2" descr="Schermata 2017-03-27 alle 09.30.13.JPG">
            <a:extLst>
              <a:ext uri="{FF2B5EF4-FFF2-40B4-BE49-F238E27FC236}">
                <a16:creationId xmlns:a16="http://schemas.microsoft.com/office/drawing/2014/main" xmlns="" id="{56887841-1125-C443-BF9A-B1759F9BC9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5" y="1337224"/>
            <a:ext cx="7460929" cy="610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52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Future of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Foster the use </a:t>
            </a:r>
            <a:r>
              <a:rPr lang="en-US" sz="2000" dirty="0"/>
              <a:t>the OEF platform: the more data we get, the more useful the tool will be for the community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Translate</a:t>
            </a:r>
            <a:r>
              <a:rPr lang="en-US" sz="2000" dirty="0"/>
              <a:t> the platform into other languages (RU, CH)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Next phase</a:t>
            </a:r>
            <a:r>
              <a:rPr lang="en-US" sz="2000" dirty="0"/>
              <a:t>: qualitative research on relation between Openness and Collaboration, investigating the impact of Open Culture (sharing) on teaching practices: </a:t>
            </a:r>
            <a:r>
              <a:rPr lang="en-US" sz="2000" i="1" dirty="0"/>
              <a:t>“If you cannot convince teachers to be open, teach them how to network”</a:t>
            </a:r>
          </a:p>
          <a:p>
            <a:pPr marL="457200" indent="-457200">
              <a:buFont typeface="+mj-lt"/>
              <a:buAutoNum type="arabicPeriod"/>
            </a:pP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5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746" y="5320015"/>
            <a:ext cx="2571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e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5" y="5590214"/>
            <a:ext cx="1513845" cy="590143"/>
          </a:xfrm>
          <a:prstGeom prst="rect">
            <a:avLst/>
          </a:prstGeom>
        </p:spPr>
      </p:pic>
      <p:pic>
        <p:nvPicPr>
          <p:cNvPr id="8" name="Picture 7" descr="Unknow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496" y="5295119"/>
            <a:ext cx="1030021" cy="1101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175" y="5295119"/>
            <a:ext cx="1073690" cy="110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90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/>
              <a:t>This is an open research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50423"/>
            <a:ext cx="8229600" cy="2627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http://wikieducator.org/Research/open_educators_factory</a:t>
            </a:r>
            <a:endParaRPr lang="en-US" dirty="0"/>
          </a:p>
          <a:p>
            <a:pPr marL="0" indent="0" algn="ctr">
              <a:buNone/>
            </a:pPr>
            <a:endParaRPr lang="en-US" dirty="0">
              <a:hlinkClick r:id="rId3"/>
            </a:endParaRP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http://rd.unir.net/pub/oef</a:t>
            </a:r>
            <a:endParaRPr lang="en-US" dirty="0"/>
          </a:p>
          <a:p>
            <a:pPr marL="0" indent="0" algn="ctr">
              <a:buNone/>
            </a:pPr>
            <a:endParaRPr lang="en-US" dirty="0">
              <a:hlinkClick r:id="rId4"/>
            </a:endParaRPr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fabio.nascimbeni@unir.net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 descr="Schermata 2016-05-20 alle 12.38.4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5" y="1028700"/>
            <a:ext cx="4930224" cy="2510248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87419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501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/>
              <a:t>Rationale: why the OEF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The victory of Open Education </a:t>
            </a:r>
            <a:r>
              <a:rPr lang="en-US" sz="2000" dirty="0"/>
              <a:t>(Weller 2014)</a:t>
            </a:r>
          </a:p>
          <a:p>
            <a:pPr lvl="1"/>
            <a:r>
              <a:rPr lang="en-US" sz="1800" dirty="0"/>
              <a:t>Policy: EC, ICDE, UNESCO all agree that OE is the way to go</a:t>
            </a:r>
          </a:p>
          <a:p>
            <a:pPr lvl="1"/>
            <a:r>
              <a:rPr lang="en-US" sz="1800" dirty="0"/>
              <a:t>Institutions: open initiatives in more and more universities</a:t>
            </a:r>
          </a:p>
          <a:p>
            <a:pPr lvl="1"/>
            <a:r>
              <a:rPr lang="en-US" sz="1800" dirty="0"/>
              <a:t>&gt;350 institutions offering MOOCs</a:t>
            </a:r>
          </a:p>
          <a:p>
            <a:pPr lvl="1"/>
            <a:endParaRPr lang="en-US" dirty="0"/>
          </a:p>
          <a:p>
            <a:pPr marL="274320" lvl="1" indent="0" algn="ctr">
              <a:buNone/>
            </a:pPr>
            <a:r>
              <a:rPr lang="en-US" dirty="0" err="1"/>
              <a:t>vs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b="1" dirty="0"/>
              <a:t>The power of the Status Quo</a:t>
            </a:r>
          </a:p>
          <a:p>
            <a:pPr lvl="1" algn="r"/>
            <a:r>
              <a:rPr lang="en-US" sz="1600" dirty="0"/>
              <a:t>Frontal teaching is often still the norm</a:t>
            </a:r>
          </a:p>
          <a:p>
            <a:pPr lvl="1" algn="r"/>
            <a:r>
              <a:rPr lang="en-US" sz="1600" dirty="0"/>
              <a:t>OER are in an eternal “experimentation phase”</a:t>
            </a:r>
          </a:p>
          <a:p>
            <a:pPr lvl="1" algn="r"/>
            <a:r>
              <a:rPr lang="en-US" sz="1600" dirty="0"/>
              <a:t>The MOOCs hype is settling down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4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799" y="5551021"/>
            <a:ext cx="856826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Why change is so slow? What do we need?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21" y="215128"/>
            <a:ext cx="7309427" cy="50435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7165653" y="2834917"/>
            <a:ext cx="26725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www.freakingnews.com</a:t>
            </a:r>
            <a:r>
              <a:rPr lang="en-US" sz="800" dirty="0"/>
              <a:t>/Snail-Pictures--1603.asp</a:t>
            </a:r>
          </a:p>
        </p:txBody>
      </p:sp>
    </p:spTree>
    <p:extLst>
      <p:ext uri="{BB962C8B-B14F-4D97-AF65-F5344CB8AC3E}">
        <p14:creationId xmlns:p14="http://schemas.microsoft.com/office/powerpoint/2010/main" val="133252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019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/>
              <a:t>We need a peaceful army of Open Educators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8364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Educators (professors, tutors, lecturers) are the ones who should drive the change towards openness, they must </a:t>
            </a:r>
            <a:r>
              <a:rPr lang="en-GB" sz="2000" dirty="0"/>
              <a:t> must transform from </a:t>
            </a:r>
            <a:r>
              <a:rPr lang="en-GB" sz="2000" b="1" dirty="0"/>
              <a:t>agents of resistance</a:t>
            </a:r>
            <a:r>
              <a:rPr lang="en-GB" sz="2000" dirty="0"/>
              <a:t> into </a:t>
            </a:r>
            <a:r>
              <a:rPr lang="en-GB" sz="2000" b="1" dirty="0"/>
              <a:t>agents of change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08" y="2813409"/>
            <a:ext cx="7719961" cy="3262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7196133" y="4361412"/>
            <a:ext cx="2853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800" dirty="0"/>
              <a:t>https://it.pinterest.com/pin/545780048568142339/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5007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77F95CE-D895-274D-A8AD-B8773075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186"/>
            <a:ext cx="8229600" cy="990600"/>
          </a:xfrm>
        </p:spPr>
        <p:txBody>
          <a:bodyPr/>
          <a:lstStyle/>
          <a:p>
            <a:r>
              <a:rPr lang="es-ES" dirty="0" err="1"/>
              <a:t>Starting</a:t>
            </a:r>
            <a:r>
              <a:rPr lang="es-ES" dirty="0"/>
              <a:t> </a:t>
            </a:r>
            <a:r>
              <a:rPr lang="es-ES" dirty="0" err="1"/>
              <a:t>questions</a:t>
            </a:r>
            <a:endParaRPr lang="it-IT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FB8890A-05B5-A34B-9304-9C0176275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dirty="0"/>
              <a:t>What does it mean to be an open educator today?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How to build openness capacity</a:t>
            </a:r>
          </a:p>
          <a:p>
            <a:pPr marL="731520" lvl="1" indent="-457200">
              <a:buFont typeface="Arial" charset="0"/>
              <a:buChar char="•"/>
            </a:pPr>
            <a:r>
              <a:rPr lang="en-US" dirty="0"/>
              <a:t>beyond OER</a:t>
            </a:r>
          </a:p>
          <a:p>
            <a:pPr marL="731520" lvl="1" indent="-457200">
              <a:buFont typeface="Arial" charset="0"/>
              <a:buChar char="•"/>
            </a:pPr>
            <a:r>
              <a:rPr lang="en-US" dirty="0"/>
              <a:t>in a full institutional perspective</a:t>
            </a:r>
          </a:p>
          <a:p>
            <a:pPr marL="731520" lvl="1" indent="-457200">
              <a:buFont typeface="Arial" charset="0"/>
              <a:buChar char="•"/>
            </a:pPr>
            <a:r>
              <a:rPr lang="en-US" dirty="0"/>
              <a:t>in a sustainable perspective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/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Can we map openness capacity across a university?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/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Can we build openness capacity starting from this map?</a:t>
            </a:r>
          </a:p>
        </p:txBody>
      </p:sp>
    </p:spTree>
    <p:extLst>
      <p:ext uri="{BB962C8B-B14F-4D97-AF65-F5344CB8AC3E}">
        <p14:creationId xmlns:p14="http://schemas.microsoft.com/office/powerpoint/2010/main" val="425775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2B5953B-6232-1844-A1DA-4B6ECDFA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Definition</a:t>
            </a:r>
            <a:r>
              <a:rPr lang="es-ES" dirty="0"/>
              <a:t> of Open </a:t>
            </a:r>
            <a:r>
              <a:rPr lang="es-ES" dirty="0" err="1"/>
              <a:t>Educator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F9C17C0-6CFE-134F-9ED1-31EE54CA2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An Open Educator </a:t>
            </a:r>
            <a:r>
              <a:rPr lang="en-US" sz="2000" b="1" dirty="0">
                <a:solidFill>
                  <a:srgbClr val="FF0000"/>
                </a:solidFill>
              </a:rPr>
              <a:t>choses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to use open approaches, </a:t>
            </a:r>
            <a:r>
              <a:rPr lang="en-US" sz="2000" b="1" dirty="0">
                <a:solidFill>
                  <a:srgbClr val="FF0000"/>
                </a:solidFill>
              </a:rPr>
              <a:t>when possible and appropriate</a:t>
            </a:r>
            <a:r>
              <a:rPr lang="en-US" sz="2000" dirty="0"/>
              <a:t>, with the aim to remove all unnecessary barriers to learning. </a:t>
            </a:r>
          </a:p>
          <a:p>
            <a:pPr marL="0" indent="0" algn="just">
              <a:buNone/>
            </a:pPr>
            <a:r>
              <a:rPr lang="en-US" sz="2000" dirty="0"/>
              <a:t>He/she works through an </a:t>
            </a:r>
            <a:r>
              <a:rPr lang="en-US" sz="2000" b="1" dirty="0">
                <a:solidFill>
                  <a:srgbClr val="FF0000"/>
                </a:solidFill>
              </a:rPr>
              <a:t>open online identity </a:t>
            </a:r>
            <a:r>
              <a:rPr lang="en-US" sz="2000" dirty="0"/>
              <a:t>and relies on online </a:t>
            </a:r>
            <a:r>
              <a:rPr lang="en-US" sz="2000" b="1" dirty="0">
                <a:solidFill>
                  <a:srgbClr val="FF0000"/>
                </a:solidFill>
              </a:rPr>
              <a:t>social networking </a:t>
            </a:r>
            <a:r>
              <a:rPr lang="en-US" sz="2000" dirty="0"/>
              <a:t>to enrich and implement her work, understanding that collaboration bears a </a:t>
            </a:r>
            <a:r>
              <a:rPr lang="en-US" sz="2000" b="1" dirty="0">
                <a:solidFill>
                  <a:srgbClr val="FF0000"/>
                </a:solidFill>
              </a:rPr>
              <a:t>responsibility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towards the work of others.</a:t>
            </a:r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CDB09B95-62B6-3F4A-89FC-5755AB89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12" y="3943082"/>
            <a:ext cx="48895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8658" y="51502"/>
            <a:ext cx="8686800" cy="990600"/>
          </a:xfrm>
        </p:spPr>
        <p:txBody>
          <a:bodyPr>
            <a:normAutofit/>
          </a:bodyPr>
          <a:lstStyle/>
          <a:p>
            <a:r>
              <a:rPr lang="en-US" sz="3200" dirty="0"/>
              <a:t>The OEF framework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645374"/>
              </p:ext>
            </p:extLst>
          </p:nvPr>
        </p:nvGraphicFramePr>
        <p:xfrm>
          <a:off x="745062" y="1397000"/>
          <a:ext cx="8280396" cy="61806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700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00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00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80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548149"/>
              </p:ext>
            </p:extLst>
          </p:nvPr>
        </p:nvGraphicFramePr>
        <p:xfrm>
          <a:off x="745061" y="3733799"/>
          <a:ext cx="8195740" cy="6400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48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89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89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8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8067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292934"/>
                          </a:solidFill>
                        </a:rPr>
                        <a:t>Individual </a:t>
                      </a:r>
                      <a:r>
                        <a:rPr lang="en-US" b="0" dirty="0">
                          <a:solidFill>
                            <a:srgbClr val="292934"/>
                          </a:solidFill>
                        </a:rPr>
                        <a:t>designer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292934"/>
                          </a:solidFill>
                        </a:rPr>
                        <a:t>New to OER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292934"/>
                          </a:solidFill>
                        </a:rPr>
                        <a:t>Traditional</a:t>
                      </a:r>
                    </a:p>
                    <a:p>
                      <a:pPr algn="ctr"/>
                      <a:r>
                        <a:rPr lang="en-US" b="0" baseline="0">
                          <a:solidFill>
                            <a:srgbClr val="292934"/>
                          </a:solidFill>
                        </a:rPr>
                        <a:t>teacher</a:t>
                      </a:r>
                      <a:endParaRPr lang="en-US" b="0" dirty="0">
                        <a:solidFill>
                          <a:srgbClr val="292934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292934"/>
                          </a:solidFill>
                        </a:rPr>
                        <a:t>Traditional evaluator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872010"/>
              </p:ext>
            </p:extLst>
          </p:nvPr>
        </p:nvGraphicFramePr>
        <p:xfrm>
          <a:off x="745061" y="2963335"/>
          <a:ext cx="8195736" cy="6400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48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8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8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8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8067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292934"/>
                          </a:solidFill>
                        </a:rPr>
                        <a:t>Collaborative designer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292934"/>
                          </a:solidFill>
                        </a:rPr>
                        <a:t>OER user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292934"/>
                          </a:solidFill>
                        </a:rPr>
                        <a:t>Engaging</a:t>
                      </a:r>
                    </a:p>
                    <a:p>
                      <a:pPr algn="ctr"/>
                      <a:r>
                        <a:rPr lang="en-US" b="0" baseline="0" dirty="0">
                          <a:solidFill>
                            <a:srgbClr val="292934"/>
                          </a:solidFill>
                        </a:rPr>
                        <a:t>teacher</a:t>
                      </a:r>
                      <a:endParaRPr lang="en-US" b="0" dirty="0">
                        <a:solidFill>
                          <a:srgbClr val="292934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292934"/>
                          </a:solidFill>
                        </a:rPr>
                        <a:t>Innovative</a:t>
                      </a:r>
                      <a:r>
                        <a:rPr lang="en-US" b="0" baseline="0" dirty="0">
                          <a:solidFill>
                            <a:srgbClr val="292934"/>
                          </a:solidFill>
                        </a:rPr>
                        <a:t> e</a:t>
                      </a:r>
                      <a:r>
                        <a:rPr lang="en-US" b="0" dirty="0">
                          <a:solidFill>
                            <a:srgbClr val="292934"/>
                          </a:solidFill>
                        </a:rPr>
                        <a:t>valuator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728636"/>
              </p:ext>
            </p:extLst>
          </p:nvPr>
        </p:nvGraphicFramePr>
        <p:xfrm>
          <a:off x="745062" y="2159001"/>
          <a:ext cx="8195736" cy="6400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48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8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8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8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8067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292934"/>
                          </a:solidFill>
                        </a:rPr>
                        <a:t>Open 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292934"/>
                          </a:solidFill>
                        </a:rPr>
                        <a:t>designer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292934"/>
                          </a:solidFill>
                        </a:rPr>
                        <a:t>OER 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292934"/>
                          </a:solidFill>
                        </a:rPr>
                        <a:t>specialist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292934"/>
                          </a:solidFill>
                        </a:rPr>
                        <a:t>Open</a:t>
                      </a:r>
                    </a:p>
                    <a:p>
                      <a:pPr algn="ctr"/>
                      <a:r>
                        <a:rPr lang="en-US" b="0" baseline="0" dirty="0">
                          <a:solidFill>
                            <a:srgbClr val="292934"/>
                          </a:solidFill>
                        </a:rPr>
                        <a:t>teacher</a:t>
                      </a:r>
                      <a:endParaRPr lang="en-US" b="0" dirty="0">
                        <a:solidFill>
                          <a:srgbClr val="292934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292934"/>
                          </a:solidFill>
                        </a:rPr>
                        <a:t>Open 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292934"/>
                          </a:solidFill>
                        </a:rPr>
                        <a:t>evaluator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 rot="16200000">
            <a:off x="-1490139" y="2489201"/>
            <a:ext cx="3589869" cy="6773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OPENNESS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DE15A28F-A84F-5B4D-AEF2-D0DAD55A67AD}"/>
              </a:ext>
            </a:extLst>
          </p:cNvPr>
          <p:cNvSpPr txBox="1"/>
          <p:nvPr/>
        </p:nvSpPr>
        <p:spPr>
          <a:xfrm>
            <a:off x="-1" y="5704216"/>
            <a:ext cx="5679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Nascimbeni, Burgos (2016). In </a:t>
            </a:r>
            <a:r>
              <a:rPr lang="it-IT" sz="1200" dirty="0" err="1"/>
              <a:t>search</a:t>
            </a:r>
            <a:r>
              <a:rPr lang="it-IT" sz="1200" dirty="0"/>
              <a:t> for the Open Educator, IRRODL, 17 (6)</a:t>
            </a:r>
          </a:p>
          <a:p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83344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24039" y="1116383"/>
            <a:ext cx="8031068" cy="60252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By filling a short questionnaire</a:t>
            </a:r>
            <a:r>
              <a:rPr lang="is-IS" dirty="0"/>
              <a:t>…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chermata 2016-05-20 alle 12.21.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0" y="1604962"/>
            <a:ext cx="5627527" cy="3461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3161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/>
              <a:t>The OEF platform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199"/>
            <a:ext cx="8035720" cy="649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s-IS" dirty="0"/>
              <a:t>…</a:t>
            </a:r>
            <a:r>
              <a:rPr lang="en-US" dirty="0"/>
              <a:t>the teacher is “positioned” in the different columns</a:t>
            </a:r>
            <a:r>
              <a:rPr lang="is-IS" dirty="0"/>
              <a:t>…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 descr="Schermata 2016-05-20 alle 12.23.5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93" y="2018121"/>
            <a:ext cx="5997868" cy="343755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49300" y="2250088"/>
            <a:ext cx="7009384" cy="593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s-IS" dirty="0"/>
              <a:t>…</a:t>
            </a:r>
            <a:r>
              <a:rPr lang="en-US" dirty="0"/>
              <a:t>receives tailored guidelines</a:t>
            </a:r>
            <a:r>
              <a:rPr lang="mr-IN" dirty="0"/>
              <a:t>…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 descr="Schermata 2016-05-20 alle 12.25.2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70" y="2716139"/>
            <a:ext cx="5583229" cy="3404291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767220" y="3101039"/>
            <a:ext cx="7625185" cy="63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s-IS" dirty="0"/>
              <a:t>…</a:t>
            </a:r>
            <a:r>
              <a:rPr lang="en-US" dirty="0"/>
              <a:t>and can go back to check his/her progresses.</a:t>
            </a:r>
          </a:p>
          <a:p>
            <a:endParaRPr lang="en-US" dirty="0"/>
          </a:p>
        </p:txBody>
      </p:sp>
      <p:pic>
        <p:nvPicPr>
          <p:cNvPr id="13" name="Picture 12" descr="Schermata 2017-03-27 alle 09.21.1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67" y="3598386"/>
            <a:ext cx="5248579" cy="316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/>
      <p:bldP spid="8" grpId="1"/>
      <p:bldP spid="10" grpId="0"/>
      <p:bldP spid="10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75" y="174224"/>
            <a:ext cx="8686800" cy="990600"/>
          </a:xfrm>
        </p:spPr>
        <p:txBody>
          <a:bodyPr>
            <a:normAutofit/>
          </a:bodyPr>
          <a:lstStyle/>
          <a:p>
            <a:r>
              <a:rPr lang="en-US" sz="3200" dirty="0"/>
              <a:t>Pilot: openness capacity in </a:t>
            </a:r>
            <a:r>
              <a:rPr lang="en-US" sz="3200" dirty="0" err="1"/>
              <a:t>Politecnico</a:t>
            </a:r>
            <a:r>
              <a:rPr lang="en-US" sz="3200" dirty="0"/>
              <a:t> di Torino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5421" y="5299563"/>
            <a:ext cx="4925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181 replies in total, data available through the OEF platform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D9D1FE0B-002E-FF4C-BEF2-22B7F3351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12839"/>
            <a:ext cx="7183549" cy="383870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0C5AB26C-1F0D-7A4E-8C83-87EDB538A38E}"/>
              </a:ext>
            </a:extLst>
          </p:cNvPr>
          <p:cNvSpPr txBox="1"/>
          <p:nvPr/>
        </p:nvSpPr>
        <p:spPr>
          <a:xfrm>
            <a:off x="12879" y="5910278"/>
            <a:ext cx="8783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Nascimbeni, Burgos, Campbell, Tabacco, </a:t>
            </a:r>
            <a:r>
              <a:rPr lang="it-IT" sz="1200" i="1" dirty="0" err="1"/>
              <a:t>Mapping</a:t>
            </a:r>
            <a:r>
              <a:rPr lang="it-IT" sz="1200" i="1" dirty="0"/>
              <a:t> </a:t>
            </a:r>
            <a:r>
              <a:rPr lang="it-IT" sz="1200" i="1" dirty="0" err="1"/>
              <a:t>openness</a:t>
            </a:r>
            <a:r>
              <a:rPr lang="it-IT" sz="1200" i="1" dirty="0"/>
              <a:t> </a:t>
            </a:r>
            <a:r>
              <a:rPr lang="it-IT" sz="1200" i="1" dirty="0" err="1"/>
              <a:t>capacities</a:t>
            </a:r>
            <a:r>
              <a:rPr lang="it-IT" sz="1200" i="1" dirty="0"/>
              <a:t> </a:t>
            </a:r>
            <a:r>
              <a:rPr lang="it-IT" sz="1200" i="1" dirty="0" err="1"/>
              <a:t>beyond</a:t>
            </a:r>
            <a:r>
              <a:rPr lang="it-IT" sz="1200" i="1" dirty="0"/>
              <a:t> OER: a </a:t>
            </a:r>
            <a:r>
              <a:rPr lang="it-IT" sz="1200" i="1" dirty="0" err="1"/>
              <a:t>ase</a:t>
            </a:r>
            <a:r>
              <a:rPr lang="it-IT" sz="1200" i="1" dirty="0"/>
              <a:t> </a:t>
            </a:r>
            <a:r>
              <a:rPr lang="it-IT" sz="1200" i="1" dirty="0" err="1"/>
              <a:t>study</a:t>
            </a:r>
            <a:r>
              <a:rPr lang="it-IT" sz="1200" i="1" dirty="0"/>
              <a:t> </a:t>
            </a:r>
            <a:r>
              <a:rPr lang="it-IT" sz="1200" dirty="0"/>
              <a:t> (under </a:t>
            </a:r>
            <a:r>
              <a:rPr lang="it-IT" sz="1200" dirty="0" err="1"/>
              <a:t>publication</a:t>
            </a:r>
            <a:r>
              <a:rPr lang="it-IT" sz="1200" dirty="0"/>
              <a:t>)</a:t>
            </a:r>
            <a:endParaRPr lang="it-IT" sz="1200" i="1" dirty="0"/>
          </a:p>
          <a:p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065643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2123</TotalTime>
  <Words>537</Words>
  <Application>Microsoft Macintosh PowerPoint</Application>
  <PresentationFormat>On-screen Show (4:3)</PresentationFormat>
  <Paragraphs>104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Mangal</vt:lpstr>
      <vt:lpstr>Clarity</vt:lpstr>
      <vt:lpstr>PowerPoint Presentation</vt:lpstr>
      <vt:lpstr>Rationale: why the OEF research</vt:lpstr>
      <vt:lpstr>PowerPoint Presentation</vt:lpstr>
      <vt:lpstr>We need a peaceful army of Open Educators</vt:lpstr>
      <vt:lpstr>Starting questions</vt:lpstr>
      <vt:lpstr>Definition of Open Educator</vt:lpstr>
      <vt:lpstr>The OEF framework</vt:lpstr>
      <vt:lpstr>The OEF platform</vt:lpstr>
      <vt:lpstr>Pilot: openness capacity in Politecnico di Torino</vt:lpstr>
      <vt:lpstr>Use of OER and licenses</vt:lpstr>
      <vt:lpstr>Open pedagogies</vt:lpstr>
      <vt:lpstr>Open assessment</vt:lpstr>
      <vt:lpstr>Two main findings</vt:lpstr>
      <vt:lpstr>Building openness capacity from within</vt:lpstr>
      <vt:lpstr>Future of the project</vt:lpstr>
      <vt:lpstr>This is an open research project</vt:lpstr>
    </vt:vector>
  </TitlesOfParts>
  <Company>MENON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UNIR Focus group: Open educators factory</dc:title>
  <dc:creator>Fabio Nascimbeni</dc:creator>
  <cp:lastModifiedBy>Dan Wilton</cp:lastModifiedBy>
  <cp:revision>111</cp:revision>
  <dcterms:created xsi:type="dcterms:W3CDTF">2015-09-15T05:53:26Z</dcterms:created>
  <dcterms:modified xsi:type="dcterms:W3CDTF">2018-02-07T02:50:21Z</dcterms:modified>
</cp:coreProperties>
</file>