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2" r:id="rId1"/>
  </p:sldMasterIdLst>
  <p:sldIdLst>
    <p:sldId id="256" r:id="rId2"/>
    <p:sldId id="304" r:id="rId3"/>
    <p:sldId id="322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5" r:id="rId14"/>
    <p:sldId id="316" r:id="rId15"/>
    <p:sldId id="317" r:id="rId16"/>
    <p:sldId id="318" r:id="rId17"/>
    <p:sldId id="319" r:id="rId18"/>
    <p:sldId id="320" r:id="rId19"/>
    <p:sldId id="282" r:id="rId20"/>
    <p:sldId id="294" r:id="rId21"/>
    <p:sldId id="295" r:id="rId22"/>
    <p:sldId id="296" r:id="rId23"/>
    <p:sldId id="297" r:id="rId24"/>
    <p:sldId id="324" r:id="rId25"/>
    <p:sldId id="325" r:id="rId26"/>
    <p:sldId id="298" r:id="rId27"/>
    <p:sldId id="299" r:id="rId28"/>
    <p:sldId id="323" r:id="rId29"/>
    <p:sldId id="30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Farook Al-Shamali" initials="DF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B80"/>
    <a:srgbClr val="D46A1A"/>
    <a:srgbClr val="E3841B"/>
    <a:srgbClr val="D57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howGuides="1">
      <p:cViewPr>
        <p:scale>
          <a:sx n="108" d="100"/>
          <a:sy n="108" d="100"/>
        </p:scale>
        <p:origin x="1312" y="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2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5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4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4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3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E86A4C-8E40-4F87-A4F0-01A0687C5742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3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7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3/21/18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37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33599"/>
            <a:ext cx="10972800" cy="2209801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Breaking Barriers in Home Study Science</a:t>
            </a:r>
            <a:br>
              <a:rPr lang="en-US" sz="4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Home Labs and Science Distance Education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9906000" cy="8229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800" b="1" cap="none" spc="0" dirty="0">
                <a:solidFill>
                  <a:schemeClr val="tx1"/>
                </a:solidFill>
                <a:latin typeface="Cambria" panose="02040503050406030204" pitchFamily="18" charset="0"/>
              </a:rPr>
              <a:t>Martin Connors &amp; Farook Al-Shamali </a:t>
            </a:r>
          </a:p>
          <a:p>
            <a:pPr algn="ctr"/>
            <a:r>
              <a:rPr lang="en-US" sz="2200" cap="none" spc="0" dirty="0">
                <a:solidFill>
                  <a:schemeClr val="tx1"/>
                </a:solidFill>
                <a:latin typeface="Cambria" panose="02040503050406030204" pitchFamily="18" charset="0"/>
              </a:rPr>
              <a:t>Athabasca University, Alberta, Canada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433536"/>
            <a:ext cx="990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3841B"/>
                </a:solidFill>
                <a:latin typeface="Cambria" panose="02040503050406030204" pitchFamily="18" charset="0"/>
              </a:rPr>
              <a:t>CIDER Sessions Season 2017-18</a:t>
            </a:r>
          </a:p>
          <a:p>
            <a:pPr algn="ctr"/>
            <a:r>
              <a:rPr lang="en-US" dirty="0">
                <a:solidFill>
                  <a:srgbClr val="E3841B"/>
                </a:solidFill>
                <a:latin typeface="Cambria" panose="02040503050406030204" pitchFamily="18" charset="0"/>
              </a:rPr>
              <a:t>March 21, 2018</a:t>
            </a:r>
          </a:p>
        </p:txBody>
      </p:sp>
    </p:spTree>
    <p:extLst>
      <p:ext uri="{BB962C8B-B14F-4D97-AF65-F5344CB8AC3E}">
        <p14:creationId xmlns:p14="http://schemas.microsoft.com/office/powerpoint/2010/main" val="318661318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Modern Lab Kits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4800600" cy="3807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Cambria" panose="02040503050406030204" pitchFamily="18" charset="0"/>
              </a:rPr>
              <a:t>Calculators are now a thing of the past (for labs at least).</a:t>
            </a:r>
          </a:p>
          <a:p>
            <a:pPr marL="0" indent="0">
              <a:buNone/>
            </a:pPr>
            <a:r>
              <a:rPr lang="en-US" sz="2800" dirty="0">
                <a:latin typeface="Cambria" panose="02040503050406030204" pitchFamily="18" charset="0"/>
              </a:rPr>
              <a:t>Modern sensors plug into the computer with USB link.</a:t>
            </a:r>
          </a:p>
          <a:p>
            <a:pPr marL="0" indent="0">
              <a:buNone/>
            </a:pPr>
            <a:r>
              <a:rPr lang="en-US" sz="2800" dirty="0">
                <a:latin typeface="Cambria" panose="02040503050406030204" pitchFamily="18" charset="0"/>
              </a:rPr>
              <a:t>“Graphical Analysis” software shows data as it is collected and allows fits to data.</a:t>
            </a:r>
          </a:p>
          <a:p>
            <a:pPr marL="0" indent="0">
              <a:buNone/>
            </a:pPr>
            <a:r>
              <a:rPr lang="en-US" sz="2800" dirty="0">
                <a:latin typeface="Cambria" panose="02040503050406030204" pitchFamily="18" charset="0"/>
              </a:rPr>
              <a:t>(Electricity and Magnetism Lab kit shown)</a:t>
            </a:r>
          </a:p>
        </p:txBody>
      </p:sp>
      <p:pic>
        <p:nvPicPr>
          <p:cNvPr id="10242" name="Picture 2" descr="E:\PHYS 205 Lab Manual\Phys205_ki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4001" r="21102" b="3617"/>
          <a:stretch/>
        </p:blipFill>
        <p:spPr bwMode="auto">
          <a:xfrm>
            <a:off x="6477000" y="1828800"/>
            <a:ext cx="5113241" cy="418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597392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16792" y="590565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Electric Current Sensor</a:t>
            </a:r>
          </a:p>
        </p:txBody>
      </p:sp>
    </p:spTree>
    <p:extLst>
      <p:ext uri="{BB962C8B-B14F-4D97-AF65-F5344CB8AC3E}">
        <p14:creationId xmlns:p14="http://schemas.microsoft.com/office/powerpoint/2010/main" val="34970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CIM\106_PANA\P1060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411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46764" y="5399907"/>
            <a:ext cx="34547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rlin Sans FB Demi" panose="020E0802020502020306" pitchFamily="34" charset="0"/>
              </a:rPr>
              <a:t>Over 1000 kits per year loaned to students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1044714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Business end of success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873508"/>
            <a:ext cx="6477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Lab kits are </a:t>
            </a:r>
            <a:r>
              <a:rPr lang="en-US" sz="2800" dirty="0" err="1">
                <a:latin typeface="Cambria" panose="02040503050406030204" pitchFamily="18" charset="0"/>
              </a:rPr>
              <a:t>refurbushed</a:t>
            </a:r>
            <a:r>
              <a:rPr lang="en-US" sz="2800" dirty="0">
                <a:latin typeface="Cambria" panose="02040503050406030204" pitchFamily="18" charset="0"/>
              </a:rPr>
              <a:t> in our lab, loaned by library or us directly,  sent out by post or courier</a:t>
            </a:r>
            <a:br>
              <a:rPr lang="en-US" sz="2800" dirty="0">
                <a:latin typeface="Cambria" panose="02040503050406030204" pitchFamily="18" charset="0"/>
              </a:rPr>
            </a:br>
            <a:r>
              <a:rPr lang="en-US" sz="2800" dirty="0">
                <a:latin typeface="Cambria" panose="02040503050406030204" pitchFamily="18" charset="0"/>
              </a:rPr>
              <a:t/>
            </a:r>
            <a:br>
              <a:rPr lang="en-US" sz="2800" dirty="0">
                <a:latin typeface="Cambria" panose="02040503050406030204" pitchFamily="18" charset="0"/>
              </a:rPr>
            </a:br>
            <a:r>
              <a:rPr lang="en-US" sz="2800" dirty="0">
                <a:latin typeface="Cambria" panose="02040503050406030204" pitchFamily="18" charset="0"/>
              </a:rPr>
              <a:t>These are CHEM kits: now used in PHYS, BIOL, GEOL, CHEM</a:t>
            </a:r>
            <a:br>
              <a:rPr lang="en-US" sz="2800" dirty="0">
                <a:latin typeface="Cambria" panose="02040503050406030204" pitchFamily="18" charset="0"/>
              </a:rPr>
            </a:br>
            <a:r>
              <a:rPr lang="en-US" sz="2800" dirty="0">
                <a:latin typeface="Cambria" panose="02040503050406030204" pitchFamily="18" charset="0"/>
              </a:rPr>
              <a:t/>
            </a:r>
            <a:br>
              <a:rPr lang="en-US" sz="2800" dirty="0">
                <a:latin typeface="Cambria" panose="02040503050406030204" pitchFamily="18" charset="0"/>
              </a:rPr>
            </a:br>
            <a:r>
              <a:rPr lang="en-US" sz="2800" dirty="0">
                <a:latin typeface="Cambria" panose="02040503050406030204" pitchFamily="18" charset="0"/>
              </a:rPr>
              <a:t>Photo: 2015 Sue and Derrick Rowlandson Memorial Award for Service Excellence winner Rafael Hakobyan</a:t>
            </a:r>
          </a:p>
        </p:txBody>
      </p:sp>
    </p:spTree>
    <p:extLst>
      <p:ext uri="{BB962C8B-B14F-4D97-AF65-F5344CB8AC3E}">
        <p14:creationId xmlns:p14="http://schemas.microsoft.com/office/powerpoint/2010/main" val="2672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DCIM\106_PANA\P1060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37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DCIM\106_PANA\P1060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72" y="54565"/>
            <a:ext cx="4183828" cy="313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DCIM\106_PANA\P1060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83772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410480"/>
            <a:ext cx="250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Biology kit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1021" y="2057400"/>
            <a:ext cx="2241625" cy="95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Old style physics kits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4870577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New style physics kit with packing list</a:t>
            </a:r>
          </a:p>
        </p:txBody>
      </p:sp>
    </p:spTree>
    <p:extLst>
      <p:ext uri="{BB962C8B-B14F-4D97-AF65-F5344CB8AC3E}">
        <p14:creationId xmlns:p14="http://schemas.microsoft.com/office/powerpoint/2010/main" val="11185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08039"/>
            <a:ext cx="10363200" cy="94456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</a:rPr>
              <a:t>Now for something completely different:</a:t>
            </a:r>
            <a:b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Remote 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1"/>
            <a:ext cx="103632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Cambria" panose="02040503050406030204" pitchFamily="18" charset="0"/>
              </a:rPr>
              <a:t>Philosophy: a lab should still take place, but remotely controlled online by the student</a:t>
            </a:r>
          </a:p>
          <a:p>
            <a:pPr marL="0" indent="0">
              <a:buNone/>
            </a:pPr>
            <a:r>
              <a:rPr lang="en-US" sz="3200" dirty="0">
                <a:latin typeface="Cambria" panose="02040503050406030204" pitchFamily="18" charset="0"/>
              </a:rPr>
              <a:t>In a real lab, errors take place, and the student must use judgement in taking data and analyzing it</a:t>
            </a:r>
          </a:p>
          <a:p>
            <a:pPr marL="0" indent="0">
              <a:buNone/>
            </a:pPr>
            <a:r>
              <a:rPr lang="en-US" sz="3200" dirty="0">
                <a:latin typeface="Cambria" panose="02040503050406030204" pitchFamily="18" charset="0"/>
              </a:rPr>
              <a:t>Visual feedback is also essential for a real experience</a:t>
            </a:r>
          </a:p>
          <a:p>
            <a:pPr marL="0" indent="0">
              <a:buNone/>
            </a:pPr>
            <a:r>
              <a:rPr lang="en-US" sz="3200" dirty="0">
                <a:latin typeface="Cambria" panose="02040503050406030204" pitchFamily="18" charset="0"/>
              </a:rPr>
              <a:t>Further, by doing the lab, the student gets a feeling of </a:t>
            </a:r>
            <a:r>
              <a:rPr lang="en-US" sz="3200" i="1" dirty="0">
                <a:latin typeface="Cambria" panose="02040503050406030204" pitchFamily="18" charset="0"/>
              </a:rPr>
              <a:t>ownership</a:t>
            </a:r>
            <a:r>
              <a:rPr lang="en-US" sz="3200" dirty="0">
                <a:latin typeface="Cambria" panose="02040503050406030204" pitchFamily="18" charset="0"/>
              </a:rPr>
              <a:t> of the data</a:t>
            </a:r>
          </a:p>
        </p:txBody>
      </p:sp>
    </p:spTree>
    <p:extLst>
      <p:ext uri="{BB962C8B-B14F-4D97-AF65-F5344CB8AC3E}">
        <p14:creationId xmlns:p14="http://schemas.microsoft.com/office/powerpoint/2010/main" val="4927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71798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Historic Rube Goldberg Attempt at Online Labs (2002)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60064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2178" y="2136338"/>
            <a:ext cx="40332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What students saw: </a:t>
            </a:r>
          </a:p>
          <a:p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web page with one variable (height) and one output (time to drop)</a:t>
            </a:r>
          </a:p>
          <a:p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Also a webcam picture to show that they were doing a real experiment</a:t>
            </a:r>
          </a:p>
        </p:txBody>
      </p:sp>
    </p:spTree>
    <p:extLst>
      <p:ext uri="{BB962C8B-B14F-4D97-AF65-F5344CB8AC3E}">
        <p14:creationId xmlns:p14="http://schemas.microsoft.com/office/powerpoint/2010/main" val="3075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Berlin Sans FB Demi" panose="020E0802020502020306" pitchFamily="34" charset="0"/>
              </a:rPr>
              <a:t>Anybody been to the Computer Museum?</a:t>
            </a:r>
          </a:p>
        </p:txBody>
      </p:sp>
      <p:pic>
        <p:nvPicPr>
          <p:cNvPr id="14339" name="Picture 3" descr="C:\martin\courses\PHYS_DE\CAP2003\BallDrop_drop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60352"/>
            <a:ext cx="37973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martin\courses\PHYS_DE\CAP2003\BallDrop_far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22352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458200" y="1160353"/>
            <a:ext cx="1981200" cy="4965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Berlin Sans FB Demi" panose="020E0802020502020306" pitchFamily="34" charset="0"/>
              </a:rPr>
              <a:t>There used to be a thing called a dot matrix printer! If you tip one on its side and tell it to print, it can pick up a metal ball with a solenoid, then time the fall, all under control of a Microchip PIC, hooked to the Internet with a “</a:t>
            </a:r>
            <a:r>
              <a:rPr lang="en-US" dirty="0" err="1">
                <a:latin typeface="Berlin Sans FB Demi" panose="020E0802020502020306" pitchFamily="34" charset="0"/>
              </a:rPr>
              <a:t>SitePlayer</a:t>
            </a:r>
            <a:r>
              <a:rPr lang="en-US" dirty="0">
                <a:latin typeface="Berlin Sans FB Demi" panose="020E0802020502020306" pitchFamily="34" charset="0"/>
              </a:rPr>
              <a:t>”. (Webcam not shown).</a:t>
            </a:r>
          </a:p>
        </p:txBody>
      </p:sp>
    </p:spTree>
    <p:extLst>
      <p:ext uri="{BB962C8B-B14F-4D97-AF65-F5344CB8AC3E}">
        <p14:creationId xmlns:p14="http://schemas.microsoft.com/office/powerpoint/2010/main" val="46206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But, pretty good results!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19201"/>
            <a:ext cx="52805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1295401"/>
            <a:ext cx="1905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If you drop something from higher up, how long it takes to fall is longer.</a:t>
            </a:r>
          </a:p>
          <a:p>
            <a:endParaRPr lang="en-US" dirty="0">
              <a:latin typeface="Berlin Sans FB Demi" panose="020E0802020502020306" pitchFamily="34" charset="0"/>
            </a:endParaRPr>
          </a:p>
          <a:p>
            <a:r>
              <a:rPr lang="en-US" dirty="0">
                <a:latin typeface="Berlin Sans FB Demi" panose="020E0802020502020306" pitchFamily="34" charset="0"/>
              </a:rPr>
              <a:t>This device could measure that with microsecond precision.</a:t>
            </a:r>
          </a:p>
          <a:p>
            <a:endParaRPr lang="en-US" dirty="0">
              <a:latin typeface="Berlin Sans FB Demi" panose="020E0802020502020306" pitchFamily="34" charset="0"/>
            </a:endParaRPr>
          </a:p>
          <a:p>
            <a:r>
              <a:rPr lang="en-US" dirty="0">
                <a:latin typeface="Berlin Sans FB Demi" panose="020E0802020502020306" pitchFamily="34" charset="0"/>
              </a:rPr>
              <a:t>A classic Physics undergraduate lab, done online!</a:t>
            </a:r>
          </a:p>
        </p:txBody>
      </p:sp>
    </p:spTree>
    <p:extLst>
      <p:ext uri="{BB962C8B-B14F-4D97-AF65-F5344CB8AC3E}">
        <p14:creationId xmlns:p14="http://schemas.microsoft.com/office/powerpoint/2010/main" val="40397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610600" cy="56356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Berlin Sans FB Demi" panose="020E0802020502020306" pitchFamily="34" charset="0"/>
              </a:rPr>
              <a:t>Return of telepresence with modern technology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332"/>
            <a:ext cx="3962400" cy="529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7400" y="6019801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erlin Sans FB Demi" panose="020E0802020502020306" pitchFamily="34" charset="0"/>
              </a:rPr>
              <a:t>United Artists (1958)  copyright expired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363" name="Picture 3" descr="C:\martin\courses\Cybera\Summit2015\IMG_Martin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5"/>
          <a:stretch/>
        </p:blipFill>
        <p:spPr bwMode="auto">
          <a:xfrm>
            <a:off x="6096000" y="1066801"/>
            <a:ext cx="4398259" cy="52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1066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 Demi" panose="020E0802020502020306" pitchFamily="34" charset="0"/>
              </a:rPr>
              <a:t>Demonstrating 2-d motion of a ball using a computer-controlled online strobe light and camera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477000" y="2133600"/>
            <a:ext cx="2286000" cy="1219200"/>
          </a:xfrm>
          <a:prstGeom prst="cloudCallou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Next step: computerized ball launcher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8763000" cy="6858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erlin Sans FB Demi" panose="020E0802020502020306" pitchFamily="34" charset="0"/>
              </a:rPr>
              <a:t>Science experiments in the World of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914401"/>
            <a:ext cx="3581400" cy="281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Berlin Sans FB Demi" panose="020E0802020502020306" pitchFamily="34" charset="0"/>
              </a:rPr>
              <a:t>$35 now gets you a </a:t>
            </a:r>
            <a:r>
              <a:rPr lang="en-US" dirty="0" err="1">
                <a:latin typeface="Berlin Sans FB Demi" panose="020E0802020502020306" pitchFamily="34" charset="0"/>
              </a:rPr>
              <a:t>linux</a:t>
            </a:r>
            <a:r>
              <a:rPr lang="en-US" dirty="0">
                <a:latin typeface="Berlin Sans FB Demi" panose="020E0802020502020306" pitchFamily="34" charset="0"/>
              </a:rPr>
              <a:t> system (Raspberry Pi) to go online, develop code, run headless to run the experiment</a:t>
            </a:r>
          </a:p>
        </p:txBody>
      </p:sp>
      <p:pic>
        <p:nvPicPr>
          <p:cNvPr id="16386" name="Picture 2" descr="F:\DCIM\106_PANA\P10603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t="13153" r="7230" b="20493"/>
          <a:stretch/>
        </p:blipFill>
        <p:spPr bwMode="auto">
          <a:xfrm>
            <a:off x="6257454" y="3886200"/>
            <a:ext cx="4083113" cy="267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DCIM\106_PANA\P1060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79222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52172" y="914400"/>
            <a:ext cx="35814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Berlin Sans FB Demi" panose="020E0802020502020306" pitchFamily="34" charset="0"/>
              </a:rPr>
              <a:t>An inexpensive camera is controlled by “gphoto2”. The expensive part is the $1000 programmable flash generator</a:t>
            </a:r>
          </a:p>
        </p:txBody>
      </p:sp>
    </p:spTree>
    <p:extLst>
      <p:ext uri="{BB962C8B-B14F-4D97-AF65-F5344CB8AC3E}">
        <p14:creationId xmlns:p14="http://schemas.microsoft.com/office/powerpoint/2010/main" val="32450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Instruction in 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9829800" cy="43434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Conventional practices being challenged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Open Educational Resources growing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Multimedia production getting easier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Interactivity &amp; mobility now expected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Research-based instructional methods/design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Goal: Increased learning efficiency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Goal: Reduced cost to University and student</a:t>
            </a:r>
          </a:p>
          <a:p>
            <a:pPr marL="457200" indent="-457200">
              <a:buBlip>
                <a:blip r:embed="rId2"/>
              </a:buBlip>
            </a:pP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219200" y="609600"/>
            <a:ext cx="10439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Opening the Doors of the Laboratory:</a:t>
            </a:r>
          </a:p>
          <a:p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</a:rPr>
              <a:t>Distance Education Science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524000" y="2057400"/>
            <a:ext cx="3276600" cy="3276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Martin Connors</a:t>
            </a: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Farook Al-Shamali</a:t>
            </a:r>
          </a:p>
          <a:p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Thanks to ..</a:t>
            </a: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Rafael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</a:rPr>
              <a:t>Hakobyan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Elaine Goth-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</a:rPr>
              <a:t>Birkigt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557561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3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Teaching Online </a:t>
            </a:r>
            <a:r>
              <a:rPr lang="en-US" sz="4400" b="1" dirty="0">
                <a:solidFill>
                  <a:srgbClr val="F0BB80"/>
                </a:solidFill>
                <a:latin typeface="Cambria" panose="02040503050406030204" pitchFamily="18" charset="0"/>
              </a:rPr>
              <a:t>- PHYS 200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199" y="1752600"/>
            <a:ext cx="9829800" cy="446532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Introductory Physics I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(classical mechanics)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Algebra-based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Locally developed study guide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Mandatory lab component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Mobile friendly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OER textbook 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OER software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09800"/>
            <a:ext cx="4493766" cy="4023360"/>
          </a:xfrm>
          <a:prstGeom prst="rect">
            <a:avLst/>
          </a:prstGeom>
        </p:spPr>
      </p:pic>
      <p:pic>
        <p:nvPicPr>
          <p:cNvPr id="1026" name="Picture 2" descr="Tracke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10200"/>
            <a:ext cx="1871389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765" y="4800600"/>
            <a:ext cx="2202235" cy="54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01600"/>
            <a:ext cx="2214563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Physics Home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199" y="1752600"/>
            <a:ext cx="9829800" cy="38862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Done anywhere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Quality hands-on experiments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Independent preparation of setup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Full data analysis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Detailed lab reports submitted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80" y="2667000"/>
            <a:ext cx="448242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The Lab Kit Evolution </a:t>
            </a:r>
            <a:r>
              <a:rPr lang="en-US" sz="4400" b="1" dirty="0">
                <a:solidFill>
                  <a:srgbClr val="F0BB80"/>
                </a:solidFill>
                <a:latin typeface="Cambria" panose="02040503050406030204" pitchFamily="18" charset="0"/>
              </a:rPr>
              <a:t>- PHYS 200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3721"/>
            <a:ext cx="2999057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943100"/>
            <a:ext cx="2480553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72243"/>
            <a:ext cx="2497887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50" y="4172243"/>
            <a:ext cx="2751903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5729"/>
            <a:ext cx="5271247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Kit-Free Advantage </a:t>
            </a:r>
            <a:r>
              <a:rPr lang="en-US" sz="4400" b="1" dirty="0">
                <a:solidFill>
                  <a:srgbClr val="F0BB80"/>
                </a:solidFill>
                <a:latin typeface="Cambria" panose="02040503050406030204" pitchFamily="18" charset="0"/>
              </a:rPr>
              <a:t>- PHYS 200</a:t>
            </a:r>
            <a:endParaRPr lang="en-US" sz="4400" b="1" dirty="0">
              <a:solidFill>
                <a:srgbClr val="D46A1A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10058400" cy="38862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Financial savings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(equipment, shipping, infrastructure)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No kit shipment issues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(especially out of country)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No waiting list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No borrowing limitations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Enhanced lab quality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>
              <a:buBlip>
                <a:blip r:embed="rId2"/>
              </a:buBlip>
            </a:pP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30" y="3048000"/>
            <a:ext cx="553847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Smartphone Advantage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10058400" cy="38862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Each student has one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High-tech Device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More apps are developed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HD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59280"/>
            <a:ext cx="543630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Video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10058400" cy="38862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Straightforward with OER software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Allows motion analysis in 2D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Accurate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94" y="3124200"/>
            <a:ext cx="8106906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011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Lab Flexibility </a:t>
            </a:r>
            <a:r>
              <a:rPr lang="en-US" sz="4400" b="1" dirty="0">
                <a:solidFill>
                  <a:srgbClr val="F0BB80"/>
                </a:solidFill>
                <a:latin typeface="Cambria" panose="02040503050406030204" pitchFamily="18" charset="0"/>
              </a:rPr>
              <a:t>- PHYS 205</a:t>
            </a:r>
            <a:endParaRPr lang="en-US" sz="4400" b="1" dirty="0">
              <a:solidFill>
                <a:srgbClr val="D46A1A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010" y="1752600"/>
            <a:ext cx="9829800" cy="38862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Investigative approach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(less strict procedure)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Lab project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(e.g. the electric motor)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Open lab project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(new ideas)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The video report option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31" y="2880360"/>
            <a:ext cx="4693169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9603701" cy="914400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D46A1A"/>
                </a:solidFill>
                <a:latin typeface="Cambria" panose="02040503050406030204" pitchFamily="18" charset="0"/>
              </a:rPr>
              <a:t>What we have learned?</a:t>
            </a:r>
            <a:endParaRPr lang="en-US" sz="4400" b="1" dirty="0">
              <a:solidFill>
                <a:srgbClr val="F0BB8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10363200" cy="44958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Home labs can be incredibly cost effective (compared to the capital cost of on-campus laboratory buildings)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Sending stuff out in the “mail” is a viable part of online business models (like Amazon/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Fedex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Learning outcomes are accepted for transfer credit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High tech is a real part of the sensors in the kits but not all labs need high tech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Telepresence can make “real” labs available online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457200" indent="-457200">
              <a:buBlip>
                <a:blip r:embed="rId2"/>
              </a:buBlip>
            </a:pP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9601200" cy="3886200"/>
          </a:xfrm>
        </p:spPr>
        <p:txBody>
          <a:bodyPr>
            <a:no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Mobile devices are currently common house items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Devices are increasingly sophisticated and more user friendly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Students are getting more tech savvy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Should adapt to the YouTube generation</a:t>
            </a:r>
          </a:p>
          <a:p>
            <a:pPr marL="457200" indent="-457200">
              <a:buBlip>
                <a:blip r:embed="rId2"/>
              </a:buBlip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The video report is a viable option</a:t>
            </a:r>
          </a:p>
        </p:txBody>
      </p:sp>
    </p:spTree>
    <p:extLst>
      <p:ext uri="{BB962C8B-B14F-4D97-AF65-F5344CB8AC3E}">
        <p14:creationId xmlns:p14="http://schemas.microsoft.com/office/powerpoint/2010/main" val="38262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962400"/>
            <a:ext cx="9905999" cy="220980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Thank You</a:t>
            </a:r>
          </a:p>
        </p:txBody>
      </p:sp>
      <p:pic>
        <p:nvPicPr>
          <p:cNvPr id="1026" name="Picture 2" descr="C:\martin\courses\PHYS_DE\CIDER2018\AU g Lab Tour-circa 1985- 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909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4400" y="609600"/>
            <a:ext cx="3505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Athabasca University Science: pioneering instruction since the 1980s. </a:t>
            </a:r>
          </a:p>
          <a:p>
            <a:r>
              <a:rPr lang="en-US" sz="4000" dirty="0">
                <a:latin typeface="Cambria" panose="02040503050406030204" pitchFamily="18" charset="0"/>
              </a:rPr>
              <a:t>A leader for AU 2.0!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8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7"/>
            <a:ext cx="9753600" cy="146626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The monster in the room:</a:t>
            </a:r>
            <a:b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</a:rPr>
              <a:t>How can an online course have labs?</a:t>
            </a:r>
          </a:p>
        </p:txBody>
      </p:sp>
      <p:pic>
        <p:nvPicPr>
          <p:cNvPr id="3074" name="Picture 2" descr="http://www.standbyformindcontrol.com/wp-content/uploads/2013/08/Frankenstei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33401"/>
            <a:ext cx="354656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1828800"/>
            <a:ext cx="4114800" cy="5715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mbria" panose="02040503050406030204" pitchFamily="18" charset="0"/>
              </a:rPr>
              <a:t>How about virtual reality?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2476500"/>
            <a:ext cx="4114800" cy="5715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mbria" panose="02040503050406030204" pitchFamily="18" charset="0"/>
              </a:rPr>
              <a:t>No, Science is  </a:t>
            </a:r>
            <a:r>
              <a:rPr lang="en-US" sz="2400" i="1" dirty="0">
                <a:latin typeface="Cambria" panose="02040503050406030204" pitchFamily="18" charset="0"/>
              </a:rPr>
              <a:t>real  </a:t>
            </a:r>
            <a:r>
              <a:rPr lang="en-US" sz="2400" dirty="0">
                <a:latin typeface="Cambria" panose="02040503050406030204" pitchFamily="18" charset="0"/>
              </a:rPr>
              <a:t>reality!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3135894"/>
            <a:ext cx="5486400" cy="12075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mbria" panose="02040503050406030204" pitchFamily="18" charset="0"/>
              </a:rPr>
              <a:t>Less “tongue in cheek”, accepting institutions do not want something so different.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7852872" y="6019801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Frankenstein (1931) </a:t>
            </a:r>
            <a:r>
              <a:rPr lang="en-US" sz="1200" dirty="0" smtClean="0">
                <a:latin typeface="Cambria" panose="02040503050406030204" pitchFamily="18" charset="0"/>
              </a:rPr>
              <a:t> copyright </a:t>
            </a:r>
            <a:r>
              <a:rPr lang="en-US" sz="1200" dirty="0">
                <a:latin typeface="Cambria" panose="02040503050406030204" pitchFamily="18" charset="0"/>
              </a:rPr>
              <a:t>expired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0" y="4495800"/>
            <a:ext cx="5486400" cy="9789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mbria" panose="02040503050406030204" pitchFamily="18" charset="0"/>
              </a:rPr>
              <a:t>A </a:t>
            </a:r>
            <a:r>
              <a:rPr lang="en-US" sz="2400" i="1" dirty="0">
                <a:latin typeface="Cambria" panose="02040503050406030204" pitchFamily="18" charset="0"/>
              </a:rPr>
              <a:t>real experiment  </a:t>
            </a:r>
            <a:r>
              <a:rPr lang="en-US" sz="2400" dirty="0">
                <a:latin typeface="Cambria" panose="02040503050406030204" pitchFamily="18" charset="0"/>
              </a:rPr>
              <a:t>has to happen with modern technology this can be: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200" y="5638800"/>
            <a:ext cx="1752600" cy="5715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mbria" panose="02040503050406030204" pitchFamily="18" charset="0"/>
              </a:rPr>
              <a:t>At home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240794" y="5638800"/>
            <a:ext cx="1752600" cy="5715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mbria" panose="02040503050406030204" pitchFamily="18" charset="0"/>
              </a:rPr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val="38527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6603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</a:rPr>
              <a:t>What is an Experiment?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352"/>
            <a:ext cx="602524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16395" y="5999039"/>
            <a:ext cx="6172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Artist: Stuart McMillen, http://www.stuartmcmillen.com/blog/cartoon-blog/bustle-cagerow-making-rat-park/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09600" y="2056646"/>
            <a:ext cx="1524000" cy="7620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Tests a hypothesis</a:t>
            </a:r>
          </a:p>
        </p:txBody>
      </p:sp>
      <p:sp>
        <p:nvSpPr>
          <p:cNvPr id="8" name="Oval Callout 7"/>
          <p:cNvSpPr/>
          <p:nvPr/>
        </p:nvSpPr>
        <p:spPr>
          <a:xfrm flipH="1">
            <a:off x="2476500" y="2209800"/>
            <a:ext cx="1295400" cy="612648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Gets data</a:t>
            </a:r>
          </a:p>
        </p:txBody>
      </p:sp>
      <p:sp>
        <p:nvSpPr>
          <p:cNvPr id="9" name="Rounded Rectangular Callout 8"/>
          <p:cNvSpPr/>
          <p:nvPr/>
        </p:nvSpPr>
        <p:spPr>
          <a:xfrm flipH="1">
            <a:off x="1981200" y="3124200"/>
            <a:ext cx="2057400" cy="838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can ace the labs and get into med school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957057" y="4191000"/>
            <a:ext cx="1219200" cy="609600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boring</a:t>
            </a:r>
          </a:p>
        </p:txBody>
      </p:sp>
      <p:sp>
        <p:nvSpPr>
          <p:cNvPr id="11" name="Cloud Callout 10"/>
          <p:cNvSpPr/>
          <p:nvPr/>
        </p:nvSpPr>
        <p:spPr>
          <a:xfrm flipH="1">
            <a:off x="1870296" y="5106154"/>
            <a:ext cx="1931029" cy="990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Cool, rats are so smart!</a:t>
            </a:r>
          </a:p>
        </p:txBody>
      </p:sp>
    </p:spTree>
    <p:extLst>
      <p:ext uri="{BB962C8B-B14F-4D97-AF65-F5344CB8AC3E}">
        <p14:creationId xmlns:p14="http://schemas.microsoft.com/office/powerpoint/2010/main" val="18465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36638"/>
            <a:ext cx="10058400" cy="71596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Why make students do experiments?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83716"/>
            <a:ext cx="3657600" cy="231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5367828"/>
            <a:ext cx="610604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In many cases, freshman labs are straight out of the 17</a:t>
            </a:r>
            <a:r>
              <a:rPr lang="en-US" sz="2400" i="1" baseline="30000" dirty="0">
                <a:latin typeface="Cambria" panose="02040503050406030204" pitchFamily="18" charset="0"/>
              </a:rPr>
              <a:t>th</a:t>
            </a:r>
            <a:r>
              <a:rPr lang="en-US" sz="2400" i="1" dirty="0">
                <a:latin typeface="Cambria" panose="02040503050406030204" pitchFamily="18" charset="0"/>
              </a:rPr>
              <a:t>, 18</a:t>
            </a:r>
            <a:r>
              <a:rPr lang="en-US" sz="2400" i="1" baseline="30000" dirty="0">
                <a:latin typeface="Cambria" panose="02040503050406030204" pitchFamily="18" charset="0"/>
              </a:rPr>
              <a:t>th</a:t>
            </a:r>
            <a:r>
              <a:rPr lang="en-US" sz="2400" i="1" dirty="0">
                <a:latin typeface="Cambria" panose="02040503050406030204" pitchFamily="18" charset="0"/>
              </a:rPr>
              <a:t>, or 19</a:t>
            </a:r>
            <a:r>
              <a:rPr lang="en-US" sz="2400" i="1" baseline="30000" dirty="0">
                <a:latin typeface="Cambria" panose="02040503050406030204" pitchFamily="18" charset="0"/>
              </a:rPr>
              <a:t>th</a:t>
            </a:r>
            <a:r>
              <a:rPr lang="en-US" sz="2400" i="1" dirty="0">
                <a:latin typeface="Cambria" panose="02040503050406030204" pitchFamily="18" charset="0"/>
              </a:rPr>
              <a:t> century!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0758" y="6060326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 Library of Congress (1884) Public Domain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19200" y="1963363"/>
            <a:ext cx="9448800" cy="27768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Connect the curriculum to the real world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Learn about uncertainty and how to test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Practical experience with equipment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Testing (weed out klutzes from surgery)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Everybody else does it</a:t>
            </a:r>
          </a:p>
        </p:txBody>
      </p:sp>
    </p:spTree>
    <p:extLst>
      <p:ext uri="{BB962C8B-B14F-4D97-AF65-F5344CB8AC3E}">
        <p14:creationId xmlns:p14="http://schemas.microsoft.com/office/powerpoint/2010/main" val="1253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The Solution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5715000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"Lab glassware" by </a:t>
            </a:r>
            <a:r>
              <a:rPr lang="en-US" sz="1200" dirty="0" err="1"/>
              <a:t>Tweenk</a:t>
            </a:r>
            <a:r>
              <a:rPr lang="en-US" sz="1200" dirty="0"/>
              <a:t> - Own work. Licensed under CC BY 3.0 via Commons - https://commons.wikimedia.org/wiki/File:Lab_glassware.jpg#/media/File:Lab_glassware.jpg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84" y="1828800"/>
            <a:ext cx="4725416" cy="36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3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36638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Distance Education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16204"/>
            <a:ext cx="5486400" cy="14651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Cambria" panose="02040503050406030204" pitchFamily="18" charset="0"/>
              </a:rPr>
              <a:t>Students enroll in distance education because they do not  want to come to campus!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60667"/>
            <a:ext cx="4572000" cy="343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4406205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B0F0"/>
                </a:solidFill>
                <a:latin typeface="Cambria" panose="02040503050406030204" pitchFamily="18" charset="0"/>
              </a:rPr>
              <a:t>So why bring them to the lab when you can bring the lab to them? 			“Home lab”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5940623"/>
            <a:ext cx="430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Canada Post – unaltered in accordance with usage rules</a:t>
            </a:r>
          </a:p>
        </p:txBody>
      </p:sp>
    </p:spTree>
    <p:extLst>
      <p:ext uri="{BB962C8B-B14F-4D97-AF65-F5344CB8AC3E}">
        <p14:creationId xmlns:p14="http://schemas.microsoft.com/office/powerpoint/2010/main" val="3445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If you build it they won’t come…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20653" r="9617" b="10335"/>
          <a:stretch/>
        </p:blipFill>
        <p:spPr bwMode="auto">
          <a:xfrm>
            <a:off x="1447800" y="1905000"/>
            <a:ext cx="3870326" cy="398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martin\courses\PHYS_DE\PhysinCanada\ConnorsFi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80" y="1878106"/>
            <a:ext cx="5486400" cy="3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3414" y="5579477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First Physics Home Lab Kit (1997) brought about a large enrollment increase!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790736"/>
            <a:ext cx="5562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Now about 500 physics students per year</a:t>
            </a:r>
          </a:p>
        </p:txBody>
      </p:sp>
    </p:spTree>
    <p:extLst>
      <p:ext uri="{BB962C8B-B14F-4D97-AF65-F5344CB8AC3E}">
        <p14:creationId xmlns:p14="http://schemas.microsoft.com/office/powerpoint/2010/main" val="5630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Blast from the Past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86" y="1900390"/>
            <a:ext cx="5406314" cy="403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7280" y="1900390"/>
            <a:ext cx="4998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We could send Calculator-Based Labs from Texas Instruments in a small package.</a:t>
            </a:r>
          </a:p>
          <a:p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The calculator could make data graphs on its screen.</a:t>
            </a:r>
          </a:p>
          <a:p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This was 1997!</a:t>
            </a:r>
          </a:p>
          <a:p>
            <a:endParaRPr lang="en-US" sz="2800" dirty="0">
              <a:latin typeface="Cambria" panose="020405030504060302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137541"/>
            <a:ext cx="31146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6640" y="5932969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When PCs became universal, could transfer over data.</a:t>
            </a:r>
          </a:p>
        </p:txBody>
      </p:sp>
    </p:spTree>
    <p:extLst>
      <p:ext uri="{BB962C8B-B14F-4D97-AF65-F5344CB8AC3E}">
        <p14:creationId xmlns:p14="http://schemas.microsoft.com/office/powerpoint/2010/main" val="44727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tf00001236</Template>
  <TotalTime>1394</TotalTime>
  <Words>1059</Words>
  <Application>Microsoft Macintosh PowerPoint</Application>
  <PresentationFormat>Widescreen</PresentationFormat>
  <Paragraphs>149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Berlin Sans FB Demi</vt:lpstr>
      <vt:lpstr>Calibri</vt:lpstr>
      <vt:lpstr>Calibri Light</vt:lpstr>
      <vt:lpstr>Cambria</vt:lpstr>
      <vt:lpstr>Retrospect</vt:lpstr>
      <vt:lpstr>Breaking Barriers in Home Study Science Home Labs and Science Distance Education</vt:lpstr>
      <vt:lpstr>PowerPoint Presentation</vt:lpstr>
      <vt:lpstr>The monster in the room: How can an online course have labs?</vt:lpstr>
      <vt:lpstr>What is an Experiment?</vt:lpstr>
      <vt:lpstr>Why make students do experiments?</vt:lpstr>
      <vt:lpstr>The Solution</vt:lpstr>
      <vt:lpstr>Distance Education Motivation</vt:lpstr>
      <vt:lpstr>If you build it they won’t come…</vt:lpstr>
      <vt:lpstr>Blast from the Past</vt:lpstr>
      <vt:lpstr>Modern Lab Kits</vt:lpstr>
      <vt:lpstr>PowerPoint Presentation</vt:lpstr>
      <vt:lpstr>PowerPoint Presentation</vt:lpstr>
      <vt:lpstr>Now for something completely different: Remote Labs</vt:lpstr>
      <vt:lpstr>Historic Rube Goldberg Attempt at Online Labs (2002)</vt:lpstr>
      <vt:lpstr>Anybody been to the Computer Museum?</vt:lpstr>
      <vt:lpstr>But, pretty good results!</vt:lpstr>
      <vt:lpstr>Return of telepresence with modern technology</vt:lpstr>
      <vt:lpstr>Science experiments in the World of Things</vt:lpstr>
      <vt:lpstr>Instruction in Transition</vt:lpstr>
      <vt:lpstr>Teaching Online - PHYS 200</vt:lpstr>
      <vt:lpstr>Physics Home Lab</vt:lpstr>
      <vt:lpstr>The Lab Kit Evolution - PHYS 200</vt:lpstr>
      <vt:lpstr>Kit-Free Advantage - PHYS 200</vt:lpstr>
      <vt:lpstr>Smartphone Advantage</vt:lpstr>
      <vt:lpstr>Video Analysis</vt:lpstr>
      <vt:lpstr>Lab Flexibility - PHYS 205</vt:lpstr>
      <vt:lpstr>What we have learned?</vt:lpstr>
      <vt:lpstr>PowerPoint Presentation</vt:lpstr>
      <vt:lpstr>Thank You</vt:lpstr>
    </vt:vector>
  </TitlesOfParts>
  <Company>Athabasca University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in Physics Distance Education</dc:title>
  <dc:creator>Dr. Farook Al-Shamali</dc:creator>
  <cp:lastModifiedBy>Dan Wilton</cp:lastModifiedBy>
  <cp:revision>497</cp:revision>
  <dcterms:created xsi:type="dcterms:W3CDTF">2014-12-31T17:47:08Z</dcterms:created>
  <dcterms:modified xsi:type="dcterms:W3CDTF">2018-03-21T15:46:13Z</dcterms:modified>
</cp:coreProperties>
</file>