
<file path=[Content_Types].xml><?xml version="1.0" encoding="utf-8"?>
<Types xmlns="http://schemas.openxmlformats.org/package/2006/content-types">
  <Default Extension="xml" ContentType="application/xml"/>
  <Default Extension="wmf" ContentType="image/x-wmf"/>
  <Default Extension="jpg" ContentType="image/jpeg"/>
  <Default Extension="jpeg" ContentType="image/jpeg"/>
  <Default Extension="emf" ContentType="image/x-emf"/>
  <Default Extension="xlsx" ContentType="application/vnd.openxmlformats-officedocument.spreadsheetml.sheet"/>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1.bin" ContentType="application/vnd.openxmlformats-officedocument.oleObject"/>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15.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16.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embeddings/oleObject2.bin" ContentType="application/vnd.openxmlformats-officedocument.oleObject"/>
  <Override PartName="/ppt/notesSlides/notesSlide20.xml" ContentType="application/vnd.openxmlformats-officedocument.presentationml.notesSlide+xml"/>
  <Override PartName="/ppt/notesSlides/notesSlide21.xml" ContentType="application/vnd.openxmlformats-officedocument.presentationml.notesSlide+xml"/>
  <Override PartName="/ppt/embeddings/oleObject3.bin" ContentType="application/vnd.openxmlformats-officedocument.oleObject"/>
  <Override PartName="/ppt/notesSlides/notesSlide22.xml" ContentType="application/vnd.openxmlformats-officedocument.presentationml.notesSlide+xml"/>
  <Override PartName="/ppt/notesSlides/notesSlide23.xml" ContentType="application/vnd.openxmlformats-officedocument.presentationml.notesSlide+xml"/>
  <Override PartName="/ppt/embeddings/oleObject4.bin" ContentType="application/vnd.openxmlformats-officedocument.oleObject"/>
  <Override PartName="/ppt/notesSlides/notesSlide24.xml" ContentType="application/vnd.openxmlformats-officedocument.presentationml.notesSlide+xml"/>
  <Override PartName="/ppt/notesSlides/notesSlide25.xml" ContentType="application/vnd.openxmlformats-officedocument.presentationml.notesSlide+xml"/>
  <Override PartName="/ppt/embeddings/oleObject5.bin" ContentType="application/vnd.openxmlformats-officedocument.oleObject"/>
  <Override PartName="/ppt/notesSlides/notesSlide26.xml" ContentType="application/vnd.openxmlformats-officedocument.presentationml.notesSlide+xml"/>
  <Override PartName="/ppt/notesSlides/notesSlide27.xml" ContentType="application/vnd.openxmlformats-officedocument.presentationml.notesSlide+xml"/>
  <Override PartName="/ppt/embeddings/oleObject6.bin" ContentType="application/vnd.openxmlformats-officedocument.oleObject"/>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6" r:id="rId1"/>
  </p:sldMasterIdLst>
  <p:notesMasterIdLst>
    <p:notesMasterId r:id="rId37"/>
  </p:notesMasterIdLst>
  <p:handoutMasterIdLst>
    <p:handoutMasterId r:id="rId38"/>
  </p:handoutMasterIdLst>
  <p:sldIdLst>
    <p:sldId id="261" r:id="rId2"/>
    <p:sldId id="286" r:id="rId3"/>
    <p:sldId id="276" r:id="rId4"/>
    <p:sldId id="277" r:id="rId5"/>
    <p:sldId id="275" r:id="rId6"/>
    <p:sldId id="287" r:id="rId7"/>
    <p:sldId id="288" r:id="rId8"/>
    <p:sldId id="271" r:id="rId9"/>
    <p:sldId id="274" r:id="rId10"/>
    <p:sldId id="262" r:id="rId11"/>
    <p:sldId id="289" r:id="rId12"/>
    <p:sldId id="292" r:id="rId13"/>
    <p:sldId id="265" r:id="rId14"/>
    <p:sldId id="273" r:id="rId15"/>
    <p:sldId id="272" r:id="rId16"/>
    <p:sldId id="266" r:id="rId17"/>
    <p:sldId id="300" r:id="rId18"/>
    <p:sldId id="301" r:id="rId19"/>
    <p:sldId id="267" r:id="rId20"/>
    <p:sldId id="302" r:id="rId21"/>
    <p:sldId id="268" r:id="rId22"/>
    <p:sldId id="305" r:id="rId23"/>
    <p:sldId id="269" r:id="rId24"/>
    <p:sldId id="304" r:id="rId25"/>
    <p:sldId id="270" r:id="rId26"/>
    <p:sldId id="306" r:id="rId27"/>
    <p:sldId id="307" r:id="rId28"/>
    <p:sldId id="298" r:id="rId29"/>
    <p:sldId id="308" r:id="rId30"/>
    <p:sldId id="291" r:id="rId31"/>
    <p:sldId id="303" r:id="rId32"/>
    <p:sldId id="296" r:id="rId33"/>
    <p:sldId id="309" r:id="rId34"/>
    <p:sldId id="294" r:id="rId35"/>
    <p:sldId id="297" r:id="rId3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8FD634"/>
    <a:srgbClr val="88C026"/>
    <a:srgbClr val="99CF23"/>
    <a:srgbClr val="2075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01" autoAdjust="0"/>
    <p:restoredTop sz="98931" autoAdjust="0"/>
  </p:normalViewPr>
  <p:slideViewPr>
    <p:cSldViewPr>
      <p:cViewPr>
        <p:scale>
          <a:sx n="125" d="100"/>
          <a:sy n="125" d="100"/>
        </p:scale>
        <p:origin x="-2224" y="-1232"/>
      </p:cViewPr>
      <p:guideLst>
        <p:guide orient="horz" pos="2160"/>
        <p:guide pos="2880"/>
      </p:guideLst>
    </p:cSldViewPr>
  </p:slideViewPr>
  <p:outlineViewPr>
    <p:cViewPr>
      <p:scale>
        <a:sx n="33" d="100"/>
        <a:sy n="33" d="100"/>
      </p:scale>
      <p:origin x="0" y="1192"/>
    </p:cViewPr>
    <p:sldLst>
      <p:sld r:id="rId1" collapse="1"/>
    </p:sldLst>
  </p:outlineViewPr>
  <p:notesTextViewPr>
    <p:cViewPr>
      <p:scale>
        <a:sx n="100" d="100"/>
        <a:sy n="100" d="100"/>
      </p:scale>
      <p:origin x="0" y="0"/>
    </p:cViewPr>
  </p:notesTextViewPr>
  <p:sorterViewPr>
    <p:cViewPr>
      <p:scale>
        <a:sx n="171" d="100"/>
        <a:sy n="171" d="100"/>
      </p:scale>
      <p:origin x="0" y="944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3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Chart%20in%20Microsoft%20Office%20Word" TargetMode="Externa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Chart%20in%20Microsoft%20Office%20Word" TargetMode="External"/></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Chart%202%20in%20Microsoft%20Office%20Word"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7"/>
    </mc:Choice>
    <mc:Fallback>
      <c:style val="17"/>
    </mc:Fallback>
  </mc:AlternateContent>
  <c:chart>
    <c:autoTitleDeleted val="1"/>
    <c:plotArea>
      <c:layout/>
      <c:barChart>
        <c:barDir val="bar"/>
        <c:grouping val="clustered"/>
        <c:varyColors val="0"/>
        <c:ser>
          <c:idx val="0"/>
          <c:order val="0"/>
          <c:tx>
            <c:strRef>
              <c:f>Sheet1!$B$1</c:f>
              <c:strCache>
                <c:ptCount val="1"/>
                <c:pt idx="0">
                  <c:v>Series 1</c:v>
                </c:pt>
              </c:strCache>
            </c:strRef>
          </c:tx>
          <c:invertIfNegative val="0"/>
          <c:dLbls>
            <c:dLblPos val="ctr"/>
            <c:showLegendKey val="0"/>
            <c:showVal val="1"/>
            <c:showCatName val="0"/>
            <c:showSerName val="0"/>
            <c:showPercent val="0"/>
            <c:showBubbleSize val="0"/>
            <c:showLeaderLines val="0"/>
          </c:dLbls>
          <c:cat>
            <c:strRef>
              <c:f>Sheet1!$A$2:$A$5</c:f>
              <c:strCache>
                <c:ptCount val="4"/>
                <c:pt idx="0">
                  <c:v>1995-1999</c:v>
                </c:pt>
                <c:pt idx="1">
                  <c:v>2000-2005</c:v>
                </c:pt>
                <c:pt idx="2">
                  <c:v>2006-2011</c:v>
                </c:pt>
                <c:pt idx="3">
                  <c:v>2012-2016</c:v>
                </c:pt>
              </c:strCache>
            </c:strRef>
          </c:cat>
          <c:val>
            <c:numRef>
              <c:f>Sheet1!$B$2:$B$5</c:f>
              <c:numCache>
                <c:formatCode>General</c:formatCode>
                <c:ptCount val="4"/>
                <c:pt idx="0">
                  <c:v>4.3</c:v>
                </c:pt>
                <c:pt idx="1">
                  <c:v>10.6</c:v>
                </c:pt>
                <c:pt idx="2">
                  <c:v>36.1</c:v>
                </c:pt>
                <c:pt idx="3">
                  <c:v>51.1</c:v>
                </c:pt>
              </c:numCache>
            </c:numRef>
          </c:val>
        </c:ser>
        <c:dLbls>
          <c:showLegendKey val="0"/>
          <c:showVal val="0"/>
          <c:showCatName val="0"/>
          <c:showSerName val="0"/>
          <c:showPercent val="0"/>
          <c:showBubbleSize val="0"/>
        </c:dLbls>
        <c:gapWidth val="150"/>
        <c:axId val="-2106061656"/>
        <c:axId val="-2108380200"/>
      </c:barChart>
      <c:catAx>
        <c:axId val="-2106061656"/>
        <c:scaling>
          <c:orientation val="minMax"/>
        </c:scaling>
        <c:delete val="0"/>
        <c:axPos val="l"/>
        <c:title>
          <c:tx>
            <c:rich>
              <a:bodyPr rot="-5400000" vert="horz"/>
              <a:lstStyle/>
              <a:p>
                <a:pPr>
                  <a:defRPr sz="1200"/>
                </a:pPr>
                <a:r>
                  <a:rPr lang="en-US" sz="1200" b="0" dirty="0">
                    <a:latin typeface="+mn-lt"/>
                    <a:cs typeface="Times New Roman"/>
                  </a:rPr>
                  <a:t>Year</a:t>
                </a:r>
                <a:r>
                  <a:rPr lang="en-US" sz="1200" b="0" baseline="0" dirty="0">
                    <a:latin typeface="+mn-lt"/>
                    <a:cs typeface="Times New Roman"/>
                  </a:rPr>
                  <a:t> of Publication</a:t>
                </a:r>
                <a:endParaRPr lang="en-US" sz="1200" b="0" dirty="0">
                  <a:latin typeface="+mn-lt"/>
                  <a:cs typeface="Times New Roman"/>
                </a:endParaRPr>
              </a:p>
            </c:rich>
          </c:tx>
          <c:layout/>
          <c:overlay val="0"/>
        </c:title>
        <c:majorTickMark val="out"/>
        <c:minorTickMark val="none"/>
        <c:tickLblPos val="nextTo"/>
        <c:crossAx val="-2108380200"/>
        <c:crosses val="autoZero"/>
        <c:auto val="1"/>
        <c:lblAlgn val="ctr"/>
        <c:lblOffset val="100"/>
        <c:noMultiLvlLbl val="0"/>
      </c:catAx>
      <c:valAx>
        <c:axId val="-2108380200"/>
        <c:scaling>
          <c:orientation val="minMax"/>
        </c:scaling>
        <c:delete val="0"/>
        <c:axPos val="b"/>
        <c:majorGridlines/>
        <c:title>
          <c:tx>
            <c:rich>
              <a:bodyPr/>
              <a:lstStyle/>
              <a:p>
                <a:pPr>
                  <a:defRPr sz="1200"/>
                </a:pPr>
                <a:r>
                  <a:rPr lang="en-US" sz="1200" b="0" dirty="0">
                    <a:latin typeface="+mn-lt"/>
                  </a:rPr>
                  <a:t>Percentage</a:t>
                </a:r>
                <a:r>
                  <a:rPr lang="en-US" sz="1200" b="0" baseline="0" dirty="0">
                    <a:latin typeface="+mn-lt"/>
                  </a:rPr>
                  <a:t> of Studies</a:t>
                </a:r>
                <a:endParaRPr lang="en-US" sz="1200" b="0" dirty="0">
                  <a:latin typeface="+mn-lt"/>
                </a:endParaRPr>
              </a:p>
            </c:rich>
          </c:tx>
          <c:layout/>
          <c:overlay val="0"/>
        </c:title>
        <c:numFmt formatCode="General" sourceLinked="1"/>
        <c:majorTickMark val="out"/>
        <c:minorTickMark val="none"/>
        <c:tickLblPos val="nextTo"/>
        <c:crossAx val="-2106061656"/>
        <c:crosses val="autoZero"/>
        <c:crossBetween val="between"/>
      </c:valAx>
    </c:plotArea>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470252918568"/>
          <c:y val="0.0555555555555555"/>
          <c:w val="0.347349177330896"/>
          <c:h val="0.87962962962963"/>
        </c:manualLayout>
      </c:layout>
      <c:pieChart>
        <c:varyColors val="1"/>
        <c:ser>
          <c:idx val="0"/>
          <c:order val="0"/>
          <c:tx>
            <c:strRef>
              <c:f>'[Chart in Microsoft Office Word]Sheet1'!$B$1</c:f>
              <c:strCache>
                <c:ptCount val="1"/>
                <c:pt idx="0">
                  <c:v>Column1</c:v>
                </c:pt>
              </c:strCache>
            </c:strRef>
          </c:tx>
          <c:explosion val="25"/>
          <c:cat>
            <c:strRef>
              <c:f>'[Chart in Microsoft Office Word]Sheet1'!$A$2:$A$7</c:f>
              <c:strCache>
                <c:ptCount val="6"/>
                <c:pt idx="0">
                  <c:v>Mideast   4%</c:v>
                </c:pt>
                <c:pt idx="1">
                  <c:v>Australia/New Zealand   6%</c:v>
                </c:pt>
                <c:pt idx="2">
                  <c:v>Canada   12%</c:v>
                </c:pt>
                <c:pt idx="3">
                  <c:v>Asia   14%</c:v>
                </c:pt>
                <c:pt idx="4">
                  <c:v>Europe   18%</c:v>
                </c:pt>
                <c:pt idx="5">
                  <c:v>United States   46%</c:v>
                </c:pt>
              </c:strCache>
            </c:strRef>
          </c:cat>
          <c:val>
            <c:numRef>
              <c:f>'[Chart in Microsoft Office Word]Sheet1'!$B$2:$B$7</c:f>
              <c:numCache>
                <c:formatCode>General</c:formatCode>
                <c:ptCount val="6"/>
                <c:pt idx="0">
                  <c:v>4.0</c:v>
                </c:pt>
                <c:pt idx="1">
                  <c:v>6.0</c:v>
                </c:pt>
                <c:pt idx="2">
                  <c:v>12.0</c:v>
                </c:pt>
                <c:pt idx="3">
                  <c:v>14.0</c:v>
                </c:pt>
                <c:pt idx="4">
                  <c:v>18.0</c:v>
                </c:pt>
                <c:pt idx="5">
                  <c:v>46.0</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53172353455818"/>
          <c:y val="0.0631634587343249"/>
          <c:w val="0.32460542432196"/>
          <c:h val="0.899599008457276"/>
        </c:manualLayout>
      </c:layout>
      <c:overlay val="0"/>
      <c:txPr>
        <a:bodyPr/>
        <a:lstStyle/>
        <a:p>
          <a:pPr>
            <a:defRPr sz="1400"/>
          </a:pPr>
          <a:endParaRPr lang="en-US"/>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'[Chart in Microsoft Office Word]Sheet1'!$B$1</c:f>
              <c:strCache>
                <c:ptCount val="1"/>
                <c:pt idx="0">
                  <c:v>Column1</c:v>
                </c:pt>
              </c:strCache>
            </c:strRef>
          </c:tx>
          <c:explosion val="25"/>
          <c:cat>
            <c:strRef>
              <c:f>'[Chart in Microsoft Office Word]Sheet1'!$A$2:$A$7</c:f>
              <c:strCache>
                <c:ptCount val="6"/>
                <c:pt idx="0">
                  <c:v>MOOCs  2%</c:v>
                </c:pt>
                <c:pt idx="1">
                  <c:v>Virtual 3D  3%</c:v>
                </c:pt>
                <c:pt idx="2">
                  <c:v>Multi-media  3%</c:v>
                </c:pt>
                <c:pt idx="3">
                  <c:v>Sychronous   9%</c:v>
                </c:pt>
                <c:pt idx="4">
                  <c:v>Blended   10%</c:v>
                </c:pt>
                <c:pt idx="5">
                  <c:v>Asychronous   73%</c:v>
                </c:pt>
              </c:strCache>
            </c:strRef>
          </c:cat>
          <c:val>
            <c:numRef>
              <c:f>'[Chart in Microsoft Office Word]Sheet1'!$B$2:$B$7</c:f>
              <c:numCache>
                <c:formatCode>General</c:formatCode>
                <c:ptCount val="6"/>
                <c:pt idx="0">
                  <c:v>2.0</c:v>
                </c:pt>
                <c:pt idx="1">
                  <c:v>3.0</c:v>
                </c:pt>
                <c:pt idx="2">
                  <c:v>3.0</c:v>
                </c:pt>
                <c:pt idx="3">
                  <c:v>9.0</c:v>
                </c:pt>
                <c:pt idx="4">
                  <c:v>10.0</c:v>
                </c:pt>
                <c:pt idx="5">
                  <c:v>73.0</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53172353455818"/>
          <c:y val="0.0631634587343249"/>
          <c:w val="0.32460542432196"/>
          <c:h val="0.899599008457276"/>
        </c:manualLayout>
      </c:layout>
      <c:overlay val="0"/>
      <c:txPr>
        <a:bodyPr/>
        <a:lstStyle/>
        <a:p>
          <a:pPr>
            <a:defRPr sz="1400"/>
          </a:pPr>
          <a:endParaRPr lang="en-US"/>
        </a:p>
      </c:txPr>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3463220943536"/>
          <c:y val="0.0830258302583026"/>
          <c:w val="0.865169257688943"/>
          <c:h val="0.434297004387367"/>
        </c:manualLayout>
      </c:layout>
      <c:barChart>
        <c:barDir val="col"/>
        <c:grouping val="clustered"/>
        <c:varyColors val="0"/>
        <c:ser>
          <c:idx val="0"/>
          <c:order val="0"/>
          <c:tx>
            <c:strRef>
              <c:f>'[Chart 2 in Microsoft Office Word]Sheet1'!$B$1</c:f>
              <c:strCache>
                <c:ptCount val="1"/>
                <c:pt idx="0">
                  <c:v>Series 1</c:v>
                </c:pt>
              </c:strCache>
            </c:strRef>
          </c:tx>
          <c:invertIfNegative val="0"/>
          <c:dPt>
            <c:idx val="0"/>
            <c:invertIfNegative val="0"/>
            <c:bubble3D val="0"/>
            <c:spPr>
              <a:solidFill>
                <a:schemeClr val="accent6"/>
              </a:solidFill>
              <a:effectLst>
                <a:outerShdw blurRad="40000" dist="23000" dir="5400000" rotWithShape="0">
                  <a:schemeClr val="bg2">
                    <a:alpha val="35000"/>
                  </a:schemeClr>
                </a:outerShdw>
              </a:effectLst>
            </c:spPr>
          </c:dPt>
          <c:dPt>
            <c:idx val="1"/>
            <c:invertIfNegative val="0"/>
            <c:bubble3D val="0"/>
            <c:spPr>
              <a:solidFill>
                <a:schemeClr val="accent6"/>
              </a:solidFill>
            </c:spPr>
          </c:dPt>
          <c:dPt>
            <c:idx val="2"/>
            <c:invertIfNegative val="0"/>
            <c:bubble3D val="0"/>
            <c:spPr>
              <a:solidFill>
                <a:schemeClr val="accent6"/>
              </a:solidFill>
            </c:spPr>
          </c:dPt>
          <c:dPt>
            <c:idx val="3"/>
            <c:invertIfNegative val="0"/>
            <c:bubble3D val="0"/>
            <c:spPr>
              <a:solidFill>
                <a:schemeClr val="accent6"/>
              </a:solidFill>
            </c:spPr>
          </c:dPt>
          <c:dPt>
            <c:idx val="4"/>
            <c:invertIfNegative val="0"/>
            <c:bubble3D val="0"/>
            <c:spPr>
              <a:solidFill>
                <a:schemeClr val="accent5"/>
              </a:solidFill>
            </c:spPr>
          </c:dPt>
          <c:dPt>
            <c:idx val="5"/>
            <c:invertIfNegative val="0"/>
            <c:bubble3D val="0"/>
            <c:spPr>
              <a:solidFill>
                <a:schemeClr val="accent5"/>
              </a:solidFill>
            </c:spPr>
          </c:dPt>
          <c:dPt>
            <c:idx val="6"/>
            <c:invertIfNegative val="0"/>
            <c:bubble3D val="0"/>
            <c:spPr>
              <a:solidFill>
                <a:schemeClr val="accent5"/>
              </a:solidFill>
            </c:spPr>
          </c:dPt>
          <c:dPt>
            <c:idx val="7"/>
            <c:invertIfNegative val="0"/>
            <c:bubble3D val="0"/>
            <c:spPr>
              <a:solidFill>
                <a:schemeClr val="accent4"/>
              </a:solidFill>
            </c:spPr>
          </c:dPt>
          <c:dPt>
            <c:idx val="8"/>
            <c:invertIfNegative val="0"/>
            <c:bubble3D val="0"/>
            <c:spPr>
              <a:solidFill>
                <a:srgbClr val="8064A2"/>
              </a:solidFill>
            </c:spPr>
          </c:dPt>
          <c:dPt>
            <c:idx val="9"/>
            <c:invertIfNegative val="0"/>
            <c:bubble3D val="0"/>
            <c:spPr>
              <a:solidFill>
                <a:schemeClr val="accent3"/>
              </a:solidFill>
            </c:spPr>
          </c:dPt>
          <c:dPt>
            <c:idx val="10"/>
            <c:invertIfNegative val="0"/>
            <c:bubble3D val="0"/>
            <c:spPr>
              <a:solidFill>
                <a:srgbClr val="9BBB59"/>
              </a:solidFill>
            </c:spPr>
          </c:dPt>
          <c:dPt>
            <c:idx val="11"/>
            <c:invertIfNegative val="0"/>
            <c:bubble3D val="0"/>
            <c:spPr>
              <a:solidFill>
                <a:srgbClr val="9BBB59"/>
              </a:solidFill>
            </c:spPr>
          </c:dPt>
          <c:dPt>
            <c:idx val="12"/>
            <c:invertIfNegative val="0"/>
            <c:bubble3D val="0"/>
            <c:spPr>
              <a:solidFill>
                <a:srgbClr val="9BBB59"/>
              </a:solidFill>
            </c:spPr>
          </c:dPt>
          <c:dPt>
            <c:idx val="13"/>
            <c:invertIfNegative val="0"/>
            <c:bubble3D val="0"/>
            <c:spPr>
              <a:solidFill>
                <a:srgbClr val="9BBB59"/>
              </a:solidFill>
            </c:spPr>
          </c:dPt>
          <c:dLbls>
            <c:showLegendKey val="0"/>
            <c:showVal val="1"/>
            <c:showCatName val="0"/>
            <c:showSerName val="0"/>
            <c:showPercent val="0"/>
            <c:showBubbleSize val="0"/>
            <c:showLeaderLines val="0"/>
          </c:dLbls>
          <c:cat>
            <c:strRef>
              <c:f>'[Chart 2 in Microsoft Office Word]Sheet1'!$A$2:$A$15</c:f>
              <c:strCache>
                <c:ptCount val="14"/>
                <c:pt idx="0">
                  <c:v>Experimental</c:v>
                </c:pt>
                <c:pt idx="1">
                  <c:v>Quasi-experimental</c:v>
                </c:pt>
                <c:pt idx="2">
                  <c:v>Survey</c:v>
                </c:pt>
                <c:pt idx="3">
                  <c:v>Correlational</c:v>
                </c:pt>
                <c:pt idx="4">
                  <c:v>Factor Analysis</c:v>
                </c:pt>
                <c:pt idx="5">
                  <c:v>Structural Equation</c:v>
                </c:pt>
                <c:pt idx="6">
                  <c:v>Item Response Theory</c:v>
                </c:pt>
                <c:pt idx="7">
                  <c:v>Case Study </c:v>
                </c:pt>
                <c:pt idx="8">
                  <c:v>Mixed Methods</c:v>
                </c:pt>
                <c:pt idx="9">
                  <c:v>Ethnography</c:v>
                </c:pt>
                <c:pt idx="10">
                  <c:v> Content Analysis</c:v>
                </c:pt>
                <c:pt idx="11">
                  <c:v>Thematic Analysis</c:v>
                </c:pt>
                <c:pt idx="12">
                  <c:v>Qualitative Case Study</c:v>
                </c:pt>
                <c:pt idx="13">
                  <c:v>Grounded Theory</c:v>
                </c:pt>
              </c:strCache>
            </c:strRef>
          </c:cat>
          <c:val>
            <c:numRef>
              <c:f>'[Chart 2 in Microsoft Office Word]Sheet1'!$B$2:$B$15</c:f>
              <c:numCache>
                <c:formatCode>General</c:formatCode>
                <c:ptCount val="14"/>
                <c:pt idx="0">
                  <c:v>7.4</c:v>
                </c:pt>
                <c:pt idx="1">
                  <c:v>8.5</c:v>
                </c:pt>
                <c:pt idx="2">
                  <c:v>17.0</c:v>
                </c:pt>
                <c:pt idx="3">
                  <c:v>9.6</c:v>
                </c:pt>
                <c:pt idx="4">
                  <c:v>13.8</c:v>
                </c:pt>
                <c:pt idx="5">
                  <c:v>2.1</c:v>
                </c:pt>
                <c:pt idx="6">
                  <c:v>1.1</c:v>
                </c:pt>
                <c:pt idx="7">
                  <c:v>10.6</c:v>
                </c:pt>
                <c:pt idx="8">
                  <c:v>8.5</c:v>
                </c:pt>
                <c:pt idx="9">
                  <c:v>2.1</c:v>
                </c:pt>
                <c:pt idx="10">
                  <c:v>8.5</c:v>
                </c:pt>
                <c:pt idx="11">
                  <c:v>3.2</c:v>
                </c:pt>
                <c:pt idx="12">
                  <c:v>5.3</c:v>
                </c:pt>
                <c:pt idx="13">
                  <c:v>2.1</c:v>
                </c:pt>
              </c:numCache>
            </c:numRef>
          </c:val>
        </c:ser>
        <c:dLbls>
          <c:showLegendKey val="0"/>
          <c:showVal val="0"/>
          <c:showCatName val="0"/>
          <c:showSerName val="0"/>
          <c:showPercent val="0"/>
          <c:showBubbleSize val="0"/>
        </c:dLbls>
        <c:gapWidth val="150"/>
        <c:axId val="-2106411768"/>
        <c:axId val="-2106479464"/>
      </c:barChart>
      <c:catAx>
        <c:axId val="-2106411768"/>
        <c:scaling>
          <c:orientation val="minMax"/>
        </c:scaling>
        <c:delete val="0"/>
        <c:axPos val="b"/>
        <c:title>
          <c:tx>
            <c:rich>
              <a:bodyPr/>
              <a:lstStyle/>
              <a:p>
                <a:pPr>
                  <a:defRPr sz="1200">
                    <a:latin typeface="+mn-lt"/>
                    <a:cs typeface="Times New Roman"/>
                  </a:defRPr>
                </a:pPr>
                <a:r>
                  <a:rPr lang="en-US" sz="1200" b="0">
                    <a:latin typeface="+mn-lt"/>
                    <a:cs typeface="Times New Roman"/>
                  </a:rPr>
                  <a:t>Study</a:t>
                </a:r>
                <a:r>
                  <a:rPr lang="en-US" sz="1200" b="0" baseline="0">
                    <a:latin typeface="+mn-lt"/>
                    <a:cs typeface="Times New Roman"/>
                  </a:rPr>
                  <a:t> Design</a:t>
                </a:r>
                <a:endParaRPr lang="en-US" sz="1200" b="0">
                  <a:latin typeface="+mn-lt"/>
                  <a:cs typeface="Times New Roman"/>
                </a:endParaRPr>
              </a:p>
            </c:rich>
          </c:tx>
          <c:layout/>
          <c:overlay val="0"/>
        </c:title>
        <c:majorTickMark val="out"/>
        <c:minorTickMark val="none"/>
        <c:tickLblPos val="nextTo"/>
        <c:txPr>
          <a:bodyPr/>
          <a:lstStyle/>
          <a:p>
            <a:pPr>
              <a:defRPr sz="1000">
                <a:latin typeface="+mn-lt"/>
              </a:defRPr>
            </a:pPr>
            <a:endParaRPr lang="en-US"/>
          </a:p>
        </c:txPr>
        <c:crossAx val="-2106479464"/>
        <c:crosses val="autoZero"/>
        <c:auto val="1"/>
        <c:lblAlgn val="ctr"/>
        <c:lblOffset val="100"/>
        <c:noMultiLvlLbl val="0"/>
      </c:catAx>
      <c:valAx>
        <c:axId val="-2106479464"/>
        <c:scaling>
          <c:orientation val="minMax"/>
          <c:max val="20.0"/>
        </c:scaling>
        <c:delete val="0"/>
        <c:axPos val="l"/>
        <c:majorGridlines/>
        <c:title>
          <c:tx>
            <c:rich>
              <a:bodyPr rot="-5400000" vert="horz"/>
              <a:lstStyle/>
              <a:p>
                <a:pPr>
                  <a:defRPr sz="1200">
                    <a:latin typeface="+mn-lt"/>
                    <a:cs typeface="Times New Roman"/>
                  </a:defRPr>
                </a:pPr>
                <a:r>
                  <a:rPr lang="en-US" sz="1200" b="0">
                    <a:latin typeface="+mn-lt"/>
                    <a:cs typeface="Times New Roman"/>
                  </a:rPr>
                  <a:t>Percentage</a:t>
                </a:r>
              </a:p>
            </c:rich>
          </c:tx>
          <c:layout>
            <c:manualLayout>
              <c:xMode val="edge"/>
              <c:yMode val="edge"/>
              <c:x val="0.0106837606837607"/>
              <c:y val="0.148979791963274"/>
            </c:manualLayout>
          </c:layout>
          <c:overlay val="0"/>
        </c:title>
        <c:numFmt formatCode="General" sourceLinked="1"/>
        <c:majorTickMark val="out"/>
        <c:minorTickMark val="none"/>
        <c:tickLblPos val="nextTo"/>
        <c:crossAx val="-2106411768"/>
        <c:crosses val="autoZero"/>
        <c:crossBetween val="between"/>
        <c:majorUnit val="5.0"/>
      </c:valAx>
    </c:plotArea>
    <c:plotVisOnly val="1"/>
    <c:dispBlanksAs val="gap"/>
    <c:showDLblsOverMax val="0"/>
  </c:chart>
  <c:spPr>
    <a:ln>
      <a:noFill/>
    </a:ln>
  </c:sp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ea typeface="+mn-ea"/>
                <a:cs typeface="+mn-cs"/>
              </a:defRPr>
            </a:lvl1pPr>
          </a:lstStyle>
          <a:p>
            <a:pPr>
              <a:defRPr/>
            </a:pPr>
            <a:endParaRPr lang="en-US"/>
          </a:p>
        </p:txBody>
      </p:sp>
      <p:sp>
        <p:nvSpPr>
          <p:cNvPr id="1024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cs typeface="+mn-cs"/>
              </a:defRPr>
            </a:lvl1pPr>
          </a:lstStyle>
          <a:p>
            <a:pPr>
              <a:defRPr/>
            </a:pPr>
            <a:endParaRPr lang="en-US"/>
          </a:p>
        </p:txBody>
      </p:sp>
      <p:sp>
        <p:nvSpPr>
          <p:cNvPr id="1024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ea typeface="+mn-ea"/>
                <a:cs typeface="+mn-cs"/>
              </a:defRPr>
            </a:lvl1pPr>
          </a:lstStyle>
          <a:p>
            <a:pPr>
              <a:defRPr/>
            </a:pPr>
            <a:endParaRPr lang="en-US"/>
          </a:p>
        </p:txBody>
      </p:sp>
      <p:sp>
        <p:nvSpPr>
          <p:cNvPr id="1024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7F6C4DD-A63E-6D4F-886D-D4C088CB3B35}" type="slidenum">
              <a:rPr lang="en-US"/>
              <a:pPr>
                <a:defRPr/>
              </a:pPr>
              <a:t>‹#›</a:t>
            </a:fld>
            <a:endParaRPr lang="en-US"/>
          </a:p>
        </p:txBody>
      </p:sp>
    </p:spTree>
    <p:extLst>
      <p:ext uri="{BB962C8B-B14F-4D97-AF65-F5344CB8AC3E}">
        <p14:creationId xmlns:p14="http://schemas.microsoft.com/office/powerpoint/2010/main" val="3277910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ea typeface="+mn-ea"/>
                <a:cs typeface="+mn-cs"/>
              </a:defRPr>
            </a:lvl1pPr>
          </a:lstStyle>
          <a:p>
            <a:pPr>
              <a:defRPr/>
            </a:pPr>
            <a:endParaRPr lang="en-US"/>
          </a:p>
        </p:txBody>
      </p:sp>
      <p:sp>
        <p:nvSpPr>
          <p:cNvPr id="1229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29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ea typeface="+mn-ea"/>
                <a:cs typeface="+mn-cs"/>
              </a:defRPr>
            </a:lvl1pPr>
          </a:lstStyle>
          <a:p>
            <a:pPr>
              <a:defRPr/>
            </a:pPr>
            <a:endParaRPr lang="en-US"/>
          </a:p>
        </p:txBody>
      </p:sp>
      <p:sp>
        <p:nvSpPr>
          <p:cNvPr id="1229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2FEC51A-9B72-1B46-9A50-CCDBA5C2FF51}" type="slidenum">
              <a:rPr lang="en-US"/>
              <a:pPr>
                <a:defRPr/>
              </a:pPr>
              <a:t>‹#›</a:t>
            </a:fld>
            <a:endParaRPr lang="en-US"/>
          </a:p>
        </p:txBody>
      </p:sp>
    </p:spTree>
    <p:extLst>
      <p:ext uri="{BB962C8B-B14F-4D97-AF65-F5344CB8AC3E}">
        <p14:creationId xmlns:p14="http://schemas.microsoft.com/office/powerpoint/2010/main" val="17985169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08" charset="0"/>
        <a:ea typeface="ＭＳ Ｐゴシック" pitchFamily="-108" charset="-128"/>
        <a:cs typeface="ＭＳ Ｐゴシック" pitchFamily="-108" charset="-128"/>
      </a:defRPr>
    </a:lvl1pPr>
    <a:lvl2pPr marL="457200" algn="l" rtl="0" eaLnBrk="0" fontAlgn="base" hangingPunct="0">
      <a:spcBef>
        <a:spcPct val="30000"/>
      </a:spcBef>
      <a:spcAft>
        <a:spcPct val="0"/>
      </a:spcAft>
      <a:defRPr sz="1200" kern="1200">
        <a:solidFill>
          <a:schemeClr val="tx1"/>
        </a:solidFill>
        <a:latin typeface="Times"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0D3FDD2-0CBE-7447-A69E-A50228B951D8}" type="slidenum">
              <a:rPr lang="en-US" sz="1200"/>
              <a:pPr/>
              <a:t>1</a:t>
            </a:fld>
            <a:endParaRPr lang="en-US" sz="12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0D3FDD2-0CBE-7447-A69E-A50228B951D8}" type="slidenum">
              <a:rPr lang="en-US" sz="1200"/>
              <a:pPr/>
              <a:t>10</a:t>
            </a:fld>
            <a:endParaRPr lang="en-US" sz="12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0D3FDD2-0CBE-7447-A69E-A50228B951D8}" type="slidenum">
              <a:rPr lang="en-US" sz="1200"/>
              <a:pPr/>
              <a:t>11</a:t>
            </a:fld>
            <a:endParaRPr lang="en-US" sz="12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0D3FDD2-0CBE-7447-A69E-A50228B951D8}" type="slidenum">
              <a:rPr lang="en-US" sz="1200"/>
              <a:pPr/>
              <a:t>12</a:t>
            </a:fld>
            <a:endParaRPr lang="en-US" sz="12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0D3FDD2-0CBE-7447-A69E-A50228B951D8}" type="slidenum">
              <a:rPr lang="en-US" sz="1200"/>
              <a:pPr/>
              <a:t>13</a:t>
            </a:fld>
            <a:endParaRPr lang="en-US" sz="12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0D3FDD2-0CBE-7447-A69E-A50228B951D8}" type="slidenum">
              <a:rPr lang="en-US" sz="1200"/>
              <a:pPr/>
              <a:t>14</a:t>
            </a:fld>
            <a:endParaRPr lang="en-US" sz="12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0D3FDD2-0CBE-7447-A69E-A50228B951D8}" type="slidenum">
              <a:rPr lang="en-US" sz="1200"/>
              <a:pPr/>
              <a:t>15</a:t>
            </a:fld>
            <a:endParaRPr lang="en-US" sz="12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0D3FDD2-0CBE-7447-A69E-A50228B951D8}" type="slidenum">
              <a:rPr lang="en-US" sz="1200"/>
              <a:pPr/>
              <a:t>16</a:t>
            </a:fld>
            <a:endParaRPr lang="en-US" sz="12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0D3FDD2-0CBE-7447-A69E-A50228B951D8}" type="slidenum">
              <a:rPr lang="en-US" sz="1200"/>
              <a:pPr/>
              <a:t>17</a:t>
            </a:fld>
            <a:endParaRPr lang="en-US" sz="12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0D3FDD2-0CBE-7447-A69E-A50228B951D8}" type="slidenum">
              <a:rPr lang="en-US" sz="1200"/>
              <a:pPr/>
              <a:t>18</a:t>
            </a:fld>
            <a:endParaRPr lang="en-US" sz="12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0D3FDD2-0CBE-7447-A69E-A50228B951D8}" type="slidenum">
              <a:rPr lang="en-US" sz="1200"/>
              <a:pPr/>
              <a:t>19</a:t>
            </a:fld>
            <a:endParaRPr lang="en-US" sz="12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0D3FDD2-0CBE-7447-A69E-A50228B951D8}" type="slidenum">
              <a:rPr lang="en-US" sz="1200"/>
              <a:pPr/>
              <a:t>2</a:t>
            </a:fld>
            <a:endParaRPr lang="en-US" sz="12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0D3FDD2-0CBE-7447-A69E-A50228B951D8}" type="slidenum">
              <a:rPr lang="en-US" sz="1200"/>
              <a:pPr/>
              <a:t>20</a:t>
            </a:fld>
            <a:endParaRPr lang="en-US" sz="12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0D3FDD2-0CBE-7447-A69E-A50228B951D8}" type="slidenum">
              <a:rPr lang="en-US" sz="1200"/>
              <a:pPr/>
              <a:t>21</a:t>
            </a:fld>
            <a:endParaRPr lang="en-US" sz="12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0D3FDD2-0CBE-7447-A69E-A50228B951D8}" type="slidenum">
              <a:rPr lang="en-US" sz="1200"/>
              <a:pPr/>
              <a:t>22</a:t>
            </a:fld>
            <a:endParaRPr lang="en-US" sz="12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0D3FDD2-0CBE-7447-A69E-A50228B951D8}" type="slidenum">
              <a:rPr lang="en-US" sz="1200"/>
              <a:pPr/>
              <a:t>23</a:t>
            </a:fld>
            <a:endParaRPr lang="en-US" sz="12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0D3FDD2-0CBE-7447-A69E-A50228B951D8}" type="slidenum">
              <a:rPr lang="en-US" sz="1200"/>
              <a:pPr/>
              <a:t>24</a:t>
            </a:fld>
            <a:endParaRPr lang="en-US" sz="12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0D3FDD2-0CBE-7447-A69E-A50228B951D8}" type="slidenum">
              <a:rPr lang="en-US" sz="1200"/>
              <a:pPr/>
              <a:t>25</a:t>
            </a:fld>
            <a:endParaRPr lang="en-US" sz="12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0D3FDD2-0CBE-7447-A69E-A50228B951D8}" type="slidenum">
              <a:rPr lang="en-US" sz="1200"/>
              <a:pPr/>
              <a:t>26</a:t>
            </a:fld>
            <a:endParaRPr lang="en-US" sz="12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0D3FDD2-0CBE-7447-A69E-A50228B951D8}" type="slidenum">
              <a:rPr lang="en-US" sz="1200"/>
              <a:pPr/>
              <a:t>27</a:t>
            </a:fld>
            <a:endParaRPr lang="en-US" sz="12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0D3FDD2-0CBE-7447-A69E-A50228B951D8}" type="slidenum">
              <a:rPr lang="en-US" sz="1200"/>
              <a:pPr/>
              <a:t>28</a:t>
            </a:fld>
            <a:endParaRPr lang="en-US" sz="12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0D3FDD2-0CBE-7447-A69E-A50228B951D8}" type="slidenum">
              <a:rPr lang="en-US" sz="1200"/>
              <a:pPr/>
              <a:t>29</a:t>
            </a:fld>
            <a:endParaRPr lang="en-US" sz="12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0D3FDD2-0CBE-7447-A69E-A50228B951D8}" type="slidenum">
              <a:rPr lang="en-US" sz="1200"/>
              <a:pPr/>
              <a:t>3</a:t>
            </a:fld>
            <a:endParaRPr lang="en-US" sz="12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0D3FDD2-0CBE-7447-A69E-A50228B951D8}" type="slidenum">
              <a:rPr lang="en-US" sz="1200"/>
              <a:pPr/>
              <a:t>30</a:t>
            </a:fld>
            <a:endParaRPr lang="en-US" sz="12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0D3FDD2-0CBE-7447-A69E-A50228B951D8}" type="slidenum">
              <a:rPr lang="en-US" sz="1200"/>
              <a:pPr/>
              <a:t>31</a:t>
            </a:fld>
            <a:endParaRPr lang="en-US" sz="12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0D3FDD2-0CBE-7447-A69E-A50228B951D8}" type="slidenum">
              <a:rPr lang="en-US" sz="1200"/>
              <a:pPr/>
              <a:t>32</a:t>
            </a:fld>
            <a:endParaRPr lang="en-US" sz="12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0D3FDD2-0CBE-7447-A69E-A50228B951D8}" type="slidenum">
              <a:rPr lang="en-US" sz="1200"/>
              <a:pPr/>
              <a:t>33</a:t>
            </a:fld>
            <a:endParaRPr lang="en-US" sz="12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0D3FDD2-0CBE-7447-A69E-A50228B951D8}" type="slidenum">
              <a:rPr lang="en-US" sz="1200"/>
              <a:pPr/>
              <a:t>34</a:t>
            </a:fld>
            <a:endParaRPr lang="en-US" sz="12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0D3FDD2-0CBE-7447-A69E-A50228B951D8}" type="slidenum">
              <a:rPr lang="en-US" sz="1200"/>
              <a:pPr/>
              <a:t>35</a:t>
            </a:fld>
            <a:endParaRPr lang="en-US" sz="12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0D3FDD2-0CBE-7447-A69E-A50228B951D8}" type="slidenum">
              <a:rPr lang="en-US" sz="1200"/>
              <a:pPr/>
              <a:t>4</a:t>
            </a:fld>
            <a:endParaRPr lang="en-US" sz="12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0D3FDD2-0CBE-7447-A69E-A50228B951D8}" type="slidenum">
              <a:rPr lang="en-US" sz="1200"/>
              <a:pPr/>
              <a:t>5</a:t>
            </a:fld>
            <a:endParaRPr lang="en-US" sz="12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0D3FDD2-0CBE-7447-A69E-A50228B951D8}" type="slidenum">
              <a:rPr lang="en-US" sz="1200"/>
              <a:pPr/>
              <a:t>6</a:t>
            </a:fld>
            <a:endParaRPr lang="en-US" sz="12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0D3FDD2-0CBE-7447-A69E-A50228B951D8}" type="slidenum">
              <a:rPr lang="en-US" sz="1200"/>
              <a:pPr/>
              <a:t>7</a:t>
            </a:fld>
            <a:endParaRPr lang="en-US" sz="12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0D3FDD2-0CBE-7447-A69E-A50228B951D8}" type="slidenum">
              <a:rPr lang="en-US" sz="1200"/>
              <a:pPr/>
              <a:t>8</a:t>
            </a:fld>
            <a:endParaRPr lang="en-US" sz="12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0D3FDD2-0CBE-7447-A69E-A50228B951D8}" type="slidenum">
              <a:rPr lang="en-US" sz="1200"/>
              <a:pPr/>
              <a:t>9</a:t>
            </a:fld>
            <a:endParaRPr lang="en-US" sz="12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6691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1D9434E-8CCE-004F-BA72-E0E356526713}" type="datetimeFigureOut">
              <a:rPr lang="en-US"/>
              <a:pPr>
                <a:defRPr/>
              </a:pPr>
              <a:t>18-04-29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905038-7CE4-CF42-B8B5-48E6BC3354B1}" type="slidenum">
              <a:rPr lang="en-US"/>
              <a:pPr>
                <a:defRPr/>
              </a:pPr>
              <a:t>‹#›</a:t>
            </a:fld>
            <a:endParaRPr lang="en-US"/>
          </a:p>
        </p:txBody>
      </p:sp>
    </p:spTree>
    <p:extLst>
      <p:ext uri="{BB962C8B-B14F-4D97-AF65-F5344CB8AC3E}">
        <p14:creationId xmlns:p14="http://schemas.microsoft.com/office/powerpoint/2010/main" val="3009147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27E3DA-0F9D-E04D-B827-61D99D0604C2}" type="datetimeFigureOut">
              <a:rPr lang="en-US"/>
              <a:pPr>
                <a:defRPr/>
              </a:pPr>
              <a:t>18-04-29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09CBA2-9904-0F40-9E49-E636324BD7DD}" type="slidenum">
              <a:rPr lang="en-US"/>
              <a:pPr>
                <a:defRPr/>
              </a:pPr>
              <a:t>‹#›</a:t>
            </a:fld>
            <a:endParaRPr lang="en-US"/>
          </a:p>
        </p:txBody>
      </p:sp>
    </p:spTree>
    <p:extLst>
      <p:ext uri="{BB962C8B-B14F-4D97-AF65-F5344CB8AC3E}">
        <p14:creationId xmlns:p14="http://schemas.microsoft.com/office/powerpoint/2010/main" val="3962700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1BBD009-DE81-6941-B6A5-6C0DD9E624B2}" type="datetimeFigureOut">
              <a:rPr lang="en-US"/>
              <a:pPr>
                <a:defRPr/>
              </a:pPr>
              <a:t>18-04-29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1E2A7B-61D2-4842-96EE-15F24E843F3D}" type="slidenum">
              <a:rPr lang="en-US"/>
              <a:pPr>
                <a:defRPr/>
              </a:pPr>
              <a:t>‹#›</a:t>
            </a:fld>
            <a:endParaRPr lang="en-US"/>
          </a:p>
        </p:txBody>
      </p:sp>
    </p:spTree>
    <p:extLst>
      <p:ext uri="{BB962C8B-B14F-4D97-AF65-F5344CB8AC3E}">
        <p14:creationId xmlns:p14="http://schemas.microsoft.com/office/powerpoint/2010/main" val="1083183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845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1662" y="1524000"/>
            <a:ext cx="3817938"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5240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1"/>
          <p:cNvSpPr>
            <a:spLocks noGrp="1"/>
          </p:cNvSpPr>
          <p:nvPr>
            <p:ph type="title"/>
          </p:nvPr>
        </p:nvSpPr>
        <p:spPr>
          <a:xfrm>
            <a:off x="457200" y="685800"/>
            <a:ext cx="8229600" cy="685800"/>
          </a:xfrm>
        </p:spPr>
        <p:txBody>
          <a:bodyPr/>
          <a:lstStyle>
            <a:lvl1pPr>
              <a:defRPr/>
            </a:lvl1pPr>
          </a:lstStyle>
          <a:p>
            <a:r>
              <a:rPr lang="en-US" smtClean="0"/>
              <a:t>Click to edit Master title style</a:t>
            </a:r>
            <a:endParaRPr lang="en-US"/>
          </a:p>
        </p:txBody>
      </p:sp>
    </p:spTree>
    <p:extLst>
      <p:ext uri="{BB962C8B-B14F-4D97-AF65-F5344CB8AC3E}">
        <p14:creationId xmlns:p14="http://schemas.microsoft.com/office/powerpoint/2010/main" val="514679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4732FE9-D89E-8F4F-ACD9-F394BCDE131C}" type="datetimeFigureOut">
              <a:rPr lang="en-US"/>
              <a:pPr>
                <a:defRPr/>
              </a:pPr>
              <a:t>18-04-29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69C560-8242-1E44-82FB-B26E4D208108}" type="slidenum">
              <a:rPr lang="en-US"/>
              <a:pPr>
                <a:defRPr/>
              </a:pPr>
              <a:t>‹#›</a:t>
            </a:fld>
            <a:endParaRPr lang="en-US"/>
          </a:p>
        </p:txBody>
      </p:sp>
    </p:spTree>
    <p:extLst>
      <p:ext uri="{BB962C8B-B14F-4D97-AF65-F5344CB8AC3E}">
        <p14:creationId xmlns:p14="http://schemas.microsoft.com/office/powerpoint/2010/main" val="436250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7073C10-444B-6A48-97F8-AA44C2B3E381}" type="datetimeFigureOut">
              <a:rPr lang="en-US"/>
              <a:pPr>
                <a:defRPr/>
              </a:pPr>
              <a:t>18-04-29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772AA3-F8D0-364A-939D-CDD4D55326CE}" type="slidenum">
              <a:rPr lang="en-US"/>
              <a:pPr>
                <a:defRPr/>
              </a:pPr>
              <a:t>‹#›</a:t>
            </a:fld>
            <a:endParaRPr lang="en-US"/>
          </a:p>
        </p:txBody>
      </p:sp>
    </p:spTree>
    <p:extLst>
      <p:ext uri="{BB962C8B-B14F-4D97-AF65-F5344CB8AC3E}">
        <p14:creationId xmlns:p14="http://schemas.microsoft.com/office/powerpoint/2010/main" val="1586197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76F9A2A-75E7-BB45-84AF-6EE3B1F4E019}" type="datetimeFigureOut">
              <a:rPr lang="en-US"/>
              <a:pPr>
                <a:defRPr/>
              </a:pPr>
              <a:t>18-04-29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ED6A3DE-7CDF-8C4A-ADF2-764487E8F1D5}" type="slidenum">
              <a:rPr lang="en-US"/>
              <a:pPr>
                <a:defRPr/>
              </a:pPr>
              <a:t>‹#›</a:t>
            </a:fld>
            <a:endParaRPr lang="en-US"/>
          </a:p>
        </p:txBody>
      </p:sp>
    </p:spTree>
    <p:extLst>
      <p:ext uri="{BB962C8B-B14F-4D97-AF65-F5344CB8AC3E}">
        <p14:creationId xmlns:p14="http://schemas.microsoft.com/office/powerpoint/2010/main" val="4017475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2645525-18B7-C148-933F-B5C42A56A62F}" type="datetimeFigureOut">
              <a:rPr lang="en-US"/>
              <a:pPr>
                <a:defRPr/>
              </a:pPr>
              <a:t>18-04-29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30D9623-F748-9A4B-8DE1-3151BCAC8253}" type="slidenum">
              <a:rPr lang="en-US"/>
              <a:pPr>
                <a:defRPr/>
              </a:pPr>
              <a:t>‹#›</a:t>
            </a:fld>
            <a:endParaRPr lang="en-US"/>
          </a:p>
        </p:txBody>
      </p:sp>
    </p:spTree>
    <p:extLst>
      <p:ext uri="{BB962C8B-B14F-4D97-AF65-F5344CB8AC3E}">
        <p14:creationId xmlns:p14="http://schemas.microsoft.com/office/powerpoint/2010/main" val="1814619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ECE0B07-8EBC-9649-A390-73A8A9EA17A4}" type="datetimeFigureOut">
              <a:rPr lang="en-US"/>
              <a:pPr>
                <a:defRPr/>
              </a:pPr>
              <a:t>18-04-29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F079159-7FD9-1A49-81F9-01266F2487E7}" type="slidenum">
              <a:rPr lang="en-US"/>
              <a:pPr>
                <a:defRPr/>
              </a:pPr>
              <a:t>‹#›</a:t>
            </a:fld>
            <a:endParaRPr lang="en-US"/>
          </a:p>
        </p:txBody>
      </p:sp>
    </p:spTree>
    <p:extLst>
      <p:ext uri="{BB962C8B-B14F-4D97-AF65-F5344CB8AC3E}">
        <p14:creationId xmlns:p14="http://schemas.microsoft.com/office/powerpoint/2010/main" val="839731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963C5D0-551E-864F-B52B-FC2531E5525C}" type="datetimeFigureOut">
              <a:rPr lang="en-US"/>
              <a:pPr>
                <a:defRPr/>
              </a:pPr>
              <a:t>18-04-29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2909077-84E5-0F4B-A69C-D4E96EC83065}" type="slidenum">
              <a:rPr lang="en-US"/>
              <a:pPr>
                <a:defRPr/>
              </a:pPr>
              <a:t>‹#›</a:t>
            </a:fld>
            <a:endParaRPr lang="en-US"/>
          </a:p>
        </p:txBody>
      </p:sp>
    </p:spTree>
    <p:extLst>
      <p:ext uri="{BB962C8B-B14F-4D97-AF65-F5344CB8AC3E}">
        <p14:creationId xmlns:p14="http://schemas.microsoft.com/office/powerpoint/2010/main" val="722397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6257EBB-1812-2543-A358-5EDF64658476}" type="datetimeFigureOut">
              <a:rPr lang="en-US"/>
              <a:pPr>
                <a:defRPr/>
              </a:pPr>
              <a:t>18-04-29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F447D50-6545-0A4E-BB1C-3BE00F9EC096}" type="slidenum">
              <a:rPr lang="en-US"/>
              <a:pPr>
                <a:defRPr/>
              </a:pPr>
              <a:t>‹#›</a:t>
            </a:fld>
            <a:endParaRPr lang="en-US"/>
          </a:p>
        </p:txBody>
      </p:sp>
    </p:spTree>
    <p:extLst>
      <p:ext uri="{BB962C8B-B14F-4D97-AF65-F5344CB8AC3E}">
        <p14:creationId xmlns:p14="http://schemas.microsoft.com/office/powerpoint/2010/main" val="17157392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6858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93665C7-F14D-8049-A8E9-E4EC2724A616}" type="datetimeFigureOut">
              <a:rPr lang="en-US"/>
              <a:pPr>
                <a:defRPr/>
              </a:pPr>
              <a:t>18-04-29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4269615-F034-F640-911C-8A1001007E3D}" type="slidenum">
              <a:rPr lang="en-US"/>
              <a:pPr>
                <a:defRPr/>
              </a:pPr>
              <a:t>‹#›</a:t>
            </a:fld>
            <a:endParaRPr lang="en-US"/>
          </a:p>
        </p:txBody>
      </p:sp>
      <p:pic>
        <p:nvPicPr>
          <p:cNvPr id="1034" name="Picture 12"/>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52400" y="6400800"/>
            <a:ext cx="4413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6" r:id="rId1"/>
    <p:sldLayoutId id="2147483759"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2.png"/><Relationship Id="rId5" Type="http://schemas.openxmlformats.org/officeDocument/2006/relationships/image" Target="../media/image6.png"/><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2.png"/><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2.png"/><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2.png"/><Relationship Id="rId5" Type="http://schemas.openxmlformats.org/officeDocument/2006/relationships/chart" Target="../charts/chart1.xml"/><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2.png"/><Relationship Id="rId5" Type="http://schemas.openxmlformats.org/officeDocument/2006/relationships/chart" Target="../charts/chart2.xml"/><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2.png"/><Relationship Id="rId5" Type="http://schemas.openxmlformats.org/officeDocument/2006/relationships/chart" Target="../charts/chart3.xml"/><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2.png"/><Relationship Id="rId5" Type="http://schemas.openxmlformats.org/officeDocument/2006/relationships/chart" Target="../charts/chart4.xml"/><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2.png"/><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2.png"/><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image" Target="../media/image4.wmf"/><Relationship Id="rId5" Type="http://schemas.openxmlformats.org/officeDocument/2006/relationships/image" Target="../media/image2.png"/><Relationship Id="rId6" Type="http://schemas.openxmlformats.org/officeDocument/2006/relationships/oleObject" Target="../embeddings/oleObject2.bin"/><Relationship Id="rId7" Type="http://schemas.openxmlformats.org/officeDocument/2006/relationships/package" Target="../embeddings/Microsoft_Word_Document3.docx"/><Relationship Id="rId8" Type="http://schemas.openxmlformats.org/officeDocument/2006/relationships/image" Target="../media/image7.emf"/><Relationship Id="rId1" Type="http://schemas.openxmlformats.org/officeDocument/2006/relationships/vmlDrawing" Target="../drawings/vmlDrawing2.vml"/><Relationship Id="rId2"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2.png"/><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2.png"/><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image" Target="../media/image4.wmf"/><Relationship Id="rId5" Type="http://schemas.openxmlformats.org/officeDocument/2006/relationships/image" Target="../media/image2.png"/><Relationship Id="rId6" Type="http://schemas.openxmlformats.org/officeDocument/2006/relationships/oleObject" Target="../embeddings/oleObject3.bin"/><Relationship Id="rId7" Type="http://schemas.openxmlformats.org/officeDocument/2006/relationships/package" Target="../embeddings/Microsoft_Word_Document4.docx"/><Relationship Id="rId8" Type="http://schemas.openxmlformats.org/officeDocument/2006/relationships/image" Target="../media/image8.emf"/><Relationship Id="rId1" Type="http://schemas.openxmlformats.org/officeDocument/2006/relationships/vmlDrawing" Target="../drawings/vmlDrawing3.vml"/><Relationship Id="rId2"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2.png"/><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image" Target="../media/image4.wmf"/><Relationship Id="rId5" Type="http://schemas.openxmlformats.org/officeDocument/2006/relationships/image" Target="../media/image2.png"/><Relationship Id="rId6" Type="http://schemas.openxmlformats.org/officeDocument/2006/relationships/oleObject" Target="../embeddings/oleObject4.bin"/><Relationship Id="rId7" Type="http://schemas.openxmlformats.org/officeDocument/2006/relationships/package" Target="../embeddings/Microsoft_Word_Document5.docx"/><Relationship Id="rId8" Type="http://schemas.openxmlformats.org/officeDocument/2006/relationships/image" Target="../media/image9.emf"/><Relationship Id="rId1" Type="http://schemas.openxmlformats.org/officeDocument/2006/relationships/vmlDrawing" Target="../drawings/vmlDrawing4.vml"/><Relationship Id="rId2"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2.png"/><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image" Target="../media/image4.wmf"/><Relationship Id="rId5" Type="http://schemas.openxmlformats.org/officeDocument/2006/relationships/image" Target="../media/image2.png"/><Relationship Id="rId6" Type="http://schemas.openxmlformats.org/officeDocument/2006/relationships/oleObject" Target="../embeddings/oleObject5.bin"/><Relationship Id="rId7" Type="http://schemas.openxmlformats.org/officeDocument/2006/relationships/package" Target="../embeddings/Microsoft_Word_Document6.docx"/><Relationship Id="rId8" Type="http://schemas.openxmlformats.org/officeDocument/2006/relationships/image" Target="../media/image10.png"/><Relationship Id="rId1" Type="http://schemas.openxmlformats.org/officeDocument/2006/relationships/vmlDrawing" Target="../drawings/vmlDrawing5.vml"/><Relationship Id="rId2"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2.png"/><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image" Target="../media/image4.wmf"/><Relationship Id="rId5" Type="http://schemas.openxmlformats.org/officeDocument/2006/relationships/image" Target="../media/image2.png"/><Relationship Id="rId6" Type="http://schemas.openxmlformats.org/officeDocument/2006/relationships/oleObject" Target="../embeddings/oleObject6.bin"/><Relationship Id="rId7" Type="http://schemas.openxmlformats.org/officeDocument/2006/relationships/package" Target="../embeddings/Microsoft_Word_Document7.docx"/><Relationship Id="rId8" Type="http://schemas.openxmlformats.org/officeDocument/2006/relationships/image" Target="../media/image11.emf"/><Relationship Id="rId1" Type="http://schemas.openxmlformats.org/officeDocument/2006/relationships/vmlDrawing" Target="../drawings/vmlDrawing6.vml"/><Relationship Id="rId2"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2.png"/><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2.png"/><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2.png"/><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2.png"/><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2.png"/><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2.png"/><Relationship Id="rId1" Type="http://schemas.openxmlformats.org/officeDocument/2006/relationships/slideLayout" Target="../slideLayouts/slideLayout1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2.png"/><Relationship Id="rId1" Type="http://schemas.openxmlformats.org/officeDocument/2006/relationships/slideLayout" Target="../slideLayouts/slideLayout1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2.png"/><Relationship Id="rId1" Type="http://schemas.openxmlformats.org/officeDocument/2006/relationships/slideLayout" Target="../slideLayouts/slideLayout1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2.png"/><Relationship Id="rId1" Type="http://schemas.openxmlformats.org/officeDocument/2006/relationships/slideLayout" Target="../slideLayouts/slideLayout13.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2.png"/><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2.png"/><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2.png"/><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2.png"/><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4.wmf"/><Relationship Id="rId5" Type="http://schemas.openxmlformats.org/officeDocument/2006/relationships/image" Target="../media/image2.png"/><Relationship Id="rId6" Type="http://schemas.openxmlformats.org/officeDocument/2006/relationships/oleObject" Target="../embeddings/oleObject1.bin"/><Relationship Id="rId7" Type="http://schemas.openxmlformats.org/officeDocument/2006/relationships/package" Target="../embeddings/Microsoft_Word_Document1.docx"/><Relationship Id="rId8" Type="http://schemas.openxmlformats.org/officeDocument/2006/relationships/image" Target="../media/image5.emf"/><Relationship Id="rId1" Type="http://schemas.openxmlformats.org/officeDocument/2006/relationships/vmlDrawing" Target="../drawings/vmlDrawing1.vml"/><Relationship Id="rId2"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2.png"/><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p:cNvSpPr txBox="1">
            <a:spLocks/>
          </p:cNvSpPr>
          <p:nvPr/>
        </p:nvSpPr>
        <p:spPr bwMode="auto">
          <a:xfrm>
            <a:off x="0" y="3629714"/>
            <a:ext cx="9144000" cy="29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3200" dirty="0" smtClean="0">
                <a:solidFill>
                  <a:srgbClr val="93B213"/>
                </a:solidFill>
                <a:latin typeface="Calibri" charset="0"/>
              </a:rPr>
              <a:t>Social Presence in Online Learning: A Scoping Study</a:t>
            </a:r>
          </a:p>
          <a:p>
            <a:pPr algn="ctr"/>
            <a:r>
              <a:rPr lang="en-US" sz="2000" b="1" dirty="0" smtClean="0">
                <a:solidFill>
                  <a:schemeClr val="bg1">
                    <a:lumMod val="50000"/>
                  </a:schemeClr>
                </a:solidFill>
                <a:latin typeface="Calibri" charset="0"/>
              </a:rPr>
              <a:t>David Mykota, Ph. D</a:t>
            </a:r>
          </a:p>
          <a:p>
            <a:pPr algn="ctr"/>
            <a:r>
              <a:rPr lang="en-US" sz="2000" b="1" dirty="0" smtClean="0">
                <a:solidFill>
                  <a:schemeClr val="bg1">
                    <a:lumMod val="50000"/>
                  </a:schemeClr>
                </a:solidFill>
                <a:latin typeface="Calibri" charset="0"/>
              </a:rPr>
              <a:t>College of Education</a:t>
            </a:r>
          </a:p>
          <a:p>
            <a:pPr algn="ctr"/>
            <a:endParaRPr lang="en-US" sz="2000" b="1" dirty="0" smtClean="0">
              <a:solidFill>
                <a:schemeClr val="bg1">
                  <a:lumMod val="50000"/>
                </a:schemeClr>
              </a:solidFill>
              <a:latin typeface="Calibri" charset="0"/>
            </a:endParaRPr>
          </a:p>
          <a:p>
            <a:pPr algn="ctr"/>
            <a:endParaRPr lang="en-US" sz="2000" b="1" dirty="0">
              <a:solidFill>
                <a:schemeClr val="bg1">
                  <a:lumMod val="50000"/>
                </a:schemeClr>
              </a:solidFill>
              <a:latin typeface="Calibri" charset="0"/>
            </a:endParaRPr>
          </a:p>
          <a:p>
            <a:pPr algn="ctr"/>
            <a:r>
              <a:rPr lang="en-US" sz="2000" b="1" smtClean="0">
                <a:solidFill>
                  <a:schemeClr val="bg1">
                    <a:lumMod val="50000"/>
                  </a:schemeClr>
                </a:solidFill>
                <a:latin typeface="Calibri" charset="0"/>
              </a:rPr>
              <a:t>Canadian </a:t>
            </a:r>
            <a:r>
              <a:rPr lang="en-US" sz="2000" b="1" smtClean="0">
                <a:solidFill>
                  <a:schemeClr val="bg1">
                    <a:lumMod val="50000"/>
                  </a:schemeClr>
                </a:solidFill>
                <a:latin typeface="Calibri" charset="0"/>
              </a:rPr>
              <a:t>Initiative </a:t>
            </a:r>
            <a:r>
              <a:rPr lang="en-US" sz="2000" b="1" dirty="0" smtClean="0">
                <a:solidFill>
                  <a:schemeClr val="bg1">
                    <a:lumMod val="50000"/>
                  </a:schemeClr>
                </a:solidFill>
                <a:latin typeface="Calibri" charset="0"/>
              </a:rPr>
              <a:t>for Distance Education Research</a:t>
            </a:r>
          </a:p>
          <a:p>
            <a:pPr algn="ctr"/>
            <a:endParaRPr lang="en-US" sz="2000" b="1" dirty="0" smtClean="0">
              <a:solidFill>
                <a:schemeClr val="bg1">
                  <a:lumMod val="50000"/>
                </a:schemeClr>
              </a:solidFill>
              <a:latin typeface="Calibri" charset="0"/>
            </a:endParaRPr>
          </a:p>
          <a:p>
            <a:pPr algn="ctr"/>
            <a:r>
              <a:rPr lang="en-US" sz="2000" b="1" dirty="0">
                <a:solidFill>
                  <a:schemeClr val="bg1">
                    <a:lumMod val="50000"/>
                  </a:schemeClr>
                </a:solidFill>
                <a:latin typeface="Calibri" charset="0"/>
              </a:rPr>
              <a:t>F</a:t>
            </a:r>
            <a:r>
              <a:rPr lang="en-US" sz="2000" b="1" dirty="0" smtClean="0">
                <a:solidFill>
                  <a:schemeClr val="bg1">
                    <a:lumMod val="50000"/>
                  </a:schemeClr>
                </a:solidFill>
                <a:latin typeface="Calibri" charset="0"/>
              </a:rPr>
              <a:t>unded by the Social </a:t>
            </a:r>
            <a:r>
              <a:rPr lang="en-US" sz="2000" b="1" dirty="0">
                <a:solidFill>
                  <a:schemeClr val="bg1">
                    <a:lumMod val="50000"/>
                  </a:schemeClr>
                </a:solidFill>
                <a:latin typeface="Calibri" charset="0"/>
              </a:rPr>
              <a:t>S</a:t>
            </a:r>
            <a:r>
              <a:rPr lang="en-US" sz="2000" b="1" dirty="0" smtClean="0">
                <a:solidFill>
                  <a:schemeClr val="bg1">
                    <a:lumMod val="50000"/>
                  </a:schemeClr>
                </a:solidFill>
                <a:latin typeface="Calibri" charset="0"/>
              </a:rPr>
              <a:t>ciences and Humanities Research Council of  Canada</a:t>
            </a:r>
          </a:p>
          <a:p>
            <a:pPr algn="ctr"/>
            <a:r>
              <a:rPr lang="en-US" sz="2000" b="1" dirty="0" smtClean="0">
                <a:solidFill>
                  <a:schemeClr val="bg1">
                    <a:lumMod val="50000"/>
                  </a:schemeClr>
                </a:solidFill>
                <a:latin typeface="Calibri" charset="0"/>
              </a:rPr>
              <a:t>Insight Development Grant Program</a:t>
            </a:r>
            <a:endParaRPr lang="en-US" sz="2000" b="1" dirty="0">
              <a:solidFill>
                <a:schemeClr val="bg1">
                  <a:lumMod val="50000"/>
                </a:schemeClr>
              </a:solidFill>
              <a:latin typeface="Calibri" charset="0"/>
            </a:endParaRPr>
          </a:p>
        </p:txBody>
      </p:sp>
      <p:pic>
        <p:nvPicPr>
          <p:cNvPr id="7"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715202" y="4905996"/>
            <a:ext cx="1713597" cy="384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840" t="13246" r="773" b="8944"/>
          <a:stretch/>
        </p:blipFill>
        <p:spPr bwMode="auto">
          <a:xfrm>
            <a:off x="185529" y="188640"/>
            <a:ext cx="8778960" cy="3384000"/>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txBox="1">
            <a:spLocks/>
          </p:cNvSpPr>
          <p:nvPr/>
        </p:nvSpPr>
        <p:spPr bwMode="auto">
          <a:xfrm>
            <a:off x="709464" y="6392911"/>
            <a:ext cx="830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161925" indent="-161925">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indent="0" algn="ctr">
              <a:buSzPct val="100000"/>
            </a:pPr>
            <a:r>
              <a:rPr lang="en-US" sz="1400" dirty="0">
                <a:latin typeface="+mn-lt"/>
              </a:rPr>
              <a:t>Fig. </a:t>
            </a:r>
            <a:r>
              <a:rPr lang="en-US" sz="1400" dirty="0" smtClean="0">
                <a:latin typeface="+mn-lt"/>
              </a:rPr>
              <a:t>1  </a:t>
            </a:r>
            <a:r>
              <a:rPr lang="en-US" sz="1400" dirty="0">
                <a:latin typeface="+mn-lt"/>
              </a:rPr>
              <a:t>Flow Chart of Decision Making Process for Social Presence Scoping Review </a:t>
            </a:r>
            <a:endParaRPr lang="en-CA" sz="1400" dirty="0">
              <a:latin typeface="+mn-lt"/>
            </a:endParaRPr>
          </a:p>
          <a:p>
            <a:pPr marL="0" indent="0" algn="ctr">
              <a:buSzPct val="100000"/>
            </a:pPr>
            <a:endParaRPr lang="en-US" sz="1400" dirty="0">
              <a:solidFill>
                <a:srgbClr val="A6A6A6"/>
              </a:solidFill>
              <a:latin typeface="Lucida Sans" charset="0"/>
              <a:cs typeface="Lucida Sans" charset="0"/>
            </a:endParaRPr>
          </a:p>
        </p:txBody>
      </p:sp>
      <p:sp>
        <p:nvSpPr>
          <p:cNvPr id="15364" name="Title 1"/>
          <p:cNvSpPr txBox="1">
            <a:spLocks/>
          </p:cNvSpPr>
          <p:nvPr/>
        </p:nvSpPr>
        <p:spPr bwMode="auto">
          <a:xfrm>
            <a:off x="1752600" y="228600"/>
            <a:ext cx="723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107950" indent="-107950">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107950" lvl="8" indent="-107950" algn="r" defTabSz="914400">
              <a:lnSpc>
                <a:spcPct val="95000"/>
              </a:lnSpc>
              <a:buClr>
                <a:srgbClr val="E4E4E4"/>
              </a:buClr>
              <a:buSzPct val="100000"/>
              <a:buBlip>
                <a:blip r:embed="rId3"/>
              </a:buBlip>
            </a:pPr>
            <a:r>
              <a:rPr lang="en-US" sz="1200" b="1" i="1" dirty="0">
                <a:solidFill>
                  <a:srgbClr val="A6A6A6"/>
                </a:solidFill>
                <a:latin typeface="Lucida Sans" charset="0"/>
              </a:rPr>
              <a:t>Social Presence: A Scoping Study</a:t>
            </a:r>
          </a:p>
          <a:p>
            <a:pPr algn="r">
              <a:lnSpc>
                <a:spcPct val="95000"/>
              </a:lnSpc>
              <a:buClr>
                <a:srgbClr val="E4E4E4"/>
              </a:buClr>
              <a:buSzPct val="100000"/>
              <a:buFontTx/>
              <a:buBlip>
                <a:blip r:embed="rId3"/>
              </a:buBlip>
            </a:pPr>
            <a:endParaRPr lang="en-US" sz="1200" b="1" dirty="0">
              <a:solidFill>
                <a:srgbClr val="A6A6A6"/>
              </a:solidFill>
              <a:latin typeface="Lucida Sans" charset="0"/>
            </a:endParaRPr>
          </a:p>
        </p:txBody>
      </p:sp>
      <p:sp>
        <p:nvSpPr>
          <p:cNvPr id="6" name="Title 1"/>
          <p:cNvSpPr txBox="1">
            <a:spLocks/>
          </p:cNvSpPr>
          <p:nvPr/>
        </p:nvSpPr>
        <p:spPr bwMode="auto">
          <a:xfrm>
            <a:off x="0" y="9906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4000" dirty="0" smtClean="0">
                <a:solidFill>
                  <a:srgbClr val="93B213"/>
                </a:solidFill>
                <a:latin typeface="Calibri" charset="0"/>
              </a:rPr>
              <a:t>Agenda item one</a:t>
            </a:r>
            <a:endParaRPr lang="en-US" sz="4000" dirty="0">
              <a:solidFill>
                <a:srgbClr val="5B5B5B"/>
              </a:solidFill>
              <a:latin typeface="Calibri" charset="0"/>
            </a:endParaRPr>
          </a:p>
        </p:txBody>
      </p:sp>
      <p:sp>
        <p:nvSpPr>
          <p:cNvPr id="7" name="Content Placeholder 2"/>
          <p:cNvSpPr txBox="1">
            <a:spLocks/>
          </p:cNvSpPr>
          <p:nvPr/>
        </p:nvSpPr>
        <p:spPr>
          <a:xfrm>
            <a:off x="0" y="1851248"/>
            <a:ext cx="9144000" cy="60960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spcBef>
                <a:spcPts val="1175"/>
              </a:spcBef>
              <a:spcAft>
                <a:spcPts val="600"/>
              </a:spcAft>
              <a:buSzPct val="70000"/>
              <a:buFont typeface="Wingdings" charset="0"/>
              <a:buNone/>
            </a:pPr>
            <a:r>
              <a:rPr lang="en-US" sz="3500" smtClean="0">
                <a:solidFill>
                  <a:srgbClr val="AFAFAF"/>
                </a:solidFill>
                <a:latin typeface="Calibri" charset="0"/>
              </a:rPr>
              <a:t>Subtitle</a:t>
            </a:r>
            <a:endParaRPr lang="en-US" sz="3500" dirty="0">
              <a:solidFill>
                <a:srgbClr val="AFAFAF"/>
              </a:solidFill>
              <a:latin typeface="Calibri"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06435" y="231589"/>
            <a:ext cx="1413237" cy="317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p:nvPr/>
        </p:nvPicPr>
        <p:blipFill>
          <a:blip r:embed="rId5">
            <a:extLst>
              <a:ext uri="{28A0092B-C50C-407E-A947-70E740481C1C}">
                <a14:useLocalDpi xmlns:a14="http://schemas.microsoft.com/office/drawing/2010/main" val="0"/>
              </a:ext>
            </a:extLst>
          </a:blip>
          <a:srcRect/>
          <a:stretch>
            <a:fillRect/>
          </a:stretch>
        </p:blipFill>
        <p:spPr bwMode="auto">
          <a:xfrm>
            <a:off x="1828800" y="476672"/>
            <a:ext cx="5486400" cy="5878830"/>
          </a:xfrm>
          <a:prstGeom prst="rect">
            <a:avLst/>
          </a:prstGeom>
          <a:noFill/>
          <a:ln>
            <a:noFill/>
          </a:ln>
        </p:spPr>
      </p:pic>
    </p:spTree>
    <p:extLst>
      <p:ext uri="{BB962C8B-B14F-4D97-AF65-F5344CB8AC3E}">
        <p14:creationId xmlns:p14="http://schemas.microsoft.com/office/powerpoint/2010/main" val="295230480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txBox="1">
            <a:spLocks/>
          </p:cNvSpPr>
          <p:nvPr/>
        </p:nvSpPr>
        <p:spPr bwMode="auto">
          <a:xfrm>
            <a:off x="685800" y="6400800"/>
            <a:ext cx="830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161925" indent="-161925">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indent="0" algn="r">
              <a:buSzPct val="100000"/>
            </a:pPr>
            <a:endParaRPr lang="en-US" sz="1400" dirty="0">
              <a:solidFill>
                <a:srgbClr val="A6A6A6"/>
              </a:solidFill>
              <a:latin typeface="Lucida Sans" charset="0"/>
              <a:cs typeface="Lucida Sans" charset="0"/>
            </a:endParaRPr>
          </a:p>
        </p:txBody>
      </p:sp>
      <p:sp>
        <p:nvSpPr>
          <p:cNvPr id="15364" name="Title 1"/>
          <p:cNvSpPr txBox="1">
            <a:spLocks/>
          </p:cNvSpPr>
          <p:nvPr/>
        </p:nvSpPr>
        <p:spPr bwMode="auto">
          <a:xfrm>
            <a:off x="1752600" y="228600"/>
            <a:ext cx="723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107950" indent="-107950">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107950" lvl="8" indent="-107950" algn="r" defTabSz="914400">
              <a:lnSpc>
                <a:spcPct val="95000"/>
              </a:lnSpc>
              <a:buClr>
                <a:srgbClr val="E4E4E4"/>
              </a:buClr>
              <a:buSzPct val="100000"/>
              <a:buBlip>
                <a:blip r:embed="rId3"/>
              </a:buBlip>
            </a:pPr>
            <a:r>
              <a:rPr lang="en-US" sz="1200" b="1" i="1" dirty="0">
                <a:solidFill>
                  <a:srgbClr val="A6A6A6"/>
                </a:solidFill>
                <a:latin typeface="Lucida Sans" charset="0"/>
              </a:rPr>
              <a:t>Social Presence: A Scoping Study</a:t>
            </a:r>
          </a:p>
          <a:p>
            <a:pPr algn="r">
              <a:lnSpc>
                <a:spcPct val="95000"/>
              </a:lnSpc>
              <a:buClr>
                <a:srgbClr val="E4E4E4"/>
              </a:buClr>
              <a:buSzPct val="100000"/>
              <a:buFontTx/>
              <a:buBlip>
                <a:blip r:embed="rId3"/>
              </a:buBlip>
            </a:pPr>
            <a:endParaRPr lang="en-US" sz="1200" b="1" dirty="0">
              <a:solidFill>
                <a:srgbClr val="A6A6A6"/>
              </a:solidFill>
              <a:latin typeface="Lucida Sans" charset="0"/>
            </a:endParaRPr>
          </a:p>
        </p:txBody>
      </p:sp>
      <p:sp>
        <p:nvSpPr>
          <p:cNvPr id="6" name="Title 1"/>
          <p:cNvSpPr txBox="1">
            <a:spLocks/>
          </p:cNvSpPr>
          <p:nvPr/>
        </p:nvSpPr>
        <p:spPr bwMode="auto">
          <a:xfrm>
            <a:off x="0" y="980728"/>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endParaRPr lang="en-US" sz="4000" dirty="0">
              <a:solidFill>
                <a:srgbClr val="5B5B5B"/>
              </a:solidFill>
              <a:latin typeface="Calibri" charset="0"/>
            </a:endParaRPr>
          </a:p>
        </p:txBody>
      </p:sp>
      <p:sp>
        <p:nvSpPr>
          <p:cNvPr id="7" name="Content Placeholder 2"/>
          <p:cNvSpPr txBox="1">
            <a:spLocks/>
          </p:cNvSpPr>
          <p:nvPr/>
        </p:nvSpPr>
        <p:spPr>
          <a:xfrm>
            <a:off x="0" y="775548"/>
            <a:ext cx="9144000" cy="60960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spcBef>
                <a:spcPts val="1175"/>
              </a:spcBef>
              <a:spcAft>
                <a:spcPts val="600"/>
              </a:spcAft>
              <a:buSzPct val="70000"/>
              <a:buFont typeface="Wingdings" charset="0"/>
              <a:buNone/>
            </a:pPr>
            <a:r>
              <a:rPr lang="en-US" sz="3500" dirty="0" smtClean="0">
                <a:solidFill>
                  <a:srgbClr val="AFAFAF"/>
                </a:solidFill>
                <a:latin typeface="Calibri" charset="0"/>
              </a:rPr>
              <a:t>Data Analysis</a:t>
            </a:r>
            <a:endParaRPr lang="en-US" sz="3500" dirty="0">
              <a:solidFill>
                <a:srgbClr val="AFAFAF"/>
              </a:solidFill>
              <a:latin typeface="Calibri" charset="0"/>
            </a:endParaRPr>
          </a:p>
        </p:txBody>
      </p:sp>
      <p:sp>
        <p:nvSpPr>
          <p:cNvPr id="8" name="Content Placeholder 2"/>
          <p:cNvSpPr txBox="1">
            <a:spLocks/>
          </p:cNvSpPr>
          <p:nvPr/>
        </p:nvSpPr>
        <p:spPr bwMode="auto">
          <a:xfrm>
            <a:off x="1619672" y="1618412"/>
            <a:ext cx="59626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Aft>
                <a:spcPts val="600"/>
              </a:spcAft>
              <a:buSzPct val="75000"/>
            </a:pPr>
            <a:r>
              <a:rPr lang="en-US" sz="1600" dirty="0">
                <a:latin typeface="+mn-lt"/>
              </a:rPr>
              <a:t>D</a:t>
            </a:r>
            <a:r>
              <a:rPr lang="en-US" sz="1600" dirty="0" smtClean="0">
                <a:latin typeface="+mn-lt"/>
              </a:rPr>
              <a:t>ata </a:t>
            </a:r>
            <a:r>
              <a:rPr lang="en-US" sz="1600" dirty="0">
                <a:latin typeface="+mn-lt"/>
              </a:rPr>
              <a:t>was extracted </a:t>
            </a:r>
            <a:r>
              <a:rPr lang="en-US" sz="1600" dirty="0" smtClean="0">
                <a:latin typeface="+mn-lt"/>
              </a:rPr>
              <a:t>using a data </a:t>
            </a:r>
            <a:r>
              <a:rPr lang="en-US" sz="1600" dirty="0">
                <a:latin typeface="+mn-lt"/>
              </a:rPr>
              <a:t>extraction form modeled after Peters et al.’s (2015) recommendations </a:t>
            </a:r>
            <a:r>
              <a:rPr lang="en-US" sz="1600" dirty="0" smtClean="0">
                <a:latin typeface="+mn-lt"/>
              </a:rPr>
              <a:t>for systematic </a:t>
            </a:r>
            <a:r>
              <a:rPr lang="en-US" sz="1600" dirty="0">
                <a:latin typeface="+mn-lt"/>
              </a:rPr>
              <a:t>scoping reviews. </a:t>
            </a:r>
            <a:endParaRPr lang="en-US" sz="1600" dirty="0" smtClean="0">
              <a:latin typeface="+mn-lt"/>
            </a:endParaRPr>
          </a:p>
          <a:p>
            <a:pPr eaLnBrk="1" hangingPunct="1">
              <a:spcAft>
                <a:spcPts val="600"/>
              </a:spcAft>
              <a:buSzPct val="75000"/>
            </a:pPr>
            <a:endParaRPr lang="en-US" sz="1600" dirty="0" smtClean="0">
              <a:latin typeface="+mn-lt"/>
            </a:endParaRPr>
          </a:p>
          <a:p>
            <a:pPr eaLnBrk="1" hangingPunct="1">
              <a:spcAft>
                <a:spcPts val="600"/>
              </a:spcAft>
              <a:buSzPct val="75000"/>
            </a:pPr>
            <a:r>
              <a:rPr lang="en-US" sz="1600" dirty="0" smtClean="0">
                <a:latin typeface="+mn-lt"/>
              </a:rPr>
              <a:t>The </a:t>
            </a:r>
            <a:r>
              <a:rPr lang="en-US" sz="1600" dirty="0">
                <a:latin typeface="+mn-lt"/>
              </a:rPr>
              <a:t>form was then piloted with modification occurring until there was an 80% agreement between </a:t>
            </a:r>
            <a:r>
              <a:rPr lang="en-US" sz="1600" dirty="0" smtClean="0">
                <a:latin typeface="+mn-lt"/>
              </a:rPr>
              <a:t>reviewers.</a:t>
            </a:r>
          </a:p>
          <a:p>
            <a:pPr eaLnBrk="1" hangingPunct="1">
              <a:spcAft>
                <a:spcPts val="600"/>
              </a:spcAft>
              <a:buSzPct val="75000"/>
            </a:pPr>
            <a:endParaRPr lang="en-US" sz="1600" dirty="0" smtClean="0">
              <a:latin typeface="+mn-lt"/>
            </a:endParaRPr>
          </a:p>
          <a:p>
            <a:pPr eaLnBrk="1" hangingPunct="1">
              <a:spcAft>
                <a:spcPts val="600"/>
              </a:spcAft>
              <a:buSzPct val="75000"/>
            </a:pPr>
            <a:r>
              <a:rPr lang="en-US" sz="1600" dirty="0" smtClean="0">
                <a:latin typeface="+mn-lt"/>
              </a:rPr>
              <a:t>The </a:t>
            </a:r>
            <a:r>
              <a:rPr lang="en-US" sz="1600" dirty="0">
                <a:latin typeface="+mn-lt"/>
              </a:rPr>
              <a:t>data was then entered into word files with a content analysis (Hsieh &amp; Shannon, 2005) pertinent to the objectives outlined conducted. </a:t>
            </a:r>
            <a:endParaRPr lang="en-US" sz="1600" dirty="0" smtClean="0">
              <a:latin typeface="+mn-lt"/>
            </a:endParaRPr>
          </a:p>
          <a:p>
            <a:pPr eaLnBrk="1" hangingPunct="1">
              <a:spcAft>
                <a:spcPts val="600"/>
              </a:spcAft>
              <a:buSzPct val="75000"/>
            </a:pPr>
            <a:endParaRPr lang="en-CA" sz="1600" dirty="0" smtClean="0">
              <a:latin typeface="+mn-lt"/>
            </a:endParaRPr>
          </a:p>
          <a:p>
            <a:pPr eaLnBrk="1" hangingPunct="1">
              <a:spcAft>
                <a:spcPts val="600"/>
              </a:spcAft>
              <a:buSzPct val="75000"/>
            </a:pPr>
            <a:r>
              <a:rPr lang="en-US" sz="1600" dirty="0" smtClean="0">
                <a:latin typeface="+mn-lt"/>
              </a:rPr>
              <a:t>Descriptive </a:t>
            </a:r>
            <a:r>
              <a:rPr lang="en-US" sz="1600" dirty="0">
                <a:latin typeface="+mn-lt"/>
              </a:rPr>
              <a:t>characteristics of the social presence scoping review were obtained through a numerical analysis of the data extracted and </a:t>
            </a:r>
            <a:r>
              <a:rPr lang="en-US" sz="1600" dirty="0" smtClean="0">
                <a:latin typeface="+mn-lt"/>
              </a:rPr>
              <a:t>charted.</a:t>
            </a:r>
            <a:r>
              <a:rPr lang="en-CA" sz="1600" dirty="0" smtClean="0">
                <a:latin typeface="+mn-lt"/>
              </a:rPr>
              <a:t> </a:t>
            </a:r>
            <a:endParaRPr lang="en-US" sz="1600" dirty="0">
              <a:latin typeface="+mn-lt"/>
            </a:endParaRPr>
          </a:p>
          <a:p>
            <a:pPr eaLnBrk="1" hangingPunct="1">
              <a:spcAft>
                <a:spcPts val="600"/>
              </a:spcAft>
              <a:buSzPct val="75000"/>
            </a:pPr>
            <a:endParaRPr lang="en-US" sz="1500" dirty="0">
              <a:solidFill>
                <a:srgbClr val="AFAFAF"/>
              </a:solidFill>
              <a:latin typeface="Calibri" charset="0"/>
              <a:ea typeface="MS PGothic" charset="0"/>
              <a:cs typeface="MS PGothic"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06435" y="231589"/>
            <a:ext cx="1413237" cy="317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57988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txBox="1">
            <a:spLocks/>
          </p:cNvSpPr>
          <p:nvPr/>
        </p:nvSpPr>
        <p:spPr bwMode="auto">
          <a:xfrm>
            <a:off x="685800" y="6400800"/>
            <a:ext cx="830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161925" indent="-161925">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indent="0" algn="r">
              <a:buSzPct val="100000"/>
            </a:pPr>
            <a:endParaRPr lang="en-US" sz="1400" dirty="0">
              <a:solidFill>
                <a:srgbClr val="A6A6A6"/>
              </a:solidFill>
              <a:latin typeface="Lucida Sans" charset="0"/>
              <a:cs typeface="Lucida Sans" charset="0"/>
            </a:endParaRPr>
          </a:p>
        </p:txBody>
      </p:sp>
      <p:sp>
        <p:nvSpPr>
          <p:cNvPr id="15364" name="Title 1"/>
          <p:cNvSpPr txBox="1">
            <a:spLocks/>
          </p:cNvSpPr>
          <p:nvPr/>
        </p:nvSpPr>
        <p:spPr bwMode="auto">
          <a:xfrm>
            <a:off x="1752600" y="228600"/>
            <a:ext cx="723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107950" indent="-107950">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107950" lvl="8" indent="-107950" algn="r" defTabSz="914400">
              <a:lnSpc>
                <a:spcPct val="95000"/>
              </a:lnSpc>
              <a:buClr>
                <a:srgbClr val="E4E4E4"/>
              </a:buClr>
              <a:buSzPct val="100000"/>
              <a:buBlip>
                <a:blip r:embed="rId3"/>
              </a:buBlip>
            </a:pPr>
            <a:r>
              <a:rPr lang="en-US" sz="1200" b="1" i="1" dirty="0">
                <a:solidFill>
                  <a:srgbClr val="A6A6A6"/>
                </a:solidFill>
                <a:latin typeface="Lucida Sans" charset="0"/>
              </a:rPr>
              <a:t>Social Presence: A Scoping Study</a:t>
            </a:r>
          </a:p>
          <a:p>
            <a:pPr algn="r">
              <a:lnSpc>
                <a:spcPct val="95000"/>
              </a:lnSpc>
              <a:buClr>
                <a:srgbClr val="E4E4E4"/>
              </a:buClr>
              <a:buSzPct val="100000"/>
              <a:buFontTx/>
              <a:buBlip>
                <a:blip r:embed="rId3"/>
              </a:buBlip>
            </a:pPr>
            <a:endParaRPr lang="en-US" sz="1200" b="1" dirty="0">
              <a:solidFill>
                <a:srgbClr val="A6A6A6"/>
              </a:solidFill>
              <a:latin typeface="Lucida Sans" charset="0"/>
            </a:endParaRPr>
          </a:p>
        </p:txBody>
      </p:sp>
      <p:sp>
        <p:nvSpPr>
          <p:cNvPr id="6" name="Title 1"/>
          <p:cNvSpPr txBox="1">
            <a:spLocks/>
          </p:cNvSpPr>
          <p:nvPr/>
        </p:nvSpPr>
        <p:spPr bwMode="auto">
          <a:xfrm>
            <a:off x="0" y="9906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endParaRPr lang="en-US" sz="4000" dirty="0">
              <a:solidFill>
                <a:srgbClr val="5B5B5B"/>
              </a:solidFill>
              <a:latin typeface="Calibri" charset="0"/>
            </a:endParaRPr>
          </a:p>
        </p:txBody>
      </p:sp>
      <p:sp>
        <p:nvSpPr>
          <p:cNvPr id="7" name="Content Placeholder 2"/>
          <p:cNvSpPr txBox="1">
            <a:spLocks/>
          </p:cNvSpPr>
          <p:nvPr/>
        </p:nvSpPr>
        <p:spPr>
          <a:xfrm>
            <a:off x="0" y="831068"/>
            <a:ext cx="9144000" cy="60960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spcBef>
                <a:spcPts val="1175"/>
              </a:spcBef>
              <a:spcAft>
                <a:spcPts val="600"/>
              </a:spcAft>
              <a:buSzPct val="70000"/>
              <a:buFont typeface="Wingdings" charset="0"/>
              <a:buNone/>
            </a:pPr>
            <a:r>
              <a:rPr lang="en-US" sz="3500" dirty="0" smtClean="0">
                <a:solidFill>
                  <a:srgbClr val="AFAFAF"/>
                </a:solidFill>
                <a:latin typeface="Calibri" charset="0"/>
              </a:rPr>
              <a:t>Results</a:t>
            </a:r>
            <a:endParaRPr lang="en-US" sz="3500" dirty="0">
              <a:solidFill>
                <a:srgbClr val="AFAFAF"/>
              </a:solidFill>
              <a:latin typeface="Calibri" charset="0"/>
            </a:endParaRPr>
          </a:p>
        </p:txBody>
      </p:sp>
      <p:sp>
        <p:nvSpPr>
          <p:cNvPr id="8" name="Content Placeholder 2"/>
          <p:cNvSpPr txBox="1">
            <a:spLocks/>
          </p:cNvSpPr>
          <p:nvPr/>
        </p:nvSpPr>
        <p:spPr bwMode="auto">
          <a:xfrm>
            <a:off x="1691680" y="1700808"/>
            <a:ext cx="59626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Aft>
                <a:spcPts val="600"/>
              </a:spcAft>
              <a:buSzPct val="75000"/>
            </a:pPr>
            <a:r>
              <a:rPr lang="en-US" sz="1600" dirty="0" smtClean="0">
                <a:latin typeface="+mn-lt"/>
              </a:rPr>
              <a:t>Numerical Analysis Results</a:t>
            </a:r>
          </a:p>
          <a:p>
            <a:pPr eaLnBrk="1" hangingPunct="1">
              <a:spcAft>
                <a:spcPts val="600"/>
              </a:spcAft>
              <a:buSzPct val="75000"/>
            </a:pPr>
            <a:endParaRPr lang="en-US" sz="1600" dirty="0">
              <a:latin typeface="+mn-lt"/>
            </a:endParaRPr>
          </a:p>
          <a:p>
            <a:pPr eaLnBrk="1" hangingPunct="1">
              <a:spcAft>
                <a:spcPts val="600"/>
              </a:spcAft>
              <a:buSzPct val="75000"/>
            </a:pPr>
            <a:r>
              <a:rPr lang="en-US" sz="1600" dirty="0" smtClean="0">
                <a:latin typeface="+mn-lt"/>
              </a:rPr>
              <a:t>The descriptive statistics of the scoping review presented as percentage of studies (</a:t>
            </a:r>
            <a:r>
              <a:rPr lang="en-US" sz="1600" i="1" dirty="0" smtClean="0">
                <a:latin typeface="+mn-lt"/>
              </a:rPr>
              <a:t>n</a:t>
            </a:r>
            <a:r>
              <a:rPr lang="en-US" sz="1600" dirty="0" smtClean="0">
                <a:latin typeface="+mn-lt"/>
              </a:rPr>
              <a:t>=105) include:</a:t>
            </a:r>
          </a:p>
          <a:p>
            <a:pPr eaLnBrk="1" hangingPunct="1">
              <a:spcAft>
                <a:spcPts val="600"/>
              </a:spcAft>
              <a:buSzPct val="75000"/>
            </a:pPr>
            <a:endParaRPr lang="en-US" sz="1600" dirty="0">
              <a:latin typeface="+mn-lt"/>
            </a:endParaRPr>
          </a:p>
          <a:p>
            <a:pPr marL="285750" indent="-285750" eaLnBrk="1" hangingPunct="1">
              <a:spcAft>
                <a:spcPts val="600"/>
              </a:spcAft>
              <a:buSzPct val="75000"/>
              <a:buFont typeface="Arial"/>
              <a:buChar char="•"/>
            </a:pPr>
            <a:r>
              <a:rPr lang="en-US" sz="1600" dirty="0" smtClean="0">
                <a:latin typeface="+mn-lt"/>
              </a:rPr>
              <a:t>Year </a:t>
            </a:r>
            <a:r>
              <a:rPr lang="en-US" sz="1600" dirty="0">
                <a:latin typeface="+mn-lt"/>
              </a:rPr>
              <a:t>of </a:t>
            </a:r>
            <a:r>
              <a:rPr lang="en-US" sz="1600" dirty="0" smtClean="0">
                <a:latin typeface="+mn-lt"/>
              </a:rPr>
              <a:t>Publication</a:t>
            </a:r>
            <a:r>
              <a:rPr lang="en-US" sz="1600" dirty="0">
                <a:latin typeface="+mn-lt"/>
              </a:rPr>
              <a:t> </a:t>
            </a:r>
            <a:endParaRPr lang="en-US" sz="1600" dirty="0" smtClean="0">
              <a:latin typeface="+mn-lt"/>
            </a:endParaRPr>
          </a:p>
          <a:p>
            <a:pPr marL="285750" indent="-285750" eaLnBrk="1" hangingPunct="1">
              <a:spcAft>
                <a:spcPts val="600"/>
              </a:spcAft>
              <a:buSzPct val="75000"/>
              <a:buFont typeface="Arial"/>
              <a:buChar char="•"/>
            </a:pPr>
            <a:r>
              <a:rPr lang="en-US" sz="1600" dirty="0" smtClean="0">
                <a:solidFill>
                  <a:srgbClr val="000000"/>
                </a:solidFill>
                <a:latin typeface="+mn-lt"/>
              </a:rPr>
              <a:t>Study Location </a:t>
            </a:r>
            <a:r>
              <a:rPr lang="en-US" sz="1600" dirty="0" smtClean="0">
                <a:latin typeface="+mn-lt"/>
              </a:rPr>
              <a:t> </a:t>
            </a:r>
          </a:p>
          <a:p>
            <a:pPr marL="285750" indent="-285750" eaLnBrk="1" hangingPunct="1">
              <a:spcAft>
                <a:spcPts val="600"/>
              </a:spcAft>
              <a:buSzPct val="75000"/>
              <a:buFont typeface="Arial"/>
              <a:buChar char="•"/>
            </a:pPr>
            <a:r>
              <a:rPr lang="en-US" sz="1600" dirty="0" smtClean="0">
                <a:latin typeface="+mn-lt"/>
              </a:rPr>
              <a:t>Type </a:t>
            </a:r>
            <a:r>
              <a:rPr lang="en-US" sz="1600" dirty="0">
                <a:latin typeface="+mn-lt"/>
              </a:rPr>
              <a:t>of Online Learning Environ </a:t>
            </a:r>
            <a:endParaRPr lang="en-US" sz="1600" dirty="0" smtClean="0">
              <a:latin typeface="+mn-lt"/>
            </a:endParaRPr>
          </a:p>
          <a:p>
            <a:pPr marL="285750" indent="-285750" eaLnBrk="1" hangingPunct="1">
              <a:spcAft>
                <a:spcPts val="600"/>
              </a:spcAft>
              <a:buSzPct val="75000"/>
              <a:buFont typeface="Arial"/>
              <a:buChar char="•"/>
            </a:pPr>
            <a:r>
              <a:rPr lang="en-US" sz="1600" dirty="0">
                <a:latin typeface="+mn-lt"/>
              </a:rPr>
              <a:t>S</a:t>
            </a:r>
            <a:r>
              <a:rPr lang="en-US" sz="1600" dirty="0" smtClean="0">
                <a:latin typeface="+mn-lt"/>
              </a:rPr>
              <a:t>tudy Design  </a:t>
            </a:r>
            <a:endParaRPr lang="en-US" sz="1500" dirty="0">
              <a:solidFill>
                <a:srgbClr val="AFAFAF"/>
              </a:solidFill>
              <a:latin typeface="+mn-lt"/>
              <a:ea typeface="MS PGothic" charset="0"/>
              <a:cs typeface="MS PGothic"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06435" y="231589"/>
            <a:ext cx="1413237" cy="317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57988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txBox="1">
            <a:spLocks/>
          </p:cNvSpPr>
          <p:nvPr/>
        </p:nvSpPr>
        <p:spPr bwMode="auto">
          <a:xfrm>
            <a:off x="755576" y="6381328"/>
            <a:ext cx="830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161925" indent="-161925">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indent="0" algn="ctr">
              <a:buSzPct val="100000"/>
            </a:pPr>
            <a:r>
              <a:rPr lang="en-US" sz="1400" dirty="0">
                <a:latin typeface="+mn-lt"/>
              </a:rPr>
              <a:t>Fig. </a:t>
            </a:r>
            <a:r>
              <a:rPr lang="en-US" sz="1400" dirty="0" smtClean="0">
                <a:latin typeface="+mn-lt"/>
              </a:rPr>
              <a:t>2  </a:t>
            </a:r>
            <a:r>
              <a:rPr lang="en-US" sz="1400" dirty="0">
                <a:latin typeface="+mn-lt"/>
              </a:rPr>
              <a:t>Social Presence Studies by Year of </a:t>
            </a:r>
            <a:r>
              <a:rPr lang="en-US" sz="1400" dirty="0" smtClean="0">
                <a:latin typeface="+mn-lt"/>
              </a:rPr>
              <a:t>Publication (</a:t>
            </a:r>
            <a:r>
              <a:rPr lang="en-US" sz="1400" i="1" dirty="0" smtClean="0">
                <a:latin typeface="+mn-lt"/>
              </a:rPr>
              <a:t>n</a:t>
            </a:r>
            <a:r>
              <a:rPr lang="en-US" sz="1400" dirty="0" smtClean="0">
                <a:latin typeface="+mn-lt"/>
              </a:rPr>
              <a:t>=105) </a:t>
            </a:r>
            <a:endParaRPr lang="en-CA" sz="1400" dirty="0">
              <a:latin typeface="+mn-lt"/>
            </a:endParaRPr>
          </a:p>
          <a:p>
            <a:pPr marL="0" indent="0" algn="ctr">
              <a:buSzPct val="100000"/>
            </a:pPr>
            <a:endParaRPr lang="en-US" sz="1400" dirty="0">
              <a:solidFill>
                <a:srgbClr val="A6A6A6"/>
              </a:solidFill>
              <a:latin typeface="Lucida Sans" charset="0"/>
              <a:cs typeface="Lucida Sans" charset="0"/>
            </a:endParaRPr>
          </a:p>
        </p:txBody>
      </p:sp>
      <p:sp>
        <p:nvSpPr>
          <p:cNvPr id="15364" name="Title 1"/>
          <p:cNvSpPr txBox="1">
            <a:spLocks/>
          </p:cNvSpPr>
          <p:nvPr/>
        </p:nvSpPr>
        <p:spPr bwMode="auto">
          <a:xfrm>
            <a:off x="1752600" y="228600"/>
            <a:ext cx="723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107950" indent="-107950">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107950" lvl="8" indent="-107950" algn="r" defTabSz="914400">
              <a:lnSpc>
                <a:spcPct val="95000"/>
              </a:lnSpc>
              <a:buClr>
                <a:srgbClr val="E4E4E4"/>
              </a:buClr>
              <a:buSzPct val="100000"/>
              <a:buBlip>
                <a:blip r:embed="rId3"/>
              </a:buBlip>
            </a:pPr>
            <a:r>
              <a:rPr lang="en-US" sz="1200" b="1" i="1" dirty="0">
                <a:solidFill>
                  <a:srgbClr val="A6A6A6"/>
                </a:solidFill>
                <a:latin typeface="Lucida Sans" charset="0"/>
              </a:rPr>
              <a:t>Social Presence: A Scoping Study</a:t>
            </a:r>
          </a:p>
          <a:p>
            <a:pPr algn="r">
              <a:lnSpc>
                <a:spcPct val="95000"/>
              </a:lnSpc>
              <a:buClr>
                <a:srgbClr val="E4E4E4"/>
              </a:buClr>
              <a:buSzPct val="100000"/>
              <a:buFontTx/>
              <a:buBlip>
                <a:blip r:embed="rId3"/>
              </a:buBlip>
            </a:pPr>
            <a:endParaRPr lang="en-US" sz="1200" b="1" dirty="0">
              <a:solidFill>
                <a:srgbClr val="A6A6A6"/>
              </a:solidFill>
              <a:latin typeface="Lucida Sans" charset="0"/>
            </a:endParaRPr>
          </a:p>
        </p:txBody>
      </p:sp>
      <p:sp>
        <p:nvSpPr>
          <p:cNvPr id="8" name="Content Placeholder 2"/>
          <p:cNvSpPr txBox="1">
            <a:spLocks/>
          </p:cNvSpPr>
          <p:nvPr/>
        </p:nvSpPr>
        <p:spPr bwMode="auto">
          <a:xfrm>
            <a:off x="1619672" y="1340768"/>
            <a:ext cx="59626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Aft>
                <a:spcPts val="600"/>
              </a:spcAft>
              <a:buSzPct val="75000"/>
            </a:pPr>
            <a:endParaRPr lang="en-US" sz="1500" dirty="0">
              <a:solidFill>
                <a:srgbClr val="AFAFAF"/>
              </a:solidFill>
              <a:latin typeface="Calibri" charset="0"/>
              <a:ea typeface="MS PGothic" charset="0"/>
              <a:cs typeface="MS PGothic"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06435" y="231589"/>
            <a:ext cx="1413237" cy="317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Chart 10"/>
          <p:cNvGraphicFramePr/>
          <p:nvPr>
            <p:extLst>
              <p:ext uri="{D42A27DB-BD31-4B8C-83A1-F6EECF244321}">
                <p14:modId xmlns:p14="http://schemas.microsoft.com/office/powerpoint/2010/main" val="1960517182"/>
              </p:ext>
            </p:extLst>
          </p:nvPr>
        </p:nvGraphicFramePr>
        <p:xfrm>
          <a:off x="1547664" y="1196752"/>
          <a:ext cx="6120680" cy="460851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3927725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txBox="1">
            <a:spLocks/>
          </p:cNvSpPr>
          <p:nvPr/>
        </p:nvSpPr>
        <p:spPr bwMode="auto">
          <a:xfrm>
            <a:off x="553940" y="6289760"/>
            <a:ext cx="830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161925" indent="-161925">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indent="0" algn="ctr">
              <a:buSzPct val="100000"/>
            </a:pPr>
            <a:r>
              <a:rPr lang="en-US" sz="1400" dirty="0" smtClean="0">
                <a:solidFill>
                  <a:srgbClr val="000000"/>
                </a:solidFill>
                <a:latin typeface="+mn-lt"/>
                <a:cs typeface="Lucida Sans" charset="0"/>
              </a:rPr>
              <a:t>Fig. 3  Social Presence Studies by Geographical Area </a:t>
            </a:r>
            <a:r>
              <a:rPr lang="en-US" sz="1400" dirty="0"/>
              <a:t>(</a:t>
            </a:r>
            <a:r>
              <a:rPr lang="en-US" sz="1400" i="1" dirty="0"/>
              <a:t>n</a:t>
            </a:r>
            <a:r>
              <a:rPr lang="en-US" sz="1400" dirty="0"/>
              <a:t>=105) </a:t>
            </a:r>
            <a:endParaRPr lang="en-CA" sz="1400" dirty="0"/>
          </a:p>
          <a:p>
            <a:pPr marL="0" indent="0" algn="ctr">
              <a:buSzPct val="100000"/>
            </a:pPr>
            <a:r>
              <a:rPr lang="en-US" sz="1400" dirty="0" smtClean="0">
                <a:solidFill>
                  <a:srgbClr val="000000"/>
                </a:solidFill>
                <a:latin typeface="+mn-lt"/>
                <a:cs typeface="Lucida Sans" charset="0"/>
              </a:rPr>
              <a:t> </a:t>
            </a:r>
            <a:endParaRPr lang="en-US" sz="1400" dirty="0">
              <a:solidFill>
                <a:srgbClr val="000000"/>
              </a:solidFill>
              <a:latin typeface="+mn-lt"/>
              <a:cs typeface="Lucida Sans" charset="0"/>
            </a:endParaRPr>
          </a:p>
        </p:txBody>
      </p:sp>
      <p:sp>
        <p:nvSpPr>
          <p:cNvPr id="15364" name="Title 1"/>
          <p:cNvSpPr txBox="1">
            <a:spLocks/>
          </p:cNvSpPr>
          <p:nvPr/>
        </p:nvSpPr>
        <p:spPr bwMode="auto">
          <a:xfrm>
            <a:off x="1752600" y="228600"/>
            <a:ext cx="723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107950" indent="-107950">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107950" lvl="8" indent="-107950" algn="r" defTabSz="914400">
              <a:lnSpc>
                <a:spcPct val="95000"/>
              </a:lnSpc>
              <a:buClr>
                <a:srgbClr val="E4E4E4"/>
              </a:buClr>
              <a:buSzPct val="100000"/>
              <a:buBlip>
                <a:blip r:embed="rId3"/>
              </a:buBlip>
            </a:pPr>
            <a:r>
              <a:rPr lang="en-US" sz="1200" b="1" i="1" dirty="0">
                <a:solidFill>
                  <a:srgbClr val="A6A6A6"/>
                </a:solidFill>
                <a:latin typeface="Lucida Sans" charset="0"/>
              </a:rPr>
              <a:t>Social Presence: A Scoping Study</a:t>
            </a:r>
          </a:p>
          <a:p>
            <a:pPr algn="r">
              <a:lnSpc>
                <a:spcPct val="95000"/>
              </a:lnSpc>
              <a:buClr>
                <a:srgbClr val="E4E4E4"/>
              </a:buClr>
              <a:buSzPct val="100000"/>
              <a:buFontTx/>
              <a:buBlip>
                <a:blip r:embed="rId3"/>
              </a:buBlip>
            </a:pPr>
            <a:endParaRPr lang="en-US" sz="1200" b="1" dirty="0">
              <a:solidFill>
                <a:srgbClr val="A6A6A6"/>
              </a:solidFill>
              <a:latin typeface="Lucida Sans" charset="0"/>
            </a:endParaRPr>
          </a:p>
        </p:txBody>
      </p:sp>
      <p:sp>
        <p:nvSpPr>
          <p:cNvPr id="6" name="Title 1"/>
          <p:cNvSpPr txBox="1">
            <a:spLocks/>
          </p:cNvSpPr>
          <p:nvPr/>
        </p:nvSpPr>
        <p:spPr bwMode="auto">
          <a:xfrm>
            <a:off x="0" y="9906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endParaRPr lang="en-US" sz="4000" dirty="0">
              <a:solidFill>
                <a:srgbClr val="5B5B5B"/>
              </a:solidFill>
              <a:latin typeface="Calibri" charset="0"/>
            </a:endParaRPr>
          </a:p>
        </p:txBody>
      </p:sp>
      <p:sp>
        <p:nvSpPr>
          <p:cNvPr id="7" name="Content Placeholder 2"/>
          <p:cNvSpPr txBox="1">
            <a:spLocks/>
          </p:cNvSpPr>
          <p:nvPr/>
        </p:nvSpPr>
        <p:spPr>
          <a:xfrm>
            <a:off x="0" y="1851248"/>
            <a:ext cx="9144000" cy="60960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spcBef>
                <a:spcPts val="1175"/>
              </a:spcBef>
              <a:spcAft>
                <a:spcPts val="600"/>
              </a:spcAft>
              <a:buSzPct val="70000"/>
              <a:buFont typeface="Wingdings" charset="0"/>
              <a:buNone/>
            </a:pPr>
            <a:endParaRPr lang="en-US" sz="3500" dirty="0">
              <a:solidFill>
                <a:srgbClr val="AFAFAF"/>
              </a:solidFill>
              <a:latin typeface="Calibri" charset="0"/>
            </a:endParaRPr>
          </a:p>
        </p:txBody>
      </p:sp>
      <p:sp>
        <p:nvSpPr>
          <p:cNvPr id="8" name="Content Placeholder 2"/>
          <p:cNvSpPr txBox="1">
            <a:spLocks/>
          </p:cNvSpPr>
          <p:nvPr/>
        </p:nvSpPr>
        <p:spPr bwMode="auto">
          <a:xfrm>
            <a:off x="1590675" y="2460848"/>
            <a:ext cx="59626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Aft>
                <a:spcPts val="600"/>
              </a:spcAft>
              <a:buSzPct val="75000"/>
            </a:pPr>
            <a:endParaRPr lang="en-US" sz="1500" dirty="0">
              <a:solidFill>
                <a:srgbClr val="AFAFAF"/>
              </a:solidFill>
              <a:latin typeface="Calibri" charset="0"/>
              <a:ea typeface="MS PGothic" charset="0"/>
              <a:cs typeface="MS PGothic"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06435" y="231589"/>
            <a:ext cx="1413237" cy="317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Chart 10"/>
          <p:cNvGraphicFramePr>
            <a:graphicFrameLocks/>
          </p:cNvGraphicFramePr>
          <p:nvPr>
            <p:extLst>
              <p:ext uri="{D42A27DB-BD31-4B8C-83A1-F6EECF244321}">
                <p14:modId xmlns:p14="http://schemas.microsoft.com/office/powerpoint/2010/main" val="2231269418"/>
              </p:ext>
            </p:extLst>
          </p:nvPr>
        </p:nvGraphicFramePr>
        <p:xfrm>
          <a:off x="1115616" y="1916832"/>
          <a:ext cx="69469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3927725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txBox="1">
            <a:spLocks/>
          </p:cNvSpPr>
          <p:nvPr/>
        </p:nvSpPr>
        <p:spPr bwMode="auto">
          <a:xfrm>
            <a:off x="747980" y="6304988"/>
            <a:ext cx="830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161925" indent="-161925">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indent="0" algn="ctr">
              <a:buSzPct val="100000"/>
            </a:pPr>
            <a:r>
              <a:rPr lang="en-US" sz="1400" dirty="0" smtClean="0">
                <a:latin typeface="+mn-lt"/>
                <a:cs typeface="Lucida Sans" charset="0"/>
              </a:rPr>
              <a:t>Fig. 4  Social Presence Studies by Type of Online Learning Environment </a:t>
            </a:r>
            <a:r>
              <a:rPr lang="en-US" sz="1400" dirty="0"/>
              <a:t>(</a:t>
            </a:r>
            <a:r>
              <a:rPr lang="en-US" sz="1400" i="1" dirty="0"/>
              <a:t>n</a:t>
            </a:r>
            <a:r>
              <a:rPr lang="en-US" sz="1400" dirty="0" smtClean="0"/>
              <a:t>=105) </a:t>
            </a:r>
            <a:endParaRPr lang="en-CA" sz="1400" dirty="0"/>
          </a:p>
          <a:p>
            <a:pPr marL="0" indent="0" algn="ctr">
              <a:buSzPct val="100000"/>
            </a:pPr>
            <a:endParaRPr lang="en-US" sz="1400" dirty="0">
              <a:latin typeface="+mn-lt"/>
              <a:cs typeface="Lucida Sans" charset="0"/>
            </a:endParaRPr>
          </a:p>
        </p:txBody>
      </p:sp>
      <p:sp>
        <p:nvSpPr>
          <p:cNvPr id="15364" name="Title 1"/>
          <p:cNvSpPr txBox="1">
            <a:spLocks/>
          </p:cNvSpPr>
          <p:nvPr/>
        </p:nvSpPr>
        <p:spPr bwMode="auto">
          <a:xfrm>
            <a:off x="1752600" y="228600"/>
            <a:ext cx="723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107950" indent="-107950">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107950" lvl="8" indent="-107950" algn="r" defTabSz="914400">
              <a:lnSpc>
                <a:spcPct val="95000"/>
              </a:lnSpc>
              <a:buClr>
                <a:srgbClr val="E4E4E4"/>
              </a:buClr>
              <a:buSzPct val="100000"/>
              <a:buBlip>
                <a:blip r:embed="rId3"/>
              </a:buBlip>
            </a:pPr>
            <a:r>
              <a:rPr lang="en-US" sz="1200" b="1" i="1" dirty="0">
                <a:solidFill>
                  <a:srgbClr val="A6A6A6"/>
                </a:solidFill>
                <a:latin typeface="Lucida Sans" charset="0"/>
              </a:rPr>
              <a:t>Social Presence: A Scoping Study</a:t>
            </a:r>
          </a:p>
          <a:p>
            <a:pPr algn="r">
              <a:lnSpc>
                <a:spcPct val="95000"/>
              </a:lnSpc>
              <a:buClr>
                <a:srgbClr val="E4E4E4"/>
              </a:buClr>
              <a:buSzPct val="100000"/>
              <a:buFontTx/>
              <a:buBlip>
                <a:blip r:embed="rId3"/>
              </a:buBlip>
            </a:pPr>
            <a:endParaRPr lang="en-US" sz="1200" b="1" dirty="0">
              <a:solidFill>
                <a:srgbClr val="A6A6A6"/>
              </a:solidFill>
              <a:latin typeface="Lucida Sans" charset="0"/>
            </a:endParaRPr>
          </a:p>
        </p:txBody>
      </p:sp>
      <p:sp>
        <p:nvSpPr>
          <p:cNvPr id="6" name="Title 1"/>
          <p:cNvSpPr txBox="1">
            <a:spLocks/>
          </p:cNvSpPr>
          <p:nvPr/>
        </p:nvSpPr>
        <p:spPr bwMode="auto">
          <a:xfrm>
            <a:off x="0" y="9906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endParaRPr lang="en-US" sz="4000" dirty="0">
              <a:solidFill>
                <a:srgbClr val="5B5B5B"/>
              </a:solidFill>
              <a:latin typeface="Calibri" charset="0"/>
            </a:endParaRPr>
          </a:p>
        </p:txBody>
      </p:sp>
      <p:sp>
        <p:nvSpPr>
          <p:cNvPr id="7" name="Content Placeholder 2"/>
          <p:cNvSpPr txBox="1">
            <a:spLocks/>
          </p:cNvSpPr>
          <p:nvPr/>
        </p:nvSpPr>
        <p:spPr>
          <a:xfrm>
            <a:off x="0" y="1851248"/>
            <a:ext cx="9144000" cy="60960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spcBef>
                <a:spcPts val="1175"/>
              </a:spcBef>
              <a:spcAft>
                <a:spcPts val="600"/>
              </a:spcAft>
              <a:buSzPct val="70000"/>
              <a:buFont typeface="Wingdings" charset="0"/>
              <a:buNone/>
            </a:pPr>
            <a:endParaRPr lang="en-US" sz="3500" dirty="0">
              <a:solidFill>
                <a:srgbClr val="AFAFAF"/>
              </a:solidFill>
              <a:latin typeface="Calibri" charset="0"/>
            </a:endParaRPr>
          </a:p>
        </p:txBody>
      </p:sp>
      <p:sp>
        <p:nvSpPr>
          <p:cNvPr id="8" name="Content Placeholder 2"/>
          <p:cNvSpPr txBox="1">
            <a:spLocks/>
          </p:cNvSpPr>
          <p:nvPr/>
        </p:nvSpPr>
        <p:spPr bwMode="auto">
          <a:xfrm>
            <a:off x="1547664" y="2204864"/>
            <a:ext cx="59626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Aft>
                <a:spcPts val="600"/>
              </a:spcAft>
              <a:buSzPct val="75000"/>
            </a:pPr>
            <a:endParaRPr lang="en-US" sz="1500" dirty="0">
              <a:solidFill>
                <a:srgbClr val="AFAFAF"/>
              </a:solidFill>
              <a:latin typeface="Calibri" charset="0"/>
              <a:ea typeface="MS PGothic" charset="0"/>
              <a:cs typeface="MS PGothic"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06435" y="231589"/>
            <a:ext cx="1413237" cy="317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Chart 11"/>
          <p:cNvGraphicFramePr>
            <a:graphicFrameLocks/>
          </p:cNvGraphicFramePr>
          <p:nvPr>
            <p:extLst>
              <p:ext uri="{D42A27DB-BD31-4B8C-83A1-F6EECF244321}">
                <p14:modId xmlns:p14="http://schemas.microsoft.com/office/powerpoint/2010/main" val="1382111552"/>
              </p:ext>
            </p:extLst>
          </p:nvPr>
        </p:nvGraphicFramePr>
        <p:xfrm>
          <a:off x="1691680" y="1844824"/>
          <a:ext cx="51816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3927725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txBox="1">
            <a:spLocks/>
          </p:cNvSpPr>
          <p:nvPr/>
        </p:nvSpPr>
        <p:spPr bwMode="auto">
          <a:xfrm>
            <a:off x="685800" y="6400800"/>
            <a:ext cx="830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161925" indent="-161925">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indent="0" algn="ctr">
              <a:buSzPct val="100000"/>
            </a:pPr>
            <a:r>
              <a:rPr lang="en-US" sz="1400" dirty="0" smtClean="0">
                <a:latin typeface="+mn-lt"/>
              </a:rPr>
              <a:t>Fig. 5  Social Presence Studies by Study Design </a:t>
            </a:r>
            <a:r>
              <a:rPr lang="en-US" sz="1400" dirty="0"/>
              <a:t>(</a:t>
            </a:r>
            <a:r>
              <a:rPr lang="en-US" sz="1400" i="1" dirty="0"/>
              <a:t>n</a:t>
            </a:r>
            <a:r>
              <a:rPr lang="en-US" sz="1400" dirty="0"/>
              <a:t>=105) </a:t>
            </a:r>
            <a:endParaRPr lang="en-CA" sz="1400" dirty="0"/>
          </a:p>
          <a:p>
            <a:pPr marL="0" indent="0" algn="ctr">
              <a:buSzPct val="100000"/>
            </a:pPr>
            <a:endParaRPr lang="en-CA" sz="1400" dirty="0" smtClean="0">
              <a:latin typeface="+mn-lt"/>
            </a:endParaRPr>
          </a:p>
          <a:p>
            <a:pPr marL="0" indent="0" algn="r">
              <a:buSzPct val="100000"/>
            </a:pPr>
            <a:endParaRPr lang="en-US" sz="1400" dirty="0">
              <a:solidFill>
                <a:srgbClr val="A6A6A6"/>
              </a:solidFill>
              <a:latin typeface="Lucida Sans" charset="0"/>
              <a:cs typeface="Lucida Sans" charset="0"/>
            </a:endParaRPr>
          </a:p>
        </p:txBody>
      </p:sp>
      <p:sp>
        <p:nvSpPr>
          <p:cNvPr id="15364" name="Title 1"/>
          <p:cNvSpPr txBox="1">
            <a:spLocks/>
          </p:cNvSpPr>
          <p:nvPr/>
        </p:nvSpPr>
        <p:spPr bwMode="auto">
          <a:xfrm>
            <a:off x="1752600" y="228600"/>
            <a:ext cx="723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107950" indent="-107950">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107950" lvl="8" indent="-107950" algn="r" defTabSz="914400">
              <a:lnSpc>
                <a:spcPct val="95000"/>
              </a:lnSpc>
              <a:buClr>
                <a:srgbClr val="E4E4E4"/>
              </a:buClr>
              <a:buSzPct val="100000"/>
              <a:buBlip>
                <a:blip r:embed="rId3"/>
              </a:buBlip>
            </a:pPr>
            <a:r>
              <a:rPr lang="en-US" sz="1200" b="1" i="1" dirty="0">
                <a:solidFill>
                  <a:srgbClr val="A6A6A6"/>
                </a:solidFill>
                <a:latin typeface="Lucida Sans" charset="0"/>
              </a:rPr>
              <a:t>Social Presence: A Scoping Study</a:t>
            </a:r>
          </a:p>
          <a:p>
            <a:pPr algn="r">
              <a:lnSpc>
                <a:spcPct val="95000"/>
              </a:lnSpc>
              <a:buClr>
                <a:srgbClr val="E4E4E4"/>
              </a:buClr>
              <a:buSzPct val="100000"/>
              <a:buFontTx/>
              <a:buBlip>
                <a:blip r:embed="rId3"/>
              </a:buBlip>
            </a:pPr>
            <a:endParaRPr lang="en-US" sz="1200" b="1" dirty="0">
              <a:solidFill>
                <a:srgbClr val="A6A6A6"/>
              </a:solidFill>
              <a:latin typeface="Lucida Sans" charset="0"/>
            </a:endParaRPr>
          </a:p>
        </p:txBody>
      </p:sp>
      <p:sp>
        <p:nvSpPr>
          <p:cNvPr id="6" name="Title 1"/>
          <p:cNvSpPr txBox="1">
            <a:spLocks/>
          </p:cNvSpPr>
          <p:nvPr/>
        </p:nvSpPr>
        <p:spPr bwMode="auto">
          <a:xfrm>
            <a:off x="0" y="9906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endParaRPr lang="en-US" sz="4000" dirty="0">
              <a:solidFill>
                <a:srgbClr val="5B5B5B"/>
              </a:solidFill>
              <a:latin typeface="Calibri" charset="0"/>
            </a:endParaRPr>
          </a:p>
        </p:txBody>
      </p:sp>
      <p:sp>
        <p:nvSpPr>
          <p:cNvPr id="8" name="Content Placeholder 2"/>
          <p:cNvSpPr txBox="1">
            <a:spLocks/>
          </p:cNvSpPr>
          <p:nvPr/>
        </p:nvSpPr>
        <p:spPr bwMode="auto">
          <a:xfrm>
            <a:off x="1619672" y="1196752"/>
            <a:ext cx="5962650" cy="44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Aft>
                <a:spcPts val="600"/>
              </a:spcAft>
              <a:buSzPct val="75000"/>
            </a:pPr>
            <a:endParaRPr lang="en-US" sz="1500" dirty="0">
              <a:solidFill>
                <a:srgbClr val="AFAFAF"/>
              </a:solidFill>
              <a:latin typeface="Calibri" charset="0"/>
              <a:ea typeface="MS PGothic" charset="0"/>
              <a:cs typeface="MS PGothic"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06435" y="231589"/>
            <a:ext cx="1413237" cy="317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Chart 11"/>
          <p:cNvGraphicFramePr/>
          <p:nvPr>
            <p:extLst>
              <p:ext uri="{D42A27DB-BD31-4B8C-83A1-F6EECF244321}">
                <p14:modId xmlns:p14="http://schemas.microsoft.com/office/powerpoint/2010/main" val="1481315373"/>
              </p:ext>
            </p:extLst>
          </p:nvPr>
        </p:nvGraphicFramePr>
        <p:xfrm>
          <a:off x="1547664" y="1268760"/>
          <a:ext cx="6480720" cy="453650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3927725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txBox="1">
            <a:spLocks/>
          </p:cNvSpPr>
          <p:nvPr/>
        </p:nvSpPr>
        <p:spPr bwMode="auto">
          <a:xfrm>
            <a:off x="685800" y="6400800"/>
            <a:ext cx="830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161925" indent="-161925">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indent="0" algn="r">
              <a:buSzPct val="100000"/>
            </a:pPr>
            <a:endParaRPr lang="en-US" sz="1400" dirty="0">
              <a:solidFill>
                <a:srgbClr val="A6A6A6"/>
              </a:solidFill>
              <a:latin typeface="Lucida Sans" charset="0"/>
              <a:cs typeface="Lucida Sans" charset="0"/>
            </a:endParaRPr>
          </a:p>
        </p:txBody>
      </p:sp>
      <p:sp>
        <p:nvSpPr>
          <p:cNvPr id="15364" name="Title 1"/>
          <p:cNvSpPr txBox="1">
            <a:spLocks/>
          </p:cNvSpPr>
          <p:nvPr/>
        </p:nvSpPr>
        <p:spPr bwMode="auto">
          <a:xfrm>
            <a:off x="1752600" y="228600"/>
            <a:ext cx="723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107950" indent="-107950">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107950" lvl="8" indent="-107950" algn="r" defTabSz="914400">
              <a:lnSpc>
                <a:spcPct val="95000"/>
              </a:lnSpc>
              <a:buClr>
                <a:srgbClr val="E4E4E4"/>
              </a:buClr>
              <a:buSzPct val="100000"/>
              <a:buBlip>
                <a:blip r:embed="rId3"/>
              </a:buBlip>
            </a:pPr>
            <a:r>
              <a:rPr lang="en-US" sz="1200" b="1" i="1" dirty="0">
                <a:solidFill>
                  <a:srgbClr val="A6A6A6"/>
                </a:solidFill>
                <a:latin typeface="Lucida Sans" charset="0"/>
              </a:rPr>
              <a:t>Social Presence: A Scoping Study</a:t>
            </a:r>
          </a:p>
          <a:p>
            <a:pPr algn="r">
              <a:lnSpc>
                <a:spcPct val="95000"/>
              </a:lnSpc>
              <a:buClr>
                <a:srgbClr val="E4E4E4"/>
              </a:buClr>
              <a:buSzPct val="100000"/>
              <a:buFontTx/>
              <a:buBlip>
                <a:blip r:embed="rId3"/>
              </a:buBlip>
            </a:pPr>
            <a:endParaRPr lang="en-US" sz="1200" b="1" dirty="0">
              <a:solidFill>
                <a:srgbClr val="A6A6A6"/>
              </a:solidFill>
              <a:latin typeface="Lucida Sans" charset="0"/>
            </a:endParaRPr>
          </a:p>
        </p:txBody>
      </p:sp>
      <p:sp>
        <p:nvSpPr>
          <p:cNvPr id="6" name="Title 1"/>
          <p:cNvSpPr txBox="1">
            <a:spLocks/>
          </p:cNvSpPr>
          <p:nvPr/>
        </p:nvSpPr>
        <p:spPr bwMode="auto">
          <a:xfrm>
            <a:off x="2009" y="980728"/>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endParaRPr lang="en-US" sz="4000" dirty="0">
              <a:solidFill>
                <a:srgbClr val="5B5B5B"/>
              </a:solidFill>
              <a:latin typeface="Calibri" charset="0"/>
            </a:endParaRPr>
          </a:p>
        </p:txBody>
      </p:sp>
      <p:sp>
        <p:nvSpPr>
          <p:cNvPr id="7" name="Content Placeholder 2"/>
          <p:cNvSpPr txBox="1">
            <a:spLocks/>
          </p:cNvSpPr>
          <p:nvPr/>
        </p:nvSpPr>
        <p:spPr>
          <a:xfrm>
            <a:off x="0" y="824128"/>
            <a:ext cx="9144000" cy="60960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spcBef>
                <a:spcPts val="1175"/>
              </a:spcBef>
              <a:spcAft>
                <a:spcPts val="600"/>
              </a:spcAft>
              <a:buSzPct val="70000"/>
              <a:buFont typeface="Wingdings" charset="0"/>
              <a:buNone/>
            </a:pPr>
            <a:r>
              <a:rPr lang="en-US" sz="3500" dirty="0" smtClean="0">
                <a:solidFill>
                  <a:srgbClr val="AFAFAF"/>
                </a:solidFill>
                <a:latin typeface="Calibri" charset="0"/>
              </a:rPr>
              <a:t>Results (cont’d)</a:t>
            </a:r>
            <a:endParaRPr lang="en-US" sz="3500" dirty="0">
              <a:solidFill>
                <a:srgbClr val="AFAFAF"/>
              </a:solidFill>
              <a:latin typeface="Calibri" charset="0"/>
            </a:endParaRPr>
          </a:p>
        </p:txBody>
      </p:sp>
      <p:sp>
        <p:nvSpPr>
          <p:cNvPr id="8" name="Content Placeholder 2"/>
          <p:cNvSpPr txBox="1">
            <a:spLocks/>
          </p:cNvSpPr>
          <p:nvPr/>
        </p:nvSpPr>
        <p:spPr bwMode="auto">
          <a:xfrm>
            <a:off x="1619672" y="1628800"/>
            <a:ext cx="59626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Aft>
                <a:spcPts val="600"/>
              </a:spcAft>
              <a:buSzPct val="75000"/>
            </a:pPr>
            <a:r>
              <a:rPr lang="en-US" sz="1800" dirty="0" smtClean="0">
                <a:latin typeface="+mn-lt"/>
              </a:rPr>
              <a:t>Content Analysis Results</a:t>
            </a:r>
          </a:p>
          <a:p>
            <a:pPr eaLnBrk="1" hangingPunct="1">
              <a:spcAft>
                <a:spcPts val="600"/>
              </a:spcAft>
              <a:buSzPct val="75000"/>
            </a:pPr>
            <a:endParaRPr lang="en-US" sz="1600" dirty="0" smtClean="0">
              <a:latin typeface="+mn-lt"/>
            </a:endParaRPr>
          </a:p>
          <a:p>
            <a:r>
              <a:rPr lang="en-US" sz="1600" i="1" dirty="0" smtClean="0">
                <a:latin typeface="+mn-lt"/>
              </a:rPr>
              <a:t>RQ1: Social </a:t>
            </a:r>
            <a:r>
              <a:rPr lang="en-US" sz="1600" i="1" dirty="0">
                <a:latin typeface="+mn-lt"/>
              </a:rPr>
              <a:t>and </a:t>
            </a:r>
            <a:r>
              <a:rPr lang="en-US" sz="1600" i="1" dirty="0" smtClean="0">
                <a:latin typeface="+mn-lt"/>
              </a:rPr>
              <a:t>Technological Elements</a:t>
            </a:r>
          </a:p>
          <a:p>
            <a:endParaRPr lang="en-CA" sz="1600" dirty="0">
              <a:latin typeface="+mn-lt"/>
            </a:endParaRPr>
          </a:p>
          <a:p>
            <a:r>
              <a:rPr lang="en-US" sz="1600" dirty="0" smtClean="0">
                <a:latin typeface="+mn-lt"/>
              </a:rPr>
              <a:t>Three overarching conceptual maps emerged </a:t>
            </a:r>
            <a:r>
              <a:rPr lang="en-US" sz="1600" dirty="0">
                <a:latin typeface="+mn-lt"/>
              </a:rPr>
              <a:t>representative of the </a:t>
            </a:r>
            <a:r>
              <a:rPr lang="en-US" sz="1600" dirty="0" smtClean="0">
                <a:latin typeface="+mn-lt"/>
              </a:rPr>
              <a:t>practices </a:t>
            </a:r>
            <a:r>
              <a:rPr lang="en-US" sz="1600" dirty="0">
                <a:latin typeface="+mn-lt"/>
              </a:rPr>
              <a:t>and </a:t>
            </a:r>
            <a:r>
              <a:rPr lang="en-US" sz="1600" dirty="0" smtClean="0">
                <a:latin typeface="+mn-lt"/>
              </a:rPr>
              <a:t>guidelines for:</a:t>
            </a:r>
          </a:p>
          <a:p>
            <a:endParaRPr lang="en-US" sz="1600" dirty="0" smtClean="0">
              <a:latin typeface="+mn-lt"/>
            </a:endParaRPr>
          </a:p>
          <a:p>
            <a:pPr marL="1028700" lvl="1">
              <a:buFont typeface="Arial"/>
              <a:buChar char="•"/>
            </a:pPr>
            <a:r>
              <a:rPr lang="en-US" sz="1600" dirty="0" smtClean="0">
                <a:latin typeface="+mn-lt"/>
              </a:rPr>
              <a:t>Establishing  Social Presence</a:t>
            </a:r>
          </a:p>
          <a:p>
            <a:pPr marL="285750" indent="-285750">
              <a:buFont typeface="Arial"/>
              <a:buChar char="•"/>
            </a:pPr>
            <a:endParaRPr lang="en-US" sz="1600" dirty="0" smtClean="0">
              <a:latin typeface="+mn-lt"/>
            </a:endParaRPr>
          </a:p>
          <a:p>
            <a:pPr marL="1028700" lvl="1">
              <a:buFont typeface="Arial"/>
              <a:buChar char="•"/>
            </a:pPr>
            <a:r>
              <a:rPr lang="en-US" sz="1600" dirty="0" smtClean="0">
                <a:latin typeface="+mn-lt"/>
              </a:rPr>
              <a:t>Introducing Social </a:t>
            </a:r>
            <a:r>
              <a:rPr lang="en-US" sz="1600" dirty="0">
                <a:latin typeface="+mn-lt"/>
              </a:rPr>
              <a:t>P</a:t>
            </a:r>
            <a:r>
              <a:rPr lang="en-US" sz="1600" dirty="0" smtClean="0">
                <a:latin typeface="+mn-lt"/>
              </a:rPr>
              <a:t>resence </a:t>
            </a:r>
          </a:p>
          <a:p>
            <a:endParaRPr lang="en-US" sz="1600" dirty="0" smtClean="0">
              <a:latin typeface="+mn-lt"/>
            </a:endParaRPr>
          </a:p>
          <a:p>
            <a:pPr marL="1028700" lvl="1">
              <a:buFont typeface="Arial"/>
              <a:buChar char="•"/>
            </a:pPr>
            <a:r>
              <a:rPr lang="en-US" sz="1600" dirty="0" smtClean="0">
                <a:latin typeface="+mn-lt"/>
              </a:rPr>
              <a:t>Sustaining </a:t>
            </a:r>
            <a:r>
              <a:rPr lang="en-US" sz="1600" dirty="0">
                <a:latin typeface="+mn-lt"/>
              </a:rPr>
              <a:t>S</a:t>
            </a:r>
            <a:r>
              <a:rPr lang="en-US" sz="1600" dirty="0" smtClean="0">
                <a:latin typeface="+mn-lt"/>
              </a:rPr>
              <a:t>ocial </a:t>
            </a:r>
            <a:r>
              <a:rPr lang="en-US" sz="1600" dirty="0">
                <a:latin typeface="+mn-lt"/>
              </a:rPr>
              <a:t>P</a:t>
            </a:r>
            <a:r>
              <a:rPr lang="en-US" sz="1600" dirty="0" smtClean="0">
                <a:latin typeface="+mn-lt"/>
              </a:rPr>
              <a:t>resence </a:t>
            </a:r>
          </a:p>
          <a:p>
            <a:pPr marL="285750" indent="-285750">
              <a:buFont typeface="Arial"/>
              <a:buChar char="•"/>
            </a:pPr>
            <a:endParaRPr lang="en-US" sz="1600" dirty="0">
              <a:latin typeface="+mn-lt"/>
            </a:endParaRPr>
          </a:p>
          <a:p>
            <a:r>
              <a:rPr lang="en-US" sz="1600" dirty="0" smtClean="0">
                <a:latin typeface="+mn-lt"/>
              </a:rPr>
              <a:t>Although </a:t>
            </a:r>
            <a:r>
              <a:rPr lang="en-US" sz="1600" dirty="0">
                <a:latin typeface="+mn-lt"/>
              </a:rPr>
              <a:t>the </a:t>
            </a:r>
            <a:r>
              <a:rPr lang="en-US" sz="1600" dirty="0" smtClean="0">
                <a:latin typeface="+mn-lt"/>
              </a:rPr>
              <a:t>conceptual maps </a:t>
            </a:r>
            <a:r>
              <a:rPr lang="en-US" sz="1600" dirty="0">
                <a:latin typeface="+mn-lt"/>
              </a:rPr>
              <a:t>are reported as distinct, they are interwoven and interrelated across categories. </a:t>
            </a:r>
            <a:endParaRPr lang="en-CA" sz="1600" dirty="0">
              <a:latin typeface="+mn-lt"/>
            </a:endParaRPr>
          </a:p>
          <a:p>
            <a:pPr eaLnBrk="1" hangingPunct="1">
              <a:spcAft>
                <a:spcPts val="600"/>
              </a:spcAft>
              <a:buSzPct val="75000"/>
            </a:pPr>
            <a:endParaRPr lang="en-US" sz="1600" dirty="0">
              <a:latin typeface="+mn-lt"/>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06435" y="231589"/>
            <a:ext cx="1413237" cy="317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258724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txBox="1">
            <a:spLocks/>
          </p:cNvSpPr>
          <p:nvPr/>
        </p:nvSpPr>
        <p:spPr bwMode="auto">
          <a:xfrm>
            <a:off x="685800" y="6400800"/>
            <a:ext cx="830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161925" indent="-161925">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indent="0" algn="r">
              <a:buSzPct val="100000"/>
            </a:pPr>
            <a:endParaRPr lang="en-US" sz="1400" dirty="0">
              <a:solidFill>
                <a:srgbClr val="A6A6A6"/>
              </a:solidFill>
              <a:latin typeface="Lucida Sans" charset="0"/>
              <a:cs typeface="Lucida Sans" charset="0"/>
            </a:endParaRPr>
          </a:p>
        </p:txBody>
      </p:sp>
      <p:sp>
        <p:nvSpPr>
          <p:cNvPr id="15364" name="Title 1"/>
          <p:cNvSpPr txBox="1">
            <a:spLocks/>
          </p:cNvSpPr>
          <p:nvPr/>
        </p:nvSpPr>
        <p:spPr bwMode="auto">
          <a:xfrm>
            <a:off x="1752600" y="228600"/>
            <a:ext cx="723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107950" indent="-107950">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lvl="5" algn="r">
              <a:lnSpc>
                <a:spcPct val="95000"/>
              </a:lnSpc>
              <a:buClr>
                <a:srgbClr val="E4E4E4"/>
              </a:buClr>
              <a:buSzPct val="100000"/>
              <a:buBlip>
                <a:blip r:embed="rId3"/>
              </a:buBlip>
            </a:pPr>
            <a:r>
              <a:rPr lang="en-US" sz="1200" b="1" i="1" dirty="0">
                <a:solidFill>
                  <a:srgbClr val="A6A6A6"/>
                </a:solidFill>
                <a:latin typeface="Lucida Sans" charset="0"/>
              </a:rPr>
              <a:t>Social Presence: A Scoping Study</a:t>
            </a:r>
          </a:p>
          <a:p>
            <a:pPr lvl="5" algn="r">
              <a:lnSpc>
                <a:spcPct val="95000"/>
              </a:lnSpc>
              <a:buClr>
                <a:srgbClr val="E4E4E4"/>
              </a:buClr>
              <a:buSzPct val="100000"/>
              <a:buFontTx/>
              <a:buBlip>
                <a:blip r:embed="rId3"/>
              </a:buBlip>
            </a:pPr>
            <a:endParaRPr lang="en-US" sz="1200" b="1" dirty="0">
              <a:solidFill>
                <a:srgbClr val="A6A6A6"/>
              </a:solidFill>
              <a:latin typeface="Lucida Sans" charset="0"/>
            </a:endParaRPr>
          </a:p>
        </p:txBody>
      </p:sp>
      <p:sp>
        <p:nvSpPr>
          <p:cNvPr id="6" name="Title 1"/>
          <p:cNvSpPr txBox="1">
            <a:spLocks/>
          </p:cNvSpPr>
          <p:nvPr/>
        </p:nvSpPr>
        <p:spPr bwMode="auto">
          <a:xfrm>
            <a:off x="0" y="980728"/>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endParaRPr lang="en-US" sz="4000" dirty="0">
              <a:solidFill>
                <a:srgbClr val="5B5B5B"/>
              </a:solidFill>
              <a:latin typeface="Calibri" charset="0"/>
            </a:endParaRPr>
          </a:p>
        </p:txBody>
      </p:sp>
      <p:sp>
        <p:nvSpPr>
          <p:cNvPr id="7" name="Content Placeholder 2"/>
          <p:cNvSpPr txBox="1">
            <a:spLocks/>
          </p:cNvSpPr>
          <p:nvPr/>
        </p:nvSpPr>
        <p:spPr>
          <a:xfrm>
            <a:off x="0" y="921288"/>
            <a:ext cx="9144000" cy="60960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ctr" defTabSz="914400">
              <a:spcBef>
                <a:spcPct val="0"/>
              </a:spcBef>
              <a:buNone/>
            </a:pPr>
            <a:r>
              <a:rPr lang="en-US" sz="1600" i="1" dirty="0">
                <a:solidFill>
                  <a:srgbClr val="000000"/>
                </a:solidFill>
              </a:rPr>
              <a:t>RQ1: Social and Technological </a:t>
            </a:r>
            <a:r>
              <a:rPr lang="en-US" sz="1600" i="1" dirty="0" smtClean="0">
                <a:solidFill>
                  <a:srgbClr val="000000"/>
                </a:solidFill>
              </a:rPr>
              <a:t>Elements</a:t>
            </a:r>
          </a:p>
          <a:p>
            <a:pPr marL="0" indent="0" algn="ctr" defTabSz="914400">
              <a:spcBef>
                <a:spcPct val="0"/>
              </a:spcBef>
              <a:buNone/>
            </a:pPr>
            <a:endParaRPr lang="en-US" sz="1600" dirty="0" smtClean="0">
              <a:solidFill>
                <a:srgbClr val="000000"/>
              </a:solidFill>
            </a:endParaRPr>
          </a:p>
          <a:p>
            <a:pPr marL="0" indent="0" algn="ctr" defTabSz="914400">
              <a:spcBef>
                <a:spcPct val="0"/>
              </a:spcBef>
              <a:buNone/>
            </a:pPr>
            <a:r>
              <a:rPr lang="en-US" sz="1600" dirty="0" smtClean="0">
                <a:solidFill>
                  <a:srgbClr val="000000"/>
                </a:solidFill>
              </a:rPr>
              <a:t>Establishing </a:t>
            </a:r>
            <a:r>
              <a:rPr lang="en-US" sz="1600" dirty="0">
                <a:solidFill>
                  <a:srgbClr val="000000"/>
                </a:solidFill>
              </a:rPr>
              <a:t>Social </a:t>
            </a:r>
            <a:r>
              <a:rPr lang="en-US" sz="1600" dirty="0" smtClean="0">
                <a:solidFill>
                  <a:srgbClr val="000000"/>
                </a:solidFill>
              </a:rPr>
              <a:t>Presence</a:t>
            </a:r>
            <a:endParaRPr lang="en-US" sz="1600" i="1" dirty="0">
              <a:solidFill>
                <a:srgbClr val="000000"/>
              </a:solidFill>
            </a:endParaRPr>
          </a:p>
          <a:p>
            <a:pPr marL="0" lvl="0" indent="0" defTabSz="914400">
              <a:spcBef>
                <a:spcPct val="0"/>
              </a:spcBef>
              <a:buNone/>
            </a:pPr>
            <a:endParaRPr lang="en-CA" sz="1600" dirty="0">
              <a:solidFill>
                <a:srgbClr val="000000"/>
              </a:solidFill>
            </a:endParaRPr>
          </a:p>
          <a:p>
            <a:pPr marL="0" lvl="0" indent="0" defTabSz="914400">
              <a:spcBef>
                <a:spcPct val="0"/>
              </a:spcBef>
              <a:buNone/>
            </a:pPr>
            <a:r>
              <a:rPr lang="en-US" sz="1600" dirty="0">
                <a:solidFill>
                  <a:srgbClr val="000000"/>
                </a:solidFill>
              </a:rPr>
              <a:t>	</a:t>
            </a:r>
          </a:p>
          <a:p>
            <a:pPr marL="0" indent="0" algn="ctr" eaLnBrk="1" hangingPunct="1">
              <a:spcBef>
                <a:spcPts val="1175"/>
              </a:spcBef>
              <a:spcAft>
                <a:spcPts val="600"/>
              </a:spcAft>
              <a:buSzPct val="70000"/>
              <a:buFont typeface="Wingdings" charset="0"/>
              <a:buNone/>
            </a:pPr>
            <a:endParaRPr lang="en-US" sz="3500" dirty="0">
              <a:solidFill>
                <a:srgbClr val="AFAFAF"/>
              </a:solidFill>
              <a:latin typeface="Calibri" charset="0"/>
            </a:endParaRPr>
          </a:p>
        </p:txBody>
      </p:sp>
      <p:sp>
        <p:nvSpPr>
          <p:cNvPr id="8" name="Content Placeholder 2"/>
          <p:cNvSpPr txBox="1">
            <a:spLocks/>
          </p:cNvSpPr>
          <p:nvPr/>
        </p:nvSpPr>
        <p:spPr bwMode="auto">
          <a:xfrm>
            <a:off x="1590675" y="2148548"/>
            <a:ext cx="59626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Aft>
                <a:spcPts val="600"/>
              </a:spcAft>
              <a:buSzPct val="75000"/>
            </a:pPr>
            <a:r>
              <a:rPr lang="en-US" sz="1600" dirty="0">
                <a:latin typeface="+mn-lt"/>
              </a:rPr>
              <a:t>The </a:t>
            </a:r>
            <a:r>
              <a:rPr lang="en-US" sz="1600" dirty="0" smtClean="0">
                <a:latin typeface="+mn-lt"/>
              </a:rPr>
              <a:t>Establishing </a:t>
            </a:r>
            <a:r>
              <a:rPr lang="en-US" sz="1600" dirty="0">
                <a:latin typeface="+mn-lt"/>
              </a:rPr>
              <a:t>Social Presence </a:t>
            </a:r>
            <a:r>
              <a:rPr lang="en-US" sz="1600" dirty="0" smtClean="0">
                <a:latin typeface="+mn-lt"/>
              </a:rPr>
              <a:t>conceptual map </a:t>
            </a:r>
            <a:r>
              <a:rPr lang="en-US" sz="1600" dirty="0">
                <a:latin typeface="+mn-lt"/>
              </a:rPr>
              <a:t>attends to </a:t>
            </a:r>
            <a:r>
              <a:rPr lang="en-US" sz="1600" dirty="0" smtClean="0">
                <a:latin typeface="+mn-lt"/>
              </a:rPr>
              <a:t>foundational instructional </a:t>
            </a:r>
            <a:r>
              <a:rPr lang="en-US" sz="1600" dirty="0">
                <a:latin typeface="+mn-lt"/>
              </a:rPr>
              <a:t>design and pre-course activities. </a:t>
            </a:r>
            <a:endParaRPr lang="en-US" sz="1600" dirty="0" smtClean="0">
              <a:latin typeface="+mn-lt"/>
            </a:endParaRPr>
          </a:p>
          <a:p>
            <a:pPr eaLnBrk="1" hangingPunct="1">
              <a:spcAft>
                <a:spcPts val="600"/>
              </a:spcAft>
              <a:buSzPct val="75000"/>
            </a:pPr>
            <a:endParaRPr lang="en-US" sz="1600" dirty="0">
              <a:latin typeface="+mn-lt"/>
            </a:endParaRPr>
          </a:p>
          <a:p>
            <a:pPr eaLnBrk="1" hangingPunct="1">
              <a:spcAft>
                <a:spcPts val="600"/>
              </a:spcAft>
              <a:buSzPct val="75000"/>
            </a:pPr>
            <a:r>
              <a:rPr lang="en-US" sz="1600" dirty="0">
                <a:latin typeface="+mn-lt"/>
              </a:rPr>
              <a:t>The </a:t>
            </a:r>
            <a:r>
              <a:rPr lang="en-US" sz="1600" dirty="0" smtClean="0">
                <a:latin typeface="+mn-lt"/>
              </a:rPr>
              <a:t>conceptual map </a:t>
            </a:r>
            <a:r>
              <a:rPr lang="en-US" sz="1600" dirty="0">
                <a:latin typeface="+mn-lt"/>
              </a:rPr>
              <a:t>is composed of the </a:t>
            </a:r>
            <a:r>
              <a:rPr lang="en-US" sz="1600" dirty="0" smtClean="0">
                <a:latin typeface="+mn-lt"/>
              </a:rPr>
              <a:t>following three </a:t>
            </a:r>
            <a:r>
              <a:rPr lang="en-US" sz="1600" dirty="0">
                <a:latin typeface="+mn-lt"/>
              </a:rPr>
              <a:t>categories, their descriptors, and the studies extracted (see Table </a:t>
            </a:r>
            <a:r>
              <a:rPr lang="en-US" sz="1600" dirty="0" smtClean="0">
                <a:latin typeface="+mn-lt"/>
              </a:rPr>
              <a:t>2).</a:t>
            </a:r>
          </a:p>
          <a:p>
            <a:pPr eaLnBrk="1" hangingPunct="1">
              <a:spcAft>
                <a:spcPts val="600"/>
              </a:spcAft>
              <a:buSzPct val="75000"/>
            </a:pPr>
            <a:r>
              <a:rPr lang="en-CA" sz="1600" dirty="0" smtClean="0">
                <a:latin typeface="+mn-lt"/>
              </a:rPr>
              <a:t> </a:t>
            </a:r>
            <a:endParaRPr lang="en-US" sz="1600" dirty="0" smtClean="0">
              <a:latin typeface="+mn-lt"/>
            </a:endParaRPr>
          </a:p>
          <a:p>
            <a:pPr marL="1085850" lvl="1" indent="-342900" eaLnBrk="1" hangingPunct="1">
              <a:spcAft>
                <a:spcPts val="600"/>
              </a:spcAft>
              <a:buSzPct val="100000"/>
              <a:buFont typeface="+mj-lt"/>
              <a:buAutoNum type="arabicPeriod"/>
            </a:pPr>
            <a:r>
              <a:rPr lang="en-CA" sz="1600" dirty="0" smtClean="0">
                <a:latin typeface="+mn-lt"/>
              </a:rPr>
              <a:t>Design </a:t>
            </a:r>
            <a:r>
              <a:rPr lang="en-CA" sz="1600" dirty="0">
                <a:latin typeface="+mn-lt"/>
              </a:rPr>
              <a:t>a Balance of Course Activities </a:t>
            </a:r>
            <a:endParaRPr lang="en-CA" sz="1600" dirty="0" smtClean="0">
              <a:latin typeface="+mn-lt"/>
            </a:endParaRPr>
          </a:p>
          <a:p>
            <a:pPr marL="1085850" lvl="1" indent="-342900" eaLnBrk="1" hangingPunct="1">
              <a:spcAft>
                <a:spcPts val="600"/>
              </a:spcAft>
              <a:buSzPct val="100000"/>
              <a:buFont typeface="+mj-lt"/>
              <a:buAutoNum type="arabicPeriod"/>
            </a:pPr>
            <a:r>
              <a:rPr lang="en-CA" sz="1600" dirty="0">
                <a:latin typeface="+mn-lt"/>
              </a:rPr>
              <a:t>Provide Course Information/Expectations </a:t>
            </a:r>
            <a:endParaRPr lang="en-CA" sz="1600" dirty="0" smtClean="0">
              <a:latin typeface="+mn-lt"/>
            </a:endParaRPr>
          </a:p>
          <a:p>
            <a:pPr marL="1085850" lvl="1" indent="-342900" eaLnBrk="1" hangingPunct="1">
              <a:spcAft>
                <a:spcPts val="600"/>
              </a:spcAft>
              <a:buSzPct val="100000"/>
              <a:buFont typeface="+mj-lt"/>
              <a:buAutoNum type="arabicPeriod"/>
            </a:pPr>
            <a:r>
              <a:rPr lang="en-CA" sz="1600" dirty="0">
                <a:latin typeface="+mn-lt"/>
              </a:rPr>
              <a:t>Creating a Safe Online Environment </a:t>
            </a:r>
            <a:endParaRPr lang="en-CA" sz="1600" dirty="0" smtClean="0">
              <a:latin typeface="+mn-lt"/>
            </a:endParaRPr>
          </a:p>
          <a:p>
            <a:pPr eaLnBrk="1" hangingPunct="1">
              <a:spcAft>
                <a:spcPts val="600"/>
              </a:spcAft>
              <a:buSzPct val="75000"/>
            </a:pPr>
            <a:endParaRPr lang="en-US" sz="1600" dirty="0">
              <a:latin typeface="+mn-lt"/>
            </a:endParaRPr>
          </a:p>
          <a:p>
            <a:pPr eaLnBrk="1" hangingPunct="1">
              <a:spcAft>
                <a:spcPts val="600"/>
              </a:spcAft>
              <a:buSzPct val="75000"/>
            </a:pPr>
            <a:r>
              <a:rPr lang="en-US" sz="1600" dirty="0" smtClean="0">
                <a:latin typeface="+mn-lt"/>
              </a:rPr>
              <a:t>This conceptual map </a:t>
            </a:r>
            <a:r>
              <a:rPr lang="en-US" sz="1600" dirty="0">
                <a:latin typeface="+mn-lt"/>
              </a:rPr>
              <a:t>also represents how instructors and course designers choose ways for students to enter and navigate a course, access evaluation materials, and what strategies instructors can employ </a:t>
            </a:r>
            <a:r>
              <a:rPr lang="en-US" sz="1600" dirty="0" smtClean="0">
                <a:latin typeface="+mn-lt"/>
              </a:rPr>
              <a:t>to establish </a:t>
            </a:r>
            <a:r>
              <a:rPr lang="en-US" sz="1600" dirty="0">
                <a:latin typeface="+mn-lt"/>
              </a:rPr>
              <a:t>social presence in online environs. </a:t>
            </a:r>
            <a:endParaRPr lang="en-US" sz="1600" dirty="0" smtClean="0">
              <a:latin typeface="+mn-lt"/>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06435" y="231589"/>
            <a:ext cx="1413237" cy="317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675015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txBox="1">
            <a:spLocks/>
          </p:cNvSpPr>
          <p:nvPr/>
        </p:nvSpPr>
        <p:spPr bwMode="auto">
          <a:xfrm>
            <a:off x="685800" y="6400800"/>
            <a:ext cx="830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161925" indent="-161925">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indent="0" algn="r">
              <a:buSzPct val="100000"/>
            </a:pPr>
            <a:endParaRPr lang="en-US" sz="1400" dirty="0">
              <a:solidFill>
                <a:srgbClr val="A6A6A6"/>
              </a:solidFill>
              <a:latin typeface="Lucida Sans" charset="0"/>
              <a:cs typeface="Lucida Sans" charset="0"/>
            </a:endParaRPr>
          </a:p>
        </p:txBody>
      </p:sp>
      <p:sp>
        <p:nvSpPr>
          <p:cNvPr id="15364" name="Title 1"/>
          <p:cNvSpPr txBox="1">
            <a:spLocks/>
          </p:cNvSpPr>
          <p:nvPr/>
        </p:nvSpPr>
        <p:spPr bwMode="auto">
          <a:xfrm>
            <a:off x="1752600" y="228600"/>
            <a:ext cx="723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107950" indent="-107950">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107950" lvl="8" indent="-107950" algn="r" defTabSz="914400">
              <a:lnSpc>
                <a:spcPct val="95000"/>
              </a:lnSpc>
              <a:buClr>
                <a:srgbClr val="E4E4E4"/>
              </a:buClr>
              <a:buSzPct val="100000"/>
              <a:buBlip>
                <a:blip r:embed="rId4"/>
              </a:buBlip>
            </a:pPr>
            <a:r>
              <a:rPr lang="en-US" sz="1200" b="1" i="1" dirty="0">
                <a:solidFill>
                  <a:srgbClr val="A6A6A6"/>
                </a:solidFill>
                <a:latin typeface="Lucida Sans" charset="0"/>
              </a:rPr>
              <a:t>Social Presence: A Scoping Study</a:t>
            </a:r>
          </a:p>
          <a:p>
            <a:pPr algn="r">
              <a:lnSpc>
                <a:spcPct val="95000"/>
              </a:lnSpc>
              <a:buClr>
                <a:srgbClr val="E4E4E4"/>
              </a:buClr>
              <a:buSzPct val="100000"/>
              <a:buFontTx/>
              <a:buBlip>
                <a:blip r:embed="rId4"/>
              </a:buBlip>
            </a:pPr>
            <a:endParaRPr lang="en-US" sz="1200" b="1" dirty="0">
              <a:solidFill>
                <a:srgbClr val="A6A6A6"/>
              </a:solidFill>
              <a:latin typeface="Lucida Sans" charset="0"/>
            </a:endParaRPr>
          </a:p>
        </p:txBody>
      </p:sp>
      <p:sp>
        <p:nvSpPr>
          <p:cNvPr id="6" name="Title 1"/>
          <p:cNvSpPr txBox="1">
            <a:spLocks/>
          </p:cNvSpPr>
          <p:nvPr/>
        </p:nvSpPr>
        <p:spPr bwMode="auto">
          <a:xfrm>
            <a:off x="0" y="836712"/>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endParaRPr lang="en-US" sz="4000" dirty="0">
              <a:solidFill>
                <a:srgbClr val="5B5B5B"/>
              </a:solidFill>
              <a:latin typeface="Calibri" charset="0"/>
            </a:endParaRPr>
          </a:p>
        </p:txBody>
      </p:sp>
      <p:sp>
        <p:nvSpPr>
          <p:cNvPr id="7" name="Content Placeholder 2"/>
          <p:cNvSpPr txBox="1">
            <a:spLocks/>
          </p:cNvSpPr>
          <p:nvPr/>
        </p:nvSpPr>
        <p:spPr>
          <a:xfrm>
            <a:off x="0" y="1851248"/>
            <a:ext cx="9144000" cy="60960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spcBef>
                <a:spcPts val="1175"/>
              </a:spcBef>
              <a:spcAft>
                <a:spcPts val="600"/>
              </a:spcAft>
              <a:buSzPct val="70000"/>
              <a:buFont typeface="Wingdings" charset="0"/>
              <a:buNone/>
            </a:pPr>
            <a:endParaRPr lang="en-US" sz="3500" dirty="0">
              <a:solidFill>
                <a:srgbClr val="AFAFAF"/>
              </a:solidFill>
              <a:latin typeface="Calibri" charset="0"/>
            </a:endParaRPr>
          </a:p>
        </p:txBody>
      </p:sp>
      <p:sp>
        <p:nvSpPr>
          <p:cNvPr id="8" name="Content Placeholder 2"/>
          <p:cNvSpPr txBox="1">
            <a:spLocks/>
          </p:cNvSpPr>
          <p:nvPr/>
        </p:nvSpPr>
        <p:spPr bwMode="auto">
          <a:xfrm>
            <a:off x="1590675" y="2460848"/>
            <a:ext cx="59626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Aft>
                <a:spcPts val="600"/>
              </a:spcAft>
              <a:buSzPct val="75000"/>
            </a:pPr>
            <a:endParaRPr lang="en-US" sz="1500" dirty="0">
              <a:solidFill>
                <a:srgbClr val="AFAFAF"/>
              </a:solidFill>
              <a:latin typeface="Calibri" charset="0"/>
              <a:ea typeface="MS PGothic" charset="0"/>
              <a:cs typeface="MS PGothic"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206435" y="231589"/>
            <a:ext cx="1413237" cy="317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Object 2"/>
          <p:cNvGraphicFramePr>
            <a:graphicFrameLocks noChangeAspect="1"/>
          </p:cNvGraphicFramePr>
          <p:nvPr>
            <p:extLst>
              <p:ext uri="{D42A27DB-BD31-4B8C-83A1-F6EECF244321}">
                <p14:modId xmlns:p14="http://schemas.microsoft.com/office/powerpoint/2010/main" val="3236689201"/>
              </p:ext>
            </p:extLst>
          </p:nvPr>
        </p:nvGraphicFramePr>
        <p:xfrm>
          <a:off x="1523999" y="1124744"/>
          <a:ext cx="6567663" cy="4829969"/>
        </p:xfrm>
        <a:graphic>
          <a:graphicData uri="http://schemas.openxmlformats.org/presentationml/2006/ole">
            <mc:AlternateContent xmlns:mc="http://schemas.openxmlformats.org/markup-compatibility/2006">
              <mc:Choice xmlns:v="urn:schemas-microsoft-com:vml" Requires="v">
                <p:oleObj spid="_x0000_s1160" name="Document" r:id="rId7" imgW="6096000" imgH="4483100" progId="Word.Document.12">
                  <p:embed/>
                </p:oleObj>
              </mc:Choice>
              <mc:Fallback>
                <p:oleObj name="Document" r:id="rId7" imgW="6096000" imgH="4483100" progId="Word.Document.12">
                  <p:embed/>
                  <p:pic>
                    <p:nvPicPr>
                      <p:cNvPr id="0" name=""/>
                      <p:cNvPicPr/>
                      <p:nvPr/>
                    </p:nvPicPr>
                    <p:blipFill>
                      <a:blip r:embed="rId8"/>
                      <a:stretch>
                        <a:fillRect/>
                      </a:stretch>
                    </p:blipFill>
                    <p:spPr>
                      <a:xfrm>
                        <a:off x="1523999" y="1124744"/>
                        <a:ext cx="6567663" cy="4829969"/>
                      </a:xfrm>
                      <a:prstGeom prst="rect">
                        <a:avLst/>
                      </a:prstGeom>
                    </p:spPr>
                  </p:pic>
                </p:oleObj>
              </mc:Fallback>
            </mc:AlternateContent>
          </a:graphicData>
        </a:graphic>
      </p:graphicFrame>
    </p:spTree>
    <p:extLst>
      <p:ext uri="{BB962C8B-B14F-4D97-AF65-F5344CB8AC3E}">
        <p14:creationId xmlns:p14="http://schemas.microsoft.com/office/powerpoint/2010/main" val="53927725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txBox="1">
            <a:spLocks/>
          </p:cNvSpPr>
          <p:nvPr/>
        </p:nvSpPr>
        <p:spPr bwMode="auto">
          <a:xfrm>
            <a:off x="685800" y="6400800"/>
            <a:ext cx="830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161925" indent="-161925">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indent="0" algn="r">
              <a:buSzPct val="100000"/>
            </a:pPr>
            <a:endParaRPr lang="en-US" sz="1400" dirty="0">
              <a:solidFill>
                <a:srgbClr val="A6A6A6"/>
              </a:solidFill>
              <a:latin typeface="Lucida Sans" charset="0"/>
              <a:cs typeface="Lucida Sans" charset="0"/>
            </a:endParaRPr>
          </a:p>
        </p:txBody>
      </p:sp>
      <p:sp>
        <p:nvSpPr>
          <p:cNvPr id="15364" name="Title 1"/>
          <p:cNvSpPr txBox="1">
            <a:spLocks/>
          </p:cNvSpPr>
          <p:nvPr/>
        </p:nvSpPr>
        <p:spPr bwMode="auto">
          <a:xfrm>
            <a:off x="1752600" y="228600"/>
            <a:ext cx="723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107950" indent="-107950">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lvl="8" algn="r">
              <a:lnSpc>
                <a:spcPct val="95000"/>
              </a:lnSpc>
              <a:buClr>
                <a:srgbClr val="E4E4E4"/>
              </a:buClr>
              <a:buSzPct val="100000"/>
              <a:buFontTx/>
              <a:buBlip>
                <a:blip r:embed="rId3"/>
              </a:buBlip>
            </a:pPr>
            <a:r>
              <a:rPr lang="en-US" sz="1200" b="1" i="1" dirty="0" smtClean="0">
                <a:solidFill>
                  <a:srgbClr val="A6A6A6"/>
                </a:solidFill>
                <a:latin typeface="Lucida Sans" charset="0"/>
              </a:rPr>
              <a:t>Social Presence: A Scoping Study</a:t>
            </a:r>
            <a:endParaRPr lang="en-US" sz="1200" b="1" i="1" dirty="0">
              <a:solidFill>
                <a:srgbClr val="A6A6A6"/>
              </a:solidFill>
              <a:latin typeface="Lucida Sans" charset="0"/>
            </a:endParaRPr>
          </a:p>
        </p:txBody>
      </p:sp>
      <p:sp>
        <p:nvSpPr>
          <p:cNvPr id="6" name="Title 1"/>
          <p:cNvSpPr txBox="1">
            <a:spLocks/>
          </p:cNvSpPr>
          <p:nvPr/>
        </p:nvSpPr>
        <p:spPr bwMode="auto">
          <a:xfrm>
            <a:off x="0" y="9906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endParaRPr lang="en-US" sz="4000" dirty="0">
              <a:solidFill>
                <a:srgbClr val="5B5B5B"/>
              </a:solidFill>
              <a:latin typeface="Calibri" charset="0"/>
            </a:endParaRPr>
          </a:p>
        </p:txBody>
      </p:sp>
      <p:sp>
        <p:nvSpPr>
          <p:cNvPr id="7" name="Content Placeholder 2"/>
          <p:cNvSpPr txBox="1">
            <a:spLocks/>
          </p:cNvSpPr>
          <p:nvPr/>
        </p:nvSpPr>
        <p:spPr>
          <a:xfrm>
            <a:off x="0" y="900468"/>
            <a:ext cx="9144000" cy="60960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spcBef>
                <a:spcPts val="1175"/>
              </a:spcBef>
              <a:spcAft>
                <a:spcPts val="600"/>
              </a:spcAft>
              <a:buSzPct val="70000"/>
              <a:buFont typeface="Wingdings" charset="0"/>
              <a:buNone/>
            </a:pPr>
            <a:r>
              <a:rPr lang="en-US" sz="3500" dirty="0" smtClean="0">
                <a:solidFill>
                  <a:srgbClr val="AFAFAF"/>
                </a:solidFill>
                <a:latin typeface="Calibri" charset="0"/>
              </a:rPr>
              <a:t>Importance of Social Presence</a:t>
            </a:r>
            <a:endParaRPr lang="en-US" sz="3500" dirty="0">
              <a:solidFill>
                <a:srgbClr val="AFAFAF"/>
              </a:solidFill>
              <a:latin typeface="Calibri" charset="0"/>
            </a:endParaRPr>
          </a:p>
        </p:txBody>
      </p:sp>
      <p:sp>
        <p:nvSpPr>
          <p:cNvPr id="8" name="Content Placeholder 2"/>
          <p:cNvSpPr txBox="1">
            <a:spLocks/>
          </p:cNvSpPr>
          <p:nvPr/>
        </p:nvSpPr>
        <p:spPr bwMode="auto">
          <a:xfrm>
            <a:off x="1547664" y="1791360"/>
            <a:ext cx="5962650" cy="3365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Aft>
                <a:spcPts val="600"/>
              </a:spcAft>
              <a:buSzPct val="75000"/>
            </a:pPr>
            <a:r>
              <a:rPr lang="en-US" sz="1600" dirty="0">
                <a:latin typeface="+mn-lt"/>
              </a:rPr>
              <a:t>How people interact socially in an online learning environment is described as social </a:t>
            </a:r>
            <a:r>
              <a:rPr lang="en-US" sz="1600" dirty="0" smtClean="0">
                <a:latin typeface="+mn-lt"/>
              </a:rPr>
              <a:t>presence.</a:t>
            </a:r>
            <a:r>
              <a:rPr lang="en-CA" sz="1600" dirty="0" smtClean="0">
                <a:latin typeface="+mn-lt"/>
              </a:rPr>
              <a:t> </a:t>
            </a:r>
          </a:p>
          <a:p>
            <a:pPr eaLnBrk="1" hangingPunct="1">
              <a:spcAft>
                <a:spcPts val="600"/>
              </a:spcAft>
              <a:buSzPct val="75000"/>
            </a:pPr>
            <a:endParaRPr lang="en-CA" sz="1600" dirty="0">
              <a:solidFill>
                <a:srgbClr val="AFAFAF"/>
              </a:solidFill>
              <a:latin typeface="+mn-lt"/>
              <a:ea typeface="MS PGothic" charset="0"/>
              <a:cs typeface="MS PGothic" charset="0"/>
            </a:endParaRPr>
          </a:p>
          <a:p>
            <a:pPr marL="285750" indent="-285750" eaLnBrk="1" hangingPunct="1">
              <a:spcAft>
                <a:spcPts val="600"/>
              </a:spcAft>
              <a:buSzPct val="75000"/>
              <a:buFont typeface="Arial"/>
              <a:buChar char="•"/>
            </a:pPr>
            <a:r>
              <a:rPr lang="en-US" sz="1600" dirty="0">
                <a:latin typeface="+mn-lt"/>
              </a:rPr>
              <a:t>S</a:t>
            </a:r>
            <a:r>
              <a:rPr lang="en-US" sz="1600" dirty="0" smtClean="0">
                <a:latin typeface="+mn-lt"/>
              </a:rPr>
              <a:t>ocial </a:t>
            </a:r>
            <a:r>
              <a:rPr lang="en-US" sz="1600" dirty="0">
                <a:latin typeface="+mn-lt"/>
              </a:rPr>
              <a:t>presence is considered the critical affective (e.g. social and interpersonal) component to communication in an online learning </a:t>
            </a:r>
            <a:r>
              <a:rPr lang="en-US" sz="1600" dirty="0" smtClean="0">
                <a:latin typeface="+mn-lt"/>
              </a:rPr>
              <a:t>environment</a:t>
            </a:r>
            <a:r>
              <a:rPr lang="en-US" sz="1600" dirty="0">
                <a:latin typeface="+mn-lt"/>
              </a:rPr>
              <a:t>.</a:t>
            </a:r>
            <a:endParaRPr lang="en-CA" sz="1600" dirty="0" smtClean="0">
              <a:latin typeface="+mn-lt"/>
            </a:endParaRPr>
          </a:p>
          <a:p>
            <a:pPr marL="285750" indent="-285750" eaLnBrk="1" hangingPunct="1">
              <a:spcAft>
                <a:spcPts val="600"/>
              </a:spcAft>
              <a:buSzPct val="75000"/>
              <a:buFont typeface="Arial"/>
              <a:buChar char="•"/>
            </a:pPr>
            <a:r>
              <a:rPr lang="en-US" sz="1600" dirty="0">
                <a:latin typeface="+mn-lt"/>
              </a:rPr>
              <a:t>O</a:t>
            </a:r>
            <a:r>
              <a:rPr lang="en-US" sz="1600" dirty="0" smtClean="0">
                <a:latin typeface="+mn-lt"/>
              </a:rPr>
              <a:t>ne </a:t>
            </a:r>
            <a:r>
              <a:rPr lang="en-US" sz="1600" dirty="0">
                <a:latin typeface="+mn-lt"/>
              </a:rPr>
              <a:t>of the more important concepts used to determine the level of interaction and effectiveness of online learning (</a:t>
            </a:r>
            <a:r>
              <a:rPr lang="en-US" sz="1600" dirty="0" err="1">
                <a:latin typeface="+mn-lt"/>
              </a:rPr>
              <a:t>Borup</a:t>
            </a:r>
            <a:r>
              <a:rPr lang="en-US" sz="1600" dirty="0">
                <a:latin typeface="+mn-lt"/>
              </a:rPr>
              <a:t>, West, &amp; Graham, 2012; Kim, Kwon, &amp; Chow, 2011; Richardson &amp; Swan, 2003</a:t>
            </a:r>
            <a:r>
              <a:rPr lang="en-US" sz="1600" dirty="0" smtClean="0">
                <a:latin typeface="+mn-lt"/>
              </a:rPr>
              <a:t>)</a:t>
            </a:r>
            <a:r>
              <a:rPr lang="en-US" sz="1600" dirty="0">
                <a:latin typeface="+mn-lt"/>
              </a:rPr>
              <a:t>.</a:t>
            </a:r>
            <a:r>
              <a:rPr lang="en-US" sz="1600" dirty="0" smtClean="0">
                <a:latin typeface="+mn-lt"/>
              </a:rPr>
              <a:t> </a:t>
            </a:r>
          </a:p>
          <a:p>
            <a:pPr marL="285750" indent="-285750" eaLnBrk="1" hangingPunct="1">
              <a:spcAft>
                <a:spcPts val="600"/>
              </a:spcAft>
              <a:buSzPct val="75000"/>
              <a:buFont typeface="Arial"/>
              <a:buChar char="•"/>
            </a:pPr>
            <a:r>
              <a:rPr lang="en-US" sz="1600" dirty="0">
                <a:latin typeface="+mn-lt"/>
              </a:rPr>
              <a:t>H</a:t>
            </a:r>
            <a:r>
              <a:rPr lang="en-US" sz="1600" dirty="0" smtClean="0">
                <a:latin typeface="+mn-lt"/>
              </a:rPr>
              <a:t>as </a:t>
            </a:r>
            <a:r>
              <a:rPr lang="en-US" sz="1600" dirty="0">
                <a:latin typeface="+mn-lt"/>
              </a:rPr>
              <a:t>been shown to aid in the engagement of higher order thinking (Garrison, Anderson, &amp; Archer, 2000; Garrison, Cleveland-Innes, &amp; Fung, 2010</a:t>
            </a:r>
            <a:r>
              <a:rPr lang="en-US" sz="1600" dirty="0" smtClean="0">
                <a:latin typeface="+mn-lt"/>
              </a:rPr>
              <a:t>).</a:t>
            </a:r>
            <a:r>
              <a:rPr lang="en-CA" sz="1600" dirty="0" smtClean="0">
                <a:latin typeface="+mn-lt"/>
              </a:rPr>
              <a:t> </a:t>
            </a:r>
            <a:endParaRPr lang="en-US" sz="1500" dirty="0">
              <a:solidFill>
                <a:srgbClr val="AFAFAF"/>
              </a:solidFill>
              <a:latin typeface="+mn-lt"/>
              <a:ea typeface="MS PGothic" charset="0"/>
              <a:cs typeface="MS PGothic"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06435" y="231589"/>
            <a:ext cx="1413237" cy="317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57988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txBox="1">
            <a:spLocks/>
          </p:cNvSpPr>
          <p:nvPr/>
        </p:nvSpPr>
        <p:spPr bwMode="auto">
          <a:xfrm>
            <a:off x="685800" y="6400800"/>
            <a:ext cx="830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161925" indent="-161925">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indent="0" algn="r">
              <a:buSzPct val="100000"/>
            </a:pPr>
            <a:endParaRPr lang="en-US" sz="1400" dirty="0">
              <a:solidFill>
                <a:srgbClr val="A6A6A6"/>
              </a:solidFill>
              <a:latin typeface="Lucida Sans" charset="0"/>
              <a:cs typeface="Lucida Sans" charset="0"/>
            </a:endParaRPr>
          </a:p>
        </p:txBody>
      </p:sp>
      <p:sp>
        <p:nvSpPr>
          <p:cNvPr id="15364" name="Title 1"/>
          <p:cNvSpPr txBox="1">
            <a:spLocks/>
          </p:cNvSpPr>
          <p:nvPr/>
        </p:nvSpPr>
        <p:spPr bwMode="auto">
          <a:xfrm>
            <a:off x="1752600" y="228600"/>
            <a:ext cx="723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107950" indent="-107950">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107950" lvl="8" indent="-107950" algn="r" defTabSz="914400">
              <a:lnSpc>
                <a:spcPct val="95000"/>
              </a:lnSpc>
              <a:buClr>
                <a:srgbClr val="E4E4E4"/>
              </a:buClr>
              <a:buSzPct val="100000"/>
              <a:buBlip>
                <a:blip r:embed="rId3"/>
              </a:buBlip>
            </a:pPr>
            <a:r>
              <a:rPr lang="en-US" sz="1200" b="1" i="1" dirty="0">
                <a:solidFill>
                  <a:srgbClr val="A6A6A6"/>
                </a:solidFill>
                <a:latin typeface="Lucida Sans" charset="0"/>
              </a:rPr>
              <a:t>Social Presence: A Scoping Study</a:t>
            </a:r>
          </a:p>
          <a:p>
            <a:pPr algn="r">
              <a:lnSpc>
                <a:spcPct val="95000"/>
              </a:lnSpc>
              <a:buClr>
                <a:srgbClr val="E4E4E4"/>
              </a:buClr>
              <a:buSzPct val="100000"/>
              <a:buFontTx/>
              <a:buBlip>
                <a:blip r:embed="rId3"/>
              </a:buBlip>
            </a:pPr>
            <a:endParaRPr lang="en-US" sz="1200" b="1" dirty="0">
              <a:solidFill>
                <a:srgbClr val="A6A6A6"/>
              </a:solidFill>
              <a:latin typeface="Lucida Sans" charset="0"/>
            </a:endParaRPr>
          </a:p>
        </p:txBody>
      </p:sp>
      <p:sp>
        <p:nvSpPr>
          <p:cNvPr id="6" name="Title 1"/>
          <p:cNvSpPr txBox="1">
            <a:spLocks/>
          </p:cNvSpPr>
          <p:nvPr/>
        </p:nvSpPr>
        <p:spPr bwMode="auto">
          <a:xfrm>
            <a:off x="0" y="87262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endParaRPr lang="en-US" sz="4000" dirty="0">
              <a:solidFill>
                <a:srgbClr val="5B5B5B"/>
              </a:solidFill>
              <a:latin typeface="Calibri" charset="0"/>
            </a:endParaRPr>
          </a:p>
        </p:txBody>
      </p:sp>
      <p:sp>
        <p:nvSpPr>
          <p:cNvPr id="7" name="Content Placeholder 2"/>
          <p:cNvSpPr txBox="1">
            <a:spLocks/>
          </p:cNvSpPr>
          <p:nvPr/>
        </p:nvSpPr>
        <p:spPr>
          <a:xfrm>
            <a:off x="0" y="907408"/>
            <a:ext cx="9144000" cy="60960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ctr" defTabSz="914400">
              <a:spcBef>
                <a:spcPct val="0"/>
              </a:spcBef>
              <a:buNone/>
            </a:pPr>
            <a:r>
              <a:rPr lang="en-US" sz="1600" i="1" dirty="0">
                <a:solidFill>
                  <a:srgbClr val="000000"/>
                </a:solidFill>
                <a:latin typeface="Times" charset="0"/>
              </a:rPr>
              <a:t>RQ1: Social and Technological Elements</a:t>
            </a:r>
          </a:p>
          <a:p>
            <a:pPr marL="0" lvl="0" indent="0" algn="ctr" defTabSz="914400">
              <a:spcBef>
                <a:spcPct val="0"/>
              </a:spcBef>
              <a:buNone/>
            </a:pPr>
            <a:endParaRPr lang="en-US" sz="1600" dirty="0">
              <a:solidFill>
                <a:srgbClr val="000000"/>
              </a:solidFill>
              <a:latin typeface="Times" charset="0"/>
            </a:endParaRPr>
          </a:p>
          <a:p>
            <a:pPr marL="0" lvl="0" indent="0" algn="ctr" defTabSz="914400">
              <a:spcBef>
                <a:spcPct val="0"/>
              </a:spcBef>
              <a:buNone/>
            </a:pPr>
            <a:r>
              <a:rPr lang="en-US" sz="1600" dirty="0" smtClean="0">
                <a:solidFill>
                  <a:srgbClr val="000000"/>
                </a:solidFill>
              </a:rPr>
              <a:t>Introducing Social </a:t>
            </a:r>
            <a:r>
              <a:rPr lang="en-US" sz="1600" dirty="0">
                <a:solidFill>
                  <a:srgbClr val="000000"/>
                </a:solidFill>
              </a:rPr>
              <a:t>Presence</a:t>
            </a:r>
            <a:endParaRPr lang="en-US" sz="1600" i="1" dirty="0">
              <a:solidFill>
                <a:srgbClr val="000000"/>
              </a:solidFill>
            </a:endParaRPr>
          </a:p>
          <a:p>
            <a:pPr marL="0" indent="0" algn="ctr" eaLnBrk="1" hangingPunct="1">
              <a:spcBef>
                <a:spcPts val="1175"/>
              </a:spcBef>
              <a:spcAft>
                <a:spcPts val="600"/>
              </a:spcAft>
              <a:buSzPct val="70000"/>
              <a:buFont typeface="Wingdings" charset="0"/>
              <a:buNone/>
            </a:pPr>
            <a:endParaRPr lang="en-US" sz="3500" dirty="0">
              <a:solidFill>
                <a:srgbClr val="AFAFAF"/>
              </a:solidFill>
              <a:latin typeface="Calibri" charset="0"/>
            </a:endParaRPr>
          </a:p>
        </p:txBody>
      </p:sp>
      <p:sp>
        <p:nvSpPr>
          <p:cNvPr id="8" name="Content Placeholder 2"/>
          <p:cNvSpPr txBox="1">
            <a:spLocks/>
          </p:cNvSpPr>
          <p:nvPr/>
        </p:nvSpPr>
        <p:spPr bwMode="auto">
          <a:xfrm>
            <a:off x="1590675" y="1905648"/>
            <a:ext cx="59626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Aft>
                <a:spcPts val="600"/>
              </a:spcAft>
              <a:buSzPct val="75000"/>
            </a:pPr>
            <a:r>
              <a:rPr lang="en-US" sz="1600" dirty="0">
                <a:latin typeface="+mn-lt"/>
              </a:rPr>
              <a:t>The </a:t>
            </a:r>
            <a:r>
              <a:rPr lang="en-US" sz="1600" dirty="0" smtClean="0">
                <a:latin typeface="+mn-lt"/>
              </a:rPr>
              <a:t>Introducing </a:t>
            </a:r>
            <a:r>
              <a:rPr lang="en-US" sz="1600" dirty="0">
                <a:latin typeface="+mn-lt"/>
              </a:rPr>
              <a:t>Social Presence </a:t>
            </a:r>
            <a:r>
              <a:rPr lang="en-US" sz="1600" dirty="0" smtClean="0">
                <a:latin typeface="+mn-lt"/>
              </a:rPr>
              <a:t>conceptual map </a:t>
            </a:r>
            <a:r>
              <a:rPr lang="en-US" sz="1600" dirty="0">
                <a:latin typeface="+mn-lt"/>
              </a:rPr>
              <a:t>attends </a:t>
            </a:r>
            <a:r>
              <a:rPr lang="en-US" sz="1600" dirty="0" smtClean="0">
                <a:latin typeface="+mn-lt"/>
              </a:rPr>
              <a:t>to facilitation </a:t>
            </a:r>
            <a:r>
              <a:rPr lang="en-US" sz="1600" dirty="0">
                <a:latin typeface="+mn-lt"/>
              </a:rPr>
              <a:t>type behaviors </a:t>
            </a:r>
            <a:r>
              <a:rPr lang="en-US" sz="1600" dirty="0" smtClean="0">
                <a:latin typeface="+mn-lt"/>
              </a:rPr>
              <a:t>that are </a:t>
            </a:r>
            <a:r>
              <a:rPr lang="en-US" sz="1600" dirty="0">
                <a:latin typeface="+mn-lt"/>
              </a:rPr>
              <a:t>essential to </a:t>
            </a:r>
            <a:r>
              <a:rPr lang="en-US" sz="1600" dirty="0" smtClean="0">
                <a:latin typeface="+mn-lt"/>
              </a:rPr>
              <a:t>establish </a:t>
            </a:r>
            <a:r>
              <a:rPr lang="en-US" sz="1600" dirty="0">
                <a:latin typeface="+mn-lt"/>
              </a:rPr>
              <a:t>instructor-to-learner and learner-to-learner </a:t>
            </a:r>
            <a:r>
              <a:rPr lang="en-US" sz="1600" dirty="0" smtClean="0">
                <a:latin typeface="+mn-lt"/>
              </a:rPr>
              <a:t>connections.</a:t>
            </a:r>
          </a:p>
          <a:p>
            <a:pPr eaLnBrk="1" hangingPunct="1">
              <a:spcAft>
                <a:spcPts val="600"/>
              </a:spcAft>
              <a:buSzPct val="75000"/>
            </a:pPr>
            <a:r>
              <a:rPr lang="en-CA" sz="1600" dirty="0" smtClean="0">
                <a:latin typeface="+mn-lt"/>
              </a:rPr>
              <a:t> </a:t>
            </a:r>
          </a:p>
          <a:p>
            <a:pPr eaLnBrk="1" hangingPunct="1">
              <a:spcAft>
                <a:spcPts val="600"/>
              </a:spcAft>
              <a:buSzPct val="75000"/>
            </a:pPr>
            <a:r>
              <a:rPr lang="en-US" sz="1600" dirty="0" smtClean="0">
                <a:latin typeface="+mn-lt"/>
              </a:rPr>
              <a:t>The conceptual map </a:t>
            </a:r>
            <a:r>
              <a:rPr lang="en-US" sz="1600" dirty="0">
                <a:latin typeface="+mn-lt"/>
              </a:rPr>
              <a:t>is composed of the </a:t>
            </a:r>
            <a:r>
              <a:rPr lang="en-US" sz="1600" dirty="0" smtClean="0">
                <a:latin typeface="+mn-lt"/>
              </a:rPr>
              <a:t>following three </a:t>
            </a:r>
            <a:r>
              <a:rPr lang="en-US" sz="1600" dirty="0">
                <a:latin typeface="+mn-lt"/>
              </a:rPr>
              <a:t>categories, their descriptors, and the studies extracted (see Table </a:t>
            </a:r>
            <a:r>
              <a:rPr lang="en-US" sz="1600" dirty="0" smtClean="0">
                <a:latin typeface="+mn-lt"/>
              </a:rPr>
              <a:t>3).</a:t>
            </a:r>
          </a:p>
          <a:p>
            <a:pPr eaLnBrk="1" hangingPunct="1">
              <a:spcAft>
                <a:spcPts val="600"/>
              </a:spcAft>
              <a:buSzPct val="75000"/>
            </a:pPr>
            <a:endParaRPr lang="en-US" sz="1600" dirty="0">
              <a:latin typeface="+mn-lt"/>
            </a:endParaRPr>
          </a:p>
          <a:p>
            <a:pPr marL="1085850" lvl="1" indent="-342900" eaLnBrk="1" hangingPunct="1">
              <a:spcAft>
                <a:spcPts val="600"/>
              </a:spcAft>
              <a:buSzPct val="100000"/>
              <a:buFont typeface="+mj-lt"/>
              <a:buAutoNum type="arabicPeriod"/>
            </a:pPr>
            <a:r>
              <a:rPr lang="en-US" sz="1600" dirty="0">
                <a:latin typeface="+mn-lt"/>
              </a:rPr>
              <a:t>Welcoming Activities</a:t>
            </a:r>
            <a:r>
              <a:rPr lang="en-CA" sz="1600" dirty="0">
                <a:latin typeface="+mn-lt"/>
              </a:rPr>
              <a:t> </a:t>
            </a:r>
            <a:endParaRPr lang="en-CA" sz="1600" dirty="0" smtClean="0">
              <a:latin typeface="+mn-lt"/>
            </a:endParaRPr>
          </a:p>
          <a:p>
            <a:pPr marL="1085850" lvl="1" indent="-342900" eaLnBrk="1" hangingPunct="1">
              <a:spcAft>
                <a:spcPts val="600"/>
              </a:spcAft>
              <a:buSzPct val="100000"/>
              <a:buFont typeface="+mj-lt"/>
              <a:buAutoNum type="arabicPeriod"/>
            </a:pPr>
            <a:r>
              <a:rPr lang="en-US" sz="1600" dirty="0">
                <a:latin typeface="+mn-lt"/>
              </a:rPr>
              <a:t>Initiating Instructor Communication Patterns</a:t>
            </a:r>
            <a:r>
              <a:rPr lang="en-CA" sz="1600" dirty="0">
                <a:latin typeface="+mn-lt"/>
              </a:rPr>
              <a:t> </a:t>
            </a:r>
          </a:p>
          <a:p>
            <a:pPr marL="1085850" lvl="1" indent="-342900" eaLnBrk="1" hangingPunct="1">
              <a:spcAft>
                <a:spcPts val="600"/>
              </a:spcAft>
              <a:buSzPct val="100000"/>
              <a:buFont typeface="+mj-lt"/>
              <a:buAutoNum type="arabicPeriod" startAt="3"/>
            </a:pPr>
            <a:r>
              <a:rPr lang="en-US" sz="1600" dirty="0" smtClean="0">
                <a:latin typeface="+mn-lt"/>
              </a:rPr>
              <a:t>Student </a:t>
            </a:r>
            <a:r>
              <a:rPr lang="en-US" sz="1600" dirty="0">
                <a:latin typeface="+mn-lt"/>
              </a:rPr>
              <a:t>Engagement in Content</a:t>
            </a:r>
            <a:r>
              <a:rPr lang="en-CA" sz="1600" dirty="0">
                <a:latin typeface="+mn-lt"/>
              </a:rPr>
              <a:t> </a:t>
            </a:r>
            <a:endParaRPr lang="en-CA" sz="1600" dirty="0" smtClean="0">
              <a:latin typeface="+mn-lt"/>
            </a:endParaRPr>
          </a:p>
          <a:p>
            <a:pPr marL="1085850" lvl="1" indent="-342900" eaLnBrk="1" hangingPunct="1">
              <a:spcAft>
                <a:spcPts val="600"/>
              </a:spcAft>
              <a:buSzPct val="75000"/>
              <a:buFont typeface="+mj-lt"/>
              <a:buAutoNum type="arabicPeriod" startAt="3"/>
            </a:pPr>
            <a:endParaRPr lang="en-US" sz="1600" dirty="0">
              <a:latin typeface="+mn-lt"/>
            </a:endParaRPr>
          </a:p>
          <a:p>
            <a:pPr eaLnBrk="1" hangingPunct="1">
              <a:spcAft>
                <a:spcPts val="600"/>
              </a:spcAft>
              <a:buSzPct val="75000"/>
            </a:pPr>
            <a:r>
              <a:rPr lang="en-US" sz="1600" dirty="0">
                <a:latin typeface="+mn-lt"/>
              </a:rPr>
              <a:t>This </a:t>
            </a:r>
            <a:r>
              <a:rPr lang="en-US" sz="1600" dirty="0" smtClean="0">
                <a:latin typeface="+mn-lt"/>
              </a:rPr>
              <a:t>conceptual map also describes </a:t>
            </a:r>
            <a:r>
              <a:rPr lang="en-US" sz="1600" dirty="0">
                <a:latin typeface="+mn-lt"/>
              </a:rPr>
              <a:t>those instructor communication patterns that need be introduced, learned, and modeled by the instructor so as to establish effective affective communication patterns thereby enabling course participants to form a community of learners and establish norms for interaction and </a:t>
            </a:r>
            <a:r>
              <a:rPr lang="en-US" sz="1600" dirty="0" smtClean="0">
                <a:latin typeface="+mn-lt"/>
              </a:rPr>
              <a:t>participation</a:t>
            </a:r>
            <a:r>
              <a:rPr lang="en-CA" sz="1600" dirty="0">
                <a:latin typeface="+mn-lt"/>
              </a:rPr>
              <a:t>.</a:t>
            </a:r>
            <a:r>
              <a:rPr lang="en-US" sz="1600" dirty="0" smtClean="0"/>
              <a:t> </a:t>
            </a:r>
            <a:endParaRPr lang="en-US" sz="1600" dirty="0"/>
          </a:p>
          <a:p>
            <a:pPr eaLnBrk="1" hangingPunct="1">
              <a:spcAft>
                <a:spcPts val="600"/>
              </a:spcAft>
              <a:buSzPct val="75000"/>
            </a:pPr>
            <a:endParaRPr lang="en-US" sz="1500" dirty="0">
              <a:solidFill>
                <a:srgbClr val="AFAFAF"/>
              </a:solidFill>
              <a:latin typeface="Calibri" charset="0"/>
              <a:ea typeface="MS PGothic" charset="0"/>
              <a:cs typeface="MS PGothic"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06435" y="231589"/>
            <a:ext cx="1413237" cy="317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675015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txBox="1">
            <a:spLocks/>
          </p:cNvSpPr>
          <p:nvPr/>
        </p:nvSpPr>
        <p:spPr bwMode="auto">
          <a:xfrm>
            <a:off x="685800" y="6436568"/>
            <a:ext cx="830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161925" indent="-161925">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indent="0" algn="r">
              <a:buSzPct val="100000"/>
            </a:pPr>
            <a:endParaRPr lang="en-US" sz="1400" dirty="0">
              <a:solidFill>
                <a:srgbClr val="A6A6A6"/>
              </a:solidFill>
              <a:latin typeface="Lucida Sans" charset="0"/>
              <a:cs typeface="Lucida Sans" charset="0"/>
            </a:endParaRPr>
          </a:p>
        </p:txBody>
      </p:sp>
      <p:sp>
        <p:nvSpPr>
          <p:cNvPr id="15364" name="Title 1"/>
          <p:cNvSpPr txBox="1">
            <a:spLocks/>
          </p:cNvSpPr>
          <p:nvPr/>
        </p:nvSpPr>
        <p:spPr bwMode="auto">
          <a:xfrm>
            <a:off x="1752600" y="228600"/>
            <a:ext cx="723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107950" indent="-107950">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107950" lvl="8" indent="-107950" algn="r" defTabSz="914400">
              <a:lnSpc>
                <a:spcPct val="95000"/>
              </a:lnSpc>
              <a:buClr>
                <a:srgbClr val="E4E4E4"/>
              </a:buClr>
              <a:buSzPct val="100000"/>
              <a:buBlip>
                <a:blip r:embed="rId4"/>
              </a:buBlip>
            </a:pPr>
            <a:r>
              <a:rPr lang="en-US" sz="1200" b="1" i="1" dirty="0">
                <a:solidFill>
                  <a:srgbClr val="A6A6A6"/>
                </a:solidFill>
                <a:latin typeface="Lucida Sans" charset="0"/>
              </a:rPr>
              <a:t>Social Presence: A Scoping Study</a:t>
            </a:r>
          </a:p>
          <a:p>
            <a:pPr algn="r">
              <a:lnSpc>
                <a:spcPct val="95000"/>
              </a:lnSpc>
              <a:buClr>
                <a:srgbClr val="E4E4E4"/>
              </a:buClr>
              <a:buSzPct val="100000"/>
              <a:buFontTx/>
              <a:buBlip>
                <a:blip r:embed="rId4"/>
              </a:buBlip>
            </a:pPr>
            <a:endParaRPr lang="en-US" sz="1200" b="1" dirty="0">
              <a:solidFill>
                <a:srgbClr val="A6A6A6"/>
              </a:solidFill>
              <a:latin typeface="Lucida Sans" charset="0"/>
            </a:endParaRPr>
          </a:p>
        </p:txBody>
      </p:sp>
      <p:sp>
        <p:nvSpPr>
          <p:cNvPr id="6" name="Title 1"/>
          <p:cNvSpPr txBox="1">
            <a:spLocks/>
          </p:cNvSpPr>
          <p:nvPr/>
        </p:nvSpPr>
        <p:spPr bwMode="auto">
          <a:xfrm>
            <a:off x="0" y="9906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endParaRPr lang="en-US" sz="4000" dirty="0">
              <a:solidFill>
                <a:srgbClr val="5B5B5B"/>
              </a:solidFill>
              <a:latin typeface="Calibri" charset="0"/>
            </a:endParaRPr>
          </a:p>
        </p:txBody>
      </p:sp>
      <p:sp>
        <p:nvSpPr>
          <p:cNvPr id="8" name="Content Placeholder 2"/>
          <p:cNvSpPr txBox="1">
            <a:spLocks/>
          </p:cNvSpPr>
          <p:nvPr/>
        </p:nvSpPr>
        <p:spPr bwMode="auto">
          <a:xfrm>
            <a:off x="1547664" y="2420888"/>
            <a:ext cx="59626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Aft>
                <a:spcPts val="600"/>
              </a:spcAft>
              <a:buSzPct val="75000"/>
            </a:pPr>
            <a:endParaRPr lang="en-US" sz="1500" dirty="0">
              <a:solidFill>
                <a:srgbClr val="AFAFAF"/>
              </a:solidFill>
              <a:latin typeface="Calibri" charset="0"/>
              <a:ea typeface="MS PGothic" charset="0"/>
              <a:cs typeface="MS PGothic"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206435" y="231589"/>
            <a:ext cx="1413237" cy="317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869440" y="1930400"/>
            <a:ext cx="184666" cy="461665"/>
          </a:xfrm>
          <a:prstGeom prst="rect">
            <a:avLst/>
          </a:prstGeom>
          <a:noFill/>
        </p:spPr>
        <p:txBody>
          <a:bodyPr wrap="none" rtlCol="0">
            <a:spAutoFit/>
          </a:bodyPr>
          <a:lstStyle/>
          <a:p>
            <a:endParaRPr lang="en-US" dirty="0"/>
          </a:p>
        </p:txBody>
      </p:sp>
      <p:graphicFrame>
        <p:nvGraphicFramePr>
          <p:cNvPr id="11" name="Object 10"/>
          <p:cNvGraphicFramePr>
            <a:graphicFrameLocks noChangeAspect="1"/>
          </p:cNvGraphicFramePr>
          <p:nvPr>
            <p:extLst>
              <p:ext uri="{D42A27DB-BD31-4B8C-83A1-F6EECF244321}">
                <p14:modId xmlns:p14="http://schemas.microsoft.com/office/powerpoint/2010/main" val="2211252171"/>
              </p:ext>
            </p:extLst>
          </p:nvPr>
        </p:nvGraphicFramePr>
        <p:xfrm>
          <a:off x="1720850" y="660400"/>
          <a:ext cx="5702300" cy="5537200"/>
        </p:xfrm>
        <a:graphic>
          <a:graphicData uri="http://schemas.openxmlformats.org/presentationml/2006/ole">
            <mc:AlternateContent xmlns:mc="http://schemas.openxmlformats.org/markup-compatibility/2006">
              <mc:Choice xmlns:v="urn:schemas-microsoft-com:vml" Requires="v">
                <p:oleObj spid="_x0000_s2185" name="Document" r:id="rId7" imgW="5702300" imgH="5537200" progId="Word.Document.12">
                  <p:embed/>
                </p:oleObj>
              </mc:Choice>
              <mc:Fallback>
                <p:oleObj name="Document" r:id="rId7" imgW="5702300" imgH="5537200" progId="Word.Document.12">
                  <p:embed/>
                  <p:pic>
                    <p:nvPicPr>
                      <p:cNvPr id="0" name=""/>
                      <p:cNvPicPr/>
                      <p:nvPr/>
                    </p:nvPicPr>
                    <p:blipFill>
                      <a:blip r:embed="rId8"/>
                      <a:stretch>
                        <a:fillRect/>
                      </a:stretch>
                    </p:blipFill>
                    <p:spPr>
                      <a:xfrm>
                        <a:off x="1720850" y="660400"/>
                        <a:ext cx="5702300" cy="5537200"/>
                      </a:xfrm>
                      <a:prstGeom prst="rect">
                        <a:avLst/>
                      </a:prstGeom>
                    </p:spPr>
                  </p:pic>
                </p:oleObj>
              </mc:Fallback>
            </mc:AlternateContent>
          </a:graphicData>
        </a:graphic>
      </p:graphicFrame>
    </p:spTree>
    <p:extLst>
      <p:ext uri="{BB962C8B-B14F-4D97-AF65-F5344CB8AC3E}">
        <p14:creationId xmlns:p14="http://schemas.microsoft.com/office/powerpoint/2010/main" val="53927725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txBox="1">
            <a:spLocks/>
          </p:cNvSpPr>
          <p:nvPr/>
        </p:nvSpPr>
        <p:spPr bwMode="auto">
          <a:xfrm>
            <a:off x="685800" y="6400800"/>
            <a:ext cx="830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161925" indent="-161925">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indent="0" algn="r">
              <a:buSzPct val="100000"/>
            </a:pPr>
            <a:endParaRPr lang="en-US" sz="1400" dirty="0">
              <a:solidFill>
                <a:srgbClr val="A6A6A6"/>
              </a:solidFill>
              <a:latin typeface="Lucida Sans" charset="0"/>
              <a:cs typeface="Lucida Sans" charset="0"/>
            </a:endParaRPr>
          </a:p>
        </p:txBody>
      </p:sp>
      <p:sp>
        <p:nvSpPr>
          <p:cNvPr id="15364" name="Title 1"/>
          <p:cNvSpPr txBox="1">
            <a:spLocks/>
          </p:cNvSpPr>
          <p:nvPr/>
        </p:nvSpPr>
        <p:spPr bwMode="auto">
          <a:xfrm>
            <a:off x="1752600" y="228600"/>
            <a:ext cx="723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107950" indent="-107950">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107950" lvl="8" indent="-107950" algn="r" defTabSz="914400">
              <a:lnSpc>
                <a:spcPct val="95000"/>
              </a:lnSpc>
              <a:buClr>
                <a:srgbClr val="E4E4E4"/>
              </a:buClr>
              <a:buSzPct val="100000"/>
              <a:buBlip>
                <a:blip r:embed="rId3"/>
              </a:buBlip>
            </a:pPr>
            <a:r>
              <a:rPr lang="en-US" sz="1200" b="1" i="1" dirty="0">
                <a:solidFill>
                  <a:srgbClr val="A6A6A6"/>
                </a:solidFill>
                <a:latin typeface="Lucida Sans" charset="0"/>
              </a:rPr>
              <a:t>Social Presence: A Scoping Study</a:t>
            </a:r>
          </a:p>
          <a:p>
            <a:pPr algn="r">
              <a:lnSpc>
                <a:spcPct val="95000"/>
              </a:lnSpc>
              <a:buClr>
                <a:srgbClr val="E4E4E4"/>
              </a:buClr>
              <a:buSzPct val="100000"/>
              <a:buFontTx/>
              <a:buBlip>
                <a:blip r:embed="rId3"/>
              </a:buBlip>
            </a:pPr>
            <a:endParaRPr lang="en-US" sz="1200" b="1" dirty="0">
              <a:solidFill>
                <a:srgbClr val="A6A6A6"/>
              </a:solidFill>
              <a:latin typeface="Lucida Sans" charset="0"/>
            </a:endParaRPr>
          </a:p>
        </p:txBody>
      </p:sp>
      <p:sp>
        <p:nvSpPr>
          <p:cNvPr id="6" name="Title 1"/>
          <p:cNvSpPr txBox="1">
            <a:spLocks/>
          </p:cNvSpPr>
          <p:nvPr/>
        </p:nvSpPr>
        <p:spPr bwMode="auto">
          <a:xfrm>
            <a:off x="6023" y="836712"/>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endParaRPr lang="en-US" sz="4000" dirty="0">
              <a:solidFill>
                <a:srgbClr val="5B5B5B"/>
              </a:solidFill>
              <a:latin typeface="Calibri" charset="0"/>
            </a:endParaRPr>
          </a:p>
        </p:txBody>
      </p:sp>
      <p:sp>
        <p:nvSpPr>
          <p:cNvPr id="7" name="Content Placeholder 2"/>
          <p:cNvSpPr txBox="1">
            <a:spLocks/>
          </p:cNvSpPr>
          <p:nvPr/>
        </p:nvSpPr>
        <p:spPr>
          <a:xfrm>
            <a:off x="0" y="907408"/>
            <a:ext cx="9144000" cy="60960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ctr" defTabSz="914400">
              <a:spcBef>
                <a:spcPct val="0"/>
              </a:spcBef>
              <a:buNone/>
            </a:pPr>
            <a:r>
              <a:rPr lang="en-US" sz="1600" i="1" dirty="0">
                <a:solidFill>
                  <a:srgbClr val="000000"/>
                </a:solidFill>
                <a:latin typeface="Times" charset="0"/>
              </a:rPr>
              <a:t>RQ1: Social and Technological Elements</a:t>
            </a:r>
          </a:p>
          <a:p>
            <a:pPr marL="0" lvl="0" indent="0" algn="ctr" defTabSz="914400">
              <a:spcBef>
                <a:spcPct val="0"/>
              </a:spcBef>
              <a:buNone/>
            </a:pPr>
            <a:endParaRPr lang="en-US" sz="1600" dirty="0">
              <a:solidFill>
                <a:srgbClr val="000000"/>
              </a:solidFill>
              <a:latin typeface="Times" charset="0"/>
            </a:endParaRPr>
          </a:p>
          <a:p>
            <a:pPr marL="0" lvl="0" indent="0" algn="ctr" defTabSz="914400">
              <a:spcBef>
                <a:spcPct val="0"/>
              </a:spcBef>
              <a:buNone/>
            </a:pPr>
            <a:r>
              <a:rPr lang="en-US" sz="1600" dirty="0" smtClean="0">
                <a:solidFill>
                  <a:srgbClr val="000000"/>
                </a:solidFill>
              </a:rPr>
              <a:t>Sustaining Social </a:t>
            </a:r>
            <a:r>
              <a:rPr lang="en-US" sz="1600" dirty="0">
                <a:solidFill>
                  <a:srgbClr val="000000"/>
                </a:solidFill>
              </a:rPr>
              <a:t>Presence</a:t>
            </a:r>
            <a:endParaRPr lang="en-US" sz="1600" i="1" dirty="0">
              <a:solidFill>
                <a:srgbClr val="000000"/>
              </a:solidFill>
            </a:endParaRPr>
          </a:p>
          <a:p>
            <a:pPr marL="0" indent="0" algn="ctr" eaLnBrk="1" hangingPunct="1">
              <a:spcBef>
                <a:spcPts val="1175"/>
              </a:spcBef>
              <a:spcAft>
                <a:spcPts val="600"/>
              </a:spcAft>
              <a:buSzPct val="70000"/>
              <a:buFont typeface="Wingdings" charset="0"/>
              <a:buNone/>
            </a:pPr>
            <a:endParaRPr lang="en-US" sz="3500" dirty="0">
              <a:solidFill>
                <a:srgbClr val="AFAFAF"/>
              </a:solidFill>
              <a:latin typeface="Calibri" charset="0"/>
            </a:endParaRPr>
          </a:p>
        </p:txBody>
      </p:sp>
      <p:sp>
        <p:nvSpPr>
          <p:cNvPr id="8" name="Content Placeholder 2"/>
          <p:cNvSpPr txBox="1">
            <a:spLocks/>
          </p:cNvSpPr>
          <p:nvPr/>
        </p:nvSpPr>
        <p:spPr bwMode="auto">
          <a:xfrm>
            <a:off x="1882155" y="1905648"/>
            <a:ext cx="59626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Aft>
                <a:spcPts val="600"/>
              </a:spcAft>
              <a:buSzPct val="75000"/>
            </a:pPr>
            <a:r>
              <a:rPr lang="en-US" sz="1600" dirty="0">
                <a:latin typeface="+mn-lt"/>
              </a:rPr>
              <a:t>The </a:t>
            </a:r>
            <a:r>
              <a:rPr lang="en-US" sz="1600" dirty="0" smtClean="0">
                <a:latin typeface="+mn-lt"/>
              </a:rPr>
              <a:t>Sustaining </a:t>
            </a:r>
            <a:r>
              <a:rPr lang="en-US" sz="1600" dirty="0">
                <a:latin typeface="+mn-lt"/>
              </a:rPr>
              <a:t>Social Presence </a:t>
            </a:r>
            <a:r>
              <a:rPr lang="en-US" sz="1600" dirty="0" smtClean="0">
                <a:latin typeface="+mn-lt"/>
              </a:rPr>
              <a:t>conceptual map refers </a:t>
            </a:r>
            <a:r>
              <a:rPr lang="en-US" sz="1600" dirty="0">
                <a:latin typeface="+mn-lt"/>
              </a:rPr>
              <a:t>to specific behaviors instructors and students can embody to enhance </a:t>
            </a:r>
            <a:r>
              <a:rPr lang="en-US" sz="1600" dirty="0" smtClean="0">
                <a:latin typeface="+mn-lt"/>
              </a:rPr>
              <a:t>affective </a:t>
            </a:r>
            <a:r>
              <a:rPr lang="en-US" sz="1600" dirty="0">
                <a:latin typeface="+mn-lt"/>
              </a:rPr>
              <a:t>communication, increase intimacy, engage in immediacy and interactivity behaviors, thereby ensuring the maintenance of social presence as the course </a:t>
            </a:r>
            <a:r>
              <a:rPr lang="en-US" sz="1600" dirty="0" smtClean="0">
                <a:latin typeface="+mn-lt"/>
              </a:rPr>
              <a:t>progresses.</a:t>
            </a:r>
            <a:r>
              <a:rPr lang="en-CA" sz="1600" dirty="0" smtClean="0">
                <a:latin typeface="+mn-lt"/>
              </a:rPr>
              <a:t> </a:t>
            </a:r>
          </a:p>
          <a:p>
            <a:pPr eaLnBrk="1" hangingPunct="1">
              <a:spcAft>
                <a:spcPts val="600"/>
              </a:spcAft>
              <a:buSzPct val="75000"/>
            </a:pPr>
            <a:endParaRPr lang="en-CA" sz="1600" dirty="0" smtClean="0">
              <a:latin typeface="+mn-lt"/>
            </a:endParaRPr>
          </a:p>
          <a:p>
            <a:pPr eaLnBrk="1" hangingPunct="1">
              <a:spcAft>
                <a:spcPts val="600"/>
              </a:spcAft>
              <a:buSzPct val="75000"/>
            </a:pPr>
            <a:r>
              <a:rPr lang="en-US" sz="1600" dirty="0" smtClean="0">
                <a:latin typeface="+mn-lt"/>
              </a:rPr>
              <a:t>The conceptual map </a:t>
            </a:r>
            <a:r>
              <a:rPr lang="en-US" sz="1600" dirty="0">
                <a:latin typeface="+mn-lt"/>
              </a:rPr>
              <a:t>is composed of the </a:t>
            </a:r>
            <a:r>
              <a:rPr lang="en-US" sz="1600" dirty="0" smtClean="0">
                <a:latin typeface="+mn-lt"/>
              </a:rPr>
              <a:t>following three </a:t>
            </a:r>
            <a:r>
              <a:rPr lang="en-US" sz="1600" dirty="0">
                <a:latin typeface="+mn-lt"/>
              </a:rPr>
              <a:t>categories, their descriptors, and the studies extracted (see Table 4</a:t>
            </a:r>
            <a:r>
              <a:rPr lang="en-US" sz="1600" dirty="0" smtClean="0">
                <a:latin typeface="+mn-lt"/>
              </a:rPr>
              <a:t>).</a:t>
            </a:r>
          </a:p>
          <a:p>
            <a:pPr eaLnBrk="1" hangingPunct="1">
              <a:spcAft>
                <a:spcPts val="600"/>
              </a:spcAft>
              <a:buSzPct val="75000"/>
            </a:pPr>
            <a:endParaRPr lang="en-US" sz="1600" dirty="0">
              <a:latin typeface="+mn-lt"/>
            </a:endParaRPr>
          </a:p>
          <a:p>
            <a:pPr marL="1085850" lvl="1" indent="-342900" eaLnBrk="1" hangingPunct="1">
              <a:spcAft>
                <a:spcPts val="600"/>
              </a:spcAft>
              <a:buSzPct val="100000"/>
              <a:buFont typeface="+mj-lt"/>
              <a:buAutoNum type="arabicPeriod"/>
            </a:pPr>
            <a:r>
              <a:rPr lang="en-US" sz="1600" dirty="0" smtClean="0">
                <a:latin typeface="+mn-lt"/>
              </a:rPr>
              <a:t>Discussions </a:t>
            </a:r>
            <a:r>
              <a:rPr lang="en-US" sz="1600" dirty="0">
                <a:latin typeface="+mn-lt"/>
              </a:rPr>
              <a:t>Forums</a:t>
            </a:r>
            <a:r>
              <a:rPr lang="en-CA" sz="1600" dirty="0">
                <a:latin typeface="+mn-lt"/>
              </a:rPr>
              <a:t> </a:t>
            </a:r>
            <a:endParaRPr lang="en-CA" sz="1600" dirty="0" smtClean="0">
              <a:latin typeface="+mn-lt"/>
            </a:endParaRPr>
          </a:p>
          <a:p>
            <a:pPr marL="1085850" lvl="1" indent="-342900" eaLnBrk="1" hangingPunct="1">
              <a:spcAft>
                <a:spcPts val="600"/>
              </a:spcAft>
              <a:buSzPct val="100000"/>
              <a:buFont typeface="+mj-lt"/>
              <a:buAutoNum type="arabicPeriod"/>
            </a:pPr>
            <a:r>
              <a:rPr lang="en-US" sz="1600" dirty="0" smtClean="0">
                <a:latin typeface="+mn-lt"/>
              </a:rPr>
              <a:t>Assignment </a:t>
            </a:r>
            <a:r>
              <a:rPr lang="en-US" sz="1600" dirty="0">
                <a:latin typeface="+mn-lt"/>
              </a:rPr>
              <a:t>Feedback</a:t>
            </a:r>
            <a:r>
              <a:rPr lang="en-CA" sz="1600" dirty="0">
                <a:latin typeface="+mn-lt"/>
              </a:rPr>
              <a:t> </a:t>
            </a:r>
            <a:endParaRPr lang="en-CA" sz="1600" dirty="0" smtClean="0">
              <a:latin typeface="+mn-lt"/>
            </a:endParaRPr>
          </a:p>
          <a:p>
            <a:pPr marL="1085850" lvl="1" indent="-342900" eaLnBrk="1" hangingPunct="1">
              <a:spcAft>
                <a:spcPts val="600"/>
              </a:spcAft>
              <a:buSzPct val="100000"/>
              <a:buFont typeface="+mj-lt"/>
              <a:buAutoNum type="arabicPeriod"/>
            </a:pPr>
            <a:r>
              <a:rPr lang="en-US" sz="1600" dirty="0" smtClean="0">
                <a:latin typeface="+mn-lt"/>
              </a:rPr>
              <a:t>Synchronous </a:t>
            </a:r>
            <a:r>
              <a:rPr lang="en-US" sz="1600" dirty="0">
                <a:latin typeface="+mn-lt"/>
              </a:rPr>
              <a:t>Meeting</a:t>
            </a:r>
            <a:r>
              <a:rPr lang="en-CA" sz="1600" dirty="0">
                <a:latin typeface="+mn-lt"/>
              </a:rPr>
              <a:t> </a:t>
            </a:r>
            <a:endParaRPr lang="en-CA" sz="1600" dirty="0" smtClean="0">
              <a:latin typeface="+mn-lt"/>
            </a:endParaRPr>
          </a:p>
          <a:p>
            <a:pPr marL="1085850" lvl="1" indent="-342900" eaLnBrk="1" hangingPunct="1">
              <a:spcAft>
                <a:spcPts val="600"/>
              </a:spcAft>
              <a:buSzPct val="75000"/>
              <a:buFont typeface="+mj-lt"/>
              <a:buAutoNum type="arabicParenR"/>
            </a:pPr>
            <a:endParaRPr lang="en-US" sz="1600" dirty="0">
              <a:latin typeface="+mn-lt"/>
            </a:endParaRPr>
          </a:p>
          <a:p>
            <a:pPr eaLnBrk="1" hangingPunct="1">
              <a:spcAft>
                <a:spcPts val="600"/>
              </a:spcAft>
              <a:buSzPct val="75000"/>
            </a:pPr>
            <a:endParaRPr lang="en-US" sz="1500" dirty="0">
              <a:solidFill>
                <a:srgbClr val="AFAFAF"/>
              </a:solidFill>
              <a:latin typeface="Calibri" charset="0"/>
              <a:ea typeface="MS PGothic" charset="0"/>
              <a:cs typeface="MS PGothic"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06435" y="231589"/>
            <a:ext cx="1413237" cy="317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477736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txBox="1">
            <a:spLocks/>
          </p:cNvSpPr>
          <p:nvPr/>
        </p:nvSpPr>
        <p:spPr bwMode="auto">
          <a:xfrm>
            <a:off x="685800" y="6436568"/>
            <a:ext cx="830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161925" indent="-161925">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indent="0" algn="r">
              <a:buSzPct val="100000"/>
            </a:pPr>
            <a:endParaRPr lang="en-US" sz="1400" dirty="0">
              <a:solidFill>
                <a:srgbClr val="A6A6A6"/>
              </a:solidFill>
              <a:latin typeface="Lucida Sans" charset="0"/>
              <a:cs typeface="Lucida Sans" charset="0"/>
            </a:endParaRPr>
          </a:p>
        </p:txBody>
      </p:sp>
      <p:sp>
        <p:nvSpPr>
          <p:cNvPr id="15364" name="Title 1"/>
          <p:cNvSpPr txBox="1">
            <a:spLocks/>
          </p:cNvSpPr>
          <p:nvPr/>
        </p:nvSpPr>
        <p:spPr bwMode="auto">
          <a:xfrm>
            <a:off x="1752600" y="228600"/>
            <a:ext cx="723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107950" indent="-107950">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107950" lvl="8" indent="-107950" algn="r" defTabSz="914400">
              <a:lnSpc>
                <a:spcPct val="95000"/>
              </a:lnSpc>
              <a:buClr>
                <a:srgbClr val="E4E4E4"/>
              </a:buClr>
              <a:buSzPct val="100000"/>
              <a:buBlip>
                <a:blip r:embed="rId4"/>
              </a:buBlip>
            </a:pPr>
            <a:r>
              <a:rPr lang="en-US" sz="1200" b="1" i="1" dirty="0">
                <a:solidFill>
                  <a:srgbClr val="A6A6A6"/>
                </a:solidFill>
                <a:latin typeface="Lucida Sans" charset="0"/>
              </a:rPr>
              <a:t>Social Presence: A Scoping Study</a:t>
            </a:r>
          </a:p>
          <a:p>
            <a:pPr algn="r">
              <a:lnSpc>
                <a:spcPct val="95000"/>
              </a:lnSpc>
              <a:buClr>
                <a:srgbClr val="E4E4E4"/>
              </a:buClr>
              <a:buSzPct val="100000"/>
              <a:buFontTx/>
              <a:buBlip>
                <a:blip r:embed="rId4"/>
              </a:buBlip>
            </a:pPr>
            <a:endParaRPr lang="en-US" sz="1200" b="1" dirty="0">
              <a:solidFill>
                <a:srgbClr val="A6A6A6"/>
              </a:solidFill>
              <a:latin typeface="Lucida Sans" charset="0"/>
            </a:endParaRPr>
          </a:p>
        </p:txBody>
      </p:sp>
      <p:sp>
        <p:nvSpPr>
          <p:cNvPr id="6" name="Title 1"/>
          <p:cNvSpPr txBox="1">
            <a:spLocks/>
          </p:cNvSpPr>
          <p:nvPr/>
        </p:nvSpPr>
        <p:spPr bwMode="auto">
          <a:xfrm>
            <a:off x="-468560" y="90872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endParaRPr lang="en-US" sz="4000" dirty="0">
              <a:solidFill>
                <a:srgbClr val="5B5B5B"/>
              </a:solidFill>
              <a:latin typeface="Calibri" charset="0"/>
            </a:endParaRPr>
          </a:p>
        </p:txBody>
      </p:sp>
      <p:sp>
        <p:nvSpPr>
          <p:cNvPr id="7" name="Content Placeholder 2"/>
          <p:cNvSpPr txBox="1">
            <a:spLocks/>
          </p:cNvSpPr>
          <p:nvPr/>
        </p:nvSpPr>
        <p:spPr>
          <a:xfrm>
            <a:off x="0" y="1851248"/>
            <a:ext cx="9144000" cy="60960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spcBef>
                <a:spcPts val="1175"/>
              </a:spcBef>
              <a:spcAft>
                <a:spcPts val="600"/>
              </a:spcAft>
              <a:buSzPct val="70000"/>
              <a:buFont typeface="Wingdings" charset="0"/>
              <a:buNone/>
            </a:pPr>
            <a:endParaRPr lang="en-US" sz="3500" dirty="0">
              <a:solidFill>
                <a:srgbClr val="AFAFAF"/>
              </a:solidFill>
              <a:latin typeface="Calibri" charset="0"/>
            </a:endParaRPr>
          </a:p>
        </p:txBody>
      </p:sp>
      <p:sp>
        <p:nvSpPr>
          <p:cNvPr id="8" name="Content Placeholder 2"/>
          <p:cNvSpPr txBox="1">
            <a:spLocks/>
          </p:cNvSpPr>
          <p:nvPr/>
        </p:nvSpPr>
        <p:spPr bwMode="auto">
          <a:xfrm>
            <a:off x="1590675" y="2460848"/>
            <a:ext cx="59626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Aft>
                <a:spcPts val="600"/>
              </a:spcAft>
              <a:buSzPct val="75000"/>
            </a:pPr>
            <a:endParaRPr lang="en-US" sz="1500" dirty="0">
              <a:solidFill>
                <a:srgbClr val="AFAFAF"/>
              </a:solidFill>
              <a:latin typeface="Calibri" charset="0"/>
              <a:ea typeface="MS PGothic" charset="0"/>
              <a:cs typeface="MS PGothic"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206435" y="231589"/>
            <a:ext cx="1413237" cy="317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Object 1"/>
          <p:cNvGraphicFramePr>
            <a:graphicFrameLocks noChangeAspect="1"/>
          </p:cNvGraphicFramePr>
          <p:nvPr>
            <p:extLst>
              <p:ext uri="{D42A27DB-BD31-4B8C-83A1-F6EECF244321}">
                <p14:modId xmlns:p14="http://schemas.microsoft.com/office/powerpoint/2010/main" val="1977670278"/>
              </p:ext>
            </p:extLst>
          </p:nvPr>
        </p:nvGraphicFramePr>
        <p:xfrm>
          <a:off x="1524000" y="844550"/>
          <a:ext cx="6772275" cy="4727575"/>
        </p:xfrm>
        <a:graphic>
          <a:graphicData uri="http://schemas.openxmlformats.org/presentationml/2006/ole">
            <mc:AlternateContent xmlns:mc="http://schemas.openxmlformats.org/markup-compatibility/2006">
              <mc:Choice xmlns:v="urn:schemas-microsoft-com:vml" Requires="v">
                <p:oleObj spid="_x0000_s4234" name="Document" r:id="rId7" imgW="6096000" imgH="4254500" progId="Word.Document.12">
                  <p:embed/>
                </p:oleObj>
              </mc:Choice>
              <mc:Fallback>
                <p:oleObj name="Document" r:id="rId7" imgW="6096000" imgH="4254500" progId="Word.Document.12">
                  <p:embed/>
                  <p:pic>
                    <p:nvPicPr>
                      <p:cNvPr id="0" name=""/>
                      <p:cNvPicPr/>
                      <p:nvPr/>
                    </p:nvPicPr>
                    <p:blipFill>
                      <a:blip r:embed="rId8"/>
                      <a:stretch>
                        <a:fillRect/>
                      </a:stretch>
                    </p:blipFill>
                    <p:spPr>
                      <a:xfrm>
                        <a:off x="1524000" y="844550"/>
                        <a:ext cx="6772275" cy="4727575"/>
                      </a:xfrm>
                      <a:prstGeom prst="rect">
                        <a:avLst/>
                      </a:prstGeom>
                    </p:spPr>
                  </p:pic>
                </p:oleObj>
              </mc:Fallback>
            </mc:AlternateContent>
          </a:graphicData>
        </a:graphic>
      </p:graphicFrame>
    </p:spTree>
    <p:extLst>
      <p:ext uri="{BB962C8B-B14F-4D97-AF65-F5344CB8AC3E}">
        <p14:creationId xmlns:p14="http://schemas.microsoft.com/office/powerpoint/2010/main" val="53927725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txBox="1">
            <a:spLocks/>
          </p:cNvSpPr>
          <p:nvPr/>
        </p:nvSpPr>
        <p:spPr bwMode="auto">
          <a:xfrm>
            <a:off x="685800" y="6400800"/>
            <a:ext cx="830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161925" indent="-161925">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indent="0" algn="r">
              <a:buSzPct val="100000"/>
            </a:pPr>
            <a:endParaRPr lang="en-US" sz="1400" dirty="0">
              <a:solidFill>
                <a:srgbClr val="A6A6A6"/>
              </a:solidFill>
              <a:latin typeface="Lucida Sans" charset="0"/>
              <a:cs typeface="Lucida Sans" charset="0"/>
            </a:endParaRPr>
          </a:p>
        </p:txBody>
      </p:sp>
      <p:sp>
        <p:nvSpPr>
          <p:cNvPr id="15364" name="Title 1"/>
          <p:cNvSpPr txBox="1">
            <a:spLocks/>
          </p:cNvSpPr>
          <p:nvPr/>
        </p:nvSpPr>
        <p:spPr bwMode="auto">
          <a:xfrm>
            <a:off x="1752600" y="228600"/>
            <a:ext cx="723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107950" indent="-107950">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107950" lvl="8" indent="-107950" algn="r" defTabSz="914400">
              <a:lnSpc>
                <a:spcPct val="95000"/>
              </a:lnSpc>
              <a:buClr>
                <a:srgbClr val="E4E4E4"/>
              </a:buClr>
              <a:buSzPct val="100000"/>
              <a:buBlip>
                <a:blip r:embed="rId3"/>
              </a:buBlip>
            </a:pPr>
            <a:r>
              <a:rPr lang="en-US" sz="1200" b="1" i="1" dirty="0">
                <a:solidFill>
                  <a:srgbClr val="A6A6A6"/>
                </a:solidFill>
                <a:latin typeface="Lucida Sans" charset="0"/>
              </a:rPr>
              <a:t>Social Presence: A Scoping Study</a:t>
            </a:r>
          </a:p>
          <a:p>
            <a:pPr algn="r">
              <a:lnSpc>
                <a:spcPct val="95000"/>
              </a:lnSpc>
              <a:buClr>
                <a:srgbClr val="E4E4E4"/>
              </a:buClr>
              <a:buSzPct val="100000"/>
              <a:buFontTx/>
              <a:buBlip>
                <a:blip r:embed="rId3"/>
              </a:buBlip>
            </a:pPr>
            <a:endParaRPr lang="en-US" sz="1200" b="1" dirty="0">
              <a:solidFill>
                <a:srgbClr val="A6A6A6"/>
              </a:solidFill>
              <a:latin typeface="Lucida Sans" charset="0"/>
            </a:endParaRPr>
          </a:p>
        </p:txBody>
      </p:sp>
      <p:sp>
        <p:nvSpPr>
          <p:cNvPr id="7" name="Content Placeholder 2"/>
          <p:cNvSpPr txBox="1">
            <a:spLocks/>
          </p:cNvSpPr>
          <p:nvPr/>
        </p:nvSpPr>
        <p:spPr>
          <a:xfrm>
            <a:off x="0" y="1816548"/>
            <a:ext cx="9144000" cy="60960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spcBef>
                <a:spcPts val="1175"/>
              </a:spcBef>
              <a:spcAft>
                <a:spcPts val="600"/>
              </a:spcAft>
              <a:buSzPct val="70000"/>
              <a:buFont typeface="Wingdings" charset="0"/>
              <a:buNone/>
            </a:pPr>
            <a:endParaRPr lang="en-US" sz="3500" dirty="0">
              <a:solidFill>
                <a:srgbClr val="AFAFAF"/>
              </a:solidFill>
              <a:latin typeface="Calibri" charset="0"/>
            </a:endParaRPr>
          </a:p>
        </p:txBody>
      </p:sp>
      <p:sp>
        <p:nvSpPr>
          <p:cNvPr id="8" name="Content Placeholder 2"/>
          <p:cNvSpPr txBox="1">
            <a:spLocks/>
          </p:cNvSpPr>
          <p:nvPr/>
        </p:nvSpPr>
        <p:spPr bwMode="auto">
          <a:xfrm>
            <a:off x="1590675" y="624448"/>
            <a:ext cx="59626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Aft>
                <a:spcPts val="600"/>
              </a:spcAft>
              <a:buSzPct val="75000"/>
            </a:pPr>
            <a:endParaRPr lang="en-US" sz="1400" dirty="0"/>
          </a:p>
          <a:p>
            <a:pPr algn="ctr"/>
            <a:r>
              <a:rPr lang="en-US" sz="1600" i="1" dirty="0" smtClean="0">
                <a:latin typeface="+mn-lt"/>
              </a:rPr>
              <a:t>RQ2: Outcomes of Social Presence</a:t>
            </a:r>
            <a:endParaRPr lang="en-US" sz="1600" i="1" dirty="0">
              <a:latin typeface="+mn-lt"/>
            </a:endParaRPr>
          </a:p>
          <a:p>
            <a:endParaRPr lang="en-CA" sz="1600" dirty="0">
              <a:latin typeface="+mn-lt"/>
            </a:endParaRPr>
          </a:p>
          <a:p>
            <a:r>
              <a:rPr lang="en-US" sz="1600" dirty="0" smtClean="0">
                <a:latin typeface="+mn-lt"/>
              </a:rPr>
              <a:t>Outcomes of  Social Presence were </a:t>
            </a:r>
            <a:r>
              <a:rPr lang="en-US" sz="1600" dirty="0">
                <a:latin typeface="+mn-lt"/>
              </a:rPr>
              <a:t>organized into one </a:t>
            </a:r>
            <a:r>
              <a:rPr lang="en-US" sz="1600" dirty="0" smtClean="0">
                <a:latin typeface="+mn-lt"/>
              </a:rPr>
              <a:t>overarching conceptual map </a:t>
            </a:r>
            <a:r>
              <a:rPr lang="en-US" sz="1600" dirty="0">
                <a:latin typeface="+mn-lt"/>
              </a:rPr>
              <a:t>representative of the outcomes of social presence in online learning environs. </a:t>
            </a:r>
            <a:endParaRPr lang="en-US" sz="1600" dirty="0" smtClean="0">
              <a:latin typeface="+mn-lt"/>
            </a:endParaRPr>
          </a:p>
          <a:p>
            <a:endParaRPr lang="en-US" sz="1600" dirty="0" smtClean="0">
              <a:latin typeface="+mn-lt"/>
            </a:endParaRPr>
          </a:p>
          <a:p>
            <a:r>
              <a:rPr lang="en-US" sz="1600" dirty="0" smtClean="0">
                <a:latin typeface="+mn-lt"/>
              </a:rPr>
              <a:t>The four categories </a:t>
            </a:r>
            <a:r>
              <a:rPr lang="en-US" sz="1600" dirty="0">
                <a:latin typeface="+mn-lt"/>
              </a:rPr>
              <a:t>embedded within the Outcomes of Social Presence </a:t>
            </a:r>
            <a:r>
              <a:rPr lang="en-US" sz="1600" dirty="0" smtClean="0">
                <a:latin typeface="+mn-lt"/>
              </a:rPr>
              <a:t>conceptual map </a:t>
            </a:r>
            <a:r>
              <a:rPr lang="en-US" sz="1600" dirty="0">
                <a:latin typeface="+mn-lt"/>
              </a:rPr>
              <a:t>are specific to research outcomes from the literature on social </a:t>
            </a:r>
            <a:r>
              <a:rPr lang="en-US" sz="1600" dirty="0" smtClean="0">
                <a:latin typeface="+mn-lt"/>
              </a:rPr>
              <a:t>presence (see Table 5).</a:t>
            </a:r>
          </a:p>
          <a:p>
            <a:r>
              <a:rPr lang="en-US" sz="1600" dirty="0" smtClean="0">
                <a:latin typeface="+mn-lt"/>
              </a:rPr>
              <a:t> </a:t>
            </a:r>
            <a:endParaRPr lang="en-US" sz="1600" dirty="0">
              <a:latin typeface="+mn-lt"/>
            </a:endParaRPr>
          </a:p>
          <a:p>
            <a:pPr marL="1085850" lvl="1" indent="-342900">
              <a:buFont typeface="+mj-lt"/>
              <a:buAutoNum type="arabicPeriod"/>
            </a:pPr>
            <a:r>
              <a:rPr lang="en-US" sz="1600" dirty="0">
                <a:latin typeface="+mn-lt"/>
              </a:rPr>
              <a:t>Group and Community Cohesion</a:t>
            </a:r>
            <a:r>
              <a:rPr lang="en-CA" sz="1600" dirty="0">
                <a:latin typeface="+mn-lt"/>
              </a:rPr>
              <a:t> </a:t>
            </a:r>
            <a:endParaRPr lang="en-CA" sz="1600" dirty="0" smtClean="0">
              <a:latin typeface="+mn-lt"/>
            </a:endParaRPr>
          </a:p>
          <a:p>
            <a:pPr lvl="1" indent="0"/>
            <a:endParaRPr lang="en-US" sz="1600" dirty="0">
              <a:latin typeface="+mn-lt"/>
            </a:endParaRPr>
          </a:p>
          <a:p>
            <a:pPr marL="1085850" lvl="1" indent="-342900">
              <a:buFont typeface="+mj-lt"/>
              <a:buAutoNum type="arabicPeriod"/>
            </a:pPr>
            <a:r>
              <a:rPr lang="en-US" sz="1600" dirty="0" smtClean="0">
                <a:latin typeface="+mn-lt"/>
              </a:rPr>
              <a:t>Satisfaction</a:t>
            </a:r>
          </a:p>
          <a:p>
            <a:pPr lvl="1" indent="0"/>
            <a:endParaRPr lang="en-US" sz="1600" dirty="0" smtClean="0">
              <a:latin typeface="+mn-lt"/>
            </a:endParaRPr>
          </a:p>
          <a:p>
            <a:pPr marL="1085850" lvl="1" indent="-342900">
              <a:buFont typeface="+mj-lt"/>
              <a:buAutoNum type="arabicPeriod"/>
            </a:pPr>
            <a:r>
              <a:rPr lang="en-CA" sz="1600" dirty="0" smtClean="0">
                <a:latin typeface="+mn-lt"/>
              </a:rPr>
              <a:t>Participation</a:t>
            </a:r>
          </a:p>
          <a:p>
            <a:pPr lvl="1" indent="0"/>
            <a:endParaRPr lang="en-CA" sz="1600" dirty="0" smtClean="0">
              <a:latin typeface="+mn-lt"/>
            </a:endParaRPr>
          </a:p>
          <a:p>
            <a:pPr marL="1085850" lvl="1" indent="-342900">
              <a:buFont typeface="+mj-lt"/>
              <a:buAutoNum type="arabicPeriod"/>
            </a:pPr>
            <a:r>
              <a:rPr lang="en-US" sz="1600" dirty="0" smtClean="0">
                <a:latin typeface="+mn-lt"/>
              </a:rPr>
              <a:t>Knowledge Gain</a:t>
            </a:r>
          </a:p>
          <a:p>
            <a:pPr marL="1085850" lvl="1" indent="-342900">
              <a:buFont typeface="+mj-lt"/>
              <a:buAutoNum type="arabicParenR"/>
            </a:pPr>
            <a:endParaRPr lang="en-CA" sz="1400" dirty="0" smtClean="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06435" y="231589"/>
            <a:ext cx="1413237" cy="317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675015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txBox="1">
            <a:spLocks/>
          </p:cNvSpPr>
          <p:nvPr/>
        </p:nvSpPr>
        <p:spPr bwMode="auto">
          <a:xfrm>
            <a:off x="685800" y="6400800"/>
            <a:ext cx="830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161925" indent="-161925">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indent="0" algn="r">
              <a:buSzPct val="100000"/>
            </a:pPr>
            <a:endParaRPr lang="en-US" sz="1400" dirty="0">
              <a:solidFill>
                <a:srgbClr val="A6A6A6"/>
              </a:solidFill>
              <a:latin typeface="Lucida Sans" charset="0"/>
              <a:cs typeface="Lucida Sans" charset="0"/>
            </a:endParaRPr>
          </a:p>
        </p:txBody>
      </p:sp>
      <p:sp>
        <p:nvSpPr>
          <p:cNvPr id="15364" name="Title 1"/>
          <p:cNvSpPr txBox="1">
            <a:spLocks/>
          </p:cNvSpPr>
          <p:nvPr/>
        </p:nvSpPr>
        <p:spPr bwMode="auto">
          <a:xfrm>
            <a:off x="1752600" y="228600"/>
            <a:ext cx="723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107950" indent="-107950">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107950" lvl="8" indent="-107950" algn="r" defTabSz="914400">
              <a:lnSpc>
                <a:spcPct val="95000"/>
              </a:lnSpc>
              <a:buClr>
                <a:srgbClr val="E4E4E4"/>
              </a:buClr>
              <a:buSzPct val="100000"/>
              <a:buBlip>
                <a:blip r:embed="rId4"/>
              </a:buBlip>
            </a:pPr>
            <a:r>
              <a:rPr lang="en-US" sz="1200" b="1" i="1" dirty="0">
                <a:solidFill>
                  <a:srgbClr val="A6A6A6"/>
                </a:solidFill>
                <a:latin typeface="Lucida Sans" charset="0"/>
              </a:rPr>
              <a:t>Social Presence: A Scoping Study</a:t>
            </a:r>
          </a:p>
          <a:p>
            <a:pPr algn="r">
              <a:lnSpc>
                <a:spcPct val="95000"/>
              </a:lnSpc>
              <a:buClr>
                <a:srgbClr val="E4E4E4"/>
              </a:buClr>
              <a:buSzPct val="100000"/>
              <a:buFontTx/>
              <a:buBlip>
                <a:blip r:embed="rId4"/>
              </a:buBlip>
            </a:pPr>
            <a:endParaRPr lang="en-US" sz="1200" b="1" dirty="0">
              <a:solidFill>
                <a:srgbClr val="A6A6A6"/>
              </a:solidFill>
              <a:latin typeface="Lucida Sans" charset="0"/>
            </a:endParaRPr>
          </a:p>
        </p:txBody>
      </p:sp>
      <p:sp>
        <p:nvSpPr>
          <p:cNvPr id="6" name="Title 1"/>
          <p:cNvSpPr txBox="1">
            <a:spLocks/>
          </p:cNvSpPr>
          <p:nvPr/>
        </p:nvSpPr>
        <p:spPr bwMode="auto">
          <a:xfrm>
            <a:off x="0" y="9906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endParaRPr lang="en-US" sz="4000" dirty="0">
              <a:solidFill>
                <a:srgbClr val="5B5B5B"/>
              </a:solidFill>
              <a:latin typeface="Calibri" charset="0"/>
            </a:endParaRPr>
          </a:p>
        </p:txBody>
      </p:sp>
      <p:sp>
        <p:nvSpPr>
          <p:cNvPr id="7" name="Content Placeholder 2"/>
          <p:cNvSpPr txBox="1">
            <a:spLocks/>
          </p:cNvSpPr>
          <p:nvPr/>
        </p:nvSpPr>
        <p:spPr>
          <a:xfrm>
            <a:off x="-324544" y="1988840"/>
            <a:ext cx="9144000" cy="60960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spcBef>
                <a:spcPts val="1175"/>
              </a:spcBef>
              <a:spcAft>
                <a:spcPts val="600"/>
              </a:spcAft>
              <a:buSzPct val="70000"/>
              <a:buFont typeface="Wingdings" charset="0"/>
              <a:buNone/>
            </a:pPr>
            <a:endParaRPr lang="en-US" sz="3500" dirty="0">
              <a:solidFill>
                <a:srgbClr val="AFAFAF"/>
              </a:solidFill>
              <a:latin typeface="Calibri" charset="0"/>
            </a:endParaRPr>
          </a:p>
        </p:txBody>
      </p:sp>
      <p:sp>
        <p:nvSpPr>
          <p:cNvPr id="8" name="Content Placeholder 2"/>
          <p:cNvSpPr txBox="1">
            <a:spLocks/>
          </p:cNvSpPr>
          <p:nvPr/>
        </p:nvSpPr>
        <p:spPr bwMode="auto">
          <a:xfrm>
            <a:off x="1590675" y="2460848"/>
            <a:ext cx="59626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Aft>
                <a:spcPts val="600"/>
              </a:spcAft>
              <a:buSzPct val="75000"/>
            </a:pPr>
            <a:endParaRPr lang="en-US" sz="1500" dirty="0">
              <a:solidFill>
                <a:srgbClr val="AFAFAF"/>
              </a:solidFill>
              <a:latin typeface="Calibri" charset="0"/>
              <a:ea typeface="MS PGothic" charset="0"/>
              <a:cs typeface="MS PGothic"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206435" y="231589"/>
            <a:ext cx="1413237" cy="317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Object 2"/>
          <p:cNvGraphicFramePr>
            <a:graphicFrameLocks noChangeAspect="1"/>
          </p:cNvGraphicFramePr>
          <p:nvPr>
            <p:extLst>
              <p:ext uri="{D42A27DB-BD31-4B8C-83A1-F6EECF244321}">
                <p14:modId xmlns:p14="http://schemas.microsoft.com/office/powerpoint/2010/main" val="1855728726"/>
              </p:ext>
            </p:extLst>
          </p:nvPr>
        </p:nvGraphicFramePr>
        <p:xfrm>
          <a:off x="1595438" y="530225"/>
          <a:ext cx="6096000" cy="6286500"/>
        </p:xfrm>
        <a:graphic>
          <a:graphicData uri="http://schemas.openxmlformats.org/presentationml/2006/ole">
            <mc:AlternateContent xmlns:mc="http://schemas.openxmlformats.org/markup-compatibility/2006">
              <mc:Choice xmlns:v="urn:schemas-microsoft-com:vml" Requires="v">
                <p:oleObj spid="_x0000_s3209" name="Document" r:id="rId7" imgW="6096000" imgH="6286500" progId="Word.Document.12">
                  <p:embed/>
                </p:oleObj>
              </mc:Choice>
              <mc:Fallback>
                <p:oleObj name="Document" r:id="rId7" imgW="6096000" imgH="6286500" progId="Word.Document.12">
                  <p:embed/>
                  <p:pic>
                    <p:nvPicPr>
                      <p:cNvPr id="0" name=""/>
                      <p:cNvPicPr/>
                      <p:nvPr/>
                    </p:nvPicPr>
                    <p:blipFill>
                      <a:blip r:embed="rId8"/>
                      <a:stretch>
                        <a:fillRect/>
                      </a:stretch>
                    </p:blipFill>
                    <p:spPr>
                      <a:xfrm>
                        <a:off x="1595438" y="530225"/>
                        <a:ext cx="6096000" cy="6286500"/>
                      </a:xfrm>
                      <a:prstGeom prst="rect">
                        <a:avLst/>
                      </a:prstGeom>
                    </p:spPr>
                  </p:pic>
                </p:oleObj>
              </mc:Fallback>
            </mc:AlternateContent>
          </a:graphicData>
        </a:graphic>
      </p:graphicFrame>
    </p:spTree>
    <p:extLst>
      <p:ext uri="{BB962C8B-B14F-4D97-AF65-F5344CB8AC3E}">
        <p14:creationId xmlns:p14="http://schemas.microsoft.com/office/powerpoint/2010/main" val="53927725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txBox="1">
            <a:spLocks/>
          </p:cNvSpPr>
          <p:nvPr/>
        </p:nvSpPr>
        <p:spPr bwMode="auto">
          <a:xfrm>
            <a:off x="685800" y="6400800"/>
            <a:ext cx="830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161925" indent="-161925">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indent="0" algn="r">
              <a:buSzPct val="100000"/>
            </a:pPr>
            <a:endParaRPr lang="en-US" sz="1400" dirty="0">
              <a:solidFill>
                <a:srgbClr val="A6A6A6"/>
              </a:solidFill>
              <a:latin typeface="Lucida Sans" charset="0"/>
              <a:cs typeface="Lucida Sans" charset="0"/>
            </a:endParaRPr>
          </a:p>
        </p:txBody>
      </p:sp>
      <p:sp>
        <p:nvSpPr>
          <p:cNvPr id="15364" name="Title 1"/>
          <p:cNvSpPr txBox="1">
            <a:spLocks/>
          </p:cNvSpPr>
          <p:nvPr/>
        </p:nvSpPr>
        <p:spPr bwMode="auto">
          <a:xfrm>
            <a:off x="1752600" y="228600"/>
            <a:ext cx="723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107950" indent="-107950">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107950" lvl="8" indent="-107950" algn="r" defTabSz="914400">
              <a:lnSpc>
                <a:spcPct val="95000"/>
              </a:lnSpc>
              <a:buClr>
                <a:srgbClr val="E4E4E4"/>
              </a:buClr>
              <a:buSzPct val="100000"/>
              <a:buBlip>
                <a:blip r:embed="rId3"/>
              </a:buBlip>
            </a:pPr>
            <a:r>
              <a:rPr lang="en-US" sz="1200" b="1" i="1" dirty="0">
                <a:solidFill>
                  <a:srgbClr val="A6A6A6"/>
                </a:solidFill>
                <a:latin typeface="Lucida Sans" charset="0"/>
              </a:rPr>
              <a:t>Social Presence: A Scoping Study</a:t>
            </a:r>
          </a:p>
          <a:p>
            <a:pPr algn="r">
              <a:lnSpc>
                <a:spcPct val="95000"/>
              </a:lnSpc>
              <a:buClr>
                <a:srgbClr val="E4E4E4"/>
              </a:buClr>
              <a:buSzPct val="100000"/>
              <a:buFontTx/>
              <a:buBlip>
                <a:blip r:embed="rId3"/>
              </a:buBlip>
            </a:pPr>
            <a:endParaRPr lang="en-US" sz="1200" b="1" dirty="0">
              <a:solidFill>
                <a:srgbClr val="A6A6A6"/>
              </a:solidFill>
              <a:latin typeface="Lucida Sans" charset="0"/>
            </a:endParaRPr>
          </a:p>
          <a:p>
            <a:pPr algn="r">
              <a:lnSpc>
                <a:spcPct val="95000"/>
              </a:lnSpc>
              <a:buClr>
                <a:srgbClr val="E4E4E4"/>
              </a:buClr>
              <a:buSzPct val="100000"/>
              <a:buFontTx/>
              <a:buBlip>
                <a:blip r:embed="rId3"/>
              </a:buBlip>
            </a:pPr>
            <a:endParaRPr lang="en-US" sz="1200" b="1" dirty="0">
              <a:solidFill>
                <a:srgbClr val="A6A6A6"/>
              </a:solidFill>
              <a:latin typeface="Lucida Sans" charset="0"/>
            </a:endParaRPr>
          </a:p>
        </p:txBody>
      </p:sp>
      <p:sp>
        <p:nvSpPr>
          <p:cNvPr id="6" name="Title 1"/>
          <p:cNvSpPr txBox="1">
            <a:spLocks/>
          </p:cNvSpPr>
          <p:nvPr/>
        </p:nvSpPr>
        <p:spPr bwMode="auto">
          <a:xfrm>
            <a:off x="0" y="1052736"/>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endParaRPr lang="en-US" sz="4000" dirty="0">
              <a:solidFill>
                <a:srgbClr val="5B5B5B"/>
              </a:solidFill>
              <a:latin typeface="Calibri" charset="0"/>
            </a:endParaRPr>
          </a:p>
        </p:txBody>
      </p:sp>
      <p:sp>
        <p:nvSpPr>
          <p:cNvPr id="7" name="Content Placeholder 2"/>
          <p:cNvSpPr txBox="1">
            <a:spLocks/>
          </p:cNvSpPr>
          <p:nvPr/>
        </p:nvSpPr>
        <p:spPr>
          <a:xfrm>
            <a:off x="0" y="578864"/>
            <a:ext cx="9144000" cy="60960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spcBef>
                <a:spcPts val="1175"/>
              </a:spcBef>
              <a:spcAft>
                <a:spcPts val="600"/>
              </a:spcAft>
              <a:buSzPct val="70000"/>
              <a:buFont typeface="Wingdings" charset="0"/>
              <a:buNone/>
            </a:pPr>
            <a:endParaRPr lang="en-US" sz="3500" dirty="0">
              <a:solidFill>
                <a:srgbClr val="AFAFAF"/>
              </a:solidFill>
              <a:latin typeface="Calibri" charset="0"/>
            </a:endParaRPr>
          </a:p>
        </p:txBody>
      </p:sp>
      <p:sp>
        <p:nvSpPr>
          <p:cNvPr id="8" name="Content Placeholder 2"/>
          <p:cNvSpPr txBox="1">
            <a:spLocks/>
          </p:cNvSpPr>
          <p:nvPr/>
        </p:nvSpPr>
        <p:spPr bwMode="auto">
          <a:xfrm>
            <a:off x="1252136" y="654720"/>
            <a:ext cx="679084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Aft>
                <a:spcPts val="600"/>
              </a:spcAft>
              <a:buSzPct val="75000"/>
            </a:pPr>
            <a:endParaRPr lang="en-US" sz="1200" dirty="0">
              <a:latin typeface="+mn-lt"/>
            </a:endParaRPr>
          </a:p>
          <a:p>
            <a:pPr algn="ctr"/>
            <a:r>
              <a:rPr lang="en-US" sz="1600" i="1" dirty="0" smtClean="0">
                <a:latin typeface="+mn-lt"/>
              </a:rPr>
              <a:t>RQ3: Social Presence Definitions</a:t>
            </a:r>
            <a:endParaRPr lang="en-US" sz="1600" i="1" dirty="0">
              <a:latin typeface="+mn-lt"/>
            </a:endParaRPr>
          </a:p>
          <a:p>
            <a:endParaRPr lang="en-CA" sz="1400" dirty="0">
              <a:latin typeface="+mn-lt"/>
            </a:endParaRPr>
          </a:p>
          <a:p>
            <a:r>
              <a:rPr lang="en-US" sz="1600" dirty="0" smtClean="0">
                <a:latin typeface="+mn-lt"/>
              </a:rPr>
              <a:t>Definitions </a:t>
            </a:r>
            <a:r>
              <a:rPr lang="en-US" sz="1600" dirty="0">
                <a:latin typeface="+mn-lt"/>
              </a:rPr>
              <a:t>of  Social Presence were </a:t>
            </a:r>
            <a:r>
              <a:rPr lang="en-US" sz="1600" dirty="0" smtClean="0">
                <a:latin typeface="+mn-lt"/>
              </a:rPr>
              <a:t>mapped and presented chronologically representative </a:t>
            </a:r>
            <a:r>
              <a:rPr lang="en-US" sz="1600" dirty="0">
                <a:latin typeface="+mn-lt"/>
              </a:rPr>
              <a:t>of </a:t>
            </a:r>
            <a:r>
              <a:rPr lang="en-US" sz="1600" dirty="0" smtClean="0">
                <a:latin typeface="+mn-lt"/>
              </a:rPr>
              <a:t>the evolution of the social presence construct. </a:t>
            </a:r>
          </a:p>
          <a:p>
            <a:endParaRPr lang="en-US" sz="1600" dirty="0">
              <a:latin typeface="+mn-lt"/>
            </a:endParaRPr>
          </a:p>
          <a:p>
            <a:r>
              <a:rPr lang="en-US" sz="1600" dirty="0">
                <a:latin typeface="+mn-lt"/>
                <a:ea typeface="ＭＳ 明朝"/>
                <a:cs typeface="Times New Roman"/>
              </a:rPr>
              <a:t>By way of background, presence research is thought of comprising three dimensions that include </a:t>
            </a:r>
            <a:r>
              <a:rPr lang="en-US" sz="1600" dirty="0" err="1">
                <a:latin typeface="+mn-lt"/>
                <a:ea typeface="ＭＳ 明朝"/>
                <a:cs typeface="Times New Roman"/>
              </a:rPr>
              <a:t>telepresence</a:t>
            </a:r>
            <a:r>
              <a:rPr lang="en-US" sz="1600" dirty="0">
                <a:latin typeface="+mn-lt"/>
                <a:ea typeface="ＭＳ 明朝"/>
                <a:cs typeface="Times New Roman"/>
              </a:rPr>
              <a:t>, co-presence and social presence (</a:t>
            </a:r>
            <a:r>
              <a:rPr lang="en-US" sz="1600" dirty="0" err="1">
                <a:latin typeface="+mn-lt"/>
                <a:ea typeface="ＭＳ 明朝"/>
                <a:cs typeface="Times New Roman"/>
              </a:rPr>
              <a:t>Biocca</a:t>
            </a:r>
            <a:r>
              <a:rPr lang="en-US" sz="1600" dirty="0">
                <a:latin typeface="+mn-lt"/>
                <a:ea typeface="ＭＳ 明朝"/>
                <a:cs typeface="Times New Roman"/>
              </a:rPr>
              <a:t>, Harms, &amp; </a:t>
            </a:r>
            <a:r>
              <a:rPr lang="en-US" sz="1600" dirty="0" err="1">
                <a:latin typeface="+mn-lt"/>
                <a:ea typeface="ＭＳ 明朝"/>
                <a:cs typeface="Times New Roman"/>
              </a:rPr>
              <a:t>Burgoon</a:t>
            </a:r>
            <a:r>
              <a:rPr lang="en-US" sz="1600" dirty="0">
                <a:latin typeface="+mn-lt"/>
                <a:ea typeface="ＭＳ 明朝"/>
                <a:cs typeface="Times New Roman"/>
              </a:rPr>
              <a:t>, 2003; </a:t>
            </a:r>
            <a:r>
              <a:rPr lang="en-US" sz="1600" dirty="0" err="1">
                <a:latin typeface="+mn-lt"/>
                <a:ea typeface="ＭＳ 明朝"/>
                <a:cs typeface="Times New Roman"/>
              </a:rPr>
              <a:t>Kehrwald</a:t>
            </a:r>
            <a:r>
              <a:rPr lang="en-US" sz="1600" dirty="0">
                <a:latin typeface="+mn-lt"/>
                <a:ea typeface="ＭＳ 明朝"/>
                <a:cs typeface="Times New Roman"/>
              </a:rPr>
              <a:t>, 2010). </a:t>
            </a:r>
            <a:endParaRPr lang="en-US" sz="1600" dirty="0" smtClean="0">
              <a:latin typeface="+mn-lt"/>
              <a:ea typeface="ＭＳ 明朝"/>
              <a:cs typeface="Times New Roman"/>
            </a:endParaRPr>
          </a:p>
          <a:p>
            <a:endParaRPr lang="en-US" sz="1600" dirty="0" smtClean="0">
              <a:solidFill>
                <a:srgbClr val="FF0000"/>
              </a:solidFill>
              <a:latin typeface="Cambria"/>
              <a:ea typeface="ＭＳ 明朝"/>
              <a:cs typeface="Times New Roman"/>
            </a:endParaRPr>
          </a:p>
          <a:p>
            <a:r>
              <a:rPr lang="en-US" sz="1600" dirty="0" err="1" smtClean="0">
                <a:latin typeface="+mn-lt"/>
              </a:rPr>
              <a:t>Biocca</a:t>
            </a:r>
            <a:r>
              <a:rPr lang="en-US" sz="1600" dirty="0" smtClean="0">
                <a:latin typeface="+mn-lt"/>
              </a:rPr>
              <a:t> </a:t>
            </a:r>
            <a:r>
              <a:rPr lang="en-US" sz="1600" dirty="0">
                <a:latin typeface="+mn-lt"/>
              </a:rPr>
              <a:t>et al. (2003) described three classification schemes that </a:t>
            </a:r>
            <a:r>
              <a:rPr lang="en-US" sz="1600" dirty="0" smtClean="0">
                <a:latin typeface="+mn-lt"/>
              </a:rPr>
              <a:t>include:</a:t>
            </a:r>
          </a:p>
          <a:p>
            <a:endParaRPr lang="en-US" sz="1600" dirty="0" smtClean="0">
              <a:latin typeface="+mn-lt"/>
            </a:endParaRPr>
          </a:p>
          <a:p>
            <a:r>
              <a:rPr lang="en-US" sz="1600" dirty="0" smtClean="0">
                <a:latin typeface="+mn-lt"/>
              </a:rPr>
              <a:t>	Co</a:t>
            </a:r>
            <a:r>
              <a:rPr lang="en-US" sz="1600" dirty="0">
                <a:latin typeface="+mn-lt"/>
              </a:rPr>
              <a:t>-presence or mutual awareness </a:t>
            </a:r>
            <a:r>
              <a:rPr lang="en-US" sz="1600" dirty="0" smtClean="0">
                <a:latin typeface="+mn-lt"/>
              </a:rPr>
              <a:t>(</a:t>
            </a:r>
            <a:r>
              <a:rPr lang="en-US" sz="1600" dirty="0" err="1" smtClean="0">
                <a:latin typeface="+mn-lt"/>
              </a:rPr>
              <a:t>Goffman</a:t>
            </a:r>
            <a:r>
              <a:rPr lang="en-US" sz="1600" dirty="0">
                <a:latin typeface="+mn-lt"/>
              </a:rPr>
              <a:t>, 1959</a:t>
            </a:r>
            <a:r>
              <a:rPr lang="en-US" sz="1600" dirty="0" smtClean="0">
                <a:latin typeface="+mn-lt"/>
              </a:rPr>
              <a:t>)</a:t>
            </a:r>
          </a:p>
          <a:p>
            <a:endParaRPr lang="en-US" sz="1600" dirty="0" smtClean="0">
              <a:latin typeface="+mn-lt"/>
            </a:endParaRPr>
          </a:p>
          <a:p>
            <a:r>
              <a:rPr lang="en-US" sz="1600" dirty="0" smtClean="0">
                <a:latin typeface="+mn-lt"/>
              </a:rPr>
              <a:t>	Psychological </a:t>
            </a:r>
            <a:r>
              <a:rPr lang="en-US" sz="1600" dirty="0">
                <a:latin typeface="+mn-lt"/>
              </a:rPr>
              <a:t>involvement </a:t>
            </a:r>
            <a:r>
              <a:rPr lang="en-US" sz="1600" dirty="0" smtClean="0">
                <a:latin typeface="+mn-lt"/>
              </a:rPr>
              <a:t>(Short</a:t>
            </a:r>
            <a:r>
              <a:rPr lang="en-US" sz="1600" dirty="0">
                <a:latin typeface="+mn-lt"/>
              </a:rPr>
              <a:t>, Williams &amp; Christie, 1976</a:t>
            </a:r>
            <a:r>
              <a:rPr lang="en-US" sz="1600" dirty="0" smtClean="0">
                <a:latin typeface="+mn-lt"/>
              </a:rPr>
              <a:t>) </a:t>
            </a:r>
          </a:p>
          <a:p>
            <a:endParaRPr lang="en-US" sz="1600" dirty="0" smtClean="0">
              <a:latin typeface="+mn-lt"/>
            </a:endParaRPr>
          </a:p>
          <a:p>
            <a:r>
              <a:rPr lang="en-US" sz="1600" dirty="0">
                <a:latin typeface="+mn-lt"/>
              </a:rPr>
              <a:t>	B</a:t>
            </a:r>
            <a:r>
              <a:rPr lang="en-US" sz="1600" dirty="0" smtClean="0">
                <a:latin typeface="+mn-lt"/>
              </a:rPr>
              <a:t>ehavioral </a:t>
            </a:r>
            <a:r>
              <a:rPr lang="en-US" sz="1600" dirty="0">
                <a:latin typeface="+mn-lt"/>
              </a:rPr>
              <a:t>engagement as applied to virtual reality </a:t>
            </a:r>
            <a:r>
              <a:rPr lang="en-US" sz="1600" dirty="0" smtClean="0">
                <a:latin typeface="+mn-lt"/>
              </a:rPr>
              <a:t>(Palmer</a:t>
            </a:r>
            <a:r>
              <a:rPr lang="en-US" sz="1600" dirty="0">
                <a:latin typeface="+mn-lt"/>
              </a:rPr>
              <a:t>, 1995)</a:t>
            </a:r>
            <a:r>
              <a:rPr lang="en-CA" sz="1600" dirty="0"/>
              <a:t> </a:t>
            </a:r>
            <a:endParaRPr lang="en-US" sz="1600" dirty="0" smtClean="0">
              <a:solidFill>
                <a:srgbClr val="FF0000"/>
              </a:solidFill>
              <a:latin typeface="+mn-lt"/>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06435" y="231589"/>
            <a:ext cx="1413237" cy="317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158076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txBox="1">
            <a:spLocks/>
          </p:cNvSpPr>
          <p:nvPr/>
        </p:nvSpPr>
        <p:spPr bwMode="auto">
          <a:xfrm>
            <a:off x="685800" y="6400800"/>
            <a:ext cx="830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161925" indent="-161925">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indent="0" algn="r">
              <a:buSzPct val="100000"/>
            </a:pPr>
            <a:endParaRPr lang="en-US" sz="1400" dirty="0">
              <a:solidFill>
                <a:srgbClr val="A6A6A6"/>
              </a:solidFill>
              <a:latin typeface="Lucida Sans" charset="0"/>
              <a:cs typeface="Lucida Sans" charset="0"/>
            </a:endParaRPr>
          </a:p>
        </p:txBody>
      </p:sp>
      <p:sp>
        <p:nvSpPr>
          <p:cNvPr id="15364" name="Title 1"/>
          <p:cNvSpPr txBox="1">
            <a:spLocks/>
          </p:cNvSpPr>
          <p:nvPr/>
        </p:nvSpPr>
        <p:spPr bwMode="auto">
          <a:xfrm>
            <a:off x="1752600" y="228600"/>
            <a:ext cx="723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107950" indent="-107950">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107950" lvl="8" indent="-107950" algn="r" defTabSz="914400">
              <a:lnSpc>
                <a:spcPct val="95000"/>
              </a:lnSpc>
              <a:buClr>
                <a:srgbClr val="E4E4E4"/>
              </a:buClr>
              <a:buSzPct val="100000"/>
              <a:buBlip>
                <a:blip r:embed="rId4"/>
              </a:buBlip>
            </a:pPr>
            <a:r>
              <a:rPr lang="en-US" sz="1200" b="1" i="1" dirty="0">
                <a:solidFill>
                  <a:srgbClr val="A6A6A6"/>
                </a:solidFill>
                <a:latin typeface="Lucida Sans" charset="0"/>
              </a:rPr>
              <a:t>Social Presence: A Scoping Study</a:t>
            </a:r>
          </a:p>
          <a:p>
            <a:pPr algn="r">
              <a:lnSpc>
                <a:spcPct val="95000"/>
              </a:lnSpc>
              <a:buClr>
                <a:srgbClr val="E4E4E4"/>
              </a:buClr>
              <a:buSzPct val="100000"/>
              <a:buFontTx/>
              <a:buBlip>
                <a:blip r:embed="rId4"/>
              </a:buBlip>
            </a:pPr>
            <a:endParaRPr lang="en-US" sz="1200" b="1" dirty="0">
              <a:solidFill>
                <a:srgbClr val="A6A6A6"/>
              </a:solidFill>
              <a:latin typeface="Lucida Sans" charset="0"/>
            </a:endParaRPr>
          </a:p>
          <a:p>
            <a:pPr algn="r">
              <a:lnSpc>
                <a:spcPct val="95000"/>
              </a:lnSpc>
              <a:buClr>
                <a:srgbClr val="E4E4E4"/>
              </a:buClr>
              <a:buSzPct val="100000"/>
              <a:buFontTx/>
              <a:buBlip>
                <a:blip r:embed="rId4"/>
              </a:buBlip>
            </a:pPr>
            <a:endParaRPr lang="en-US" sz="1200" b="1" dirty="0">
              <a:solidFill>
                <a:srgbClr val="A6A6A6"/>
              </a:solidFill>
              <a:latin typeface="Lucida Sans" charset="0"/>
            </a:endParaRPr>
          </a:p>
        </p:txBody>
      </p:sp>
      <p:sp>
        <p:nvSpPr>
          <p:cNvPr id="8" name="Content Placeholder 2"/>
          <p:cNvSpPr txBox="1">
            <a:spLocks/>
          </p:cNvSpPr>
          <p:nvPr/>
        </p:nvSpPr>
        <p:spPr bwMode="auto">
          <a:xfrm>
            <a:off x="1691680" y="2348880"/>
            <a:ext cx="59626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Aft>
                <a:spcPts val="600"/>
              </a:spcAft>
              <a:buSzPct val="75000"/>
            </a:pPr>
            <a:endParaRPr lang="en-US" sz="1500" dirty="0">
              <a:solidFill>
                <a:srgbClr val="AFAFAF"/>
              </a:solidFill>
              <a:latin typeface="Calibri" charset="0"/>
              <a:ea typeface="MS PGothic" charset="0"/>
              <a:cs typeface="MS PGothic"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206435" y="231589"/>
            <a:ext cx="1413237" cy="317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Object 3"/>
          <p:cNvGraphicFramePr>
            <a:graphicFrameLocks noChangeAspect="1"/>
          </p:cNvGraphicFramePr>
          <p:nvPr>
            <p:extLst>
              <p:ext uri="{D42A27DB-BD31-4B8C-83A1-F6EECF244321}">
                <p14:modId xmlns:p14="http://schemas.microsoft.com/office/powerpoint/2010/main" val="1343228580"/>
              </p:ext>
            </p:extLst>
          </p:nvPr>
        </p:nvGraphicFramePr>
        <p:xfrm>
          <a:off x="1979613" y="476672"/>
          <a:ext cx="4824412" cy="6219825"/>
        </p:xfrm>
        <a:graphic>
          <a:graphicData uri="http://schemas.openxmlformats.org/presentationml/2006/ole">
            <mc:AlternateContent xmlns:mc="http://schemas.openxmlformats.org/markup-compatibility/2006">
              <mc:Choice xmlns:v="urn:schemas-microsoft-com:vml" Requires="v">
                <p:oleObj spid="_x0000_s9281" name="Document" r:id="rId7" imgW="6096000" imgH="7861300" progId="Word.Document.12">
                  <p:embed/>
                </p:oleObj>
              </mc:Choice>
              <mc:Fallback>
                <p:oleObj name="Document" r:id="rId7" imgW="6096000" imgH="7861300" progId="Word.Document.12">
                  <p:embed/>
                  <p:pic>
                    <p:nvPicPr>
                      <p:cNvPr id="0" name=""/>
                      <p:cNvPicPr/>
                      <p:nvPr/>
                    </p:nvPicPr>
                    <p:blipFill>
                      <a:blip r:embed="rId8"/>
                      <a:stretch>
                        <a:fillRect/>
                      </a:stretch>
                    </p:blipFill>
                    <p:spPr>
                      <a:xfrm>
                        <a:off x="1979613" y="476672"/>
                        <a:ext cx="4824412" cy="6219825"/>
                      </a:xfrm>
                      <a:prstGeom prst="rect">
                        <a:avLst/>
                      </a:prstGeom>
                    </p:spPr>
                  </p:pic>
                </p:oleObj>
              </mc:Fallback>
            </mc:AlternateContent>
          </a:graphicData>
        </a:graphic>
      </p:graphicFrame>
    </p:spTree>
    <p:extLst>
      <p:ext uri="{BB962C8B-B14F-4D97-AF65-F5344CB8AC3E}">
        <p14:creationId xmlns:p14="http://schemas.microsoft.com/office/powerpoint/2010/main" val="267158076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txBox="1">
            <a:spLocks/>
          </p:cNvSpPr>
          <p:nvPr/>
        </p:nvSpPr>
        <p:spPr bwMode="auto">
          <a:xfrm>
            <a:off x="685800" y="6400800"/>
            <a:ext cx="830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161925" indent="-161925">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indent="0" algn="r">
              <a:buSzPct val="100000"/>
            </a:pPr>
            <a:endParaRPr lang="en-US" sz="1400" dirty="0">
              <a:solidFill>
                <a:srgbClr val="A6A6A6"/>
              </a:solidFill>
              <a:latin typeface="Lucida Sans" charset="0"/>
              <a:cs typeface="Lucida Sans" charset="0"/>
            </a:endParaRPr>
          </a:p>
        </p:txBody>
      </p:sp>
      <p:sp>
        <p:nvSpPr>
          <p:cNvPr id="15364" name="Title 1"/>
          <p:cNvSpPr txBox="1">
            <a:spLocks/>
          </p:cNvSpPr>
          <p:nvPr/>
        </p:nvSpPr>
        <p:spPr bwMode="auto">
          <a:xfrm>
            <a:off x="1752600" y="228600"/>
            <a:ext cx="723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107950" indent="-107950">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107950" lvl="8" indent="-107950" algn="r" defTabSz="914400">
              <a:lnSpc>
                <a:spcPct val="95000"/>
              </a:lnSpc>
              <a:buClr>
                <a:srgbClr val="E4E4E4"/>
              </a:buClr>
              <a:buSzPct val="100000"/>
              <a:buBlip>
                <a:blip r:embed="rId3"/>
              </a:buBlip>
            </a:pPr>
            <a:r>
              <a:rPr lang="en-US" sz="1200" b="1" i="1" dirty="0">
                <a:solidFill>
                  <a:srgbClr val="A6A6A6"/>
                </a:solidFill>
                <a:latin typeface="Lucida Sans" charset="0"/>
              </a:rPr>
              <a:t>Social Presence: A Scoping Study</a:t>
            </a:r>
          </a:p>
          <a:p>
            <a:pPr algn="r">
              <a:lnSpc>
                <a:spcPct val="95000"/>
              </a:lnSpc>
              <a:buClr>
                <a:srgbClr val="E4E4E4"/>
              </a:buClr>
              <a:buSzPct val="100000"/>
              <a:buFontTx/>
              <a:buBlip>
                <a:blip r:embed="rId3"/>
              </a:buBlip>
            </a:pPr>
            <a:endParaRPr lang="en-US" sz="1200" b="1" dirty="0">
              <a:solidFill>
                <a:srgbClr val="A6A6A6"/>
              </a:solidFill>
              <a:latin typeface="Lucida Sans" charset="0"/>
            </a:endParaRPr>
          </a:p>
        </p:txBody>
      </p:sp>
      <p:sp>
        <p:nvSpPr>
          <p:cNvPr id="6" name="Title 1"/>
          <p:cNvSpPr txBox="1">
            <a:spLocks/>
          </p:cNvSpPr>
          <p:nvPr/>
        </p:nvSpPr>
        <p:spPr bwMode="auto">
          <a:xfrm>
            <a:off x="0" y="9906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endParaRPr lang="en-US" sz="4000" dirty="0">
              <a:solidFill>
                <a:srgbClr val="5B5B5B"/>
              </a:solidFill>
              <a:latin typeface="Calibri" charset="0"/>
            </a:endParaRPr>
          </a:p>
        </p:txBody>
      </p:sp>
      <p:sp>
        <p:nvSpPr>
          <p:cNvPr id="7" name="Content Placeholder 2"/>
          <p:cNvSpPr txBox="1">
            <a:spLocks/>
          </p:cNvSpPr>
          <p:nvPr/>
        </p:nvSpPr>
        <p:spPr>
          <a:xfrm>
            <a:off x="-343976" y="548680"/>
            <a:ext cx="9144000" cy="60960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spcBef>
                <a:spcPts val="1175"/>
              </a:spcBef>
              <a:spcAft>
                <a:spcPts val="600"/>
              </a:spcAft>
              <a:buSzPct val="70000"/>
              <a:buFont typeface="Wingdings" charset="0"/>
              <a:buNone/>
            </a:pPr>
            <a:r>
              <a:rPr lang="en-US" sz="3500" dirty="0" smtClean="0">
                <a:solidFill>
                  <a:srgbClr val="AFAFAF"/>
                </a:solidFill>
                <a:latin typeface="Calibri" charset="0"/>
              </a:rPr>
              <a:t>Discussion</a:t>
            </a:r>
            <a:endParaRPr lang="en-US" sz="3500" dirty="0">
              <a:solidFill>
                <a:srgbClr val="AFAFAF"/>
              </a:solidFill>
              <a:latin typeface="Calibri" charset="0"/>
            </a:endParaRPr>
          </a:p>
        </p:txBody>
      </p:sp>
      <p:sp>
        <p:nvSpPr>
          <p:cNvPr id="8" name="Content Placeholder 2"/>
          <p:cNvSpPr txBox="1">
            <a:spLocks/>
          </p:cNvSpPr>
          <p:nvPr/>
        </p:nvSpPr>
        <p:spPr bwMode="auto">
          <a:xfrm>
            <a:off x="1547664" y="1572280"/>
            <a:ext cx="59626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Aft>
                <a:spcPts val="600"/>
              </a:spcAft>
              <a:buSzPct val="75000"/>
            </a:pPr>
            <a:r>
              <a:rPr lang="en-US" sz="1600" dirty="0">
                <a:latin typeface="+mn-lt"/>
              </a:rPr>
              <a:t>S</a:t>
            </a:r>
            <a:r>
              <a:rPr lang="en-US" sz="1600" dirty="0" smtClean="0">
                <a:latin typeface="+mn-lt"/>
              </a:rPr>
              <a:t>ocial </a:t>
            </a:r>
            <a:r>
              <a:rPr lang="en-US" sz="1600" dirty="0">
                <a:latin typeface="+mn-lt"/>
              </a:rPr>
              <a:t>presence research is gaining traction </a:t>
            </a:r>
            <a:r>
              <a:rPr lang="en-US" sz="1600" dirty="0" smtClean="0">
                <a:latin typeface="+mn-lt"/>
              </a:rPr>
              <a:t>internationally. </a:t>
            </a:r>
          </a:p>
          <a:p>
            <a:pPr eaLnBrk="1" hangingPunct="1">
              <a:spcAft>
                <a:spcPts val="600"/>
              </a:spcAft>
              <a:buSzPct val="75000"/>
            </a:pPr>
            <a:endParaRPr lang="en-US" sz="1600" dirty="0">
              <a:latin typeface="+mn-lt"/>
            </a:endParaRPr>
          </a:p>
          <a:p>
            <a:pPr eaLnBrk="1" hangingPunct="1">
              <a:spcAft>
                <a:spcPts val="600"/>
              </a:spcAft>
              <a:buSzPct val="75000"/>
            </a:pPr>
            <a:r>
              <a:rPr lang="en-US" sz="1600" dirty="0">
                <a:latin typeface="+mn-lt"/>
              </a:rPr>
              <a:t>F</a:t>
            </a:r>
            <a:r>
              <a:rPr lang="en-US" sz="1600" dirty="0" smtClean="0">
                <a:latin typeface="+mn-lt"/>
              </a:rPr>
              <a:t>requency </a:t>
            </a:r>
            <a:r>
              <a:rPr lang="en-US" sz="1600" dirty="0">
                <a:latin typeface="+mn-lt"/>
              </a:rPr>
              <a:t>of publications increasing on a year-to-year </a:t>
            </a:r>
            <a:r>
              <a:rPr lang="en-US" sz="1600" dirty="0" smtClean="0">
                <a:latin typeface="+mn-lt"/>
              </a:rPr>
              <a:t>basis</a:t>
            </a:r>
            <a:r>
              <a:rPr lang="en-US" sz="1600" dirty="0">
                <a:latin typeface="+mn-lt"/>
              </a:rPr>
              <a:t> </a:t>
            </a:r>
            <a:r>
              <a:rPr lang="en-US" sz="1600" dirty="0" smtClean="0">
                <a:latin typeface="+mn-lt"/>
              </a:rPr>
              <a:t>having almost doubled over the last four years.</a:t>
            </a:r>
          </a:p>
          <a:p>
            <a:pPr eaLnBrk="1" hangingPunct="1">
              <a:spcAft>
                <a:spcPts val="600"/>
              </a:spcAft>
              <a:buSzPct val="75000"/>
            </a:pPr>
            <a:endParaRPr lang="en-US" sz="1600" dirty="0">
              <a:latin typeface="+mn-lt"/>
            </a:endParaRPr>
          </a:p>
          <a:p>
            <a:pPr eaLnBrk="1" hangingPunct="1">
              <a:spcAft>
                <a:spcPts val="600"/>
              </a:spcAft>
              <a:buSzPct val="75000"/>
            </a:pPr>
            <a:r>
              <a:rPr lang="en-US" sz="1600" dirty="0">
                <a:latin typeface="+mn-lt"/>
              </a:rPr>
              <a:t>V</a:t>
            </a:r>
            <a:r>
              <a:rPr lang="en-US" sz="1600" dirty="0" smtClean="0">
                <a:latin typeface="+mn-lt"/>
              </a:rPr>
              <a:t>ast </a:t>
            </a:r>
            <a:r>
              <a:rPr lang="en-US" sz="1600" dirty="0">
                <a:latin typeface="+mn-lt"/>
              </a:rPr>
              <a:t>majority of research into the construct involves asynchronous </a:t>
            </a:r>
            <a:r>
              <a:rPr lang="en-US" sz="1600" dirty="0" smtClean="0">
                <a:latin typeface="+mn-lt"/>
              </a:rPr>
              <a:t>learning.</a:t>
            </a:r>
          </a:p>
          <a:p>
            <a:pPr eaLnBrk="1" hangingPunct="1">
              <a:spcAft>
                <a:spcPts val="600"/>
              </a:spcAft>
              <a:buSzPct val="75000"/>
            </a:pPr>
            <a:r>
              <a:rPr lang="en-US" sz="1600" dirty="0" smtClean="0">
                <a:latin typeface="+mn-lt"/>
              </a:rPr>
              <a:t> </a:t>
            </a:r>
          </a:p>
          <a:p>
            <a:pPr eaLnBrk="1" hangingPunct="1">
              <a:spcAft>
                <a:spcPts val="600"/>
              </a:spcAft>
              <a:buSzPct val="75000"/>
            </a:pPr>
            <a:r>
              <a:rPr lang="en-US" sz="1600" dirty="0">
                <a:latin typeface="+mn-lt"/>
              </a:rPr>
              <a:t>G</a:t>
            </a:r>
            <a:r>
              <a:rPr lang="en-US" sz="1600" dirty="0" smtClean="0">
                <a:latin typeface="+mn-lt"/>
              </a:rPr>
              <a:t>rowing </a:t>
            </a:r>
            <a:r>
              <a:rPr lang="en-US" sz="1600" dirty="0">
                <a:latin typeface="+mn-lt"/>
              </a:rPr>
              <a:t>body of research involving blended </a:t>
            </a:r>
            <a:r>
              <a:rPr lang="en-US" sz="1600" dirty="0" smtClean="0">
                <a:latin typeface="+mn-lt"/>
              </a:rPr>
              <a:t>learning, </a:t>
            </a:r>
            <a:r>
              <a:rPr lang="en-US" sz="1600" dirty="0">
                <a:latin typeface="+mn-lt"/>
              </a:rPr>
              <a:t>synchronous learning </a:t>
            </a:r>
            <a:r>
              <a:rPr lang="en-US" sz="1600" dirty="0" smtClean="0">
                <a:latin typeface="+mn-lt"/>
              </a:rPr>
              <a:t>environments, </a:t>
            </a:r>
            <a:r>
              <a:rPr lang="en-US" sz="1600" dirty="0">
                <a:latin typeface="+mn-lt"/>
              </a:rPr>
              <a:t>and more recently MOOCs, and virtual 3D environments</a:t>
            </a:r>
            <a:r>
              <a:rPr lang="en-US" sz="1600" dirty="0" smtClean="0">
                <a:latin typeface="+mn-lt"/>
              </a:rPr>
              <a:t>.</a:t>
            </a:r>
          </a:p>
          <a:p>
            <a:pPr eaLnBrk="1" hangingPunct="1">
              <a:spcAft>
                <a:spcPts val="600"/>
              </a:spcAft>
              <a:buSzPct val="75000"/>
            </a:pPr>
            <a:endParaRPr lang="en-US" sz="1600" dirty="0">
              <a:latin typeface="+mn-lt"/>
            </a:endParaRPr>
          </a:p>
          <a:p>
            <a:pPr eaLnBrk="1" hangingPunct="1">
              <a:spcAft>
                <a:spcPts val="600"/>
              </a:spcAft>
              <a:buSzPct val="75000"/>
            </a:pPr>
            <a:r>
              <a:rPr lang="en-US" sz="1600" dirty="0">
                <a:latin typeface="+mn-lt"/>
              </a:rPr>
              <a:t>S</a:t>
            </a:r>
            <a:r>
              <a:rPr lang="en-US" sz="1600" dirty="0" smtClean="0">
                <a:latin typeface="+mn-lt"/>
              </a:rPr>
              <a:t>tudy </a:t>
            </a:r>
            <a:r>
              <a:rPr lang="en-US" sz="1600" dirty="0">
                <a:latin typeface="+mn-lt"/>
              </a:rPr>
              <a:t>designs reflect both quantitative </a:t>
            </a:r>
            <a:r>
              <a:rPr lang="en-US" sz="1600" dirty="0" smtClean="0">
                <a:latin typeface="+mn-lt"/>
              </a:rPr>
              <a:t>and increasingly </a:t>
            </a:r>
            <a:r>
              <a:rPr lang="en-US" sz="1600" dirty="0">
                <a:latin typeface="+mn-lt"/>
              </a:rPr>
              <a:t>qualitative </a:t>
            </a:r>
            <a:r>
              <a:rPr lang="en-US" sz="1600" dirty="0" smtClean="0">
                <a:latin typeface="+mn-lt"/>
              </a:rPr>
              <a:t>methods, involving </a:t>
            </a:r>
            <a:r>
              <a:rPr lang="en-US" sz="1600" dirty="0">
                <a:latin typeface="+mn-lt"/>
              </a:rPr>
              <a:t>rating scales, surveys, content analysis, and interviews. </a:t>
            </a:r>
            <a:endParaRPr lang="en-US" sz="1500" dirty="0">
              <a:solidFill>
                <a:srgbClr val="AFAFAF"/>
              </a:solidFill>
              <a:latin typeface="+mn-lt"/>
              <a:ea typeface="MS PGothic" charset="0"/>
              <a:cs typeface="MS PGothic"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06435" y="231589"/>
            <a:ext cx="1413237" cy="317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57988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txBox="1">
            <a:spLocks/>
          </p:cNvSpPr>
          <p:nvPr/>
        </p:nvSpPr>
        <p:spPr bwMode="auto">
          <a:xfrm>
            <a:off x="685800" y="6400800"/>
            <a:ext cx="830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161925" indent="-161925">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indent="0" algn="r">
              <a:buSzPct val="100000"/>
            </a:pPr>
            <a:endParaRPr lang="en-US" sz="1400" dirty="0">
              <a:solidFill>
                <a:srgbClr val="A6A6A6"/>
              </a:solidFill>
              <a:latin typeface="Lucida Sans" charset="0"/>
              <a:cs typeface="Lucida Sans" charset="0"/>
            </a:endParaRPr>
          </a:p>
        </p:txBody>
      </p:sp>
      <p:sp>
        <p:nvSpPr>
          <p:cNvPr id="15364" name="Title 1"/>
          <p:cNvSpPr txBox="1">
            <a:spLocks/>
          </p:cNvSpPr>
          <p:nvPr/>
        </p:nvSpPr>
        <p:spPr bwMode="auto">
          <a:xfrm>
            <a:off x="1752600" y="228600"/>
            <a:ext cx="723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107950" indent="-107950">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107950" lvl="8" indent="-107950" algn="r" defTabSz="914400">
              <a:lnSpc>
                <a:spcPct val="95000"/>
              </a:lnSpc>
              <a:buClr>
                <a:srgbClr val="E4E4E4"/>
              </a:buClr>
              <a:buSzPct val="100000"/>
              <a:buBlip>
                <a:blip r:embed="rId3"/>
              </a:buBlip>
            </a:pPr>
            <a:r>
              <a:rPr lang="en-US" sz="1200" b="1" i="1" dirty="0">
                <a:solidFill>
                  <a:srgbClr val="A6A6A6"/>
                </a:solidFill>
                <a:latin typeface="Lucida Sans" charset="0"/>
              </a:rPr>
              <a:t>Social Presence: A Scoping Study</a:t>
            </a:r>
          </a:p>
          <a:p>
            <a:pPr algn="r">
              <a:lnSpc>
                <a:spcPct val="95000"/>
              </a:lnSpc>
              <a:buClr>
                <a:srgbClr val="E4E4E4"/>
              </a:buClr>
              <a:buSzPct val="100000"/>
              <a:buFontTx/>
              <a:buBlip>
                <a:blip r:embed="rId3"/>
              </a:buBlip>
            </a:pPr>
            <a:endParaRPr lang="en-US" sz="1200" b="1" dirty="0">
              <a:solidFill>
                <a:srgbClr val="A6A6A6"/>
              </a:solidFill>
              <a:latin typeface="Lucida Sans" charset="0"/>
            </a:endParaRPr>
          </a:p>
          <a:p>
            <a:pPr algn="r">
              <a:lnSpc>
                <a:spcPct val="95000"/>
              </a:lnSpc>
              <a:buClr>
                <a:srgbClr val="E4E4E4"/>
              </a:buClr>
              <a:buSzPct val="100000"/>
              <a:buFontTx/>
              <a:buBlip>
                <a:blip r:embed="rId3"/>
              </a:buBlip>
            </a:pPr>
            <a:endParaRPr lang="en-US" sz="1200" b="1" dirty="0">
              <a:solidFill>
                <a:srgbClr val="A6A6A6"/>
              </a:solidFill>
              <a:latin typeface="Lucida Sans" charset="0"/>
            </a:endParaRPr>
          </a:p>
        </p:txBody>
      </p:sp>
      <p:sp>
        <p:nvSpPr>
          <p:cNvPr id="6" name="Title 1"/>
          <p:cNvSpPr txBox="1">
            <a:spLocks/>
          </p:cNvSpPr>
          <p:nvPr/>
        </p:nvSpPr>
        <p:spPr bwMode="auto">
          <a:xfrm>
            <a:off x="-218" y="980728"/>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endParaRPr lang="en-US" sz="4000" dirty="0">
              <a:solidFill>
                <a:srgbClr val="5B5B5B"/>
              </a:solidFill>
              <a:latin typeface="Calibri" charset="0"/>
            </a:endParaRPr>
          </a:p>
        </p:txBody>
      </p:sp>
      <p:sp>
        <p:nvSpPr>
          <p:cNvPr id="7" name="Content Placeholder 2"/>
          <p:cNvSpPr txBox="1">
            <a:spLocks/>
          </p:cNvSpPr>
          <p:nvPr/>
        </p:nvSpPr>
        <p:spPr>
          <a:xfrm>
            <a:off x="-191576" y="527080"/>
            <a:ext cx="9144000" cy="60960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spcBef>
                <a:spcPts val="1175"/>
              </a:spcBef>
              <a:spcAft>
                <a:spcPts val="600"/>
              </a:spcAft>
              <a:buSzPct val="70000"/>
              <a:buNone/>
            </a:pPr>
            <a:r>
              <a:rPr lang="en-US" sz="3500" dirty="0" smtClean="0">
                <a:solidFill>
                  <a:srgbClr val="AFAFAF"/>
                </a:solidFill>
                <a:latin typeface="Calibri" charset="0"/>
              </a:rPr>
              <a:t>Discussion (cont’d)</a:t>
            </a:r>
            <a:endParaRPr lang="en-US" sz="3500" dirty="0">
              <a:solidFill>
                <a:srgbClr val="AFAFAF"/>
              </a:solidFill>
              <a:latin typeface="Calibri" charset="0"/>
            </a:endParaRPr>
          </a:p>
          <a:p>
            <a:pPr marL="0" indent="0" algn="ctr" eaLnBrk="1" hangingPunct="1">
              <a:spcBef>
                <a:spcPts val="1175"/>
              </a:spcBef>
              <a:spcAft>
                <a:spcPts val="600"/>
              </a:spcAft>
              <a:buSzPct val="70000"/>
              <a:buFont typeface="Wingdings" charset="0"/>
              <a:buNone/>
            </a:pPr>
            <a:endParaRPr lang="en-US" sz="3500" dirty="0">
              <a:solidFill>
                <a:srgbClr val="FF0000"/>
              </a:solidFill>
              <a:latin typeface="Calibri" charset="0"/>
            </a:endParaRPr>
          </a:p>
        </p:txBody>
      </p:sp>
      <p:sp>
        <p:nvSpPr>
          <p:cNvPr id="8" name="Content Placeholder 2"/>
          <p:cNvSpPr txBox="1">
            <a:spLocks/>
          </p:cNvSpPr>
          <p:nvPr/>
        </p:nvSpPr>
        <p:spPr bwMode="auto">
          <a:xfrm>
            <a:off x="1331640" y="1412776"/>
            <a:ext cx="5962650" cy="39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Aft>
                <a:spcPts val="600"/>
              </a:spcAft>
              <a:buSzPct val="75000"/>
            </a:pPr>
            <a:r>
              <a:rPr lang="en-US" sz="1600" dirty="0">
                <a:latin typeface="+mn-lt"/>
              </a:rPr>
              <a:t>S</a:t>
            </a:r>
            <a:r>
              <a:rPr lang="en-US" sz="1600" dirty="0" smtClean="0">
                <a:latin typeface="+mn-lt"/>
              </a:rPr>
              <a:t>ocial presence </a:t>
            </a:r>
            <a:r>
              <a:rPr lang="en-US" sz="1600" dirty="0">
                <a:latin typeface="+mn-lt"/>
              </a:rPr>
              <a:t>has evolved from a two dimensional psychological state (e.g. immediacy and intimacy) to one that is both multidimensional and subjective in nature. </a:t>
            </a:r>
            <a:endParaRPr lang="en-US" sz="1600" dirty="0" smtClean="0">
              <a:latin typeface="+mn-lt"/>
            </a:endParaRPr>
          </a:p>
          <a:p>
            <a:pPr eaLnBrk="1" hangingPunct="1">
              <a:spcAft>
                <a:spcPts val="600"/>
              </a:spcAft>
              <a:buSzPct val="75000"/>
            </a:pPr>
            <a:endParaRPr lang="en-US" sz="1600" dirty="0" smtClean="0">
              <a:latin typeface="+mn-lt"/>
            </a:endParaRPr>
          </a:p>
          <a:p>
            <a:pPr eaLnBrk="1" hangingPunct="1">
              <a:spcAft>
                <a:spcPts val="600"/>
              </a:spcAft>
              <a:buSzPct val="75000"/>
            </a:pPr>
            <a:r>
              <a:rPr lang="en-US" sz="1600" dirty="0">
                <a:latin typeface="+mn-lt"/>
              </a:rPr>
              <a:t>N</a:t>
            </a:r>
            <a:r>
              <a:rPr lang="en-US" sz="1600" dirty="0" smtClean="0">
                <a:latin typeface="+mn-lt"/>
              </a:rPr>
              <a:t>ot </a:t>
            </a:r>
            <a:r>
              <a:rPr lang="en-US" sz="1600" dirty="0">
                <a:latin typeface="+mn-lt"/>
              </a:rPr>
              <a:t>one consistent definition for the construct and it has not been operationalized uniformly, which muddles comparative </a:t>
            </a:r>
            <a:r>
              <a:rPr lang="en-US" sz="1600" dirty="0" smtClean="0">
                <a:latin typeface="+mn-lt"/>
              </a:rPr>
              <a:t>analysis across learning environments </a:t>
            </a:r>
            <a:r>
              <a:rPr lang="en-US" sz="1600" dirty="0">
                <a:latin typeface="+mn-lt"/>
              </a:rPr>
              <a:t>(e.g. asynchronous, synchronous, blended, MOOC, virtual environments, etc</a:t>
            </a:r>
            <a:r>
              <a:rPr lang="en-US" sz="1600" dirty="0" smtClean="0">
                <a:latin typeface="+mn-lt"/>
              </a:rPr>
              <a:t>.)</a:t>
            </a:r>
            <a:r>
              <a:rPr lang="en-CA" sz="1600" dirty="0" smtClean="0">
                <a:latin typeface="+mn-lt"/>
              </a:rPr>
              <a:t> </a:t>
            </a:r>
            <a:endParaRPr lang="en-US" sz="1600" dirty="0" smtClean="0">
              <a:latin typeface="+mn-lt"/>
            </a:endParaRPr>
          </a:p>
          <a:p>
            <a:pPr eaLnBrk="1" hangingPunct="1">
              <a:spcAft>
                <a:spcPts val="600"/>
              </a:spcAft>
              <a:buSzPct val="75000"/>
            </a:pPr>
            <a:endParaRPr lang="en-US" sz="1600" dirty="0" smtClean="0">
              <a:latin typeface="+mn-lt"/>
            </a:endParaRPr>
          </a:p>
          <a:p>
            <a:pPr eaLnBrk="1" hangingPunct="1">
              <a:spcAft>
                <a:spcPts val="600"/>
              </a:spcAft>
              <a:buSzPct val="75000"/>
            </a:pPr>
            <a:r>
              <a:rPr lang="en-US" sz="1600" dirty="0">
                <a:latin typeface="+mn-lt"/>
              </a:rPr>
              <a:t>C</a:t>
            </a:r>
            <a:r>
              <a:rPr lang="en-US" sz="1600" dirty="0" smtClean="0">
                <a:latin typeface="+mn-lt"/>
              </a:rPr>
              <a:t>onfounding </a:t>
            </a:r>
            <a:r>
              <a:rPr lang="en-US" sz="1600" dirty="0">
                <a:latin typeface="+mn-lt"/>
              </a:rPr>
              <a:t>definitions of social presence</a:t>
            </a:r>
            <a:r>
              <a:rPr lang="en-US" sz="1600" dirty="0" smtClean="0">
                <a:latin typeface="+mn-lt"/>
              </a:rPr>
              <a:t>, is the understanding of  it</a:t>
            </a:r>
          </a:p>
          <a:p>
            <a:pPr eaLnBrk="1" hangingPunct="1">
              <a:spcAft>
                <a:spcPts val="600"/>
              </a:spcAft>
              <a:buSzPct val="75000"/>
            </a:pPr>
            <a:endParaRPr lang="en-US" sz="1600" dirty="0" smtClean="0">
              <a:latin typeface="+mn-lt"/>
            </a:endParaRPr>
          </a:p>
          <a:p>
            <a:pPr marL="342900" indent="-342900" eaLnBrk="1" hangingPunct="1">
              <a:spcAft>
                <a:spcPts val="600"/>
              </a:spcAft>
              <a:buSzPct val="100000"/>
              <a:buFont typeface="+mj-lt"/>
              <a:buAutoNum type="arabicPeriod"/>
            </a:pPr>
            <a:r>
              <a:rPr lang="en-US" sz="1600" dirty="0" smtClean="0">
                <a:latin typeface="+mn-lt"/>
              </a:rPr>
              <a:t>as </a:t>
            </a:r>
            <a:r>
              <a:rPr lang="en-US" sz="1600" dirty="0">
                <a:latin typeface="+mn-lt"/>
              </a:rPr>
              <a:t>a psychological/phenomenal state of individual users</a:t>
            </a:r>
            <a:r>
              <a:rPr lang="en-US" sz="1600" dirty="0" smtClean="0">
                <a:latin typeface="+mn-lt"/>
              </a:rPr>
              <a:t>; </a:t>
            </a:r>
          </a:p>
          <a:p>
            <a:pPr marL="342900" indent="-342900" eaLnBrk="1" hangingPunct="1">
              <a:spcAft>
                <a:spcPts val="600"/>
              </a:spcAft>
              <a:buSzPct val="100000"/>
              <a:buFont typeface="+mj-lt"/>
              <a:buAutoNum type="arabicPeriod"/>
            </a:pPr>
            <a:r>
              <a:rPr lang="en-US" sz="1600" dirty="0" smtClean="0">
                <a:latin typeface="+mn-lt"/>
              </a:rPr>
              <a:t>an </a:t>
            </a:r>
            <a:r>
              <a:rPr lang="en-US" sz="1600" dirty="0">
                <a:latin typeface="+mn-lt"/>
              </a:rPr>
              <a:t>interactive relational pattern of performable behaviors</a:t>
            </a:r>
            <a:r>
              <a:rPr lang="en-US" sz="1600" dirty="0" smtClean="0">
                <a:latin typeface="+mn-lt"/>
              </a:rPr>
              <a:t>; </a:t>
            </a:r>
          </a:p>
          <a:p>
            <a:pPr marL="342900" indent="-342900" eaLnBrk="1" hangingPunct="1">
              <a:spcAft>
                <a:spcPts val="600"/>
              </a:spcAft>
              <a:buSzPct val="100000"/>
              <a:buFont typeface="+mj-lt"/>
              <a:buAutoNum type="arabicPeriod"/>
            </a:pPr>
            <a:r>
              <a:rPr lang="en-US" sz="1600" dirty="0" smtClean="0">
                <a:latin typeface="+mn-lt"/>
              </a:rPr>
              <a:t>a </a:t>
            </a:r>
            <a:r>
              <a:rPr lang="en-US" sz="1600" dirty="0">
                <a:latin typeface="+mn-lt"/>
              </a:rPr>
              <a:t>property of the medium; </a:t>
            </a:r>
            <a:r>
              <a:rPr lang="en-US" sz="1600" dirty="0" smtClean="0">
                <a:latin typeface="+mn-lt"/>
              </a:rPr>
              <a:t>or</a:t>
            </a:r>
          </a:p>
          <a:p>
            <a:pPr marL="342900" indent="-342900" eaLnBrk="1" hangingPunct="1">
              <a:spcAft>
                <a:spcPts val="600"/>
              </a:spcAft>
              <a:buSzPct val="100000"/>
              <a:buFont typeface="+mj-lt"/>
              <a:buAutoNum type="arabicPeriod"/>
            </a:pPr>
            <a:r>
              <a:rPr lang="en-US" sz="1600" dirty="0" smtClean="0">
                <a:latin typeface="+mn-lt"/>
              </a:rPr>
              <a:t>an </a:t>
            </a:r>
            <a:r>
              <a:rPr lang="en-US" sz="1600" dirty="0">
                <a:latin typeface="+mn-lt"/>
              </a:rPr>
              <a:t>overarching critical literacy as suggested by Whiteside (2017). </a:t>
            </a:r>
            <a:endParaRPr lang="en-US" sz="1600" dirty="0" smtClean="0">
              <a:latin typeface="+mn-lt"/>
            </a:endParaRPr>
          </a:p>
          <a:p>
            <a:pPr eaLnBrk="1" hangingPunct="1">
              <a:spcAft>
                <a:spcPts val="600"/>
              </a:spcAft>
              <a:buSzPct val="75000"/>
            </a:pPr>
            <a:endParaRPr lang="en-US" sz="1600" dirty="0" smtClean="0">
              <a:latin typeface="+mn-lt"/>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06435" y="231589"/>
            <a:ext cx="1413237" cy="317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366411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txBox="1">
            <a:spLocks/>
          </p:cNvSpPr>
          <p:nvPr/>
        </p:nvSpPr>
        <p:spPr bwMode="auto">
          <a:xfrm>
            <a:off x="685800" y="6400800"/>
            <a:ext cx="830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161925" indent="-161925">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indent="0" algn="r">
              <a:buSzPct val="100000"/>
            </a:pPr>
            <a:endParaRPr lang="en-US" sz="1400" dirty="0">
              <a:solidFill>
                <a:srgbClr val="A6A6A6"/>
              </a:solidFill>
              <a:latin typeface="Lucida Sans" charset="0"/>
              <a:cs typeface="Lucida Sans" charset="0"/>
            </a:endParaRPr>
          </a:p>
        </p:txBody>
      </p:sp>
      <p:sp>
        <p:nvSpPr>
          <p:cNvPr id="15364" name="Title 1"/>
          <p:cNvSpPr txBox="1">
            <a:spLocks/>
          </p:cNvSpPr>
          <p:nvPr/>
        </p:nvSpPr>
        <p:spPr bwMode="auto">
          <a:xfrm>
            <a:off x="1752600" y="228600"/>
            <a:ext cx="723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107950" indent="-107950">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107950" lvl="8" indent="-107950" algn="r" defTabSz="914400">
              <a:lnSpc>
                <a:spcPct val="95000"/>
              </a:lnSpc>
              <a:buClr>
                <a:srgbClr val="E4E4E4"/>
              </a:buClr>
              <a:buSzPct val="100000"/>
              <a:buBlip>
                <a:blip r:embed="rId3"/>
              </a:buBlip>
            </a:pPr>
            <a:r>
              <a:rPr lang="en-US" sz="1200" b="1" i="1" dirty="0">
                <a:solidFill>
                  <a:srgbClr val="A6A6A6"/>
                </a:solidFill>
                <a:latin typeface="Lucida Sans" charset="0"/>
              </a:rPr>
              <a:t>Social Presence: A Scoping Study</a:t>
            </a:r>
          </a:p>
          <a:p>
            <a:pPr algn="r">
              <a:lnSpc>
                <a:spcPct val="95000"/>
              </a:lnSpc>
              <a:buClr>
                <a:srgbClr val="E4E4E4"/>
              </a:buClr>
              <a:buSzPct val="100000"/>
              <a:buFontTx/>
              <a:buBlip>
                <a:blip r:embed="rId3"/>
              </a:buBlip>
            </a:pPr>
            <a:endParaRPr lang="en-US" sz="1200" b="1" i="1" dirty="0">
              <a:solidFill>
                <a:srgbClr val="A6A6A6"/>
              </a:solidFill>
              <a:latin typeface="Lucida Sans" charset="0"/>
            </a:endParaRPr>
          </a:p>
        </p:txBody>
      </p:sp>
      <p:sp>
        <p:nvSpPr>
          <p:cNvPr id="6" name="Title 1"/>
          <p:cNvSpPr txBox="1">
            <a:spLocks/>
          </p:cNvSpPr>
          <p:nvPr/>
        </p:nvSpPr>
        <p:spPr bwMode="auto">
          <a:xfrm>
            <a:off x="-35045" y="980728"/>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lvl="0" eaLnBrk="1" hangingPunct="1">
              <a:spcAft>
                <a:spcPts val="600"/>
              </a:spcAft>
              <a:buSzPct val="75000"/>
            </a:pPr>
            <a:r>
              <a:rPr lang="en-US" sz="1600" dirty="0" smtClean="0">
                <a:solidFill>
                  <a:srgbClr val="000000"/>
                </a:solidFill>
                <a:latin typeface="Calibri"/>
              </a:rPr>
              <a:t>	</a:t>
            </a:r>
            <a:r>
              <a:rPr lang="en-US" sz="3500" dirty="0" smtClean="0">
                <a:solidFill>
                  <a:schemeClr val="bg1"/>
                </a:solidFill>
                <a:latin typeface="Calibri"/>
              </a:rPr>
              <a:t>Why </a:t>
            </a:r>
            <a:r>
              <a:rPr lang="en-US" sz="3500" dirty="0">
                <a:solidFill>
                  <a:schemeClr val="bg1"/>
                </a:solidFill>
                <a:latin typeface="Calibri"/>
              </a:rPr>
              <a:t>a Scoping </a:t>
            </a:r>
            <a:r>
              <a:rPr lang="en-US" sz="3500" dirty="0" smtClean="0">
                <a:solidFill>
                  <a:schemeClr val="bg1"/>
                </a:solidFill>
                <a:latin typeface="Calibri"/>
              </a:rPr>
              <a:t>Review of Social Presence?</a:t>
            </a:r>
            <a:endParaRPr lang="en-US" sz="3500" dirty="0">
              <a:solidFill>
                <a:schemeClr val="bg1"/>
              </a:solidFill>
              <a:latin typeface="Calibri"/>
            </a:endParaRPr>
          </a:p>
        </p:txBody>
      </p:sp>
      <p:sp>
        <p:nvSpPr>
          <p:cNvPr id="7" name="Content Placeholder 2"/>
          <p:cNvSpPr txBox="1">
            <a:spLocks/>
          </p:cNvSpPr>
          <p:nvPr/>
        </p:nvSpPr>
        <p:spPr>
          <a:xfrm>
            <a:off x="0" y="1053148"/>
            <a:ext cx="9144000" cy="60960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spcBef>
                <a:spcPts val="1175"/>
              </a:spcBef>
              <a:spcAft>
                <a:spcPts val="600"/>
              </a:spcAft>
              <a:buSzPct val="70000"/>
              <a:buFont typeface="Wingdings" charset="0"/>
              <a:buNone/>
            </a:pPr>
            <a:endParaRPr lang="en-US" sz="3500" dirty="0">
              <a:solidFill>
                <a:srgbClr val="AFAFAF"/>
              </a:solidFill>
              <a:latin typeface="Calibri" charset="0"/>
            </a:endParaRPr>
          </a:p>
        </p:txBody>
      </p:sp>
      <p:sp>
        <p:nvSpPr>
          <p:cNvPr id="8" name="Content Placeholder 2"/>
          <p:cNvSpPr txBox="1">
            <a:spLocks/>
          </p:cNvSpPr>
          <p:nvPr/>
        </p:nvSpPr>
        <p:spPr bwMode="auto">
          <a:xfrm>
            <a:off x="1619672" y="1772816"/>
            <a:ext cx="5962650" cy="38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285750" indent="-285750" eaLnBrk="1" hangingPunct="1">
              <a:spcAft>
                <a:spcPts val="600"/>
              </a:spcAft>
              <a:buSzPct val="75000"/>
              <a:buFont typeface="Arial"/>
              <a:buChar char="•"/>
            </a:pPr>
            <a:r>
              <a:rPr lang="en-US" sz="1600" dirty="0">
                <a:latin typeface="+mj-lt"/>
              </a:rPr>
              <a:t>T</a:t>
            </a:r>
            <a:r>
              <a:rPr lang="en-US" sz="1600" dirty="0" smtClean="0">
                <a:latin typeface="+mj-lt"/>
              </a:rPr>
              <a:t>he </a:t>
            </a:r>
            <a:r>
              <a:rPr lang="en-US" sz="1600" dirty="0">
                <a:latin typeface="+mj-lt"/>
              </a:rPr>
              <a:t>understanding of what comprises effective affective communication (e.g. social presence) has become a more complex multi-faceted phenomenon. </a:t>
            </a:r>
            <a:endParaRPr lang="en-US" sz="1600" dirty="0" smtClean="0">
              <a:latin typeface="+mj-lt"/>
            </a:endParaRPr>
          </a:p>
          <a:p>
            <a:pPr marL="285750" indent="-285750" eaLnBrk="1" hangingPunct="1">
              <a:spcAft>
                <a:spcPts val="600"/>
              </a:spcAft>
              <a:buSzPct val="75000"/>
              <a:buFont typeface="Arial"/>
              <a:buChar char="•"/>
            </a:pPr>
            <a:r>
              <a:rPr lang="en-US" sz="1600" dirty="0">
                <a:latin typeface="+mj-lt"/>
              </a:rPr>
              <a:t>B</a:t>
            </a:r>
            <a:r>
              <a:rPr lang="en-US" sz="1600" dirty="0" smtClean="0">
                <a:latin typeface="+mj-lt"/>
              </a:rPr>
              <a:t>ecause </a:t>
            </a:r>
            <a:r>
              <a:rPr lang="en-US" sz="1600" dirty="0">
                <a:latin typeface="+mj-lt"/>
              </a:rPr>
              <a:t>the construct has been characterized by multidisciplinary research in the fields of higher education, social psychology, educational psychology, information technology, and computer science. </a:t>
            </a:r>
            <a:endParaRPr lang="en-US" sz="1600" dirty="0" smtClean="0">
              <a:latin typeface="+mj-lt"/>
            </a:endParaRPr>
          </a:p>
          <a:p>
            <a:pPr marL="285750" indent="-285750" eaLnBrk="1" hangingPunct="1">
              <a:spcAft>
                <a:spcPts val="600"/>
              </a:spcAft>
              <a:buSzPct val="75000"/>
              <a:buFont typeface="Arial"/>
              <a:buChar char="•"/>
            </a:pPr>
            <a:r>
              <a:rPr lang="en-US" sz="1600" dirty="0">
                <a:latin typeface="+mj-lt"/>
              </a:rPr>
              <a:t>S</a:t>
            </a:r>
            <a:r>
              <a:rPr lang="en-US" sz="1600" dirty="0" smtClean="0">
                <a:latin typeface="+mj-lt"/>
              </a:rPr>
              <a:t>ocial </a:t>
            </a:r>
            <a:r>
              <a:rPr lang="en-US" sz="1600" dirty="0">
                <a:latin typeface="+mj-lt"/>
              </a:rPr>
              <a:t>presence lacks clarity making it difficult to establish what is or is not working, socially and interpersonally, in online higher education.</a:t>
            </a:r>
            <a:r>
              <a:rPr lang="en-CA" sz="1600" dirty="0">
                <a:latin typeface="+mj-lt"/>
              </a:rPr>
              <a:t> </a:t>
            </a:r>
          </a:p>
          <a:p>
            <a:pPr marL="285750" indent="-285750" eaLnBrk="1" hangingPunct="1">
              <a:spcAft>
                <a:spcPts val="600"/>
              </a:spcAft>
              <a:buSzPct val="75000"/>
              <a:buFont typeface="Arial"/>
              <a:buChar char="•"/>
            </a:pPr>
            <a:r>
              <a:rPr lang="en-US" sz="1600" dirty="0" smtClean="0">
                <a:latin typeface="+mj-lt"/>
              </a:rPr>
              <a:t>There has only been one study that undertook a systematic approach. The </a:t>
            </a:r>
            <a:r>
              <a:rPr lang="en-US" sz="1600" dirty="0">
                <a:latin typeface="+mj-lt"/>
              </a:rPr>
              <a:t>review, however, was limited to studies up until </a:t>
            </a:r>
            <a:r>
              <a:rPr lang="en-US" sz="1600" dirty="0" smtClean="0">
                <a:latin typeface="+mj-lt"/>
              </a:rPr>
              <a:t>2013. Since then </a:t>
            </a:r>
            <a:r>
              <a:rPr lang="en-US" sz="1600" dirty="0">
                <a:latin typeface="+mj-lt"/>
              </a:rPr>
              <a:t>number of studies pertaining to social presence </a:t>
            </a:r>
            <a:r>
              <a:rPr lang="en-US" sz="1600" dirty="0" smtClean="0">
                <a:latin typeface="+mj-lt"/>
              </a:rPr>
              <a:t>has doubled.( see Chen</a:t>
            </a:r>
            <a:r>
              <a:rPr lang="en-US" sz="1600" dirty="0">
                <a:latin typeface="+mj-lt"/>
              </a:rPr>
              <a:t>, Fang</a:t>
            </a:r>
            <a:r>
              <a:rPr lang="en-US" sz="1600" dirty="0" smtClean="0">
                <a:latin typeface="+mj-lt"/>
              </a:rPr>
              <a:t>, &amp; </a:t>
            </a:r>
            <a:r>
              <a:rPr lang="en-US" sz="1600" dirty="0" err="1">
                <a:latin typeface="+mj-lt"/>
              </a:rPr>
              <a:t>Lockee</a:t>
            </a:r>
            <a:r>
              <a:rPr lang="en-US" sz="1600" dirty="0">
                <a:latin typeface="+mj-lt"/>
              </a:rPr>
              <a:t>, </a:t>
            </a:r>
            <a:r>
              <a:rPr lang="en-US" sz="1600" dirty="0" smtClean="0">
                <a:latin typeface="+mj-lt"/>
              </a:rPr>
              <a:t>2015</a:t>
            </a:r>
            <a:r>
              <a:rPr lang="en-US" sz="1600" dirty="0">
                <a:latin typeface="+mj-lt"/>
              </a:rPr>
              <a:t>)</a:t>
            </a:r>
            <a:r>
              <a:rPr lang="en-CA" sz="1600" dirty="0">
                <a:latin typeface="+mj-lt"/>
              </a:rPr>
              <a:t> </a:t>
            </a:r>
          </a:p>
          <a:p>
            <a:pPr eaLnBrk="1" hangingPunct="1">
              <a:spcAft>
                <a:spcPts val="600"/>
              </a:spcAft>
              <a:buSzPct val="75000"/>
            </a:pPr>
            <a:endParaRPr lang="en-US" sz="1600" dirty="0" smtClean="0">
              <a:latin typeface="+mn-lt"/>
            </a:endParaRPr>
          </a:p>
          <a:p>
            <a:pPr eaLnBrk="1" hangingPunct="1">
              <a:spcAft>
                <a:spcPts val="600"/>
              </a:spcAft>
              <a:buSzPct val="75000"/>
            </a:pPr>
            <a:endParaRPr lang="en-US" sz="1600" dirty="0" smtClean="0">
              <a:latin typeface="+mn-lt"/>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06435" y="231589"/>
            <a:ext cx="1413237" cy="317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927725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txBox="1">
            <a:spLocks/>
          </p:cNvSpPr>
          <p:nvPr/>
        </p:nvSpPr>
        <p:spPr bwMode="auto">
          <a:xfrm>
            <a:off x="685800" y="6400800"/>
            <a:ext cx="830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161925" indent="-161925">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indent="0" algn="r">
              <a:buSzPct val="100000"/>
            </a:pPr>
            <a:endParaRPr lang="en-US" sz="1400" dirty="0">
              <a:solidFill>
                <a:srgbClr val="A6A6A6"/>
              </a:solidFill>
              <a:latin typeface="Lucida Sans" charset="0"/>
              <a:cs typeface="Lucida Sans" charset="0"/>
            </a:endParaRPr>
          </a:p>
        </p:txBody>
      </p:sp>
      <p:sp>
        <p:nvSpPr>
          <p:cNvPr id="15364" name="Title 1"/>
          <p:cNvSpPr txBox="1">
            <a:spLocks/>
          </p:cNvSpPr>
          <p:nvPr/>
        </p:nvSpPr>
        <p:spPr bwMode="auto">
          <a:xfrm>
            <a:off x="1752600" y="228600"/>
            <a:ext cx="723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107950" indent="-107950">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107950" lvl="8" indent="-107950" algn="r" defTabSz="914400">
              <a:lnSpc>
                <a:spcPct val="95000"/>
              </a:lnSpc>
              <a:buClr>
                <a:srgbClr val="E4E4E4"/>
              </a:buClr>
              <a:buSzPct val="100000"/>
              <a:buBlip>
                <a:blip r:embed="rId3"/>
              </a:buBlip>
            </a:pPr>
            <a:r>
              <a:rPr lang="en-US" sz="1200" b="1" i="1" dirty="0">
                <a:solidFill>
                  <a:srgbClr val="A6A6A6"/>
                </a:solidFill>
                <a:latin typeface="Lucida Sans" charset="0"/>
              </a:rPr>
              <a:t>Social Presence: A Scoping Study</a:t>
            </a:r>
          </a:p>
          <a:p>
            <a:pPr algn="r">
              <a:lnSpc>
                <a:spcPct val="95000"/>
              </a:lnSpc>
              <a:buClr>
                <a:srgbClr val="E4E4E4"/>
              </a:buClr>
              <a:buSzPct val="100000"/>
              <a:buFontTx/>
              <a:buBlip>
                <a:blip r:embed="rId3"/>
              </a:buBlip>
            </a:pPr>
            <a:endParaRPr lang="en-US" sz="1200" b="1" dirty="0">
              <a:solidFill>
                <a:srgbClr val="A6A6A6"/>
              </a:solidFill>
              <a:latin typeface="Lucida Sans" charset="0"/>
            </a:endParaRPr>
          </a:p>
        </p:txBody>
      </p:sp>
      <p:sp>
        <p:nvSpPr>
          <p:cNvPr id="6" name="Title 1"/>
          <p:cNvSpPr txBox="1">
            <a:spLocks/>
          </p:cNvSpPr>
          <p:nvPr/>
        </p:nvSpPr>
        <p:spPr bwMode="auto">
          <a:xfrm>
            <a:off x="0" y="9906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endParaRPr lang="en-US" sz="4000" dirty="0">
              <a:solidFill>
                <a:srgbClr val="5B5B5B"/>
              </a:solidFill>
              <a:latin typeface="Calibri" charset="0"/>
            </a:endParaRPr>
          </a:p>
        </p:txBody>
      </p:sp>
      <p:sp>
        <p:nvSpPr>
          <p:cNvPr id="7" name="Content Placeholder 2"/>
          <p:cNvSpPr txBox="1">
            <a:spLocks/>
          </p:cNvSpPr>
          <p:nvPr/>
        </p:nvSpPr>
        <p:spPr>
          <a:xfrm>
            <a:off x="-458400" y="535464"/>
            <a:ext cx="9144000" cy="60960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spcBef>
                <a:spcPts val="1175"/>
              </a:spcBef>
              <a:spcAft>
                <a:spcPts val="600"/>
              </a:spcAft>
              <a:buSzPct val="70000"/>
              <a:buFont typeface="Wingdings" charset="0"/>
              <a:buNone/>
            </a:pPr>
            <a:r>
              <a:rPr lang="en-US" sz="3500" dirty="0" smtClean="0">
                <a:solidFill>
                  <a:srgbClr val="AFAFAF"/>
                </a:solidFill>
                <a:latin typeface="Calibri" charset="0"/>
              </a:rPr>
              <a:t>Discussion (cont’d)</a:t>
            </a:r>
            <a:endParaRPr lang="en-US" sz="3500" dirty="0">
              <a:solidFill>
                <a:srgbClr val="AFAFAF"/>
              </a:solidFill>
              <a:latin typeface="Calibri" charset="0"/>
            </a:endParaRPr>
          </a:p>
        </p:txBody>
      </p:sp>
      <p:sp>
        <p:nvSpPr>
          <p:cNvPr id="8" name="Content Placeholder 2"/>
          <p:cNvSpPr txBox="1">
            <a:spLocks/>
          </p:cNvSpPr>
          <p:nvPr/>
        </p:nvSpPr>
        <p:spPr bwMode="auto">
          <a:xfrm>
            <a:off x="1590675" y="1734840"/>
            <a:ext cx="59626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Aft>
                <a:spcPts val="600"/>
              </a:spcAft>
              <a:buSzPct val="75000"/>
            </a:pPr>
            <a:r>
              <a:rPr lang="en-US" sz="1600" dirty="0">
                <a:latin typeface="+mn-lt"/>
              </a:rPr>
              <a:t>Students and instructors can be cultured to leverage social presence through the use of low-tech affective elements. </a:t>
            </a:r>
            <a:endParaRPr lang="en-US" sz="1600" dirty="0" smtClean="0">
              <a:latin typeface="+mn-lt"/>
            </a:endParaRPr>
          </a:p>
          <a:p>
            <a:pPr eaLnBrk="1" hangingPunct="1">
              <a:spcAft>
                <a:spcPts val="600"/>
              </a:spcAft>
              <a:buSzPct val="75000"/>
            </a:pPr>
            <a:endParaRPr lang="en-US" sz="1600" dirty="0">
              <a:latin typeface="+mn-lt"/>
            </a:endParaRPr>
          </a:p>
          <a:p>
            <a:pPr eaLnBrk="1" hangingPunct="1">
              <a:spcAft>
                <a:spcPts val="600"/>
              </a:spcAft>
              <a:buSzPct val="75000"/>
            </a:pPr>
            <a:r>
              <a:rPr lang="en-US" sz="1600" dirty="0" err="1">
                <a:latin typeface="+mn-lt"/>
              </a:rPr>
              <a:t>Lowenthal</a:t>
            </a:r>
            <a:r>
              <a:rPr lang="en-US" sz="1600" dirty="0">
                <a:latin typeface="+mn-lt"/>
              </a:rPr>
              <a:t> (2010) describes these low tech behaviors as human qualities established through personal sharing and assist in creating initial connections between the instructor and students. </a:t>
            </a:r>
          </a:p>
          <a:p>
            <a:pPr eaLnBrk="1" hangingPunct="1">
              <a:spcAft>
                <a:spcPts val="600"/>
              </a:spcAft>
              <a:buSzPct val="75000"/>
            </a:pPr>
            <a:endParaRPr lang="en-US" sz="1600" dirty="0">
              <a:latin typeface="+mn-lt"/>
            </a:endParaRPr>
          </a:p>
          <a:p>
            <a:pPr eaLnBrk="1" hangingPunct="1">
              <a:spcAft>
                <a:spcPts val="600"/>
              </a:spcAft>
              <a:buSzPct val="75000"/>
            </a:pPr>
            <a:r>
              <a:rPr lang="en-US" sz="1600" dirty="0">
                <a:latin typeface="+mn-lt"/>
              </a:rPr>
              <a:t>L</a:t>
            </a:r>
            <a:r>
              <a:rPr lang="en-US" sz="1600" dirty="0" smtClean="0">
                <a:latin typeface="+mn-lt"/>
              </a:rPr>
              <a:t>ow </a:t>
            </a:r>
            <a:r>
              <a:rPr lang="en-US" sz="1600" dirty="0">
                <a:latin typeface="+mn-lt"/>
              </a:rPr>
              <a:t>tech </a:t>
            </a:r>
            <a:r>
              <a:rPr lang="en-US" sz="1600" dirty="0" smtClean="0">
                <a:latin typeface="+mn-lt"/>
              </a:rPr>
              <a:t>elements: photos </a:t>
            </a:r>
            <a:r>
              <a:rPr lang="en-US" sz="1600" dirty="0">
                <a:latin typeface="+mn-lt"/>
              </a:rPr>
              <a:t>with biographical information </a:t>
            </a:r>
            <a:r>
              <a:rPr lang="en-US" sz="1600" dirty="0" smtClean="0">
                <a:latin typeface="+mn-lt"/>
              </a:rPr>
              <a:t>; digital stories, welcome messages (audio/video), screencasts, email etc.</a:t>
            </a:r>
            <a:endParaRPr lang="en-CA" sz="1600" dirty="0">
              <a:latin typeface="+mn-lt"/>
            </a:endParaRPr>
          </a:p>
          <a:p>
            <a:pPr eaLnBrk="1" hangingPunct="1">
              <a:spcAft>
                <a:spcPts val="600"/>
              </a:spcAft>
              <a:buSzPct val="75000"/>
            </a:pPr>
            <a:endParaRPr lang="en-US" sz="1600" dirty="0"/>
          </a:p>
          <a:p>
            <a:pPr eaLnBrk="1" hangingPunct="1">
              <a:spcAft>
                <a:spcPts val="600"/>
              </a:spcAft>
              <a:buSzPct val="75000"/>
            </a:pPr>
            <a:endParaRPr lang="en-US" sz="1500" dirty="0">
              <a:solidFill>
                <a:srgbClr val="AFAFAF"/>
              </a:solidFill>
              <a:latin typeface="Calibri" charset="0"/>
              <a:ea typeface="MS PGothic" charset="0"/>
              <a:cs typeface="MS PGothic"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06435" y="231589"/>
            <a:ext cx="1413237" cy="317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57988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txBox="1">
            <a:spLocks/>
          </p:cNvSpPr>
          <p:nvPr/>
        </p:nvSpPr>
        <p:spPr bwMode="auto">
          <a:xfrm>
            <a:off x="683568" y="6453336"/>
            <a:ext cx="830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161925" indent="-161925">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indent="0" algn="r">
              <a:buSzPct val="100000"/>
            </a:pPr>
            <a:endParaRPr lang="en-US" sz="1400" dirty="0">
              <a:solidFill>
                <a:srgbClr val="A6A6A6"/>
              </a:solidFill>
              <a:latin typeface="Lucida Sans" charset="0"/>
              <a:cs typeface="Lucida Sans" charset="0"/>
            </a:endParaRPr>
          </a:p>
        </p:txBody>
      </p:sp>
      <p:sp>
        <p:nvSpPr>
          <p:cNvPr id="15364" name="Title 1"/>
          <p:cNvSpPr txBox="1">
            <a:spLocks/>
          </p:cNvSpPr>
          <p:nvPr/>
        </p:nvSpPr>
        <p:spPr bwMode="auto">
          <a:xfrm>
            <a:off x="1752600" y="228600"/>
            <a:ext cx="723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107950" indent="-107950">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107950" lvl="8" indent="-107950" algn="r" defTabSz="914400">
              <a:lnSpc>
                <a:spcPct val="95000"/>
              </a:lnSpc>
              <a:buClr>
                <a:srgbClr val="E4E4E4"/>
              </a:buClr>
              <a:buSzPct val="100000"/>
              <a:buBlip>
                <a:blip r:embed="rId3"/>
              </a:buBlip>
            </a:pPr>
            <a:r>
              <a:rPr lang="en-US" sz="1200" b="1" i="1" dirty="0">
                <a:solidFill>
                  <a:srgbClr val="A6A6A6"/>
                </a:solidFill>
                <a:latin typeface="Lucida Sans" charset="0"/>
              </a:rPr>
              <a:t>Social Presence: A Scoping Study</a:t>
            </a:r>
          </a:p>
          <a:p>
            <a:pPr algn="r">
              <a:lnSpc>
                <a:spcPct val="95000"/>
              </a:lnSpc>
              <a:buClr>
                <a:srgbClr val="E4E4E4"/>
              </a:buClr>
              <a:buSzPct val="100000"/>
              <a:buFontTx/>
              <a:buBlip>
                <a:blip r:embed="rId3"/>
              </a:buBlip>
            </a:pPr>
            <a:endParaRPr lang="en-US" sz="1200" b="1" dirty="0">
              <a:solidFill>
                <a:srgbClr val="A6A6A6"/>
              </a:solidFill>
              <a:latin typeface="Lucida Sans" charset="0"/>
            </a:endParaRPr>
          </a:p>
        </p:txBody>
      </p:sp>
      <p:sp>
        <p:nvSpPr>
          <p:cNvPr id="6" name="Title 1"/>
          <p:cNvSpPr txBox="1">
            <a:spLocks/>
          </p:cNvSpPr>
          <p:nvPr/>
        </p:nvSpPr>
        <p:spPr bwMode="auto">
          <a:xfrm>
            <a:off x="0" y="9906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endParaRPr lang="en-US" sz="4000" dirty="0">
              <a:solidFill>
                <a:srgbClr val="5B5B5B"/>
              </a:solidFill>
              <a:latin typeface="Calibri" charset="0"/>
            </a:endParaRPr>
          </a:p>
        </p:txBody>
      </p:sp>
      <p:sp>
        <p:nvSpPr>
          <p:cNvPr id="7" name="Content Placeholder 2"/>
          <p:cNvSpPr txBox="1">
            <a:spLocks/>
          </p:cNvSpPr>
          <p:nvPr/>
        </p:nvSpPr>
        <p:spPr>
          <a:xfrm>
            <a:off x="-396552" y="548680"/>
            <a:ext cx="9144000" cy="60960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spcBef>
                <a:spcPts val="1175"/>
              </a:spcBef>
              <a:spcAft>
                <a:spcPts val="600"/>
              </a:spcAft>
              <a:buSzPct val="70000"/>
              <a:buFont typeface="Wingdings" charset="0"/>
              <a:buNone/>
            </a:pPr>
            <a:r>
              <a:rPr lang="en-US" sz="3500" dirty="0" smtClean="0">
                <a:solidFill>
                  <a:srgbClr val="AFAFAF"/>
                </a:solidFill>
                <a:latin typeface="Calibri" charset="0"/>
              </a:rPr>
              <a:t>Discussion (cont’d.)</a:t>
            </a:r>
            <a:endParaRPr lang="en-US" sz="3500" dirty="0">
              <a:solidFill>
                <a:srgbClr val="AFAFAF"/>
              </a:solidFill>
              <a:latin typeface="Calibri" charset="0"/>
            </a:endParaRPr>
          </a:p>
        </p:txBody>
      </p:sp>
      <p:sp>
        <p:nvSpPr>
          <p:cNvPr id="8" name="Content Placeholder 2"/>
          <p:cNvSpPr txBox="1">
            <a:spLocks/>
          </p:cNvSpPr>
          <p:nvPr/>
        </p:nvSpPr>
        <p:spPr bwMode="auto">
          <a:xfrm>
            <a:off x="1691680" y="1700808"/>
            <a:ext cx="59626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Aft>
                <a:spcPts val="600"/>
              </a:spcAft>
              <a:buSzPct val="75000"/>
            </a:pPr>
            <a:r>
              <a:rPr lang="en-US" sz="1600" dirty="0">
                <a:latin typeface="+mn-lt"/>
              </a:rPr>
              <a:t>As the technological sophistication of the medium developed, the </a:t>
            </a:r>
            <a:r>
              <a:rPr lang="en-US" sz="1600" dirty="0" smtClean="0">
                <a:latin typeface="+mn-lt"/>
              </a:rPr>
              <a:t>effectiveness </a:t>
            </a:r>
            <a:r>
              <a:rPr lang="en-US" sz="1600" dirty="0">
                <a:latin typeface="+mn-lt"/>
              </a:rPr>
              <a:t>of asynchronous video communication; synchronous video communication; and social media </a:t>
            </a:r>
            <a:r>
              <a:rPr lang="en-US" sz="1600" dirty="0" smtClean="0">
                <a:latin typeface="+mn-lt"/>
              </a:rPr>
              <a:t>(e.g. Twitter</a:t>
            </a:r>
            <a:r>
              <a:rPr lang="en-US" sz="1600" dirty="0">
                <a:latin typeface="+mn-lt"/>
              </a:rPr>
              <a:t>, Facebook, </a:t>
            </a:r>
            <a:r>
              <a:rPr lang="en-US" sz="1600" dirty="0" smtClean="0">
                <a:latin typeface="+mn-lt"/>
              </a:rPr>
              <a:t>Cloud computing, LinkedIn) </a:t>
            </a:r>
            <a:r>
              <a:rPr lang="en-US" sz="1600" dirty="0">
                <a:latin typeface="+mn-lt"/>
              </a:rPr>
              <a:t>as a means to augment the development of social presence became more </a:t>
            </a:r>
            <a:r>
              <a:rPr lang="en-US" sz="1600" dirty="0" smtClean="0">
                <a:latin typeface="+mn-lt"/>
              </a:rPr>
              <a:t>evident.</a:t>
            </a:r>
          </a:p>
          <a:p>
            <a:pPr eaLnBrk="1" hangingPunct="1">
              <a:spcAft>
                <a:spcPts val="600"/>
              </a:spcAft>
              <a:buSzPct val="75000"/>
            </a:pPr>
            <a:endParaRPr lang="en-US" sz="1600" dirty="0"/>
          </a:p>
          <a:p>
            <a:pPr eaLnBrk="1" hangingPunct="1">
              <a:spcAft>
                <a:spcPts val="600"/>
              </a:spcAft>
              <a:buSzPct val="75000"/>
            </a:pPr>
            <a:r>
              <a:rPr lang="en-US" sz="1600" dirty="0" smtClean="0">
                <a:latin typeface="+mn-lt"/>
              </a:rPr>
              <a:t>Even though a </a:t>
            </a:r>
            <a:r>
              <a:rPr lang="en-US" sz="1600" dirty="0">
                <a:latin typeface="+mn-lt"/>
              </a:rPr>
              <a:t>variety of technologies exist for use in a higher education online learning environment</a:t>
            </a:r>
            <a:r>
              <a:rPr lang="en-US" sz="1600" dirty="0" smtClean="0">
                <a:latin typeface="+mn-lt"/>
              </a:rPr>
              <a:t>, their </a:t>
            </a:r>
            <a:r>
              <a:rPr lang="en-US" sz="1600" dirty="0">
                <a:latin typeface="+mn-lt"/>
              </a:rPr>
              <a:t>successful implementation is dependent on the degree to which those involved (e.g. instructors and students) embrace innovation and </a:t>
            </a:r>
            <a:r>
              <a:rPr lang="en-US" sz="1600" dirty="0" smtClean="0">
                <a:latin typeface="+mn-lt"/>
              </a:rPr>
              <a:t>novelty. </a:t>
            </a:r>
          </a:p>
          <a:p>
            <a:pPr eaLnBrk="1" hangingPunct="1">
              <a:spcAft>
                <a:spcPts val="600"/>
              </a:spcAft>
              <a:buSzPct val="75000"/>
            </a:pPr>
            <a:endParaRPr lang="en-US" sz="1600" dirty="0">
              <a:latin typeface="+mn-lt"/>
            </a:endParaRPr>
          </a:p>
          <a:p>
            <a:pPr eaLnBrk="1" hangingPunct="1">
              <a:spcAft>
                <a:spcPts val="600"/>
              </a:spcAft>
              <a:buSzPct val="75000"/>
            </a:pPr>
            <a:r>
              <a:rPr lang="en-US" sz="1600" dirty="0">
                <a:latin typeface="+mn-lt"/>
              </a:rPr>
              <a:t>A</a:t>
            </a:r>
            <a:r>
              <a:rPr lang="en-US" sz="1600" dirty="0" smtClean="0">
                <a:latin typeface="+mn-lt"/>
              </a:rPr>
              <a:t>lthough </a:t>
            </a:r>
            <a:r>
              <a:rPr lang="en-US" sz="1600" dirty="0">
                <a:latin typeface="+mn-lt"/>
              </a:rPr>
              <a:t>positive benefits to the use of asynchronous video are reported (e.g. digital storytelling, screencasts, &amp; announcements) the effectiveness of the practice is dependent on how asynchronous video is used to replace </a:t>
            </a:r>
            <a:r>
              <a:rPr lang="en-US" sz="1600" dirty="0" smtClean="0">
                <a:latin typeface="+mn-lt"/>
              </a:rPr>
              <a:t>text. </a:t>
            </a:r>
          </a:p>
          <a:p>
            <a:pPr eaLnBrk="1" hangingPunct="1">
              <a:spcAft>
                <a:spcPts val="600"/>
              </a:spcAft>
              <a:buSzPct val="75000"/>
            </a:pPr>
            <a:endParaRPr lang="en-US" sz="1600" dirty="0" smtClean="0">
              <a:latin typeface="+mn-lt"/>
            </a:endParaRPr>
          </a:p>
          <a:p>
            <a:pPr eaLnBrk="1" hangingPunct="1">
              <a:spcAft>
                <a:spcPts val="600"/>
              </a:spcAft>
              <a:buSzPct val="75000"/>
            </a:pPr>
            <a:endParaRPr lang="en-US" sz="1600" dirty="0">
              <a:latin typeface="+mn-lt"/>
            </a:endParaRPr>
          </a:p>
          <a:p>
            <a:pPr eaLnBrk="1" hangingPunct="1">
              <a:spcAft>
                <a:spcPts val="600"/>
              </a:spcAft>
              <a:buSzPct val="75000"/>
            </a:pPr>
            <a:endParaRPr lang="en-US" sz="1600" dirty="0">
              <a:solidFill>
                <a:srgbClr val="AFAFAF"/>
              </a:solidFill>
              <a:latin typeface="+mn-lt"/>
              <a:ea typeface="MS PGothic" charset="0"/>
              <a:cs typeface="MS PGothic" charset="0"/>
            </a:endParaRPr>
          </a:p>
          <a:p>
            <a:pPr eaLnBrk="1" hangingPunct="1">
              <a:spcAft>
                <a:spcPts val="600"/>
              </a:spcAft>
              <a:buSzPct val="75000"/>
            </a:pPr>
            <a:endParaRPr lang="en-US" sz="1500" dirty="0">
              <a:solidFill>
                <a:srgbClr val="AFAFAF"/>
              </a:solidFill>
              <a:latin typeface="Calibri" charset="0"/>
              <a:ea typeface="MS PGothic" charset="0"/>
              <a:cs typeface="MS PGothic"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06435" y="231589"/>
            <a:ext cx="1413237" cy="317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675015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txBox="1">
            <a:spLocks/>
          </p:cNvSpPr>
          <p:nvPr/>
        </p:nvSpPr>
        <p:spPr bwMode="auto">
          <a:xfrm>
            <a:off x="611560" y="6381328"/>
            <a:ext cx="830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161925" indent="-161925">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indent="0" algn="r">
              <a:buSzPct val="100000"/>
            </a:pPr>
            <a:endParaRPr lang="en-US" sz="1400" dirty="0">
              <a:solidFill>
                <a:srgbClr val="A6A6A6"/>
              </a:solidFill>
              <a:latin typeface="Lucida Sans" charset="0"/>
              <a:cs typeface="Lucida Sans" charset="0"/>
            </a:endParaRPr>
          </a:p>
        </p:txBody>
      </p:sp>
      <p:sp>
        <p:nvSpPr>
          <p:cNvPr id="15364" name="Title 1"/>
          <p:cNvSpPr txBox="1">
            <a:spLocks/>
          </p:cNvSpPr>
          <p:nvPr/>
        </p:nvSpPr>
        <p:spPr bwMode="auto">
          <a:xfrm>
            <a:off x="1752600" y="228600"/>
            <a:ext cx="723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107950" indent="-107950">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107950" lvl="8" indent="-107950" algn="r" defTabSz="914400">
              <a:lnSpc>
                <a:spcPct val="95000"/>
              </a:lnSpc>
              <a:buClr>
                <a:srgbClr val="E4E4E4"/>
              </a:buClr>
              <a:buSzPct val="100000"/>
              <a:buBlip>
                <a:blip r:embed="rId3"/>
              </a:buBlip>
            </a:pPr>
            <a:r>
              <a:rPr lang="en-US" sz="1200" b="1" i="1" dirty="0">
                <a:solidFill>
                  <a:srgbClr val="A6A6A6"/>
                </a:solidFill>
                <a:latin typeface="Lucida Sans" charset="0"/>
              </a:rPr>
              <a:t>Social Presence: A Scoping Study</a:t>
            </a:r>
          </a:p>
          <a:p>
            <a:pPr algn="r">
              <a:lnSpc>
                <a:spcPct val="95000"/>
              </a:lnSpc>
              <a:buClr>
                <a:srgbClr val="E4E4E4"/>
              </a:buClr>
              <a:buSzPct val="100000"/>
              <a:buFontTx/>
              <a:buBlip>
                <a:blip r:embed="rId3"/>
              </a:buBlip>
            </a:pPr>
            <a:endParaRPr lang="en-US" sz="1200" b="1" dirty="0">
              <a:solidFill>
                <a:srgbClr val="A6A6A6"/>
              </a:solidFill>
              <a:latin typeface="Lucida Sans" charset="0"/>
            </a:endParaRPr>
          </a:p>
        </p:txBody>
      </p:sp>
      <p:sp>
        <p:nvSpPr>
          <p:cNvPr id="6" name="Title 1"/>
          <p:cNvSpPr txBox="1">
            <a:spLocks/>
          </p:cNvSpPr>
          <p:nvPr/>
        </p:nvSpPr>
        <p:spPr bwMode="auto">
          <a:xfrm>
            <a:off x="971600" y="1412776"/>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endParaRPr lang="en-US" sz="4000" dirty="0">
              <a:solidFill>
                <a:srgbClr val="5B5B5B"/>
              </a:solidFill>
              <a:latin typeface="Calibri" charset="0"/>
            </a:endParaRPr>
          </a:p>
        </p:txBody>
      </p:sp>
      <p:sp>
        <p:nvSpPr>
          <p:cNvPr id="7" name="Content Placeholder 2"/>
          <p:cNvSpPr txBox="1">
            <a:spLocks/>
          </p:cNvSpPr>
          <p:nvPr/>
        </p:nvSpPr>
        <p:spPr>
          <a:xfrm>
            <a:off x="-396552" y="548680"/>
            <a:ext cx="9144000" cy="60960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spcBef>
                <a:spcPts val="1175"/>
              </a:spcBef>
              <a:spcAft>
                <a:spcPts val="600"/>
              </a:spcAft>
              <a:buSzPct val="70000"/>
              <a:buFont typeface="Wingdings" charset="0"/>
              <a:buNone/>
            </a:pPr>
            <a:r>
              <a:rPr lang="en-US" sz="3500" dirty="0" smtClean="0">
                <a:solidFill>
                  <a:srgbClr val="AFAFAF"/>
                </a:solidFill>
                <a:latin typeface="Calibri" charset="0"/>
              </a:rPr>
              <a:t>Discussion (cont’d)</a:t>
            </a:r>
            <a:endParaRPr lang="en-US" sz="3500" dirty="0">
              <a:solidFill>
                <a:srgbClr val="AFAFAF"/>
              </a:solidFill>
              <a:latin typeface="Calibri" charset="0"/>
            </a:endParaRPr>
          </a:p>
        </p:txBody>
      </p:sp>
      <p:sp>
        <p:nvSpPr>
          <p:cNvPr id="8" name="Content Placeholder 2"/>
          <p:cNvSpPr txBox="1">
            <a:spLocks/>
          </p:cNvSpPr>
          <p:nvPr/>
        </p:nvSpPr>
        <p:spPr bwMode="auto">
          <a:xfrm>
            <a:off x="1590674" y="1700808"/>
            <a:ext cx="6077669" cy="410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Aft>
                <a:spcPts val="600"/>
              </a:spcAft>
              <a:buSzPct val="75000"/>
            </a:pPr>
            <a:r>
              <a:rPr lang="en-US" sz="1600" dirty="0">
                <a:latin typeface="+mn-lt"/>
              </a:rPr>
              <a:t>Affordances offered through synchronous web video conferencing tools did not augment social presence </a:t>
            </a:r>
            <a:r>
              <a:rPr lang="en-US" sz="1600" dirty="0" smtClean="0">
                <a:latin typeface="+mn-lt"/>
              </a:rPr>
              <a:t>and </a:t>
            </a:r>
            <a:r>
              <a:rPr lang="en-US" sz="1600" dirty="0">
                <a:latin typeface="+mn-lt"/>
              </a:rPr>
              <a:t>lead to better student performance (as measured by grades) or more satisfied learners. </a:t>
            </a:r>
            <a:endParaRPr lang="en-US" sz="1600" dirty="0" smtClean="0">
              <a:latin typeface="+mn-lt"/>
            </a:endParaRPr>
          </a:p>
          <a:p>
            <a:pPr eaLnBrk="1" hangingPunct="1">
              <a:spcAft>
                <a:spcPts val="600"/>
              </a:spcAft>
              <a:buSzPct val="75000"/>
            </a:pPr>
            <a:endParaRPr lang="en-US" sz="1600" dirty="0" smtClean="0">
              <a:latin typeface="+mn-lt"/>
            </a:endParaRPr>
          </a:p>
          <a:p>
            <a:pPr eaLnBrk="1" hangingPunct="1">
              <a:spcAft>
                <a:spcPts val="600"/>
              </a:spcAft>
              <a:buSzPct val="75000"/>
            </a:pPr>
            <a:r>
              <a:rPr lang="en-US" sz="1600" dirty="0">
                <a:latin typeface="+mn-lt"/>
              </a:rPr>
              <a:t>P</a:t>
            </a:r>
            <a:r>
              <a:rPr lang="en-US" sz="1600" dirty="0" smtClean="0">
                <a:latin typeface="+mn-lt"/>
              </a:rPr>
              <a:t>ossible </a:t>
            </a:r>
            <a:r>
              <a:rPr lang="en-US" sz="1600" dirty="0">
                <a:latin typeface="+mn-lt"/>
              </a:rPr>
              <a:t>explanations are offered by the degree to which synchronous video conferencing inhibits accessibility (e.g. anytime and anywhere) </a:t>
            </a:r>
            <a:r>
              <a:rPr lang="en-US" sz="1600" dirty="0" smtClean="0">
                <a:latin typeface="+mn-lt"/>
              </a:rPr>
              <a:t>and, </a:t>
            </a:r>
            <a:r>
              <a:rPr lang="en-US" sz="1600" dirty="0">
                <a:latin typeface="+mn-lt"/>
              </a:rPr>
              <a:t>students overall </a:t>
            </a:r>
            <a:r>
              <a:rPr lang="en-US" sz="1600" dirty="0" smtClean="0">
                <a:latin typeface="+mn-lt"/>
              </a:rPr>
              <a:t>acceptance/success </a:t>
            </a:r>
            <a:r>
              <a:rPr lang="en-US" sz="1600" dirty="0">
                <a:latin typeface="+mn-lt"/>
              </a:rPr>
              <a:t>in using new </a:t>
            </a:r>
            <a:r>
              <a:rPr lang="en-US" sz="1600" dirty="0" smtClean="0">
                <a:latin typeface="+mn-lt"/>
              </a:rPr>
              <a:t>technologies.</a:t>
            </a:r>
            <a:r>
              <a:rPr lang="en-CA" sz="1600" dirty="0" smtClean="0">
                <a:latin typeface="+mn-lt"/>
              </a:rPr>
              <a:t> </a:t>
            </a:r>
          </a:p>
          <a:p>
            <a:pPr eaLnBrk="1" hangingPunct="1">
              <a:spcAft>
                <a:spcPts val="600"/>
              </a:spcAft>
              <a:buSzPct val="75000"/>
            </a:pPr>
            <a:endParaRPr lang="en-CA" sz="1600" dirty="0">
              <a:latin typeface="+mn-lt"/>
            </a:endParaRPr>
          </a:p>
          <a:p>
            <a:pPr eaLnBrk="1" hangingPunct="1">
              <a:spcAft>
                <a:spcPts val="600"/>
              </a:spcAft>
              <a:buSzPct val="75000"/>
            </a:pPr>
            <a:r>
              <a:rPr lang="en-US" sz="1600" dirty="0">
                <a:latin typeface="+mn-lt"/>
              </a:rPr>
              <a:t>Mixed results </a:t>
            </a:r>
            <a:r>
              <a:rPr lang="en-US" sz="1600" dirty="0" smtClean="0">
                <a:latin typeface="+mn-lt"/>
              </a:rPr>
              <a:t>are </a:t>
            </a:r>
            <a:r>
              <a:rPr lang="en-US" sz="1600" dirty="0">
                <a:latin typeface="+mn-lt"/>
              </a:rPr>
              <a:t>reported for social networking as means to increase social </a:t>
            </a:r>
            <a:r>
              <a:rPr lang="en-US" sz="1600" dirty="0" smtClean="0">
                <a:latin typeface="+mn-lt"/>
              </a:rPr>
              <a:t>presence. Intensity </a:t>
            </a:r>
            <a:r>
              <a:rPr lang="en-US" sz="1600" dirty="0">
                <a:latin typeface="+mn-lt"/>
              </a:rPr>
              <a:t>of student use of social networking sites (e.g. Facebook, </a:t>
            </a:r>
            <a:r>
              <a:rPr lang="en-US" sz="1600" dirty="0" smtClean="0">
                <a:latin typeface="+mn-lt"/>
              </a:rPr>
              <a:t>LinkedIn</a:t>
            </a:r>
            <a:r>
              <a:rPr lang="en-US" sz="1600" dirty="0">
                <a:latin typeface="+mn-lt"/>
              </a:rPr>
              <a:t>, &amp; Twitter) did not significantly impact social </a:t>
            </a:r>
            <a:r>
              <a:rPr lang="en-US" sz="1600" dirty="0" smtClean="0">
                <a:latin typeface="+mn-lt"/>
              </a:rPr>
              <a:t>presence (</a:t>
            </a:r>
            <a:r>
              <a:rPr lang="en-US" sz="1600" dirty="0">
                <a:latin typeface="+mn-lt"/>
              </a:rPr>
              <a:t>Lim and </a:t>
            </a:r>
            <a:r>
              <a:rPr lang="en-US" sz="1600" dirty="0" smtClean="0">
                <a:latin typeface="+mn-lt"/>
              </a:rPr>
              <a:t>Richardson, 2016). </a:t>
            </a:r>
            <a:endParaRPr lang="en-CA" sz="1600" dirty="0">
              <a:latin typeface="+mn-lt"/>
            </a:endParaRPr>
          </a:p>
          <a:p>
            <a:pPr eaLnBrk="1" hangingPunct="1">
              <a:spcAft>
                <a:spcPts val="600"/>
              </a:spcAft>
              <a:buSzPct val="75000"/>
            </a:pPr>
            <a:r>
              <a:rPr lang="en-CA" sz="1400" dirty="0" smtClean="0"/>
              <a:t> </a:t>
            </a:r>
            <a:endParaRPr lang="en-US" sz="1400" dirty="0"/>
          </a:p>
          <a:p>
            <a:pPr eaLnBrk="1" hangingPunct="1">
              <a:spcAft>
                <a:spcPts val="600"/>
              </a:spcAft>
              <a:buSzPct val="75000"/>
            </a:pPr>
            <a:endParaRPr lang="en-US" sz="1500" dirty="0">
              <a:solidFill>
                <a:srgbClr val="AFAFAF"/>
              </a:solidFill>
              <a:latin typeface="Calibri" charset="0"/>
              <a:ea typeface="MS PGothic" charset="0"/>
              <a:cs typeface="MS PGothic"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06435" y="231589"/>
            <a:ext cx="1413237" cy="317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57988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txBox="1">
            <a:spLocks/>
          </p:cNvSpPr>
          <p:nvPr/>
        </p:nvSpPr>
        <p:spPr bwMode="auto">
          <a:xfrm>
            <a:off x="685800" y="6400800"/>
            <a:ext cx="830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161925" indent="-161925">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indent="0" algn="r">
              <a:buSzPct val="100000"/>
            </a:pPr>
            <a:endParaRPr lang="en-US" sz="1400" dirty="0">
              <a:solidFill>
                <a:srgbClr val="A6A6A6"/>
              </a:solidFill>
              <a:latin typeface="Lucida Sans" charset="0"/>
              <a:cs typeface="Lucida Sans" charset="0"/>
            </a:endParaRPr>
          </a:p>
        </p:txBody>
      </p:sp>
      <p:sp>
        <p:nvSpPr>
          <p:cNvPr id="15364" name="Title 1"/>
          <p:cNvSpPr txBox="1">
            <a:spLocks/>
          </p:cNvSpPr>
          <p:nvPr/>
        </p:nvSpPr>
        <p:spPr bwMode="auto">
          <a:xfrm>
            <a:off x="1752600" y="228600"/>
            <a:ext cx="723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107950" indent="-107950">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107950" lvl="8" indent="-107950" algn="r" defTabSz="914400">
              <a:lnSpc>
                <a:spcPct val="95000"/>
              </a:lnSpc>
              <a:buClr>
                <a:srgbClr val="E4E4E4"/>
              </a:buClr>
              <a:buSzPct val="100000"/>
              <a:buBlip>
                <a:blip r:embed="rId3"/>
              </a:buBlip>
            </a:pPr>
            <a:r>
              <a:rPr lang="en-US" sz="1200" b="1" i="1" dirty="0">
                <a:solidFill>
                  <a:srgbClr val="A6A6A6"/>
                </a:solidFill>
                <a:latin typeface="Lucida Sans" charset="0"/>
              </a:rPr>
              <a:t>Social Presence: A Scoping Study</a:t>
            </a:r>
          </a:p>
          <a:p>
            <a:pPr algn="r">
              <a:lnSpc>
                <a:spcPct val="95000"/>
              </a:lnSpc>
              <a:buClr>
                <a:srgbClr val="E4E4E4"/>
              </a:buClr>
              <a:buSzPct val="100000"/>
              <a:buFontTx/>
              <a:buBlip>
                <a:blip r:embed="rId3"/>
              </a:buBlip>
            </a:pPr>
            <a:endParaRPr lang="en-US" sz="1200" b="1" dirty="0">
              <a:solidFill>
                <a:srgbClr val="A6A6A6"/>
              </a:solidFill>
              <a:latin typeface="Lucida Sans" charset="0"/>
            </a:endParaRPr>
          </a:p>
        </p:txBody>
      </p:sp>
      <p:sp>
        <p:nvSpPr>
          <p:cNvPr id="6" name="Title 1"/>
          <p:cNvSpPr txBox="1">
            <a:spLocks/>
          </p:cNvSpPr>
          <p:nvPr/>
        </p:nvSpPr>
        <p:spPr bwMode="auto">
          <a:xfrm>
            <a:off x="0" y="90872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endParaRPr lang="en-US" sz="4000" dirty="0">
              <a:solidFill>
                <a:srgbClr val="5B5B5B"/>
              </a:solidFill>
              <a:latin typeface="Calibri" charset="0"/>
            </a:endParaRPr>
          </a:p>
        </p:txBody>
      </p:sp>
      <p:sp>
        <p:nvSpPr>
          <p:cNvPr id="7" name="Content Placeholder 2"/>
          <p:cNvSpPr txBox="1">
            <a:spLocks/>
          </p:cNvSpPr>
          <p:nvPr/>
        </p:nvSpPr>
        <p:spPr>
          <a:xfrm>
            <a:off x="-396552" y="548680"/>
            <a:ext cx="9144000" cy="60960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spcBef>
                <a:spcPts val="1175"/>
              </a:spcBef>
              <a:spcAft>
                <a:spcPts val="600"/>
              </a:spcAft>
              <a:buSzPct val="70000"/>
              <a:buNone/>
            </a:pPr>
            <a:r>
              <a:rPr lang="en-US" sz="3500" dirty="0" smtClean="0">
                <a:solidFill>
                  <a:srgbClr val="AFAFAF"/>
                </a:solidFill>
                <a:latin typeface="Calibri" charset="0"/>
              </a:rPr>
              <a:t>Discussion (cont’d)</a:t>
            </a:r>
            <a:endParaRPr lang="en-US" sz="3500" dirty="0">
              <a:solidFill>
                <a:srgbClr val="AFAFAF"/>
              </a:solidFill>
              <a:latin typeface="Calibri" charset="0"/>
            </a:endParaRPr>
          </a:p>
          <a:p>
            <a:pPr marL="0" indent="0" algn="ctr" eaLnBrk="1" hangingPunct="1">
              <a:spcBef>
                <a:spcPts val="1175"/>
              </a:spcBef>
              <a:spcAft>
                <a:spcPts val="600"/>
              </a:spcAft>
              <a:buSzPct val="70000"/>
              <a:buFont typeface="Wingdings" charset="0"/>
              <a:buNone/>
            </a:pPr>
            <a:endParaRPr lang="en-US" sz="3500" dirty="0">
              <a:solidFill>
                <a:srgbClr val="AFAFAF"/>
              </a:solidFill>
              <a:latin typeface="Calibri" charset="0"/>
            </a:endParaRPr>
          </a:p>
        </p:txBody>
      </p:sp>
      <p:sp>
        <p:nvSpPr>
          <p:cNvPr id="8" name="Content Placeholder 2"/>
          <p:cNvSpPr txBox="1">
            <a:spLocks/>
          </p:cNvSpPr>
          <p:nvPr/>
        </p:nvSpPr>
        <p:spPr bwMode="auto">
          <a:xfrm>
            <a:off x="1619672" y="1700808"/>
            <a:ext cx="59626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Aft>
                <a:spcPts val="600"/>
              </a:spcAft>
              <a:buSzPct val="75000"/>
            </a:pPr>
            <a:r>
              <a:rPr lang="en-US" sz="1600" dirty="0">
                <a:latin typeface="+mn-lt"/>
              </a:rPr>
              <a:t>F</a:t>
            </a:r>
            <a:r>
              <a:rPr lang="en-US" sz="1600" dirty="0" smtClean="0">
                <a:latin typeface="+mn-lt"/>
              </a:rPr>
              <a:t>indings </a:t>
            </a:r>
            <a:r>
              <a:rPr lang="en-US" sz="1600" dirty="0">
                <a:latin typeface="+mn-lt"/>
              </a:rPr>
              <a:t>related to the outcomes and effects of social presence are limited by their dependence on student perceptions and surveys as subjective measures of social presence (</a:t>
            </a:r>
            <a:r>
              <a:rPr lang="en-US" sz="1600" dirty="0" err="1">
                <a:latin typeface="+mn-lt"/>
              </a:rPr>
              <a:t>Biocca</a:t>
            </a:r>
            <a:r>
              <a:rPr lang="en-US" sz="1600" dirty="0">
                <a:latin typeface="+mn-lt"/>
              </a:rPr>
              <a:t>, et al., 2003; Chen et al., 2015). </a:t>
            </a:r>
            <a:endParaRPr lang="en-US" sz="1600" dirty="0" smtClean="0">
              <a:latin typeface="+mn-lt"/>
            </a:endParaRPr>
          </a:p>
          <a:p>
            <a:pPr eaLnBrk="1" hangingPunct="1">
              <a:spcAft>
                <a:spcPts val="600"/>
              </a:spcAft>
              <a:buSzPct val="75000"/>
            </a:pPr>
            <a:endParaRPr lang="en-US" sz="1600" dirty="0">
              <a:latin typeface="+mn-lt"/>
            </a:endParaRPr>
          </a:p>
          <a:p>
            <a:pPr eaLnBrk="1" hangingPunct="1">
              <a:spcAft>
                <a:spcPts val="600"/>
              </a:spcAft>
              <a:buSzPct val="75000"/>
            </a:pPr>
            <a:r>
              <a:rPr lang="en-US" sz="1600" dirty="0">
                <a:latin typeface="+mn-lt"/>
              </a:rPr>
              <a:t>E</a:t>
            </a:r>
            <a:r>
              <a:rPr lang="en-US" sz="1600" dirty="0" smtClean="0">
                <a:latin typeface="+mn-lt"/>
              </a:rPr>
              <a:t>mpirically </a:t>
            </a:r>
            <a:r>
              <a:rPr lang="en-US" sz="1600" dirty="0">
                <a:latin typeface="+mn-lt"/>
              </a:rPr>
              <a:t>grounded research that considers the inclusion of more objective measures of social presence that takes into account measurable outcomes such as academic </a:t>
            </a:r>
            <a:r>
              <a:rPr lang="en-US" sz="1600" dirty="0" smtClean="0">
                <a:latin typeface="+mn-lt"/>
              </a:rPr>
              <a:t>performance, is advocated.</a:t>
            </a:r>
          </a:p>
          <a:p>
            <a:pPr eaLnBrk="1" hangingPunct="1">
              <a:spcAft>
                <a:spcPts val="600"/>
              </a:spcAft>
              <a:buSzPct val="75000"/>
            </a:pPr>
            <a:endParaRPr lang="en-US" sz="1600" dirty="0">
              <a:latin typeface="+mn-lt"/>
            </a:endParaRPr>
          </a:p>
          <a:p>
            <a:pPr eaLnBrk="1" hangingPunct="1">
              <a:spcAft>
                <a:spcPts val="600"/>
              </a:spcAft>
              <a:buSzPct val="75000"/>
            </a:pPr>
            <a:endParaRPr lang="en-US" sz="1500" dirty="0">
              <a:solidFill>
                <a:srgbClr val="AFAFAF"/>
              </a:solidFill>
              <a:latin typeface="Calibri" charset="0"/>
              <a:ea typeface="MS PGothic" charset="0"/>
              <a:cs typeface="MS PGothic"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06435" y="231589"/>
            <a:ext cx="1413237" cy="317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877189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txBox="1">
            <a:spLocks/>
          </p:cNvSpPr>
          <p:nvPr/>
        </p:nvSpPr>
        <p:spPr bwMode="auto">
          <a:xfrm>
            <a:off x="685800" y="6400800"/>
            <a:ext cx="830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161925" indent="-161925">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indent="0" algn="r">
              <a:buSzPct val="100000"/>
            </a:pPr>
            <a:endParaRPr lang="en-US" sz="1400" dirty="0">
              <a:solidFill>
                <a:srgbClr val="A6A6A6"/>
              </a:solidFill>
              <a:latin typeface="Lucida Sans" charset="0"/>
              <a:cs typeface="Lucida Sans" charset="0"/>
            </a:endParaRPr>
          </a:p>
        </p:txBody>
      </p:sp>
      <p:sp>
        <p:nvSpPr>
          <p:cNvPr id="15364" name="Title 1"/>
          <p:cNvSpPr txBox="1">
            <a:spLocks/>
          </p:cNvSpPr>
          <p:nvPr/>
        </p:nvSpPr>
        <p:spPr bwMode="auto">
          <a:xfrm>
            <a:off x="1752600" y="228600"/>
            <a:ext cx="723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107950" indent="-107950">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lvl="5" algn="r">
              <a:lnSpc>
                <a:spcPct val="95000"/>
              </a:lnSpc>
              <a:buClr>
                <a:srgbClr val="E4E4E4"/>
              </a:buClr>
              <a:buSzPct val="100000"/>
              <a:buBlip>
                <a:blip r:embed="rId3"/>
              </a:buBlip>
            </a:pPr>
            <a:r>
              <a:rPr lang="en-US" sz="1200" b="1" i="1" dirty="0">
                <a:solidFill>
                  <a:srgbClr val="A6A6A6"/>
                </a:solidFill>
                <a:latin typeface="Lucida Sans" charset="0"/>
              </a:rPr>
              <a:t>Social Presence: A Scoping Study</a:t>
            </a:r>
          </a:p>
          <a:p>
            <a:pPr lvl="5" algn="r">
              <a:lnSpc>
                <a:spcPct val="95000"/>
              </a:lnSpc>
              <a:buClr>
                <a:srgbClr val="E4E4E4"/>
              </a:buClr>
              <a:buSzPct val="100000"/>
              <a:buFontTx/>
              <a:buBlip>
                <a:blip r:embed="rId3"/>
              </a:buBlip>
            </a:pPr>
            <a:endParaRPr lang="en-US" sz="1200" b="1" dirty="0">
              <a:solidFill>
                <a:srgbClr val="A6A6A6"/>
              </a:solidFill>
              <a:latin typeface="Lucida Sans" charset="0"/>
            </a:endParaRPr>
          </a:p>
        </p:txBody>
      </p:sp>
      <p:sp>
        <p:nvSpPr>
          <p:cNvPr id="6" name="Title 1"/>
          <p:cNvSpPr txBox="1">
            <a:spLocks/>
          </p:cNvSpPr>
          <p:nvPr/>
        </p:nvSpPr>
        <p:spPr bwMode="auto">
          <a:xfrm>
            <a:off x="-14989" y="980728"/>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endParaRPr lang="en-US" sz="4000" dirty="0">
              <a:solidFill>
                <a:srgbClr val="5B5B5B"/>
              </a:solidFill>
              <a:latin typeface="Calibri" charset="0"/>
            </a:endParaRPr>
          </a:p>
        </p:txBody>
      </p:sp>
      <p:sp>
        <p:nvSpPr>
          <p:cNvPr id="7" name="Content Placeholder 2"/>
          <p:cNvSpPr txBox="1">
            <a:spLocks/>
          </p:cNvSpPr>
          <p:nvPr/>
        </p:nvSpPr>
        <p:spPr>
          <a:xfrm>
            <a:off x="-252536" y="540296"/>
            <a:ext cx="9144000" cy="60960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spcBef>
                <a:spcPts val="1175"/>
              </a:spcBef>
              <a:spcAft>
                <a:spcPts val="600"/>
              </a:spcAft>
              <a:buSzPct val="70000"/>
              <a:buFont typeface="Wingdings" charset="0"/>
              <a:buNone/>
            </a:pPr>
            <a:r>
              <a:rPr lang="en-US" sz="3500" dirty="0" smtClean="0">
                <a:solidFill>
                  <a:srgbClr val="AFAFAF"/>
                </a:solidFill>
                <a:latin typeface="Calibri" charset="0"/>
              </a:rPr>
              <a:t>Conclusion</a:t>
            </a:r>
            <a:endParaRPr lang="en-US" sz="3500" dirty="0">
              <a:solidFill>
                <a:srgbClr val="AFAFAF"/>
              </a:solidFill>
              <a:latin typeface="Calibri" charset="0"/>
            </a:endParaRPr>
          </a:p>
        </p:txBody>
      </p:sp>
      <p:sp>
        <p:nvSpPr>
          <p:cNvPr id="8" name="Content Placeholder 2"/>
          <p:cNvSpPr txBox="1">
            <a:spLocks/>
          </p:cNvSpPr>
          <p:nvPr/>
        </p:nvSpPr>
        <p:spPr bwMode="auto">
          <a:xfrm>
            <a:off x="1691680" y="1700808"/>
            <a:ext cx="648072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Aft>
                <a:spcPts val="600"/>
              </a:spcAft>
              <a:buSzPct val="75000"/>
            </a:pPr>
            <a:r>
              <a:rPr lang="en-US" sz="1600" dirty="0" smtClean="0">
                <a:latin typeface="+mn-lt"/>
              </a:rPr>
              <a:t>The study </a:t>
            </a:r>
            <a:r>
              <a:rPr lang="en-US" sz="1600" dirty="0">
                <a:latin typeface="+mn-lt"/>
              </a:rPr>
              <a:t>is limited by the data extracted and the </a:t>
            </a:r>
            <a:r>
              <a:rPr lang="en-US" sz="1600" dirty="0" smtClean="0">
                <a:latin typeface="+mn-lt"/>
              </a:rPr>
              <a:t>manuscripts screened </a:t>
            </a:r>
            <a:r>
              <a:rPr lang="en-US" sz="1600" dirty="0">
                <a:latin typeface="+mn-lt"/>
              </a:rPr>
              <a:t>for inclusion, as it is specific to the parameters of the scoping review and therefore may not be exhaustive in nature</a:t>
            </a:r>
            <a:r>
              <a:rPr lang="en-US" sz="1600" dirty="0" smtClean="0">
                <a:latin typeface="+mn-lt"/>
              </a:rPr>
              <a:t>.</a:t>
            </a:r>
            <a:endParaRPr lang="en-US" sz="1600" dirty="0">
              <a:latin typeface="+mn-lt"/>
            </a:endParaRPr>
          </a:p>
          <a:p>
            <a:pPr eaLnBrk="1" hangingPunct="1">
              <a:spcAft>
                <a:spcPts val="600"/>
              </a:spcAft>
              <a:buSzPct val="75000"/>
            </a:pPr>
            <a:endParaRPr lang="en-US" sz="1600" dirty="0">
              <a:latin typeface="+mn-lt"/>
            </a:endParaRPr>
          </a:p>
          <a:p>
            <a:pPr eaLnBrk="1" hangingPunct="1">
              <a:spcAft>
                <a:spcPts val="600"/>
              </a:spcAft>
              <a:buSzPct val="75000"/>
            </a:pPr>
            <a:r>
              <a:rPr lang="en-US" sz="1600" dirty="0">
                <a:latin typeface="+mn-lt"/>
              </a:rPr>
              <a:t>Although positive outcomes have been reported for social presence, a comparative analysis is somewhat complicated by the various definitions proposed and the numerous technological advances that have come to characterize the medium and impact social presence. </a:t>
            </a:r>
            <a:endParaRPr lang="en-US" sz="1600" dirty="0" smtClean="0">
              <a:latin typeface="+mn-lt"/>
            </a:endParaRPr>
          </a:p>
          <a:p>
            <a:pPr eaLnBrk="1" hangingPunct="1">
              <a:spcAft>
                <a:spcPts val="600"/>
              </a:spcAft>
              <a:buSzPct val="75000"/>
            </a:pPr>
            <a:endParaRPr lang="en-US" sz="1600" dirty="0">
              <a:latin typeface="+mn-lt"/>
            </a:endParaRPr>
          </a:p>
          <a:p>
            <a:pPr eaLnBrk="1" hangingPunct="1">
              <a:spcAft>
                <a:spcPts val="600"/>
              </a:spcAft>
              <a:buSzPct val="75000"/>
            </a:pPr>
            <a:r>
              <a:rPr lang="en-US" sz="1600" dirty="0">
                <a:latin typeface="+mn-lt"/>
              </a:rPr>
              <a:t>F</a:t>
            </a:r>
            <a:r>
              <a:rPr lang="en-US" sz="1600" dirty="0" smtClean="0">
                <a:latin typeface="+mn-lt"/>
              </a:rPr>
              <a:t>uture </a:t>
            </a:r>
            <a:r>
              <a:rPr lang="en-US" sz="1600" dirty="0">
                <a:latin typeface="+mn-lt"/>
              </a:rPr>
              <a:t>research that advances a better understanding of the </a:t>
            </a:r>
            <a:r>
              <a:rPr lang="en-US" sz="1600" dirty="0" err="1">
                <a:latin typeface="+mn-lt"/>
              </a:rPr>
              <a:t>nomological</a:t>
            </a:r>
            <a:r>
              <a:rPr lang="en-US" sz="1600" dirty="0">
                <a:latin typeface="+mn-lt"/>
              </a:rPr>
              <a:t> network that links both the theoretical and empirical frameworks that validate social presence across a variety of learning environs is advocated. </a:t>
            </a:r>
            <a:endParaRPr lang="en-US" sz="1500" dirty="0">
              <a:solidFill>
                <a:srgbClr val="AFAFAF"/>
              </a:solidFill>
              <a:latin typeface="+mn-lt"/>
              <a:ea typeface="MS PGothic" charset="0"/>
              <a:cs typeface="MS PGothic"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06435" y="231589"/>
            <a:ext cx="1413237" cy="317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57988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txBox="1">
            <a:spLocks/>
          </p:cNvSpPr>
          <p:nvPr/>
        </p:nvSpPr>
        <p:spPr bwMode="auto">
          <a:xfrm>
            <a:off x="685800" y="6400800"/>
            <a:ext cx="830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161925" indent="-161925">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indent="0" algn="r">
              <a:buSzPct val="100000"/>
            </a:pPr>
            <a:endParaRPr lang="en-US" sz="1400" dirty="0">
              <a:solidFill>
                <a:srgbClr val="A6A6A6"/>
              </a:solidFill>
              <a:latin typeface="Lucida Sans" charset="0"/>
              <a:cs typeface="Lucida Sans" charset="0"/>
            </a:endParaRPr>
          </a:p>
        </p:txBody>
      </p:sp>
      <p:sp>
        <p:nvSpPr>
          <p:cNvPr id="15364" name="Title 1"/>
          <p:cNvSpPr txBox="1">
            <a:spLocks/>
          </p:cNvSpPr>
          <p:nvPr/>
        </p:nvSpPr>
        <p:spPr bwMode="auto">
          <a:xfrm>
            <a:off x="1752600" y="228600"/>
            <a:ext cx="723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107950" indent="-107950">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107950" lvl="8" indent="-107950" algn="r" defTabSz="914400">
              <a:lnSpc>
                <a:spcPct val="95000"/>
              </a:lnSpc>
              <a:buClr>
                <a:srgbClr val="E4E4E4"/>
              </a:buClr>
              <a:buSzPct val="100000"/>
              <a:buBlip>
                <a:blip r:embed="rId3"/>
              </a:buBlip>
            </a:pPr>
            <a:r>
              <a:rPr lang="en-US" sz="1200" b="1" i="1" dirty="0">
                <a:solidFill>
                  <a:srgbClr val="A6A6A6"/>
                </a:solidFill>
                <a:latin typeface="Lucida Sans" charset="0"/>
              </a:rPr>
              <a:t>Social Presence: A Scoping Study</a:t>
            </a:r>
          </a:p>
          <a:p>
            <a:pPr algn="r">
              <a:lnSpc>
                <a:spcPct val="95000"/>
              </a:lnSpc>
              <a:buClr>
                <a:srgbClr val="E4E4E4"/>
              </a:buClr>
              <a:buSzPct val="100000"/>
              <a:buFontTx/>
              <a:buBlip>
                <a:blip r:embed="rId3"/>
              </a:buBlip>
            </a:pPr>
            <a:endParaRPr lang="en-US" sz="1200" b="1" dirty="0">
              <a:solidFill>
                <a:srgbClr val="A6A6A6"/>
              </a:solidFill>
              <a:latin typeface="Lucida Sans" charset="0"/>
            </a:endParaRPr>
          </a:p>
          <a:p>
            <a:pPr algn="r">
              <a:lnSpc>
                <a:spcPct val="95000"/>
              </a:lnSpc>
              <a:buClr>
                <a:srgbClr val="E4E4E4"/>
              </a:buClr>
              <a:buSzPct val="100000"/>
              <a:buFontTx/>
              <a:buBlip>
                <a:blip r:embed="rId3"/>
              </a:buBlip>
            </a:pPr>
            <a:endParaRPr lang="en-US" sz="1200" b="1" dirty="0">
              <a:solidFill>
                <a:srgbClr val="A6A6A6"/>
              </a:solidFill>
              <a:latin typeface="Lucida Sans" charset="0"/>
            </a:endParaRPr>
          </a:p>
        </p:txBody>
      </p:sp>
      <p:sp>
        <p:nvSpPr>
          <p:cNvPr id="6" name="Title 1"/>
          <p:cNvSpPr txBox="1">
            <a:spLocks/>
          </p:cNvSpPr>
          <p:nvPr/>
        </p:nvSpPr>
        <p:spPr bwMode="auto">
          <a:xfrm>
            <a:off x="-218" y="980728"/>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endParaRPr lang="en-US" sz="4000" dirty="0">
              <a:solidFill>
                <a:srgbClr val="5B5B5B"/>
              </a:solidFill>
              <a:latin typeface="Calibri" charset="0"/>
            </a:endParaRPr>
          </a:p>
        </p:txBody>
      </p:sp>
      <p:sp>
        <p:nvSpPr>
          <p:cNvPr id="7" name="Content Placeholder 2"/>
          <p:cNvSpPr txBox="1">
            <a:spLocks/>
          </p:cNvSpPr>
          <p:nvPr/>
        </p:nvSpPr>
        <p:spPr>
          <a:xfrm>
            <a:off x="0" y="1025904"/>
            <a:ext cx="9144000" cy="60960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spcBef>
                <a:spcPts val="1175"/>
              </a:spcBef>
              <a:spcAft>
                <a:spcPts val="600"/>
              </a:spcAft>
              <a:buSzPct val="70000"/>
              <a:buFont typeface="Wingdings" charset="0"/>
              <a:buNone/>
            </a:pPr>
            <a:r>
              <a:rPr lang="en-US" sz="3500" dirty="0" smtClean="0">
                <a:solidFill>
                  <a:srgbClr val="AFAFAF"/>
                </a:solidFill>
                <a:latin typeface="Calibri" charset="0"/>
              </a:rPr>
              <a:t>Acknowledgements</a:t>
            </a:r>
            <a:endParaRPr lang="en-US" sz="3500" dirty="0">
              <a:solidFill>
                <a:srgbClr val="AFAFAF"/>
              </a:solidFill>
              <a:latin typeface="Calibri" charset="0"/>
            </a:endParaRPr>
          </a:p>
        </p:txBody>
      </p:sp>
      <p:sp>
        <p:nvSpPr>
          <p:cNvPr id="8" name="Content Placeholder 2"/>
          <p:cNvSpPr txBox="1">
            <a:spLocks/>
          </p:cNvSpPr>
          <p:nvPr/>
        </p:nvSpPr>
        <p:spPr bwMode="auto">
          <a:xfrm>
            <a:off x="1475656" y="2348880"/>
            <a:ext cx="59626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600" dirty="0" smtClean="0">
                <a:latin typeface="+mn-lt"/>
              </a:rPr>
              <a:t>Funding </a:t>
            </a:r>
            <a:r>
              <a:rPr lang="en-US" sz="1600" dirty="0">
                <a:latin typeface="+mn-lt"/>
              </a:rPr>
              <a:t>for this study was made available through the Social Sciences and Humanities Research Council of Canada Insight Development Grant Program.</a:t>
            </a:r>
            <a:endParaRPr lang="en-CA" sz="1600" dirty="0">
              <a:latin typeface="+mn-lt"/>
            </a:endParaRPr>
          </a:p>
          <a:p>
            <a:r>
              <a:rPr lang="en-US" sz="1600" dirty="0">
                <a:latin typeface="+mn-lt"/>
              </a:rPr>
              <a:t> </a:t>
            </a:r>
            <a:endParaRPr lang="en-CA" sz="1600" dirty="0">
              <a:latin typeface="+mn-lt"/>
            </a:endParaRPr>
          </a:p>
          <a:p>
            <a:endParaRPr lang="en-US" sz="1600" dirty="0" smtClean="0">
              <a:latin typeface="+mn-lt"/>
            </a:endParaRPr>
          </a:p>
          <a:p>
            <a:r>
              <a:rPr lang="en-US" sz="1600" dirty="0" smtClean="0">
                <a:latin typeface="+mn-lt"/>
              </a:rPr>
              <a:t>A </a:t>
            </a:r>
            <a:r>
              <a:rPr lang="en-US" sz="1600" dirty="0">
                <a:latin typeface="+mn-lt"/>
              </a:rPr>
              <a:t>special thanks to the Social Sciences Research Laboratory at the University of Saskatchewan for their assistance in the analysis phase of the study. </a:t>
            </a:r>
            <a:endParaRPr lang="en-CA" sz="1600" dirty="0">
              <a:latin typeface="+mn-lt"/>
            </a:endParaRPr>
          </a:p>
          <a:p>
            <a:pPr eaLnBrk="1" hangingPunct="1">
              <a:spcAft>
                <a:spcPts val="600"/>
              </a:spcAft>
              <a:buSzPct val="75000"/>
            </a:pPr>
            <a:endParaRPr lang="en-US" sz="1500" dirty="0">
              <a:solidFill>
                <a:srgbClr val="AFAFAF"/>
              </a:solidFill>
              <a:latin typeface="Calibri" charset="0"/>
              <a:ea typeface="MS PGothic" charset="0"/>
              <a:cs typeface="MS PGothic"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06435" y="231589"/>
            <a:ext cx="1413237" cy="317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57988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txBox="1">
            <a:spLocks/>
          </p:cNvSpPr>
          <p:nvPr/>
        </p:nvSpPr>
        <p:spPr bwMode="auto">
          <a:xfrm>
            <a:off x="683568" y="6381328"/>
            <a:ext cx="830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161925" indent="-161925">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indent="0" algn="r">
              <a:buSzPct val="100000"/>
            </a:pPr>
            <a:endParaRPr lang="en-US" sz="1400" dirty="0">
              <a:solidFill>
                <a:srgbClr val="A6A6A6"/>
              </a:solidFill>
              <a:latin typeface="Lucida Sans" charset="0"/>
              <a:cs typeface="Lucida Sans" charset="0"/>
            </a:endParaRPr>
          </a:p>
        </p:txBody>
      </p:sp>
      <p:sp>
        <p:nvSpPr>
          <p:cNvPr id="15364" name="Title 1"/>
          <p:cNvSpPr txBox="1">
            <a:spLocks/>
          </p:cNvSpPr>
          <p:nvPr/>
        </p:nvSpPr>
        <p:spPr bwMode="auto">
          <a:xfrm>
            <a:off x="1752600" y="228600"/>
            <a:ext cx="723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107950" indent="-107950">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107950" lvl="8" indent="-107950" algn="r" defTabSz="914400">
              <a:lnSpc>
                <a:spcPct val="95000"/>
              </a:lnSpc>
              <a:buClr>
                <a:srgbClr val="E4E4E4"/>
              </a:buClr>
              <a:buSzPct val="100000"/>
              <a:buBlip>
                <a:blip r:embed="rId3"/>
              </a:buBlip>
            </a:pPr>
            <a:r>
              <a:rPr lang="en-US" sz="1200" b="1" i="1" dirty="0">
                <a:solidFill>
                  <a:srgbClr val="A6A6A6"/>
                </a:solidFill>
                <a:latin typeface="Lucida Sans" charset="0"/>
              </a:rPr>
              <a:t>Social Presence: A Scoping Study</a:t>
            </a:r>
          </a:p>
          <a:p>
            <a:pPr algn="r">
              <a:lnSpc>
                <a:spcPct val="95000"/>
              </a:lnSpc>
              <a:buClr>
                <a:srgbClr val="E4E4E4"/>
              </a:buClr>
              <a:buSzPct val="100000"/>
              <a:buFontTx/>
              <a:buBlip>
                <a:blip r:embed="rId3"/>
              </a:buBlip>
            </a:pPr>
            <a:endParaRPr lang="en-US" sz="1200" b="1" i="1" dirty="0">
              <a:solidFill>
                <a:srgbClr val="A6A6A6"/>
              </a:solidFill>
              <a:latin typeface="Lucida Sans" charset="0"/>
            </a:endParaRPr>
          </a:p>
        </p:txBody>
      </p:sp>
      <p:sp>
        <p:nvSpPr>
          <p:cNvPr id="6" name="Title 1"/>
          <p:cNvSpPr txBox="1">
            <a:spLocks/>
          </p:cNvSpPr>
          <p:nvPr/>
        </p:nvSpPr>
        <p:spPr bwMode="auto">
          <a:xfrm>
            <a:off x="-108520" y="980728"/>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endParaRPr lang="en-US" sz="4000" dirty="0">
              <a:solidFill>
                <a:srgbClr val="5B5B5B"/>
              </a:solidFill>
              <a:latin typeface="Calibri" charset="0"/>
            </a:endParaRPr>
          </a:p>
        </p:txBody>
      </p:sp>
      <p:sp>
        <p:nvSpPr>
          <p:cNvPr id="7" name="Content Placeholder 2"/>
          <p:cNvSpPr txBox="1">
            <a:spLocks/>
          </p:cNvSpPr>
          <p:nvPr/>
        </p:nvSpPr>
        <p:spPr>
          <a:xfrm>
            <a:off x="0" y="997628"/>
            <a:ext cx="9144000" cy="60960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spcBef>
                <a:spcPts val="1175"/>
              </a:spcBef>
              <a:spcAft>
                <a:spcPts val="600"/>
              </a:spcAft>
              <a:buSzPct val="70000"/>
              <a:buFont typeface="Wingdings" charset="0"/>
              <a:buNone/>
            </a:pPr>
            <a:r>
              <a:rPr lang="en-US" sz="3500" dirty="0" smtClean="0">
                <a:solidFill>
                  <a:srgbClr val="AFAFAF"/>
                </a:solidFill>
                <a:latin typeface="Calibri" charset="0"/>
              </a:rPr>
              <a:t>What is a Scoping Study?</a:t>
            </a:r>
            <a:endParaRPr lang="en-US" sz="3500" dirty="0">
              <a:solidFill>
                <a:srgbClr val="AFAFAF"/>
              </a:solidFill>
              <a:latin typeface="Calibri" charset="0"/>
            </a:endParaRPr>
          </a:p>
        </p:txBody>
      </p:sp>
      <p:sp>
        <p:nvSpPr>
          <p:cNvPr id="8" name="Content Placeholder 2"/>
          <p:cNvSpPr txBox="1">
            <a:spLocks/>
          </p:cNvSpPr>
          <p:nvPr/>
        </p:nvSpPr>
        <p:spPr bwMode="auto">
          <a:xfrm>
            <a:off x="1590675" y="2183248"/>
            <a:ext cx="59626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Aft>
                <a:spcPts val="600"/>
              </a:spcAft>
              <a:buSzPct val="75000"/>
            </a:pPr>
            <a:r>
              <a:rPr lang="en-US" sz="1600" dirty="0" smtClean="0">
                <a:latin typeface="+mn-lt"/>
              </a:rPr>
              <a:t>Scoping </a:t>
            </a:r>
            <a:r>
              <a:rPr lang="en-US" sz="1600" dirty="0">
                <a:latin typeface="+mn-lt"/>
              </a:rPr>
              <a:t>studies</a:t>
            </a:r>
            <a:r>
              <a:rPr lang="en-US" sz="1600" dirty="0" smtClean="0">
                <a:latin typeface="+mn-lt"/>
              </a:rPr>
              <a:t>:</a:t>
            </a:r>
          </a:p>
          <a:p>
            <a:pPr eaLnBrk="1" hangingPunct="1">
              <a:spcAft>
                <a:spcPts val="600"/>
              </a:spcAft>
              <a:buSzPct val="75000"/>
            </a:pPr>
            <a:endParaRPr lang="en-US" sz="1600" dirty="0">
              <a:latin typeface="+mn-lt"/>
            </a:endParaRPr>
          </a:p>
          <a:p>
            <a:pPr marL="285750" indent="-285750" eaLnBrk="1" hangingPunct="1">
              <a:spcAft>
                <a:spcPts val="600"/>
              </a:spcAft>
              <a:buSzPct val="75000"/>
              <a:buFont typeface="Arial"/>
              <a:buChar char="•"/>
            </a:pPr>
            <a:r>
              <a:rPr lang="en-US" sz="1600" dirty="0">
                <a:latin typeface="+mn-lt"/>
              </a:rPr>
              <a:t> are considered more rapid reviews of the literature, </a:t>
            </a:r>
          </a:p>
          <a:p>
            <a:pPr marL="285750" indent="-285750" eaLnBrk="1" hangingPunct="1">
              <a:spcAft>
                <a:spcPts val="600"/>
              </a:spcAft>
              <a:buSzPct val="75000"/>
              <a:buFont typeface="Arial"/>
              <a:buChar char="•"/>
            </a:pPr>
            <a:r>
              <a:rPr lang="en-US" sz="1600" dirty="0">
                <a:latin typeface="+mn-lt"/>
              </a:rPr>
              <a:t>ask broad questions, </a:t>
            </a:r>
          </a:p>
          <a:p>
            <a:pPr marL="285750" indent="-285750" eaLnBrk="1" hangingPunct="1">
              <a:spcAft>
                <a:spcPts val="600"/>
              </a:spcAft>
              <a:buSzPct val="75000"/>
              <a:buFont typeface="Arial"/>
              <a:buChar char="•"/>
            </a:pPr>
            <a:r>
              <a:rPr lang="en-US" sz="1600" dirty="0">
                <a:latin typeface="+mn-lt"/>
              </a:rPr>
              <a:t>can have post hoc inclusion/exclusion criteria, </a:t>
            </a:r>
          </a:p>
          <a:p>
            <a:pPr marL="285750" indent="-285750" eaLnBrk="1" hangingPunct="1">
              <a:spcAft>
                <a:spcPts val="600"/>
              </a:spcAft>
              <a:buSzPct val="75000"/>
              <a:buFont typeface="Arial"/>
              <a:buChar char="•"/>
            </a:pPr>
            <a:r>
              <a:rPr lang="en-US" sz="1600" dirty="0">
                <a:latin typeface="+mn-lt"/>
              </a:rPr>
              <a:t>do not assess for bias, and </a:t>
            </a:r>
          </a:p>
          <a:p>
            <a:pPr marL="285750" indent="-285750" eaLnBrk="1" hangingPunct="1">
              <a:spcAft>
                <a:spcPts val="600"/>
              </a:spcAft>
              <a:buSzPct val="75000"/>
              <a:buFont typeface="Arial"/>
              <a:buChar char="•"/>
            </a:pPr>
            <a:r>
              <a:rPr lang="en-US" sz="1600" dirty="0">
                <a:latin typeface="+mn-lt"/>
              </a:rPr>
              <a:t>examine a wide range of evidence (</a:t>
            </a:r>
            <a:r>
              <a:rPr lang="en-US" sz="1600" dirty="0" err="1">
                <a:latin typeface="+mn-lt"/>
              </a:rPr>
              <a:t>Levac</a:t>
            </a:r>
            <a:r>
              <a:rPr lang="en-US" sz="1600" dirty="0">
                <a:latin typeface="+mn-lt"/>
              </a:rPr>
              <a:t> et al., 2010). </a:t>
            </a:r>
            <a:endParaRPr lang="en-US" sz="1600" dirty="0">
              <a:solidFill>
                <a:srgbClr val="AFAFAF"/>
              </a:solidFill>
              <a:latin typeface="+mn-lt"/>
              <a:ea typeface="MS PGothic" charset="0"/>
              <a:cs typeface="MS PGothic" charset="0"/>
            </a:endParaRPr>
          </a:p>
          <a:p>
            <a:pPr eaLnBrk="1" hangingPunct="1">
              <a:spcAft>
                <a:spcPts val="600"/>
              </a:spcAft>
              <a:buSzPct val="75000"/>
            </a:pPr>
            <a:endParaRPr lang="en-US" sz="1500" dirty="0">
              <a:solidFill>
                <a:srgbClr val="AFAFAF"/>
              </a:solidFill>
              <a:latin typeface="Calibri" charset="0"/>
              <a:ea typeface="MS PGothic" charset="0"/>
              <a:cs typeface="MS PGothic"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06435" y="231589"/>
            <a:ext cx="1413237" cy="317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927725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txBox="1">
            <a:spLocks/>
          </p:cNvSpPr>
          <p:nvPr/>
        </p:nvSpPr>
        <p:spPr bwMode="auto">
          <a:xfrm>
            <a:off x="685800" y="6400800"/>
            <a:ext cx="830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161925" indent="-161925">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indent="0" algn="r">
              <a:buSzPct val="100000"/>
            </a:pPr>
            <a:endParaRPr lang="en-US" sz="1400" dirty="0">
              <a:solidFill>
                <a:srgbClr val="A6A6A6"/>
              </a:solidFill>
              <a:latin typeface="Lucida Sans" charset="0"/>
              <a:cs typeface="Lucida Sans" charset="0"/>
            </a:endParaRPr>
          </a:p>
        </p:txBody>
      </p:sp>
      <p:sp>
        <p:nvSpPr>
          <p:cNvPr id="15364" name="Title 1"/>
          <p:cNvSpPr txBox="1">
            <a:spLocks/>
          </p:cNvSpPr>
          <p:nvPr/>
        </p:nvSpPr>
        <p:spPr bwMode="auto">
          <a:xfrm>
            <a:off x="1752600" y="228600"/>
            <a:ext cx="723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107950" indent="-107950">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107950" lvl="8" indent="-107950" algn="r" defTabSz="914400">
              <a:lnSpc>
                <a:spcPct val="95000"/>
              </a:lnSpc>
              <a:buClr>
                <a:srgbClr val="E4E4E4"/>
              </a:buClr>
              <a:buSzPct val="100000"/>
              <a:buBlip>
                <a:blip r:embed="rId3"/>
              </a:buBlip>
            </a:pPr>
            <a:r>
              <a:rPr lang="en-US" sz="1200" b="1" i="1" dirty="0">
                <a:solidFill>
                  <a:srgbClr val="A6A6A6"/>
                </a:solidFill>
                <a:latin typeface="Lucida Sans" charset="0"/>
              </a:rPr>
              <a:t>Social Presence: A Scoping Study</a:t>
            </a:r>
          </a:p>
          <a:p>
            <a:pPr algn="r">
              <a:lnSpc>
                <a:spcPct val="95000"/>
              </a:lnSpc>
              <a:buClr>
                <a:srgbClr val="E4E4E4"/>
              </a:buClr>
              <a:buSzPct val="100000"/>
              <a:buFontTx/>
              <a:buBlip>
                <a:blip r:embed="rId3"/>
              </a:buBlip>
            </a:pPr>
            <a:endParaRPr lang="en-US" sz="1200" b="1" dirty="0">
              <a:solidFill>
                <a:srgbClr val="A6A6A6"/>
              </a:solidFill>
              <a:latin typeface="Lucida Sans" charset="0"/>
            </a:endParaRPr>
          </a:p>
        </p:txBody>
      </p:sp>
      <p:sp>
        <p:nvSpPr>
          <p:cNvPr id="6" name="Title 1"/>
          <p:cNvSpPr txBox="1">
            <a:spLocks/>
          </p:cNvSpPr>
          <p:nvPr/>
        </p:nvSpPr>
        <p:spPr bwMode="auto">
          <a:xfrm>
            <a:off x="-252536" y="980728"/>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endParaRPr lang="en-US" sz="4000" dirty="0">
              <a:solidFill>
                <a:srgbClr val="5B5B5B"/>
              </a:solidFill>
              <a:latin typeface="Calibri" charset="0"/>
            </a:endParaRPr>
          </a:p>
        </p:txBody>
      </p:sp>
      <p:sp>
        <p:nvSpPr>
          <p:cNvPr id="7" name="Content Placeholder 2"/>
          <p:cNvSpPr txBox="1">
            <a:spLocks/>
          </p:cNvSpPr>
          <p:nvPr/>
        </p:nvSpPr>
        <p:spPr>
          <a:xfrm>
            <a:off x="0" y="1053148"/>
            <a:ext cx="9144000" cy="60960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spcBef>
                <a:spcPts val="1175"/>
              </a:spcBef>
              <a:spcAft>
                <a:spcPts val="600"/>
              </a:spcAft>
              <a:buSzPct val="70000"/>
              <a:buFont typeface="Wingdings" charset="0"/>
              <a:buNone/>
            </a:pPr>
            <a:r>
              <a:rPr lang="en-US" sz="3500" dirty="0" smtClean="0">
                <a:solidFill>
                  <a:srgbClr val="AFAFAF"/>
                </a:solidFill>
                <a:latin typeface="Calibri" charset="0"/>
              </a:rPr>
              <a:t>Purpose</a:t>
            </a:r>
            <a:endParaRPr lang="en-US" sz="3500" dirty="0">
              <a:solidFill>
                <a:srgbClr val="AFAFAF"/>
              </a:solidFill>
              <a:latin typeface="Calibri" charset="0"/>
            </a:endParaRPr>
          </a:p>
        </p:txBody>
      </p:sp>
      <p:sp>
        <p:nvSpPr>
          <p:cNvPr id="8" name="Content Placeholder 2"/>
          <p:cNvSpPr txBox="1">
            <a:spLocks/>
          </p:cNvSpPr>
          <p:nvPr/>
        </p:nvSpPr>
        <p:spPr bwMode="auto">
          <a:xfrm>
            <a:off x="1619672" y="1988840"/>
            <a:ext cx="5962650" cy="3766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Aft>
                <a:spcPts val="600"/>
              </a:spcAft>
              <a:buSzPct val="75000"/>
            </a:pPr>
            <a:r>
              <a:rPr lang="en-US" sz="1600" dirty="0">
                <a:latin typeface="+mn-lt"/>
              </a:rPr>
              <a:t>T</a:t>
            </a:r>
            <a:r>
              <a:rPr lang="en-US" sz="1600" dirty="0" smtClean="0">
                <a:latin typeface="+mn-lt"/>
              </a:rPr>
              <a:t>he </a:t>
            </a:r>
            <a:r>
              <a:rPr lang="en-US" sz="1600" dirty="0">
                <a:latin typeface="+mn-lt"/>
              </a:rPr>
              <a:t>focused purpose of the study is to report </a:t>
            </a:r>
            <a:r>
              <a:rPr lang="en-US" sz="1600" dirty="0" smtClean="0">
                <a:latin typeface="+mn-lt"/>
              </a:rPr>
              <a:t>the </a:t>
            </a:r>
            <a:r>
              <a:rPr lang="en-US" sz="1600" dirty="0">
                <a:latin typeface="+mn-lt"/>
              </a:rPr>
              <a:t>findings of a scoping review of the construct social presence. </a:t>
            </a:r>
            <a:endParaRPr lang="en-US" sz="1600" dirty="0" smtClean="0">
              <a:latin typeface="+mn-lt"/>
            </a:endParaRPr>
          </a:p>
          <a:p>
            <a:pPr eaLnBrk="1" hangingPunct="1">
              <a:spcAft>
                <a:spcPts val="600"/>
              </a:spcAft>
              <a:buSzPct val="75000"/>
            </a:pPr>
            <a:endParaRPr lang="en-US" sz="1600" dirty="0" smtClean="0">
              <a:latin typeface="+mn-lt"/>
            </a:endParaRPr>
          </a:p>
          <a:p>
            <a:pPr eaLnBrk="1" hangingPunct="1">
              <a:spcAft>
                <a:spcPts val="600"/>
              </a:spcAft>
              <a:buSzPct val="75000"/>
            </a:pPr>
            <a:r>
              <a:rPr lang="en-US" sz="1600" dirty="0" smtClean="0">
                <a:latin typeface="+mn-lt"/>
              </a:rPr>
              <a:t>The </a:t>
            </a:r>
            <a:r>
              <a:rPr lang="en-US" sz="1600" dirty="0">
                <a:latin typeface="+mn-lt"/>
              </a:rPr>
              <a:t>overarching questions to be answered </a:t>
            </a:r>
            <a:r>
              <a:rPr lang="en-US" sz="1600" dirty="0" smtClean="0">
                <a:latin typeface="+mn-lt"/>
              </a:rPr>
              <a:t>are:</a:t>
            </a:r>
          </a:p>
          <a:p>
            <a:pPr eaLnBrk="1" hangingPunct="1">
              <a:spcAft>
                <a:spcPts val="600"/>
              </a:spcAft>
              <a:buSzPct val="75000"/>
            </a:pPr>
            <a:r>
              <a:rPr lang="en-US" sz="1600" dirty="0" smtClean="0">
                <a:latin typeface="+mn-lt"/>
              </a:rPr>
              <a:t> </a:t>
            </a:r>
          </a:p>
          <a:p>
            <a:pPr marL="285750" indent="-285750" eaLnBrk="1" hangingPunct="1">
              <a:spcAft>
                <a:spcPts val="600"/>
              </a:spcAft>
              <a:buSzPct val="75000"/>
              <a:buFont typeface="Arial"/>
              <a:buChar char="•"/>
            </a:pPr>
            <a:r>
              <a:rPr lang="en-US" sz="1600" dirty="0">
                <a:latin typeface="+mn-lt"/>
              </a:rPr>
              <a:t>W</a:t>
            </a:r>
            <a:r>
              <a:rPr lang="en-US" sz="1600" dirty="0" smtClean="0">
                <a:latin typeface="+mn-lt"/>
              </a:rPr>
              <a:t>hat </a:t>
            </a:r>
            <a:r>
              <a:rPr lang="en-US" sz="1600" dirty="0">
                <a:latin typeface="+mn-lt"/>
              </a:rPr>
              <a:t>elements, either technological or social, bring about the </a:t>
            </a:r>
            <a:r>
              <a:rPr lang="en-US" sz="1600" dirty="0" smtClean="0">
                <a:latin typeface="+mn-lt"/>
              </a:rPr>
              <a:t>	development </a:t>
            </a:r>
            <a:r>
              <a:rPr lang="en-US" sz="1600" dirty="0">
                <a:latin typeface="+mn-lt"/>
              </a:rPr>
              <a:t>of effective affective communication (e.g. </a:t>
            </a:r>
            <a:r>
              <a:rPr lang="en-US" sz="1600" dirty="0" smtClean="0">
                <a:latin typeface="+mn-lt"/>
              </a:rPr>
              <a:t>	social </a:t>
            </a:r>
            <a:r>
              <a:rPr lang="en-US" sz="1600" dirty="0">
                <a:latin typeface="+mn-lt"/>
              </a:rPr>
              <a:t>presence</a:t>
            </a:r>
            <a:r>
              <a:rPr lang="en-US" sz="1600" dirty="0" smtClean="0">
                <a:latin typeface="+mn-lt"/>
              </a:rPr>
              <a:t>)? </a:t>
            </a:r>
          </a:p>
          <a:p>
            <a:pPr eaLnBrk="1" hangingPunct="1">
              <a:spcAft>
                <a:spcPts val="600"/>
              </a:spcAft>
              <a:buSzPct val="75000"/>
            </a:pPr>
            <a:endParaRPr lang="en-US" sz="1600" dirty="0" smtClean="0">
              <a:latin typeface="+mn-lt"/>
            </a:endParaRPr>
          </a:p>
          <a:p>
            <a:pPr marL="285750" indent="-285750" eaLnBrk="1" hangingPunct="1">
              <a:spcAft>
                <a:spcPts val="600"/>
              </a:spcAft>
              <a:buSzPct val="75000"/>
              <a:buFont typeface="Arial"/>
              <a:buChar char="•"/>
            </a:pPr>
            <a:r>
              <a:rPr lang="en-US" sz="1600" dirty="0">
                <a:latin typeface="+mn-lt"/>
              </a:rPr>
              <a:t>W</a:t>
            </a:r>
            <a:r>
              <a:rPr lang="en-US" sz="1600" dirty="0" smtClean="0">
                <a:latin typeface="+mn-lt"/>
              </a:rPr>
              <a:t>hat </a:t>
            </a:r>
            <a:r>
              <a:rPr lang="en-US" sz="1600" dirty="0">
                <a:latin typeface="+mn-lt"/>
              </a:rPr>
              <a:t>are the outcomes of social </a:t>
            </a:r>
            <a:r>
              <a:rPr lang="en-US" sz="1600" dirty="0" smtClean="0">
                <a:latin typeface="+mn-lt"/>
              </a:rPr>
              <a:t>presence?</a:t>
            </a:r>
            <a:r>
              <a:rPr lang="en-CA" sz="1600" dirty="0" smtClean="0">
                <a:latin typeface="+mn-lt"/>
              </a:rPr>
              <a:t> </a:t>
            </a:r>
            <a:endParaRPr lang="en-CA" sz="1600" dirty="0">
              <a:latin typeface="+mn-lt"/>
            </a:endParaRPr>
          </a:p>
          <a:p>
            <a:pPr eaLnBrk="1" hangingPunct="1">
              <a:spcAft>
                <a:spcPts val="600"/>
              </a:spcAft>
              <a:buSzPct val="75000"/>
            </a:pPr>
            <a:endParaRPr lang="en-CA" sz="1600" dirty="0" smtClean="0">
              <a:latin typeface="+mn-lt"/>
            </a:endParaRPr>
          </a:p>
          <a:p>
            <a:pPr marL="285750" indent="-285750" eaLnBrk="1" hangingPunct="1">
              <a:spcAft>
                <a:spcPts val="600"/>
              </a:spcAft>
              <a:buSzPct val="75000"/>
              <a:buFont typeface="Arial"/>
              <a:buChar char="•"/>
            </a:pPr>
            <a:r>
              <a:rPr lang="en-US" sz="1600" dirty="0">
                <a:latin typeface="+mn-lt"/>
              </a:rPr>
              <a:t>H</a:t>
            </a:r>
            <a:r>
              <a:rPr lang="en-US" sz="1600" dirty="0" smtClean="0">
                <a:latin typeface="+mn-lt"/>
              </a:rPr>
              <a:t>ow </a:t>
            </a:r>
            <a:r>
              <a:rPr lang="en-US" sz="1600" dirty="0">
                <a:latin typeface="+mn-lt"/>
              </a:rPr>
              <a:t>is the construct social presence </a:t>
            </a:r>
            <a:r>
              <a:rPr lang="en-US" sz="1600" dirty="0" smtClean="0">
                <a:latin typeface="+mn-lt"/>
              </a:rPr>
              <a:t>defined?</a:t>
            </a:r>
            <a:r>
              <a:rPr lang="en-CA" sz="1600" dirty="0" smtClean="0">
                <a:latin typeface="+mn-lt"/>
              </a:rPr>
              <a:t> </a:t>
            </a:r>
          </a:p>
          <a:p>
            <a:pPr marL="285750" indent="-285750" eaLnBrk="1" hangingPunct="1">
              <a:spcAft>
                <a:spcPts val="600"/>
              </a:spcAft>
              <a:buSzPct val="75000"/>
              <a:buFont typeface="Arial"/>
              <a:buChar char="•"/>
            </a:pPr>
            <a:endParaRPr lang="en-US" sz="1500" dirty="0">
              <a:solidFill>
                <a:srgbClr val="AFAFAF"/>
              </a:solidFill>
              <a:latin typeface="+mn-lt"/>
              <a:ea typeface="MS PGothic" charset="0"/>
              <a:cs typeface="MS PGothic"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06435" y="231589"/>
            <a:ext cx="1413237" cy="317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927725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txBox="1">
            <a:spLocks/>
          </p:cNvSpPr>
          <p:nvPr/>
        </p:nvSpPr>
        <p:spPr bwMode="auto">
          <a:xfrm>
            <a:off x="685800" y="6400800"/>
            <a:ext cx="830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161925" indent="-161925">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indent="0" algn="r">
              <a:buSzPct val="100000"/>
            </a:pPr>
            <a:endParaRPr lang="en-US" sz="1400" dirty="0">
              <a:solidFill>
                <a:srgbClr val="A6A6A6"/>
              </a:solidFill>
              <a:latin typeface="Lucida Sans" charset="0"/>
              <a:cs typeface="Lucida Sans" charset="0"/>
            </a:endParaRPr>
          </a:p>
        </p:txBody>
      </p:sp>
      <p:sp>
        <p:nvSpPr>
          <p:cNvPr id="15364" name="Title 1"/>
          <p:cNvSpPr txBox="1">
            <a:spLocks/>
          </p:cNvSpPr>
          <p:nvPr/>
        </p:nvSpPr>
        <p:spPr bwMode="auto">
          <a:xfrm>
            <a:off x="1752600" y="228600"/>
            <a:ext cx="723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107950" indent="-107950">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107950" lvl="8" indent="-107950" algn="r" defTabSz="914400">
              <a:lnSpc>
                <a:spcPct val="95000"/>
              </a:lnSpc>
              <a:buClr>
                <a:srgbClr val="E4E4E4"/>
              </a:buClr>
              <a:buSzPct val="100000"/>
              <a:buBlip>
                <a:blip r:embed="rId3"/>
              </a:buBlip>
            </a:pPr>
            <a:r>
              <a:rPr lang="en-US" sz="1200" b="1" i="1" dirty="0">
                <a:solidFill>
                  <a:srgbClr val="A6A6A6"/>
                </a:solidFill>
                <a:latin typeface="Lucida Sans" charset="0"/>
              </a:rPr>
              <a:t>Social Presence: A Scoping Study</a:t>
            </a:r>
          </a:p>
          <a:p>
            <a:pPr algn="r">
              <a:lnSpc>
                <a:spcPct val="95000"/>
              </a:lnSpc>
              <a:buClr>
                <a:srgbClr val="E4E4E4"/>
              </a:buClr>
              <a:buSzPct val="100000"/>
              <a:buFontTx/>
              <a:buBlip>
                <a:blip r:embed="rId3"/>
              </a:buBlip>
            </a:pPr>
            <a:endParaRPr lang="en-US" sz="1200" b="1" dirty="0">
              <a:solidFill>
                <a:srgbClr val="A6A6A6"/>
              </a:solidFill>
              <a:latin typeface="Lucida Sans" charset="0"/>
            </a:endParaRPr>
          </a:p>
        </p:txBody>
      </p:sp>
      <p:sp>
        <p:nvSpPr>
          <p:cNvPr id="6" name="Title 1"/>
          <p:cNvSpPr txBox="1">
            <a:spLocks/>
          </p:cNvSpPr>
          <p:nvPr/>
        </p:nvSpPr>
        <p:spPr bwMode="auto">
          <a:xfrm>
            <a:off x="-396552" y="1052736"/>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endParaRPr lang="en-US" sz="4000" dirty="0">
              <a:solidFill>
                <a:srgbClr val="5B5B5B"/>
              </a:solidFill>
              <a:latin typeface="Calibri" charset="0"/>
            </a:endParaRPr>
          </a:p>
        </p:txBody>
      </p:sp>
      <p:sp>
        <p:nvSpPr>
          <p:cNvPr id="7" name="Content Placeholder 2"/>
          <p:cNvSpPr txBox="1">
            <a:spLocks/>
          </p:cNvSpPr>
          <p:nvPr/>
        </p:nvSpPr>
        <p:spPr>
          <a:xfrm>
            <a:off x="0" y="990688"/>
            <a:ext cx="9144000" cy="60960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spcBef>
                <a:spcPts val="1175"/>
              </a:spcBef>
              <a:spcAft>
                <a:spcPts val="600"/>
              </a:spcAft>
              <a:buSzPct val="70000"/>
              <a:buFont typeface="Wingdings" charset="0"/>
              <a:buNone/>
            </a:pPr>
            <a:r>
              <a:rPr lang="en-US" sz="3500" dirty="0" smtClean="0">
                <a:solidFill>
                  <a:srgbClr val="AFAFAF"/>
                </a:solidFill>
                <a:latin typeface="Calibri" charset="0"/>
              </a:rPr>
              <a:t>Methods</a:t>
            </a:r>
            <a:endParaRPr lang="en-US" sz="3500" dirty="0">
              <a:solidFill>
                <a:srgbClr val="AFAFAF"/>
              </a:solidFill>
              <a:latin typeface="Calibri" charset="0"/>
            </a:endParaRPr>
          </a:p>
        </p:txBody>
      </p:sp>
      <p:sp>
        <p:nvSpPr>
          <p:cNvPr id="8" name="Content Placeholder 2"/>
          <p:cNvSpPr txBox="1">
            <a:spLocks/>
          </p:cNvSpPr>
          <p:nvPr/>
        </p:nvSpPr>
        <p:spPr bwMode="auto">
          <a:xfrm>
            <a:off x="1691680" y="1844824"/>
            <a:ext cx="5962650" cy="338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Aft>
                <a:spcPts val="600"/>
              </a:spcAft>
              <a:buSzPct val="75000"/>
            </a:pPr>
            <a:r>
              <a:rPr lang="en-US" sz="1600" dirty="0" smtClean="0">
                <a:latin typeface="+mn-lt"/>
              </a:rPr>
              <a:t>Five </a:t>
            </a:r>
            <a:r>
              <a:rPr lang="en-US" sz="1600" dirty="0">
                <a:latin typeface="+mn-lt"/>
              </a:rPr>
              <a:t>stages to the conducting of the scoping </a:t>
            </a:r>
            <a:r>
              <a:rPr lang="en-US" sz="1600" dirty="0" smtClean="0">
                <a:latin typeface="+mn-lt"/>
              </a:rPr>
              <a:t>review included:</a:t>
            </a:r>
          </a:p>
          <a:p>
            <a:pPr eaLnBrk="1" hangingPunct="1">
              <a:spcAft>
                <a:spcPts val="600"/>
              </a:spcAft>
              <a:buSzPct val="75000"/>
            </a:pPr>
            <a:endParaRPr lang="en-US" sz="1600" dirty="0" smtClean="0">
              <a:latin typeface="+mn-lt"/>
            </a:endParaRPr>
          </a:p>
          <a:p>
            <a:pPr marL="285750" indent="-285750" eaLnBrk="1" hangingPunct="1">
              <a:spcAft>
                <a:spcPts val="600"/>
              </a:spcAft>
              <a:buSzPct val="75000"/>
              <a:buFont typeface="Arial"/>
              <a:buChar char="•"/>
            </a:pPr>
            <a:r>
              <a:rPr lang="en-US" sz="1600" dirty="0" smtClean="0">
                <a:latin typeface="+mn-lt"/>
              </a:rPr>
              <a:t>identifying </a:t>
            </a:r>
            <a:r>
              <a:rPr lang="en-US" sz="1600" dirty="0">
                <a:latin typeface="+mn-lt"/>
              </a:rPr>
              <a:t>relevant studies; </a:t>
            </a:r>
            <a:endParaRPr lang="en-US" sz="1600" dirty="0" smtClean="0">
              <a:latin typeface="+mn-lt"/>
            </a:endParaRPr>
          </a:p>
          <a:p>
            <a:pPr marL="285750" indent="-285750" eaLnBrk="1" hangingPunct="1">
              <a:spcAft>
                <a:spcPts val="600"/>
              </a:spcAft>
              <a:buSzPct val="75000"/>
              <a:buFont typeface="Arial"/>
              <a:buChar char="•"/>
            </a:pPr>
            <a:r>
              <a:rPr lang="en-US" sz="1600" dirty="0" smtClean="0">
                <a:latin typeface="+mn-lt"/>
              </a:rPr>
              <a:t>screening </a:t>
            </a:r>
            <a:r>
              <a:rPr lang="en-US" sz="1600" dirty="0">
                <a:latin typeface="+mn-lt"/>
              </a:rPr>
              <a:t>and selecting studies; </a:t>
            </a:r>
            <a:endParaRPr lang="en-US" sz="1600" dirty="0" smtClean="0">
              <a:latin typeface="+mn-lt"/>
            </a:endParaRPr>
          </a:p>
          <a:p>
            <a:pPr marL="285750" indent="-285750" eaLnBrk="1" hangingPunct="1">
              <a:spcAft>
                <a:spcPts val="600"/>
              </a:spcAft>
              <a:buSzPct val="75000"/>
              <a:buFont typeface="Arial"/>
              <a:buChar char="•"/>
            </a:pPr>
            <a:r>
              <a:rPr lang="en-US" sz="1600" dirty="0" smtClean="0">
                <a:latin typeface="+mn-lt"/>
              </a:rPr>
              <a:t>charting </a:t>
            </a:r>
            <a:r>
              <a:rPr lang="en-US" sz="1600" dirty="0">
                <a:latin typeface="+mn-lt"/>
              </a:rPr>
              <a:t>the data; </a:t>
            </a:r>
            <a:endParaRPr lang="en-US" sz="1600" dirty="0" smtClean="0">
              <a:latin typeface="+mn-lt"/>
            </a:endParaRPr>
          </a:p>
          <a:p>
            <a:pPr marL="285750" indent="-285750" eaLnBrk="1" hangingPunct="1">
              <a:spcAft>
                <a:spcPts val="600"/>
              </a:spcAft>
              <a:buSzPct val="75000"/>
              <a:buFont typeface="Arial"/>
              <a:buChar char="•"/>
            </a:pPr>
            <a:r>
              <a:rPr lang="en-US" sz="1600" dirty="0" smtClean="0">
                <a:latin typeface="+mn-lt"/>
              </a:rPr>
              <a:t>collating </a:t>
            </a:r>
            <a:r>
              <a:rPr lang="en-US" sz="1600" dirty="0">
                <a:latin typeface="+mn-lt"/>
              </a:rPr>
              <a:t>and summarizing; </a:t>
            </a:r>
            <a:r>
              <a:rPr lang="en-US" sz="1600" dirty="0" smtClean="0">
                <a:latin typeface="+mn-lt"/>
              </a:rPr>
              <a:t>and</a:t>
            </a:r>
          </a:p>
          <a:p>
            <a:pPr marL="285750" indent="-285750" eaLnBrk="1" hangingPunct="1">
              <a:spcAft>
                <a:spcPts val="600"/>
              </a:spcAft>
              <a:buSzPct val="75000"/>
              <a:buFont typeface="Arial"/>
              <a:buChar char="•"/>
            </a:pPr>
            <a:r>
              <a:rPr lang="en-US" sz="1600" dirty="0" smtClean="0">
                <a:latin typeface="+mn-lt"/>
              </a:rPr>
              <a:t> </a:t>
            </a:r>
            <a:r>
              <a:rPr lang="en-US" sz="1600" dirty="0">
                <a:latin typeface="+mn-lt"/>
              </a:rPr>
              <a:t>reporting the results</a:t>
            </a:r>
            <a:r>
              <a:rPr lang="en-US" sz="1600" dirty="0" smtClean="0">
                <a:latin typeface="+mn-lt"/>
              </a:rPr>
              <a:t>.</a:t>
            </a:r>
          </a:p>
          <a:p>
            <a:pPr marL="285750" indent="-285750" eaLnBrk="1" hangingPunct="1">
              <a:spcAft>
                <a:spcPts val="600"/>
              </a:spcAft>
              <a:buSzPct val="75000"/>
              <a:buFont typeface="Arial"/>
              <a:buChar char="•"/>
            </a:pPr>
            <a:endParaRPr lang="en-US" sz="1600" dirty="0">
              <a:latin typeface="+mn-lt"/>
            </a:endParaRPr>
          </a:p>
          <a:p>
            <a:pPr eaLnBrk="1" hangingPunct="1">
              <a:spcAft>
                <a:spcPts val="600"/>
              </a:spcAft>
              <a:buSzPct val="75000"/>
            </a:pPr>
            <a:r>
              <a:rPr lang="en-US" sz="1600" dirty="0">
                <a:latin typeface="+mn-lt"/>
              </a:rPr>
              <a:t>The scoping review followed the design advocated by </a:t>
            </a:r>
            <a:r>
              <a:rPr lang="en-US" sz="1600" dirty="0" err="1">
                <a:latin typeface="+mn-lt"/>
              </a:rPr>
              <a:t>Arksey</a:t>
            </a:r>
            <a:r>
              <a:rPr lang="en-US" sz="1600" dirty="0">
                <a:latin typeface="+mn-lt"/>
              </a:rPr>
              <a:t> and O’Malley (2005) with enhancements by </a:t>
            </a:r>
            <a:r>
              <a:rPr lang="en-US" sz="1600" dirty="0" err="1">
                <a:latin typeface="+mn-lt"/>
              </a:rPr>
              <a:t>Levac</a:t>
            </a:r>
            <a:r>
              <a:rPr lang="en-US" sz="1600" dirty="0">
                <a:latin typeface="+mn-lt"/>
              </a:rPr>
              <a:t>, et al. (2010) and Peters et al</a:t>
            </a:r>
            <a:r>
              <a:rPr lang="en-US" sz="1600" dirty="0" smtClean="0">
                <a:latin typeface="+mn-lt"/>
              </a:rPr>
              <a:t>. </a:t>
            </a:r>
            <a:r>
              <a:rPr lang="en-US" sz="1600" dirty="0">
                <a:latin typeface="+mn-lt"/>
              </a:rPr>
              <a:t>(2015</a:t>
            </a:r>
            <a:r>
              <a:rPr lang="en-US" sz="1600" dirty="0"/>
              <a:t>).  </a:t>
            </a:r>
          </a:p>
          <a:p>
            <a:pPr eaLnBrk="1" hangingPunct="1">
              <a:spcAft>
                <a:spcPts val="600"/>
              </a:spcAft>
              <a:buSzPct val="75000"/>
            </a:pPr>
            <a:endParaRPr lang="en-US" sz="1600" dirty="0" smtClean="0">
              <a:latin typeface="+mn-lt"/>
            </a:endParaRPr>
          </a:p>
          <a:p>
            <a:pPr eaLnBrk="1" hangingPunct="1">
              <a:spcAft>
                <a:spcPts val="600"/>
              </a:spcAft>
              <a:buSzPct val="75000"/>
            </a:pPr>
            <a:endParaRPr lang="en-CA" sz="1600" dirty="0">
              <a:latin typeface="+mn-lt"/>
            </a:endParaRPr>
          </a:p>
          <a:p>
            <a:pPr eaLnBrk="1" hangingPunct="1">
              <a:spcAft>
                <a:spcPts val="600"/>
              </a:spcAft>
              <a:buSzPct val="75000"/>
            </a:pPr>
            <a:endParaRPr lang="en-US" sz="1500" dirty="0">
              <a:solidFill>
                <a:srgbClr val="AFAFAF"/>
              </a:solidFill>
              <a:latin typeface="Calibri" charset="0"/>
              <a:ea typeface="MS PGothic" charset="0"/>
              <a:cs typeface="MS PGothic"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06435" y="231589"/>
            <a:ext cx="1413237" cy="317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57988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txBox="1">
            <a:spLocks/>
          </p:cNvSpPr>
          <p:nvPr/>
        </p:nvSpPr>
        <p:spPr bwMode="auto">
          <a:xfrm>
            <a:off x="685800" y="6400800"/>
            <a:ext cx="830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161925" indent="-161925">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indent="0" algn="r">
              <a:buSzPct val="100000"/>
            </a:pPr>
            <a:endParaRPr lang="en-US" sz="1400" dirty="0">
              <a:solidFill>
                <a:srgbClr val="A6A6A6"/>
              </a:solidFill>
              <a:latin typeface="Lucida Sans" charset="0"/>
              <a:cs typeface="Lucida Sans" charset="0"/>
            </a:endParaRPr>
          </a:p>
        </p:txBody>
      </p:sp>
      <p:sp>
        <p:nvSpPr>
          <p:cNvPr id="15364" name="Title 1"/>
          <p:cNvSpPr txBox="1">
            <a:spLocks/>
          </p:cNvSpPr>
          <p:nvPr/>
        </p:nvSpPr>
        <p:spPr bwMode="auto">
          <a:xfrm>
            <a:off x="1752600" y="228600"/>
            <a:ext cx="723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107950" indent="-107950">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107950" lvl="8" indent="-107950" algn="r" defTabSz="914400">
              <a:lnSpc>
                <a:spcPct val="95000"/>
              </a:lnSpc>
              <a:buClr>
                <a:srgbClr val="E4E4E4"/>
              </a:buClr>
              <a:buSzPct val="100000"/>
              <a:buBlip>
                <a:blip r:embed="rId3"/>
              </a:buBlip>
            </a:pPr>
            <a:r>
              <a:rPr lang="en-US" sz="1200" b="1" i="1" dirty="0">
                <a:solidFill>
                  <a:srgbClr val="A6A6A6"/>
                </a:solidFill>
                <a:latin typeface="Lucida Sans" charset="0"/>
              </a:rPr>
              <a:t>Social Presence: A Scoping Study</a:t>
            </a:r>
          </a:p>
          <a:p>
            <a:pPr algn="r">
              <a:lnSpc>
                <a:spcPct val="95000"/>
              </a:lnSpc>
              <a:buClr>
                <a:srgbClr val="E4E4E4"/>
              </a:buClr>
              <a:buSzPct val="100000"/>
              <a:buFontTx/>
              <a:buBlip>
                <a:blip r:embed="rId3"/>
              </a:buBlip>
            </a:pPr>
            <a:endParaRPr lang="en-US" sz="1200" b="1" dirty="0">
              <a:solidFill>
                <a:srgbClr val="A6A6A6"/>
              </a:solidFill>
              <a:latin typeface="Lucida Sans" charset="0"/>
            </a:endParaRPr>
          </a:p>
        </p:txBody>
      </p:sp>
      <p:sp>
        <p:nvSpPr>
          <p:cNvPr id="6" name="Title 1"/>
          <p:cNvSpPr txBox="1">
            <a:spLocks/>
          </p:cNvSpPr>
          <p:nvPr/>
        </p:nvSpPr>
        <p:spPr bwMode="auto">
          <a:xfrm>
            <a:off x="0" y="9906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endParaRPr lang="en-US" sz="4000" dirty="0">
              <a:solidFill>
                <a:srgbClr val="5B5B5B"/>
              </a:solidFill>
              <a:latin typeface="Calibri" charset="0"/>
            </a:endParaRPr>
          </a:p>
        </p:txBody>
      </p:sp>
      <p:sp>
        <p:nvSpPr>
          <p:cNvPr id="7" name="Content Placeholder 2"/>
          <p:cNvSpPr txBox="1">
            <a:spLocks/>
          </p:cNvSpPr>
          <p:nvPr/>
        </p:nvSpPr>
        <p:spPr>
          <a:xfrm>
            <a:off x="0" y="1136428"/>
            <a:ext cx="9144000" cy="60960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spcBef>
                <a:spcPts val="1175"/>
              </a:spcBef>
              <a:spcAft>
                <a:spcPts val="600"/>
              </a:spcAft>
              <a:buSzPct val="70000"/>
              <a:buFont typeface="Wingdings" charset="0"/>
              <a:buNone/>
            </a:pPr>
            <a:r>
              <a:rPr lang="en-US" sz="3500" dirty="0" smtClean="0">
                <a:solidFill>
                  <a:srgbClr val="AFAFAF"/>
                </a:solidFill>
                <a:latin typeface="Calibri" charset="0"/>
              </a:rPr>
              <a:t>Methods ( cont’d.)</a:t>
            </a:r>
            <a:endParaRPr lang="en-US" sz="3500" dirty="0">
              <a:solidFill>
                <a:srgbClr val="AFAFAF"/>
              </a:solidFill>
              <a:latin typeface="Calibri" charset="0"/>
            </a:endParaRPr>
          </a:p>
        </p:txBody>
      </p:sp>
      <p:sp>
        <p:nvSpPr>
          <p:cNvPr id="8" name="Content Placeholder 2"/>
          <p:cNvSpPr txBox="1">
            <a:spLocks/>
          </p:cNvSpPr>
          <p:nvPr/>
        </p:nvSpPr>
        <p:spPr bwMode="auto">
          <a:xfrm>
            <a:off x="1590675" y="2460848"/>
            <a:ext cx="59626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Aft>
                <a:spcPts val="600"/>
              </a:spcAft>
              <a:buSzPct val="75000"/>
            </a:pPr>
            <a:r>
              <a:rPr lang="en-US" sz="1600" dirty="0">
                <a:latin typeface="+mn-lt"/>
              </a:rPr>
              <a:t>W</a:t>
            </a:r>
            <a:r>
              <a:rPr lang="en-US" sz="1600" dirty="0" smtClean="0">
                <a:latin typeface="+mn-lt"/>
              </a:rPr>
              <a:t>orking </a:t>
            </a:r>
            <a:r>
              <a:rPr lang="en-US" sz="1600" dirty="0">
                <a:latin typeface="+mn-lt"/>
              </a:rPr>
              <a:t>in conjunction with the research librarians a series of search terms were then constructed representative of social presence to facilitate the searching of the ERIC, </a:t>
            </a:r>
            <a:r>
              <a:rPr lang="en-US" sz="1600" dirty="0" err="1">
                <a:latin typeface="+mn-lt"/>
              </a:rPr>
              <a:t>PsychINFO</a:t>
            </a:r>
            <a:r>
              <a:rPr lang="en-US" sz="1600" dirty="0">
                <a:latin typeface="+mn-lt"/>
              </a:rPr>
              <a:t>, </a:t>
            </a:r>
            <a:r>
              <a:rPr lang="en-US" sz="1600" dirty="0" err="1">
                <a:latin typeface="+mn-lt"/>
              </a:rPr>
              <a:t>ProQuest</a:t>
            </a:r>
            <a:r>
              <a:rPr lang="en-US" sz="1600" dirty="0">
                <a:latin typeface="+mn-lt"/>
              </a:rPr>
              <a:t>, and JSTOR databases. </a:t>
            </a:r>
            <a:endParaRPr lang="en-US" sz="1600" dirty="0" smtClean="0">
              <a:latin typeface="+mn-lt"/>
            </a:endParaRPr>
          </a:p>
          <a:p>
            <a:pPr eaLnBrk="1" hangingPunct="1">
              <a:spcAft>
                <a:spcPts val="600"/>
              </a:spcAft>
              <a:buSzPct val="75000"/>
            </a:pPr>
            <a:endParaRPr lang="en-US" sz="1600" dirty="0">
              <a:latin typeface="+mn-lt"/>
            </a:endParaRPr>
          </a:p>
          <a:p>
            <a:pPr eaLnBrk="1" hangingPunct="1">
              <a:spcAft>
                <a:spcPts val="600"/>
              </a:spcAft>
              <a:buSzPct val="75000"/>
            </a:pPr>
            <a:r>
              <a:rPr lang="en-US" sz="1600" dirty="0" smtClean="0">
                <a:latin typeface="+mn-lt"/>
              </a:rPr>
              <a:t>In </a:t>
            </a:r>
            <a:r>
              <a:rPr lang="en-US" sz="1600" dirty="0">
                <a:latin typeface="+mn-lt"/>
              </a:rPr>
              <a:t>building the search terms, key concepts were combined using the Boolean operators “and” and “or” so that relevant articles from 1996 to 2016 were extracted and imported into Endnote</a:t>
            </a:r>
            <a:r>
              <a:rPr lang="en-US" sz="1600" dirty="0"/>
              <a:t>. </a:t>
            </a:r>
            <a:endParaRPr lang="en-CA" sz="1600" dirty="0"/>
          </a:p>
          <a:p>
            <a:pPr eaLnBrk="1" hangingPunct="1">
              <a:spcAft>
                <a:spcPts val="600"/>
              </a:spcAft>
              <a:buSzPct val="75000"/>
            </a:pPr>
            <a:endParaRPr lang="en-US" sz="1500" dirty="0">
              <a:solidFill>
                <a:srgbClr val="AFAFAF"/>
              </a:solidFill>
              <a:latin typeface="Calibri" charset="0"/>
              <a:ea typeface="MS PGothic" charset="0"/>
              <a:cs typeface="MS PGothic"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06435" y="231589"/>
            <a:ext cx="1413237" cy="317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57988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txBox="1">
            <a:spLocks/>
          </p:cNvSpPr>
          <p:nvPr/>
        </p:nvSpPr>
        <p:spPr bwMode="auto">
          <a:xfrm>
            <a:off x="683568" y="6553200"/>
            <a:ext cx="830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161925" indent="-161925">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indent="0" algn="r">
              <a:buSzPct val="100000"/>
            </a:pPr>
            <a:endParaRPr lang="en-US" sz="1400" dirty="0">
              <a:solidFill>
                <a:srgbClr val="A6A6A6"/>
              </a:solidFill>
              <a:latin typeface="Lucida Sans" charset="0"/>
              <a:cs typeface="Lucida Sans" charset="0"/>
            </a:endParaRPr>
          </a:p>
        </p:txBody>
      </p:sp>
      <p:sp>
        <p:nvSpPr>
          <p:cNvPr id="15364" name="Title 1"/>
          <p:cNvSpPr txBox="1">
            <a:spLocks/>
          </p:cNvSpPr>
          <p:nvPr/>
        </p:nvSpPr>
        <p:spPr bwMode="auto">
          <a:xfrm>
            <a:off x="1752600" y="228600"/>
            <a:ext cx="723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107950" indent="-107950">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107950" lvl="8" indent="-107950" algn="r" defTabSz="914400">
              <a:lnSpc>
                <a:spcPct val="95000"/>
              </a:lnSpc>
              <a:buClr>
                <a:srgbClr val="E4E4E4"/>
              </a:buClr>
              <a:buSzPct val="100000"/>
              <a:buBlip>
                <a:blip r:embed="rId4"/>
              </a:buBlip>
            </a:pPr>
            <a:r>
              <a:rPr lang="en-US" sz="1200" b="1" i="1" dirty="0">
                <a:solidFill>
                  <a:srgbClr val="A6A6A6"/>
                </a:solidFill>
                <a:latin typeface="Lucida Sans" charset="0"/>
              </a:rPr>
              <a:t>Social Presence: A Scoping Study</a:t>
            </a:r>
          </a:p>
          <a:p>
            <a:pPr algn="r">
              <a:lnSpc>
                <a:spcPct val="95000"/>
              </a:lnSpc>
              <a:buClr>
                <a:srgbClr val="E4E4E4"/>
              </a:buClr>
              <a:buSzPct val="100000"/>
              <a:buFontTx/>
              <a:buBlip>
                <a:blip r:embed="rId4"/>
              </a:buBlip>
            </a:pPr>
            <a:endParaRPr lang="en-US" sz="1200" b="1" dirty="0">
              <a:solidFill>
                <a:srgbClr val="A6A6A6"/>
              </a:solidFill>
              <a:latin typeface="Lucida Sans" charset="0"/>
            </a:endParaRPr>
          </a:p>
        </p:txBody>
      </p:sp>
      <p:sp>
        <p:nvSpPr>
          <p:cNvPr id="6" name="Title 1"/>
          <p:cNvSpPr txBox="1">
            <a:spLocks/>
          </p:cNvSpPr>
          <p:nvPr/>
        </p:nvSpPr>
        <p:spPr bwMode="auto">
          <a:xfrm>
            <a:off x="-468560" y="1124744"/>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endParaRPr lang="en-US" sz="4000" dirty="0">
              <a:solidFill>
                <a:srgbClr val="5B5B5B"/>
              </a:solidFill>
              <a:latin typeface="Calibri" charset="0"/>
            </a:endParaRPr>
          </a:p>
        </p:txBody>
      </p:sp>
      <p:sp>
        <p:nvSpPr>
          <p:cNvPr id="7" name="Content Placeholder 2"/>
          <p:cNvSpPr txBox="1">
            <a:spLocks/>
          </p:cNvSpPr>
          <p:nvPr/>
        </p:nvSpPr>
        <p:spPr>
          <a:xfrm>
            <a:off x="0" y="1851248"/>
            <a:ext cx="9144000" cy="60960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spcBef>
                <a:spcPts val="1175"/>
              </a:spcBef>
              <a:spcAft>
                <a:spcPts val="600"/>
              </a:spcAft>
              <a:buSzPct val="70000"/>
              <a:buFont typeface="Wingdings" charset="0"/>
              <a:buNone/>
            </a:pPr>
            <a:endParaRPr lang="en-US" sz="3500" dirty="0">
              <a:solidFill>
                <a:srgbClr val="AFAFAF"/>
              </a:solidFill>
              <a:latin typeface="Calibri" charset="0"/>
            </a:endParaRPr>
          </a:p>
        </p:txBody>
      </p:sp>
      <p:sp>
        <p:nvSpPr>
          <p:cNvPr id="8" name="Content Placeholder 2"/>
          <p:cNvSpPr txBox="1">
            <a:spLocks/>
          </p:cNvSpPr>
          <p:nvPr/>
        </p:nvSpPr>
        <p:spPr bwMode="auto">
          <a:xfrm>
            <a:off x="1590675" y="2460848"/>
            <a:ext cx="59626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Aft>
                <a:spcPts val="600"/>
              </a:spcAft>
              <a:buSzPct val="75000"/>
            </a:pPr>
            <a:endParaRPr lang="en-US" sz="1500" dirty="0">
              <a:solidFill>
                <a:srgbClr val="AFAFAF"/>
              </a:solidFill>
              <a:latin typeface="Calibri" charset="0"/>
              <a:ea typeface="MS PGothic" charset="0"/>
              <a:cs typeface="MS PGothic"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206435" y="231589"/>
            <a:ext cx="1413237" cy="317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484675" y="2185094"/>
            <a:ext cx="184666" cy="461665"/>
          </a:xfrm>
          <a:prstGeom prst="rect">
            <a:avLst/>
          </a:prstGeom>
          <a:noFill/>
        </p:spPr>
        <p:txBody>
          <a:bodyPr wrap="none" rtlCol="0">
            <a:spAutoFit/>
          </a:bodyPr>
          <a:lstStyle/>
          <a:p>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480867331"/>
              </p:ext>
            </p:extLst>
          </p:nvPr>
        </p:nvGraphicFramePr>
        <p:xfrm>
          <a:off x="2124075" y="549275"/>
          <a:ext cx="4606925" cy="5616575"/>
        </p:xfrm>
        <a:graphic>
          <a:graphicData uri="http://schemas.openxmlformats.org/presentationml/2006/ole">
            <mc:AlternateContent xmlns:mc="http://schemas.openxmlformats.org/markup-compatibility/2006">
              <mc:Choice xmlns:v="urn:schemas-microsoft-com:vml" Requires="v">
                <p:oleObj spid="_x0000_s5253" name="Document" r:id="rId7" imgW="5638800" imgH="8039100" progId="Word.Document.12">
                  <p:embed/>
                </p:oleObj>
              </mc:Choice>
              <mc:Fallback>
                <p:oleObj name="Document" r:id="rId7" imgW="5638800" imgH="8039100" progId="Word.Document.12">
                  <p:embed/>
                  <p:pic>
                    <p:nvPicPr>
                      <p:cNvPr id="0" name=""/>
                      <p:cNvPicPr/>
                      <p:nvPr/>
                    </p:nvPicPr>
                    <p:blipFill>
                      <a:blip r:embed="rId8"/>
                      <a:stretch>
                        <a:fillRect/>
                      </a:stretch>
                    </p:blipFill>
                    <p:spPr>
                      <a:xfrm>
                        <a:off x="2124075" y="549275"/>
                        <a:ext cx="4606925" cy="5616575"/>
                      </a:xfrm>
                      <a:prstGeom prst="rect">
                        <a:avLst/>
                      </a:prstGeom>
                    </p:spPr>
                  </p:pic>
                </p:oleObj>
              </mc:Fallback>
            </mc:AlternateContent>
          </a:graphicData>
        </a:graphic>
      </p:graphicFrame>
    </p:spTree>
    <p:extLst>
      <p:ext uri="{BB962C8B-B14F-4D97-AF65-F5344CB8AC3E}">
        <p14:creationId xmlns:p14="http://schemas.microsoft.com/office/powerpoint/2010/main" val="53927725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txBox="1">
            <a:spLocks/>
          </p:cNvSpPr>
          <p:nvPr/>
        </p:nvSpPr>
        <p:spPr bwMode="auto">
          <a:xfrm>
            <a:off x="685800" y="6400800"/>
            <a:ext cx="830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161925" indent="-161925">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indent="0" algn="r">
              <a:buSzPct val="100000"/>
            </a:pPr>
            <a:endParaRPr lang="en-US" sz="1400" dirty="0">
              <a:solidFill>
                <a:srgbClr val="A6A6A6"/>
              </a:solidFill>
              <a:latin typeface="Lucida Sans" charset="0"/>
              <a:cs typeface="Lucida Sans" charset="0"/>
            </a:endParaRPr>
          </a:p>
        </p:txBody>
      </p:sp>
      <p:sp>
        <p:nvSpPr>
          <p:cNvPr id="15364" name="Title 1"/>
          <p:cNvSpPr txBox="1">
            <a:spLocks/>
          </p:cNvSpPr>
          <p:nvPr/>
        </p:nvSpPr>
        <p:spPr bwMode="auto">
          <a:xfrm>
            <a:off x="1752600" y="228600"/>
            <a:ext cx="723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107950" indent="-107950">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107950" lvl="8" indent="-107950" algn="r" defTabSz="914400">
              <a:lnSpc>
                <a:spcPct val="95000"/>
              </a:lnSpc>
              <a:buClr>
                <a:srgbClr val="E4E4E4"/>
              </a:buClr>
              <a:buSzPct val="100000"/>
              <a:buBlip>
                <a:blip r:embed="rId3"/>
              </a:buBlip>
            </a:pPr>
            <a:r>
              <a:rPr lang="en-US" sz="1200" b="1" i="1" dirty="0">
                <a:solidFill>
                  <a:srgbClr val="A6A6A6"/>
                </a:solidFill>
                <a:latin typeface="Lucida Sans" charset="0"/>
              </a:rPr>
              <a:t>Social Presence: A Scoping Study</a:t>
            </a:r>
          </a:p>
          <a:p>
            <a:pPr algn="r">
              <a:lnSpc>
                <a:spcPct val="95000"/>
              </a:lnSpc>
              <a:buClr>
                <a:srgbClr val="E4E4E4"/>
              </a:buClr>
              <a:buSzPct val="100000"/>
              <a:buFontTx/>
              <a:buBlip>
                <a:blip r:embed="rId3"/>
              </a:buBlip>
            </a:pPr>
            <a:endParaRPr lang="en-US" sz="1200" b="1" dirty="0">
              <a:solidFill>
                <a:srgbClr val="A6A6A6"/>
              </a:solidFill>
              <a:latin typeface="Lucida Sans" charset="0"/>
            </a:endParaRPr>
          </a:p>
        </p:txBody>
      </p:sp>
      <p:sp>
        <p:nvSpPr>
          <p:cNvPr id="6" name="Title 1"/>
          <p:cNvSpPr txBox="1">
            <a:spLocks/>
          </p:cNvSpPr>
          <p:nvPr/>
        </p:nvSpPr>
        <p:spPr bwMode="auto">
          <a:xfrm>
            <a:off x="0" y="9906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charset="0"/>
                <a:ea typeface="ＭＳ Ｐゴシック" charset="0"/>
                <a:cs typeface="ＭＳ Ｐゴシック" charset="0"/>
              </a:defRPr>
            </a:lvl1pPr>
            <a:lvl2pPr marL="37931725" indent="-37474525"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endParaRPr lang="en-US" sz="4000" dirty="0">
              <a:solidFill>
                <a:srgbClr val="5B5B5B"/>
              </a:solidFill>
              <a:latin typeface="Calibri" charset="0"/>
            </a:endParaRPr>
          </a:p>
        </p:txBody>
      </p:sp>
      <p:sp>
        <p:nvSpPr>
          <p:cNvPr id="7" name="Content Placeholder 2"/>
          <p:cNvSpPr txBox="1">
            <a:spLocks/>
          </p:cNvSpPr>
          <p:nvPr/>
        </p:nvSpPr>
        <p:spPr>
          <a:xfrm>
            <a:off x="0" y="740848"/>
            <a:ext cx="9144000" cy="60960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spcBef>
                <a:spcPts val="1175"/>
              </a:spcBef>
              <a:spcAft>
                <a:spcPts val="600"/>
              </a:spcAft>
              <a:buSzPct val="70000"/>
              <a:buFont typeface="Wingdings" charset="0"/>
              <a:buNone/>
            </a:pPr>
            <a:r>
              <a:rPr lang="en-US" sz="3500" dirty="0" smtClean="0">
                <a:solidFill>
                  <a:srgbClr val="AFAFAF"/>
                </a:solidFill>
                <a:latin typeface="Calibri" charset="0"/>
              </a:rPr>
              <a:t>Methods (cont’d.)</a:t>
            </a:r>
            <a:endParaRPr lang="en-US" sz="3500" dirty="0">
              <a:solidFill>
                <a:srgbClr val="AFAFAF"/>
              </a:solidFill>
              <a:latin typeface="Calibri" charset="0"/>
            </a:endParaRPr>
          </a:p>
        </p:txBody>
      </p:sp>
      <p:sp>
        <p:nvSpPr>
          <p:cNvPr id="8" name="Content Placeholder 2"/>
          <p:cNvSpPr txBox="1">
            <a:spLocks/>
          </p:cNvSpPr>
          <p:nvPr/>
        </p:nvSpPr>
        <p:spPr bwMode="auto">
          <a:xfrm>
            <a:off x="1619672" y="1441420"/>
            <a:ext cx="5962650"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Aft>
                <a:spcPts val="600"/>
              </a:spcAft>
              <a:buSzPct val="75000"/>
            </a:pPr>
            <a:r>
              <a:rPr lang="en-US" sz="1600" dirty="0">
                <a:latin typeface="+mn-lt"/>
              </a:rPr>
              <a:t>A two-stage screening process was </a:t>
            </a:r>
            <a:r>
              <a:rPr lang="en-US" sz="1600" dirty="0" smtClean="0">
                <a:latin typeface="+mn-lt"/>
              </a:rPr>
              <a:t>employed</a:t>
            </a:r>
            <a:r>
              <a:rPr lang="en-US" sz="1600" dirty="0">
                <a:latin typeface="+mn-lt"/>
              </a:rPr>
              <a:t>. </a:t>
            </a:r>
            <a:endParaRPr lang="en-US" sz="1600" dirty="0" smtClean="0">
              <a:latin typeface="+mn-lt"/>
            </a:endParaRPr>
          </a:p>
          <a:p>
            <a:pPr eaLnBrk="1" hangingPunct="1">
              <a:spcAft>
                <a:spcPts val="600"/>
              </a:spcAft>
              <a:buSzPct val="75000"/>
            </a:pPr>
            <a:r>
              <a:rPr lang="en-US" sz="1600" i="1" dirty="0">
                <a:latin typeface="+mn-lt"/>
              </a:rPr>
              <a:t>F</a:t>
            </a:r>
            <a:r>
              <a:rPr lang="en-US" sz="1600" i="1" dirty="0" smtClean="0">
                <a:latin typeface="+mn-lt"/>
              </a:rPr>
              <a:t>irst Stage</a:t>
            </a:r>
          </a:p>
          <a:p>
            <a:pPr marL="285750" indent="-285750" eaLnBrk="1" hangingPunct="1">
              <a:spcAft>
                <a:spcPts val="600"/>
              </a:spcAft>
              <a:buSzPct val="75000"/>
              <a:buFont typeface="Arial"/>
              <a:buChar char="•"/>
            </a:pPr>
            <a:r>
              <a:rPr lang="en-US" sz="1600" dirty="0">
                <a:latin typeface="+mn-lt"/>
              </a:rPr>
              <a:t>I</a:t>
            </a:r>
            <a:r>
              <a:rPr lang="en-US" sz="1600" dirty="0" smtClean="0">
                <a:latin typeface="+mn-lt"/>
              </a:rPr>
              <a:t>nitial </a:t>
            </a:r>
            <a:r>
              <a:rPr lang="en-US" sz="1600" dirty="0">
                <a:latin typeface="+mn-lt"/>
              </a:rPr>
              <a:t>title, abstract, and keyword screen for inclusion was conducted by two reviewers with discrepancies resolved </a:t>
            </a:r>
            <a:r>
              <a:rPr lang="en-US" sz="1600" dirty="0" smtClean="0">
                <a:latin typeface="+mn-lt"/>
              </a:rPr>
              <a:t>needed</a:t>
            </a:r>
            <a:r>
              <a:rPr lang="en-US" sz="1600" dirty="0">
                <a:latin typeface="+mn-lt"/>
              </a:rPr>
              <a:t>, involvement of a third reviewer. </a:t>
            </a:r>
            <a:endParaRPr lang="en-US" sz="1600" dirty="0" smtClean="0">
              <a:latin typeface="+mn-lt"/>
            </a:endParaRPr>
          </a:p>
          <a:p>
            <a:pPr marL="285750" indent="-285750" eaLnBrk="1" hangingPunct="1">
              <a:spcAft>
                <a:spcPts val="600"/>
              </a:spcAft>
              <a:buSzPct val="75000"/>
              <a:buFont typeface="Arial"/>
              <a:buChar char="•"/>
            </a:pPr>
            <a:r>
              <a:rPr lang="en-US" sz="1600" dirty="0" smtClean="0">
                <a:latin typeface="+mn-lt"/>
              </a:rPr>
              <a:t> </a:t>
            </a:r>
            <a:r>
              <a:rPr lang="en-US" sz="1600" dirty="0">
                <a:latin typeface="+mn-lt"/>
              </a:rPr>
              <a:t>Studies in which social presence </a:t>
            </a:r>
            <a:r>
              <a:rPr lang="en-US" sz="1600" dirty="0" smtClean="0">
                <a:latin typeface="+mn-lt"/>
              </a:rPr>
              <a:t>was </a:t>
            </a:r>
            <a:r>
              <a:rPr lang="en-US" sz="1600" dirty="0">
                <a:latin typeface="+mn-lt"/>
              </a:rPr>
              <a:t>not the focus were excluded or designated as uncertain for inclusion. </a:t>
            </a:r>
            <a:endParaRPr lang="en-US" sz="1600" dirty="0" smtClean="0">
              <a:latin typeface="+mn-lt"/>
            </a:endParaRPr>
          </a:p>
          <a:p>
            <a:pPr eaLnBrk="1" hangingPunct="1">
              <a:spcAft>
                <a:spcPts val="600"/>
              </a:spcAft>
              <a:buSzPct val="75000"/>
            </a:pPr>
            <a:endParaRPr lang="en-US" sz="1600" dirty="0" smtClean="0">
              <a:latin typeface="+mn-lt"/>
            </a:endParaRPr>
          </a:p>
          <a:p>
            <a:pPr eaLnBrk="1" hangingPunct="1">
              <a:spcAft>
                <a:spcPts val="600"/>
              </a:spcAft>
              <a:buSzPct val="75000"/>
            </a:pPr>
            <a:r>
              <a:rPr lang="en-US" sz="1600" i="1" dirty="0">
                <a:latin typeface="+mn-lt"/>
              </a:rPr>
              <a:t>S</a:t>
            </a:r>
            <a:r>
              <a:rPr lang="en-US" sz="1600" i="1" dirty="0" smtClean="0">
                <a:latin typeface="+mn-lt"/>
              </a:rPr>
              <a:t>econd </a:t>
            </a:r>
            <a:r>
              <a:rPr lang="en-US" sz="1600" i="1" dirty="0">
                <a:latin typeface="+mn-lt"/>
              </a:rPr>
              <a:t>S</a:t>
            </a:r>
            <a:r>
              <a:rPr lang="en-US" sz="1600" i="1" dirty="0" smtClean="0">
                <a:latin typeface="+mn-lt"/>
              </a:rPr>
              <a:t>tage </a:t>
            </a:r>
          </a:p>
          <a:p>
            <a:pPr marL="285750" indent="-285750" eaLnBrk="1" hangingPunct="1">
              <a:spcAft>
                <a:spcPts val="600"/>
              </a:spcAft>
              <a:buSzPct val="75000"/>
              <a:buFont typeface="Arial"/>
              <a:buChar char="•"/>
            </a:pPr>
            <a:r>
              <a:rPr lang="en-US" sz="1600" dirty="0" smtClean="0">
                <a:latin typeface="+mn-lt"/>
              </a:rPr>
              <a:t>To </a:t>
            </a:r>
            <a:r>
              <a:rPr lang="en-US" sz="1600" dirty="0">
                <a:latin typeface="+mn-lt"/>
              </a:rPr>
              <a:t>ascertain if material identified as uncertain from the initial title and abstract screen were suitable for inclusion required reading of the full text by the reviewers with consensus reached on relevancy for final inclusion (e.g. focus of the study being social presence). </a:t>
            </a:r>
            <a:endParaRPr lang="en-US" sz="1600" dirty="0" smtClean="0">
              <a:latin typeface="+mn-lt"/>
            </a:endParaRPr>
          </a:p>
          <a:p>
            <a:pPr marL="285750" indent="-285750" eaLnBrk="1" hangingPunct="1">
              <a:spcAft>
                <a:spcPts val="600"/>
              </a:spcAft>
              <a:buSzPct val="75000"/>
              <a:buFont typeface="Arial"/>
              <a:buChar char="•"/>
            </a:pPr>
            <a:endParaRPr lang="en-US" sz="1600" dirty="0" smtClean="0">
              <a:latin typeface="+mn-lt"/>
            </a:endParaRPr>
          </a:p>
          <a:p>
            <a:pPr eaLnBrk="1" hangingPunct="1">
              <a:spcAft>
                <a:spcPts val="600"/>
              </a:spcAft>
              <a:buSzPct val="75000"/>
            </a:pPr>
            <a:r>
              <a:rPr lang="en-US" sz="1600" dirty="0" smtClean="0">
                <a:latin typeface="+mn-lt"/>
              </a:rPr>
              <a:t>The </a:t>
            </a:r>
            <a:r>
              <a:rPr lang="en-US" sz="1600" dirty="0">
                <a:latin typeface="+mn-lt"/>
              </a:rPr>
              <a:t>reference lists of those studies identified for inclusion were then searched for additional studies not included in the database search. </a:t>
            </a:r>
            <a:endParaRPr lang="en-CA" sz="1600" dirty="0">
              <a:latin typeface="+mn-lt"/>
            </a:endParaRPr>
          </a:p>
          <a:p>
            <a:pPr eaLnBrk="1" hangingPunct="1">
              <a:spcAft>
                <a:spcPts val="600"/>
              </a:spcAft>
              <a:buSzPct val="75000"/>
            </a:pPr>
            <a:endParaRPr lang="en-US" sz="1500" dirty="0">
              <a:solidFill>
                <a:srgbClr val="AFAFAF"/>
              </a:solidFill>
              <a:latin typeface="Calibri" charset="0"/>
              <a:ea typeface="MS PGothic" charset="0"/>
              <a:cs typeface="MS PGothic"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06435" y="231589"/>
            <a:ext cx="1413237" cy="317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927725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usask 1">
      <a:dk1>
        <a:srgbClr val="000000"/>
      </a:dk1>
      <a:lt1>
        <a:srgbClr val="9A9B9D"/>
      </a:lt1>
      <a:dk2>
        <a:srgbClr val="4D4E53"/>
      </a:dk2>
      <a:lt2>
        <a:srgbClr val="D6D6D3"/>
      </a:lt2>
      <a:accent1>
        <a:srgbClr val="417630"/>
      </a:accent1>
      <a:accent2>
        <a:srgbClr val="C8C8C8"/>
      </a:accent2>
      <a:accent3>
        <a:srgbClr val="BED600"/>
      </a:accent3>
      <a:accent4>
        <a:srgbClr val="323232"/>
      </a:accent4>
      <a:accent5>
        <a:srgbClr val="ECF15E"/>
      </a:accent5>
      <a:accent6>
        <a:srgbClr val="0C6B41"/>
      </a:accent6>
      <a:hlink>
        <a:srgbClr val="417630"/>
      </a:hlink>
      <a:folHlink>
        <a:srgbClr val="7195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usask-Presentation-2012_v3</Template>
  <TotalTime>7589</TotalTime>
  <Words>2348</Words>
  <Application>Microsoft Macintosh PowerPoint</Application>
  <PresentationFormat>On-screen Show (4:3)</PresentationFormat>
  <Paragraphs>296</Paragraphs>
  <Slides>35</Slides>
  <Notes>35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Kachur, Brian</dc:creator>
  <cp:lastModifiedBy>David  Mykota</cp:lastModifiedBy>
  <cp:revision>134</cp:revision>
  <dcterms:created xsi:type="dcterms:W3CDTF">2017-09-12T19:28:23Z</dcterms:created>
  <dcterms:modified xsi:type="dcterms:W3CDTF">2018-04-29T14:28:44Z</dcterms:modified>
</cp:coreProperties>
</file>