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60" r:id="rId3"/>
    <p:sldId id="261" r:id="rId4"/>
    <p:sldId id="262" r:id="rId5"/>
    <p:sldId id="264" r:id="rId6"/>
    <p:sldId id="263" r:id="rId7"/>
    <p:sldId id="265" r:id="rId8"/>
    <p:sldId id="266" r:id="rId9"/>
    <p:sldId id="268" r:id="rId10"/>
    <p:sldId id="267" r:id="rId11"/>
    <p:sldId id="269" r:id="rId12"/>
    <p:sldId id="297" r:id="rId13"/>
    <p:sldId id="331" r:id="rId14"/>
    <p:sldId id="332" r:id="rId15"/>
    <p:sldId id="333" r:id="rId16"/>
    <p:sldId id="325" r:id="rId17"/>
    <p:sldId id="326" r:id="rId18"/>
    <p:sldId id="316" r:id="rId19"/>
    <p:sldId id="317" r:id="rId20"/>
    <p:sldId id="340" r:id="rId21"/>
    <p:sldId id="320" r:id="rId22"/>
    <p:sldId id="334" r:id="rId23"/>
    <p:sldId id="318" r:id="rId24"/>
    <p:sldId id="319" r:id="rId25"/>
    <p:sldId id="338" r:id="rId26"/>
    <p:sldId id="336" r:id="rId27"/>
    <p:sldId id="341" r:id="rId28"/>
    <p:sldId id="323" r:id="rId29"/>
    <p:sldId id="321" r:id="rId30"/>
    <p:sldId id="322" r:id="rId31"/>
    <p:sldId id="335" r:id="rId32"/>
    <p:sldId id="339" r:id="rId33"/>
    <p:sldId id="342" r:id="rId34"/>
    <p:sldId id="295" r:id="rId35"/>
    <p:sldId id="29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000"/>
    <p:restoredTop sz="93707"/>
  </p:normalViewPr>
  <p:slideViewPr>
    <p:cSldViewPr snapToGrid="0" snapToObjects="1">
      <p:cViewPr varScale="1">
        <p:scale>
          <a:sx n="94" d="100"/>
          <a:sy n="94" d="100"/>
        </p:scale>
        <p:origin x="17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B25BB-8904-924D-A554-DCA80599B1D7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F7A52-EB85-BE46-8886-DE4DE9F46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06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98D988-520B-DD49-941D-AB88C6006FD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91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F7A52-EB85-BE46-8886-DE4DE9F467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14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F7A52-EB85-BE46-8886-DE4DE9F467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50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.AppleSystemUIFont" charset="-120"/>
              <a:buChar char="X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7F7A52-EB85-BE46-8886-DE4DE9F467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7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F1EFBF-1DC2-5940-9D62-CA15F9D52157}" type="slidenum">
              <a:rPr lang="en-US" altLang="x-none" smtClean="0"/>
              <a:pPr/>
              <a:t>30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75216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6A36B50-CE3F-E046-8E5E-3335F61808B2}" type="slidenum">
              <a:rPr lang="en-US" sz="1200">
                <a:latin typeface="Calibri" charset="0"/>
              </a:rPr>
              <a:pPr/>
              <a:t>34</a:t>
            </a:fld>
            <a:endParaRPr lang="en-US" sz="1200">
              <a:latin typeface="Calibri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EA9DDBB-118A-8A45-AD4A-EE7C7C7D2048}" type="slidenum">
              <a:rPr lang="en-US" sz="1200">
                <a:latin typeface="Calibri" charset="0"/>
              </a:rPr>
              <a:pPr/>
              <a:t>35</a:t>
            </a:fld>
            <a:endParaRPr lang="en-US" sz="1200">
              <a:latin typeface="Calibri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6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7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0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9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7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5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8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6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39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4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5DDEC-2EC5-F340-A770-F6CA0A0257FD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0762DC-B57D-7848-B89B-63836F0D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4" Type="http://schemas.openxmlformats.org/officeDocument/2006/relationships/image" Target="../media/image15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8.docx"/><Relationship Id="rId4" Type="http://schemas.openxmlformats.org/officeDocument/2006/relationships/image" Target="../media/image16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4" Type="http://schemas.openxmlformats.org/officeDocument/2006/relationships/image" Target="../media/image1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4" Type="http://schemas.openxmlformats.org/officeDocument/2006/relationships/image" Target="../media/image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4" Type="http://schemas.openxmlformats.org/officeDocument/2006/relationships/image" Target="../media/image1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4" Type="http://schemas.openxmlformats.org/officeDocument/2006/relationships/image" Target="../media/image1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4515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866" y="3754236"/>
            <a:ext cx="6400800" cy="21463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Michael K Barbour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Touro University California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Randy </a:t>
            </a:r>
            <a:r>
              <a:rPr lang="en-US" dirty="0" err="1" smtClean="0">
                <a:solidFill>
                  <a:schemeClr val="bg1"/>
                </a:solidFill>
              </a:rPr>
              <a:t>LaBonte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Canadian eLearning Network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State-of-the-Nation-Ba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293"/>
            <a:ext cx="9144000" cy="261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1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K-12 Blended Learning Activity</a:t>
            </a:r>
            <a:endParaRPr lang="en-US" sz="4800" b="1" dirty="0">
              <a:solidFill>
                <a:srgbClr val="145159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8485423"/>
              </p:ext>
            </p:extLst>
          </p:nvPr>
        </p:nvGraphicFramePr>
        <p:xfrm>
          <a:off x="429604" y="1190625"/>
          <a:ext cx="9231345" cy="468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Document" r:id="rId3" imgW="6083300" imgH="3086100" progId="Word.Document.12">
                  <p:embed/>
                </p:oleObj>
              </mc:Choice>
              <mc:Fallback>
                <p:oleObj name="Document" r:id="rId3" imgW="6083300" imgH="308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9604" y="1190625"/>
                        <a:ext cx="9231345" cy="468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74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K-12 Blended Learning Activity</a:t>
            </a:r>
            <a:endParaRPr lang="en-US" sz="4800" b="1" dirty="0">
              <a:solidFill>
                <a:srgbClr val="145159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354427"/>
              </p:ext>
            </p:extLst>
          </p:nvPr>
        </p:nvGraphicFramePr>
        <p:xfrm>
          <a:off x="252149" y="984251"/>
          <a:ext cx="8891851" cy="4770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Document" r:id="rId3" imgW="6083300" imgH="3263900" progId="Word.Document.12">
                  <p:embed/>
                </p:oleObj>
              </mc:Choice>
              <mc:Fallback>
                <p:oleObj name="Document" r:id="rId3" imgW="6083300" imgH="3263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2149" y="984251"/>
                        <a:ext cx="8891851" cy="4770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9125" y="5564535"/>
            <a:ext cx="6651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5159"/>
                </a:solidFill>
                <a:latin typeface="Times New Roman"/>
                <a:cs typeface="Times New Roman"/>
              </a:rPr>
              <a:t>* Estimate based on learning management system data</a:t>
            </a:r>
          </a:p>
          <a:p>
            <a:r>
              <a:rPr lang="en-US" dirty="0">
                <a:solidFill>
                  <a:srgbClr val="145159"/>
                </a:solidFill>
                <a:latin typeface="Times New Roman"/>
                <a:cs typeface="Times New Roman"/>
              </a:rPr>
              <a:t>** Data provided by Ministry</a:t>
            </a:r>
          </a:p>
          <a:p>
            <a:r>
              <a:rPr lang="en-US" dirty="0">
                <a:solidFill>
                  <a:srgbClr val="145159"/>
                </a:solidFill>
                <a:latin typeface="Times New Roman"/>
                <a:cs typeface="Times New Roman"/>
              </a:rPr>
              <a:t>*** Unable to estimate level of activity</a:t>
            </a:r>
          </a:p>
          <a:p>
            <a:r>
              <a:rPr lang="en-US" dirty="0">
                <a:solidFill>
                  <a:srgbClr val="145159"/>
                </a:solidFill>
                <a:latin typeface="Times New Roman"/>
                <a:cs typeface="Times New Roman"/>
              </a:rPr>
              <a:t>**** Data extracted from individual program survey response</a:t>
            </a:r>
          </a:p>
          <a:p>
            <a:endParaRPr lang="en-US" dirty="0">
              <a:solidFill>
                <a:srgbClr val="145159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129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2017 Annual Study</a:t>
            </a:r>
            <a:endParaRPr lang="en-US" sz="4800" b="1" dirty="0">
              <a:solidFill>
                <a:srgbClr val="145159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55665"/>
            <a:ext cx="8229600" cy="5268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145159"/>
                </a:solidFill>
              </a:rPr>
              <a:t>Report</a:t>
            </a:r>
            <a:endParaRPr lang="en-US" sz="3600" dirty="0">
              <a:solidFill>
                <a:srgbClr val="145159"/>
              </a:solidFill>
            </a:endParaRPr>
          </a:p>
          <a:p>
            <a:r>
              <a:rPr lang="en-US" sz="3600" dirty="0" smtClean="0">
                <a:solidFill>
                  <a:srgbClr val="145159"/>
                </a:solidFill>
              </a:rPr>
              <a:t>1-2 brief issue papers</a:t>
            </a:r>
          </a:p>
          <a:p>
            <a:r>
              <a:rPr lang="en-US" sz="3600" dirty="0" smtClean="0">
                <a:solidFill>
                  <a:srgbClr val="145159"/>
                </a:solidFill>
              </a:rPr>
              <a:t>7 vignettes</a:t>
            </a:r>
          </a:p>
          <a:p>
            <a:pPr marL="0" indent="0">
              <a:buNone/>
            </a:pPr>
            <a:endParaRPr lang="en-US" sz="3600" dirty="0">
              <a:solidFill>
                <a:srgbClr val="145159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rgbClr val="145159"/>
                </a:solidFill>
              </a:rPr>
              <a:t>Website</a:t>
            </a:r>
          </a:p>
          <a:p>
            <a:r>
              <a:rPr lang="en-US" sz="3600" dirty="0" smtClean="0">
                <a:solidFill>
                  <a:srgbClr val="145159"/>
                </a:solidFill>
              </a:rPr>
              <a:t>moving discussion of the trends from report to individual blog posts</a:t>
            </a:r>
          </a:p>
          <a:p>
            <a:r>
              <a:rPr lang="en-US" sz="3600" dirty="0" smtClean="0">
                <a:solidFill>
                  <a:srgbClr val="145159"/>
                </a:solidFill>
              </a:rPr>
              <a:t>French language version</a:t>
            </a:r>
          </a:p>
        </p:txBody>
      </p:sp>
    </p:spTree>
    <p:extLst>
      <p:ext uri="{BB962C8B-B14F-4D97-AF65-F5344CB8AC3E}">
        <p14:creationId xmlns:p14="http://schemas.microsoft.com/office/powerpoint/2010/main" val="231781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0"/>
            <a:ext cx="8614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00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0"/>
            <a:ext cx="8742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3"/>
          <p:cNvSpPr txBox="1">
            <a:spLocks noChangeArrowheads="1"/>
          </p:cNvSpPr>
          <p:nvPr/>
        </p:nvSpPr>
        <p:spPr bwMode="auto">
          <a:xfrm>
            <a:off x="228600" y="6273224"/>
            <a:ext cx="86868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145159"/>
                </a:solidFill>
              </a:rPr>
              <a:t>http:/</a:t>
            </a:r>
            <a:r>
              <a:rPr lang="en-US" sz="3200" b="1" dirty="0" smtClean="0">
                <a:solidFill>
                  <a:srgbClr val="145159"/>
                </a:solidFill>
              </a:rPr>
              <a:t>/k12sotn.ca</a:t>
            </a:r>
            <a:endParaRPr lang="en-US" sz="3200" b="1" dirty="0">
              <a:solidFill>
                <a:srgbClr val="14515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77" y="-16446"/>
            <a:ext cx="8644523" cy="62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5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IMG_0736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0307" r="-20307"/>
          <a:stretch>
            <a:fillRect/>
          </a:stretch>
        </p:blipFill>
        <p:spPr>
          <a:xfrm>
            <a:off x="-1978725" y="1088898"/>
            <a:ext cx="13143549" cy="7010399"/>
          </a:xfrm>
        </p:spPr>
      </p:pic>
      <p:sp>
        <p:nvSpPr>
          <p:cNvPr id="6" name="TextBox 5"/>
          <p:cNvSpPr txBox="1"/>
          <p:nvPr/>
        </p:nvSpPr>
        <p:spPr>
          <a:xfrm>
            <a:off x="182742" y="2201929"/>
            <a:ext cx="881240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b="1" dirty="0" smtClean="0"/>
          </a:p>
          <a:p>
            <a:pPr algn="ctr"/>
            <a:endParaRPr lang="en-US" sz="5400" b="1" dirty="0" smtClean="0"/>
          </a:p>
          <a:p>
            <a:pPr algn="ctr"/>
            <a:endParaRPr lang="en-US" sz="8800" b="1" dirty="0"/>
          </a:p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Cross Canada Observations</a:t>
            </a:r>
            <a:endParaRPr lang="en-US" sz="1600" dirty="0" smtClean="0"/>
          </a:p>
          <a:p>
            <a:pPr algn="ctr"/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1" y="-117825"/>
            <a:ext cx="9359153" cy="393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8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630"/>
            <a:ext cx="8229600" cy="901783"/>
          </a:xfrm>
        </p:spPr>
        <p:txBody>
          <a:bodyPr/>
          <a:lstStyle/>
          <a:p>
            <a:r>
              <a:rPr lang="en-US" b="0" i="0" dirty="0" smtClean="0">
                <a:solidFill>
                  <a:srgbClr val="145159"/>
                </a:solidFill>
                <a:latin typeface="+mn-lt"/>
                <a:cs typeface="Calibri"/>
              </a:rPr>
              <a:t>Trending</a:t>
            </a:r>
            <a:r>
              <a:rPr lang="mr-IN" b="0" i="0" dirty="0" smtClean="0">
                <a:solidFill>
                  <a:srgbClr val="145159"/>
                </a:solidFill>
                <a:latin typeface="+mn-lt"/>
                <a:cs typeface="Calibri"/>
              </a:rPr>
              <a:t>…</a:t>
            </a:r>
            <a:endParaRPr lang="en-US" b="0" i="0" dirty="0">
              <a:solidFill>
                <a:srgbClr val="145159"/>
              </a:solidFill>
              <a:latin typeface="+mn-lt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407"/>
            <a:ext cx="8229600" cy="2473028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srgbClr val="145159"/>
                </a:solidFill>
                <a:cs typeface="Calibri"/>
              </a:rPr>
              <a:t>Blended and online practices are blurring – it is more about learning within flexible structures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srgbClr val="145159"/>
                </a:solidFill>
                <a:cs typeface="Calibri"/>
              </a:rPr>
              <a:t>Transition from online to blended more difficult than from </a:t>
            </a:r>
            <a:r>
              <a:rPr lang="en-US" sz="2000" dirty="0" smtClean="0">
                <a:solidFill>
                  <a:srgbClr val="145159"/>
                </a:solidFill>
                <a:cs typeface="Calibri"/>
              </a:rPr>
              <a:t>classroom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 smtClean="0">
                <a:solidFill>
                  <a:srgbClr val="145159"/>
                </a:solidFill>
                <a:cs typeface="Calibri"/>
              </a:rPr>
              <a:t>Personalization </a:t>
            </a:r>
            <a:r>
              <a:rPr lang="en-US" sz="2000" dirty="0">
                <a:solidFill>
                  <a:srgbClr val="145159"/>
                </a:solidFill>
                <a:cs typeface="Calibri"/>
              </a:rPr>
              <a:t>and flexibility critical drivers in </a:t>
            </a:r>
            <a:r>
              <a:rPr lang="en-US" sz="2000" dirty="0" smtClean="0">
                <a:solidFill>
                  <a:srgbClr val="145159"/>
                </a:solidFill>
                <a:cs typeface="Calibri"/>
              </a:rPr>
              <a:t>Canada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 smtClean="0">
                <a:solidFill>
                  <a:srgbClr val="145159"/>
                </a:solidFill>
                <a:cs typeface="Calibri"/>
              </a:rPr>
              <a:t>Competency-based emerging in new curriculum</a:t>
            </a:r>
            <a:endParaRPr lang="en-US" sz="2000" dirty="0">
              <a:solidFill>
                <a:srgbClr val="145159"/>
              </a:solidFill>
              <a:cs typeface="Calibri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2000" dirty="0">
                <a:solidFill>
                  <a:srgbClr val="145159"/>
                </a:solidFill>
                <a:cs typeface="Calibri"/>
              </a:rPr>
              <a:t>Research focus on better data and exploring pockets of innovation</a:t>
            </a:r>
          </a:p>
          <a:p>
            <a:endParaRPr lang="en-US" sz="1200" b="0" i="0" dirty="0" smtClean="0">
              <a:solidFill>
                <a:srgbClr val="145159"/>
              </a:solidFill>
              <a:latin typeface="+mn-lt"/>
              <a:cs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3400" y="6018212"/>
            <a:ext cx="7924800" cy="1588"/>
          </a:xfrm>
          <a:prstGeom prst="straightConnector1">
            <a:avLst/>
          </a:prstGeom>
          <a:ln w="1143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50878" y="5405735"/>
            <a:ext cx="6864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45159"/>
                </a:solidFill>
              </a:rPr>
              <a:t>Online		         Blended			Classroom</a:t>
            </a:r>
            <a:endParaRPr lang="en-US" sz="2800" dirty="0">
              <a:solidFill>
                <a:srgbClr val="1451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0878" y="6167735"/>
            <a:ext cx="6864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45159"/>
                </a:solidFill>
              </a:rPr>
              <a:t>Personalized		</a:t>
            </a:r>
            <a:r>
              <a:rPr lang="en-US" sz="2800" dirty="0">
                <a:solidFill>
                  <a:srgbClr val="145159"/>
                </a:solidFill>
              </a:rPr>
              <a:t> </a:t>
            </a:r>
            <a:r>
              <a:rPr lang="en-US" sz="2800" dirty="0" smtClean="0">
                <a:solidFill>
                  <a:srgbClr val="145159"/>
                </a:solidFill>
              </a:rPr>
              <a:t>   </a:t>
            </a:r>
            <a:r>
              <a:rPr lang="en-US" sz="2800" dirty="0" smtClean="0">
                <a:solidFill>
                  <a:srgbClr val="145159"/>
                </a:solidFill>
              </a:rPr>
              <a:t>Blurred	</a:t>
            </a:r>
            <a:r>
              <a:rPr lang="en-US" sz="2800" dirty="0" smtClean="0">
                <a:solidFill>
                  <a:srgbClr val="145159"/>
                </a:solidFill>
              </a:rPr>
              <a:t>         Partnerships</a:t>
            </a:r>
            <a:endParaRPr lang="en-US" sz="2800" dirty="0">
              <a:solidFill>
                <a:srgbClr val="14515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429000"/>
            <a:ext cx="8610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145159"/>
                </a:solidFill>
                <a:cs typeface="Calibri"/>
              </a:rPr>
              <a:t>BC: Navigate/NIDES, @KOOL/AVS embedded teachers, </a:t>
            </a:r>
            <a:r>
              <a:rPr lang="en-US" sz="2000" dirty="0" smtClean="0">
                <a:solidFill>
                  <a:srgbClr val="145159"/>
                </a:solidFill>
                <a:cs typeface="Calibri"/>
              </a:rPr>
              <a:t>consortia/BCLN &amp; AB</a:t>
            </a:r>
            <a:endParaRPr lang="en-US" sz="2000" dirty="0">
              <a:solidFill>
                <a:srgbClr val="145159"/>
              </a:solidFill>
              <a:cs typeface="Calibri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145159"/>
                </a:solidFill>
                <a:cs typeface="Calibri"/>
              </a:rPr>
              <a:t>AB: Argyll/Palliser sync, ADLC partnerships, Moodle Hub sharing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145159"/>
                </a:solidFill>
                <a:cs typeface="Calibri"/>
              </a:rPr>
              <a:t>ON: Centralized resources/tech and support, consortia &amp; sharing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145159"/>
                </a:solidFill>
                <a:cs typeface="Calibri"/>
              </a:rPr>
              <a:t>QC: LEARN shifting sync to </a:t>
            </a:r>
            <a:r>
              <a:rPr lang="en-US" sz="2000" dirty="0" err="1">
                <a:solidFill>
                  <a:srgbClr val="145159"/>
                </a:solidFill>
                <a:cs typeface="Calibri"/>
              </a:rPr>
              <a:t>async</a:t>
            </a:r>
            <a:r>
              <a:rPr lang="en-US" sz="2000" dirty="0">
                <a:solidFill>
                  <a:srgbClr val="145159"/>
                </a:solidFill>
                <a:cs typeface="Calibri"/>
              </a:rPr>
              <a:t> &amp; gamification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145159"/>
                </a:solidFill>
                <a:cs typeface="Calibri"/>
              </a:rPr>
              <a:t>NS/MB/NL: Centralized approaches, local </a:t>
            </a:r>
            <a:r>
              <a:rPr lang="en-US" sz="2000" dirty="0" smtClean="0">
                <a:solidFill>
                  <a:srgbClr val="145159"/>
                </a:solidFill>
                <a:cs typeface="Calibri"/>
              </a:rPr>
              <a:t>partnerships</a:t>
            </a:r>
            <a:endParaRPr lang="en-US" sz="2000" dirty="0">
              <a:solidFill>
                <a:srgbClr val="145159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99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/>
          <a:lstStyle/>
          <a:p>
            <a:pPr marL="0" indent="0" algn="ctr"/>
            <a:r>
              <a:rPr lang="en-US" sz="4400" b="1" dirty="0" smtClean="0">
                <a:solidFill>
                  <a:srgbClr val="145159"/>
                </a:solidFill>
                <a:latin typeface="+mj-lt"/>
              </a:rPr>
              <a:t>Education in Canada</a:t>
            </a:r>
            <a:endParaRPr lang="en-US" sz="4400" b="1" dirty="0">
              <a:solidFill>
                <a:srgbClr val="145159"/>
              </a:solidFill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248157" cy="5334000"/>
          </a:xfrm>
        </p:spPr>
      </p:pic>
    </p:spTree>
    <p:extLst>
      <p:ext uri="{BB962C8B-B14F-4D97-AF65-F5344CB8AC3E}">
        <p14:creationId xmlns:p14="http://schemas.microsoft.com/office/powerpoint/2010/main" val="31509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46" y="1417638"/>
            <a:ext cx="8359254" cy="5105992"/>
          </a:xfrm>
        </p:spPr>
        <p:txBody>
          <a:bodyPr>
            <a:normAutofit fontScale="92500" lnSpcReduction="20000"/>
          </a:bodyPr>
          <a:lstStyle/>
          <a:p>
            <a:pPr marL="40005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400" b="1" dirty="0" smtClean="0">
                <a:solidFill>
                  <a:srgbClr val="145159"/>
                </a:solidFill>
              </a:rPr>
              <a:t>Ministry </a:t>
            </a:r>
            <a:r>
              <a:rPr lang="en-US" sz="4400" b="1" dirty="0" smtClean="0">
                <a:solidFill>
                  <a:srgbClr val="145159"/>
                </a:solidFill>
              </a:rPr>
              <a:t>of </a:t>
            </a:r>
            <a:r>
              <a:rPr lang="en-US" sz="4400" b="1" dirty="0" smtClean="0">
                <a:solidFill>
                  <a:srgbClr val="145159"/>
                </a:solidFill>
              </a:rPr>
              <a:t>Education produced?</a:t>
            </a:r>
          </a:p>
          <a:p>
            <a:pPr marL="40005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4400" b="1" dirty="0" smtClean="0">
              <a:solidFill>
                <a:srgbClr val="145159"/>
              </a:solidFill>
            </a:endParaRPr>
          </a:p>
          <a:p>
            <a:pPr marL="97155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n-US" sz="4400" b="1" dirty="0" smtClean="0">
                <a:solidFill>
                  <a:srgbClr val="145159"/>
                </a:solidFill>
              </a:rPr>
              <a:t>NL, NS, </a:t>
            </a:r>
            <a:r>
              <a:rPr lang="en-US" sz="4400" b="1" dirty="0" smtClean="0">
                <a:solidFill>
                  <a:srgbClr val="145159"/>
                </a:solidFill>
              </a:rPr>
              <a:t>NB </a:t>
            </a:r>
            <a:r>
              <a:rPr lang="mr-IN" sz="4000" i="1" dirty="0" smtClean="0">
                <a:solidFill>
                  <a:srgbClr val="145159"/>
                </a:solidFill>
              </a:rPr>
              <a:t>–</a:t>
            </a:r>
            <a:r>
              <a:rPr lang="en-US" sz="4000" i="1" dirty="0" smtClean="0">
                <a:solidFill>
                  <a:srgbClr val="145159"/>
                </a:solidFill>
              </a:rPr>
              <a:t> provincial program</a:t>
            </a:r>
            <a:endParaRPr lang="en-US" sz="4000" i="1" dirty="0" smtClean="0">
              <a:solidFill>
                <a:srgbClr val="145159"/>
              </a:solidFill>
            </a:endParaRPr>
          </a:p>
          <a:p>
            <a:pPr marL="971550" lvl="1" indent="-571500" defTabSz="914400"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4400" b="1" dirty="0" smtClean="0">
                <a:solidFill>
                  <a:srgbClr val="145159"/>
                </a:solidFill>
              </a:rPr>
              <a:t>YT, NT, NU </a:t>
            </a:r>
            <a:r>
              <a:rPr lang="mr-IN" sz="4000" i="1" dirty="0" smtClean="0">
                <a:solidFill>
                  <a:srgbClr val="145159"/>
                </a:solidFill>
              </a:rPr>
              <a:t>–</a:t>
            </a:r>
            <a:r>
              <a:rPr lang="en-US" sz="4000" i="1" dirty="0" smtClean="0">
                <a:solidFill>
                  <a:srgbClr val="145159"/>
                </a:solidFill>
              </a:rPr>
              <a:t> </a:t>
            </a:r>
            <a:r>
              <a:rPr lang="en-US" sz="4000" i="1" dirty="0">
                <a:solidFill>
                  <a:srgbClr val="145159"/>
                </a:solidFill>
              </a:rPr>
              <a:t>provincial </a:t>
            </a:r>
            <a:r>
              <a:rPr lang="en-US" sz="4000" i="1" dirty="0" smtClean="0">
                <a:solidFill>
                  <a:srgbClr val="145159"/>
                </a:solidFill>
              </a:rPr>
              <a:t>program</a:t>
            </a:r>
            <a:endParaRPr lang="en-US" sz="4000" i="1" dirty="0">
              <a:solidFill>
                <a:srgbClr val="145159"/>
              </a:solidFill>
            </a:endParaRPr>
          </a:p>
          <a:p>
            <a:pPr marL="971550" lvl="1" indent="-571500" defTabSz="914400"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4400" b="1" dirty="0" smtClean="0">
                <a:solidFill>
                  <a:srgbClr val="145159"/>
                </a:solidFill>
              </a:rPr>
              <a:t>MB</a:t>
            </a:r>
            <a:r>
              <a:rPr lang="en-US" sz="4800" b="1" dirty="0" smtClean="0">
                <a:solidFill>
                  <a:srgbClr val="145159"/>
                </a:solidFill>
              </a:rPr>
              <a:t>, </a:t>
            </a:r>
            <a:r>
              <a:rPr lang="en-US" sz="4400" b="1" dirty="0" smtClean="0">
                <a:solidFill>
                  <a:srgbClr val="145159"/>
                </a:solidFill>
              </a:rPr>
              <a:t>SK </a:t>
            </a:r>
            <a:r>
              <a:rPr lang="mr-IN" sz="4000" i="1" dirty="0">
                <a:solidFill>
                  <a:srgbClr val="145159"/>
                </a:solidFill>
              </a:rPr>
              <a:t>–</a:t>
            </a:r>
            <a:r>
              <a:rPr lang="en-US" sz="4000" i="1" dirty="0">
                <a:solidFill>
                  <a:srgbClr val="145159"/>
                </a:solidFill>
              </a:rPr>
              <a:t> </a:t>
            </a:r>
            <a:r>
              <a:rPr lang="en-US" sz="4000" i="1" dirty="0" smtClean="0">
                <a:solidFill>
                  <a:srgbClr val="145159"/>
                </a:solidFill>
              </a:rPr>
              <a:t>mixed provincial/district</a:t>
            </a:r>
            <a:endParaRPr lang="en-US" sz="4000" b="1" dirty="0" smtClean="0">
              <a:solidFill>
                <a:srgbClr val="145159"/>
              </a:solidFill>
            </a:endParaRPr>
          </a:p>
          <a:p>
            <a:pPr marL="971550" lvl="1" indent="-571500" defTabSz="914400"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4400" b="1" dirty="0" smtClean="0">
                <a:solidFill>
                  <a:srgbClr val="145159"/>
                </a:solidFill>
              </a:rPr>
              <a:t>QC </a:t>
            </a:r>
            <a:r>
              <a:rPr lang="mr-IN" sz="4000" i="1" dirty="0">
                <a:solidFill>
                  <a:srgbClr val="145159"/>
                </a:solidFill>
              </a:rPr>
              <a:t>–</a:t>
            </a:r>
            <a:r>
              <a:rPr lang="en-US" sz="4000" i="1" dirty="0">
                <a:solidFill>
                  <a:srgbClr val="145159"/>
                </a:solidFill>
              </a:rPr>
              <a:t> mixed provincial/district </a:t>
            </a:r>
            <a:endParaRPr lang="en-US" sz="4400" i="1" dirty="0" smtClean="0">
              <a:solidFill>
                <a:srgbClr val="145159"/>
              </a:solidFill>
            </a:endParaRPr>
          </a:p>
          <a:p>
            <a:pPr marL="971550" lvl="1" indent="-571500" defTabSz="914400"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4400" b="1" dirty="0" smtClean="0">
                <a:solidFill>
                  <a:srgbClr val="145159"/>
                </a:solidFill>
              </a:rPr>
              <a:t>ON</a:t>
            </a:r>
            <a:r>
              <a:rPr lang="mr-IN" sz="4400" i="1" dirty="0">
                <a:solidFill>
                  <a:srgbClr val="145159"/>
                </a:solidFill>
              </a:rPr>
              <a:t> </a:t>
            </a:r>
            <a:r>
              <a:rPr lang="mr-IN" sz="4000" i="1" dirty="0">
                <a:solidFill>
                  <a:srgbClr val="145159"/>
                </a:solidFill>
              </a:rPr>
              <a:t>–</a:t>
            </a:r>
            <a:r>
              <a:rPr lang="en-US" sz="4000" i="1" dirty="0">
                <a:solidFill>
                  <a:srgbClr val="145159"/>
                </a:solidFill>
              </a:rPr>
              <a:t> mixed </a:t>
            </a:r>
            <a:r>
              <a:rPr lang="en-US" sz="4000" i="1" dirty="0" smtClean="0">
                <a:solidFill>
                  <a:srgbClr val="145159"/>
                </a:solidFill>
              </a:rPr>
              <a:t>provincial/district</a:t>
            </a:r>
          </a:p>
          <a:p>
            <a:pPr marL="971550" lvl="1" indent="-571500" defTabSz="914400">
              <a:spcBef>
                <a:spcPts val="0"/>
              </a:spcBef>
              <a:buFont typeface=".AppleSystemUIFont" charset="-120"/>
              <a:buChar char="X"/>
              <a:defRPr/>
            </a:pPr>
            <a:r>
              <a:rPr lang="en-US" sz="4400" b="1" dirty="0" smtClean="0">
                <a:solidFill>
                  <a:srgbClr val="FF0000"/>
                </a:solidFill>
              </a:rPr>
              <a:t>AB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mr-IN" sz="4000" i="1" dirty="0" smtClean="0">
                <a:solidFill>
                  <a:srgbClr val="FF0000"/>
                </a:solidFill>
              </a:rPr>
              <a:t>–</a:t>
            </a:r>
            <a:r>
              <a:rPr lang="en-US" sz="4000" i="1" dirty="0" smtClean="0">
                <a:solidFill>
                  <a:srgbClr val="FF0000"/>
                </a:solidFill>
              </a:rPr>
              <a:t> mixed provincial/district</a:t>
            </a:r>
          </a:p>
          <a:p>
            <a:pPr marL="971550" lvl="1" indent="-571500" defTabSz="914400">
              <a:spcBef>
                <a:spcPts val="0"/>
              </a:spcBef>
              <a:buFont typeface=".AppleSystemUIFont" charset="-120"/>
              <a:buChar char="X"/>
              <a:defRPr/>
            </a:pPr>
            <a:r>
              <a:rPr lang="en-US" sz="4400" b="1" dirty="0" smtClean="0">
                <a:solidFill>
                  <a:srgbClr val="FF0000"/>
                </a:solidFill>
              </a:rPr>
              <a:t>BC </a:t>
            </a:r>
            <a:r>
              <a:rPr lang="mr-IN" sz="4000" i="1" dirty="0" smtClean="0">
                <a:solidFill>
                  <a:srgbClr val="FF0000"/>
                </a:solidFill>
              </a:rPr>
              <a:t>–</a:t>
            </a:r>
            <a:r>
              <a:rPr lang="en-US" sz="4000" i="1" dirty="0" smtClean="0">
                <a:solidFill>
                  <a:srgbClr val="FF0000"/>
                </a:solidFill>
              </a:rPr>
              <a:t> no provincial program</a:t>
            </a:r>
          </a:p>
          <a:p>
            <a:pPr marL="971550" lvl="1" indent="-571500" defTabSz="914400">
              <a:spcBef>
                <a:spcPts val="0"/>
              </a:spcBef>
              <a:buFont typeface="Wingdings" charset="2"/>
              <a:buChar char="ü"/>
              <a:defRPr/>
            </a:pPr>
            <a:endParaRPr lang="en-US" sz="4400" b="1" dirty="0" smtClean="0">
              <a:solidFill>
                <a:srgbClr val="145159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28600"/>
            <a:ext cx="822960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145159"/>
                </a:solidFill>
              </a:rPr>
              <a:t>Resources for online programs</a:t>
            </a:r>
            <a:endParaRPr lang="en-US" b="1" dirty="0">
              <a:solidFill>
                <a:srgbClr val="1451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rtualhighschool-300x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4475"/>
            <a:ext cx="2968625" cy="2968625"/>
          </a:xfrm>
          <a:prstGeom prst="rect">
            <a:avLst/>
          </a:prstGeom>
        </p:spPr>
      </p:pic>
      <p:pic>
        <p:nvPicPr>
          <p:cNvPr id="5" name="Picture 4" descr="logo-Learn-Queb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69" y="4824412"/>
            <a:ext cx="3136681" cy="1819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062" y="85725"/>
            <a:ext cx="3571875" cy="1495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450" y="1629073"/>
            <a:ext cx="3975100" cy="1370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9312" y="3259749"/>
            <a:ext cx="2854325" cy="15646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925" y="3297849"/>
            <a:ext cx="18573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8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0580"/>
            <a:ext cx="5943600" cy="519684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Nature of Activity</a:t>
            </a:r>
            <a:endParaRPr lang="en-US" sz="4800" b="1" dirty="0">
              <a:solidFill>
                <a:srgbClr val="14515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5504635"/>
            <a:ext cx="544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Single provincial program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Primarily district-based programs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660066"/>
                </a:solidFill>
              </a:rPr>
              <a:t>Combination of provincial and district-based programs</a:t>
            </a:r>
            <a:endParaRPr lang="en-US" dirty="0">
              <a:solidFill>
                <a:srgbClr val="660066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Use online learning programs from other provinces</a:t>
            </a:r>
            <a:r>
              <a:rPr lang="en-US" dirty="0" smtClean="0">
                <a:solidFill>
                  <a:srgbClr val="008000"/>
                </a:solidFill>
                <a:effectLst/>
              </a:rPr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00200" y="3207223"/>
            <a:ext cx="1634319" cy="1897039"/>
          </a:xfrm>
          <a:prstGeom prst="roundRect">
            <a:avLst/>
          </a:prstGeom>
          <a:gradFill>
            <a:gsLst>
              <a:gs pos="100000">
                <a:srgbClr val="FFFF00">
                  <a:alpha val="46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169984" y="3507475"/>
            <a:ext cx="2067043" cy="2292823"/>
          </a:xfrm>
          <a:prstGeom prst="roundRect">
            <a:avLst/>
          </a:prstGeom>
          <a:gradFill>
            <a:gsLst>
              <a:gs pos="100000">
                <a:srgbClr val="FFFF00">
                  <a:alpha val="46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6293" y="3536559"/>
            <a:ext cx="108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BC</a:t>
            </a:r>
          </a:p>
          <a:p>
            <a:r>
              <a:rPr lang="en-US" sz="4000" b="1" dirty="0" smtClean="0"/>
              <a:t>AB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48500" y="4703981"/>
            <a:ext cx="1086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ON QC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8361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US" sz="4400" b="1" dirty="0">
                <a:solidFill>
                  <a:srgbClr val="145159"/>
                </a:solidFill>
                <a:latin typeface="+mj-lt"/>
              </a:rPr>
              <a:t>LEARN (QC)</a:t>
            </a:r>
            <a:br>
              <a:rPr lang="en-US" sz="4400" b="1" dirty="0">
                <a:solidFill>
                  <a:srgbClr val="145159"/>
                </a:solidFill>
                <a:latin typeface="+mj-lt"/>
              </a:rPr>
            </a:br>
            <a:r>
              <a:rPr lang="en-US" sz="2800" dirty="0">
                <a:solidFill>
                  <a:srgbClr val="145159"/>
                </a:solidFill>
                <a:latin typeface="+mj-lt"/>
              </a:rPr>
              <a:t>http://</a:t>
            </a:r>
            <a:r>
              <a:rPr lang="en-US" sz="2800" dirty="0" err="1">
                <a:solidFill>
                  <a:srgbClr val="145159"/>
                </a:solidFill>
                <a:latin typeface="+mj-lt"/>
              </a:rPr>
              <a:t>www.learnquebec.ca</a:t>
            </a:r>
            <a:r>
              <a:rPr lang="en-US" sz="2800" dirty="0">
                <a:solidFill>
                  <a:srgbClr val="145159"/>
                </a:solidFill>
                <a:latin typeface="+mj-lt"/>
              </a:rPr>
              <a:t>/home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4084"/>
            <a:ext cx="9191993" cy="4939116"/>
          </a:xfrm>
        </p:spPr>
      </p:pic>
    </p:spTree>
    <p:extLst>
      <p:ext uri="{BB962C8B-B14F-4D97-AF65-F5344CB8AC3E}">
        <p14:creationId xmlns:p14="http://schemas.microsoft.com/office/powerpoint/2010/main" val="31000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13" y="1165067"/>
            <a:ext cx="6742166" cy="5692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929" y="176981"/>
            <a:ext cx="7891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45159"/>
                </a:solidFill>
              </a:rPr>
              <a:t>REFAD - http://</a:t>
            </a:r>
            <a:r>
              <a:rPr lang="en-US" sz="4400" b="1" dirty="0" err="1">
                <a:solidFill>
                  <a:srgbClr val="145159"/>
                </a:solidFill>
              </a:rPr>
              <a:t>www.refad.ca</a:t>
            </a:r>
            <a:r>
              <a:rPr lang="en-US" sz="4400" b="1" dirty="0">
                <a:solidFill>
                  <a:srgbClr val="145159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3981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US" sz="4400" b="1" dirty="0" smtClean="0">
                <a:solidFill>
                  <a:srgbClr val="145159"/>
                </a:solidFill>
                <a:latin typeface="+mj-lt"/>
              </a:rPr>
              <a:t>E-Learning </a:t>
            </a:r>
            <a:r>
              <a:rPr lang="en-US" sz="4400" b="1" dirty="0">
                <a:solidFill>
                  <a:srgbClr val="145159"/>
                </a:solidFill>
                <a:latin typeface="+mj-lt"/>
              </a:rPr>
              <a:t>Ontario Resources</a:t>
            </a:r>
            <a:br>
              <a:rPr lang="en-US" sz="4400" b="1" dirty="0">
                <a:solidFill>
                  <a:srgbClr val="145159"/>
                </a:solidFill>
                <a:latin typeface="+mj-lt"/>
              </a:rPr>
            </a:br>
            <a:r>
              <a:rPr lang="en-US" sz="4400" b="1" dirty="0">
                <a:solidFill>
                  <a:srgbClr val="145159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145159"/>
                </a:solidFill>
                <a:latin typeface="+mj-lt"/>
              </a:rPr>
              <a:t>http://</a:t>
            </a:r>
            <a:r>
              <a:rPr lang="en-US" sz="2800" dirty="0" err="1">
                <a:solidFill>
                  <a:srgbClr val="145159"/>
                </a:solidFill>
                <a:latin typeface="+mj-lt"/>
              </a:rPr>
              <a:t>www.edu.gov.on.ca</a:t>
            </a:r>
            <a:r>
              <a:rPr lang="en-US" sz="2800" dirty="0">
                <a:solidFill>
                  <a:srgbClr val="145159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145159"/>
                </a:solidFill>
                <a:latin typeface="+mj-lt"/>
              </a:rPr>
              <a:t>elearning</a:t>
            </a:r>
            <a:r>
              <a:rPr lang="en-US" sz="2800" dirty="0">
                <a:solidFill>
                  <a:srgbClr val="145159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145159"/>
                </a:solidFill>
                <a:latin typeface="+mj-lt"/>
              </a:rPr>
              <a:t>bank.html</a:t>
            </a:r>
            <a:endParaRPr lang="en-US" sz="2800" dirty="0">
              <a:solidFill>
                <a:srgbClr val="145159"/>
              </a:solidFill>
              <a:latin typeface="+mj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079"/>
            <a:ext cx="9144000" cy="19066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606800"/>
            <a:ext cx="8991600" cy="119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4838700"/>
            <a:ext cx="9029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0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US" sz="4400" b="1" dirty="0">
                <a:solidFill>
                  <a:srgbClr val="145159"/>
                </a:solidFill>
                <a:latin typeface="+mj-lt"/>
              </a:rPr>
              <a:t>CFORP (ON)</a:t>
            </a:r>
            <a:br>
              <a:rPr lang="en-US" sz="4400" b="1" dirty="0">
                <a:solidFill>
                  <a:srgbClr val="145159"/>
                </a:solidFill>
                <a:latin typeface="+mj-lt"/>
              </a:rPr>
            </a:br>
            <a:r>
              <a:rPr lang="en-US" sz="4400" b="1" dirty="0">
                <a:solidFill>
                  <a:srgbClr val="145159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145159"/>
                </a:solidFill>
                <a:latin typeface="+mj-lt"/>
              </a:rPr>
              <a:t>http://</a:t>
            </a:r>
            <a:r>
              <a:rPr lang="en-US" sz="3200" dirty="0" err="1">
                <a:solidFill>
                  <a:srgbClr val="145159"/>
                </a:solidFill>
                <a:latin typeface="+mj-lt"/>
              </a:rPr>
              <a:t>www.cforp.ca</a:t>
            </a:r>
            <a:r>
              <a:rPr lang="en-US" sz="3200" dirty="0">
                <a:solidFill>
                  <a:srgbClr val="145159"/>
                </a:solidFill>
                <a:latin typeface="+mj-lt"/>
              </a:rPr>
              <a:t>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237518" cy="1600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9144000" cy="28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3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806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www.edu.gov.on.ca</a:t>
            </a:r>
            <a:r>
              <a:rPr lang="en-US" sz="2800" dirty="0"/>
              <a:t>/</a:t>
            </a:r>
            <a:r>
              <a:rPr lang="en-US" sz="2800" dirty="0" err="1"/>
              <a:t>elearning</a:t>
            </a:r>
            <a:r>
              <a:rPr lang="en-US" sz="2800" dirty="0"/>
              <a:t>/</a:t>
            </a:r>
            <a:r>
              <a:rPr lang="en-US" sz="2800" dirty="0" err="1"/>
              <a:t>strategy.html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8" y="1155768"/>
            <a:ext cx="8045355" cy="5613820"/>
          </a:xfrm>
        </p:spPr>
      </p:pic>
      <p:cxnSp>
        <p:nvCxnSpPr>
          <p:cNvPr id="6" name="Straight Connector 5"/>
          <p:cNvCxnSpPr/>
          <p:nvPr/>
        </p:nvCxnSpPr>
        <p:spPr>
          <a:xfrm>
            <a:off x="136478" y="4885899"/>
            <a:ext cx="839340" cy="0"/>
          </a:xfrm>
          <a:prstGeom prst="line">
            <a:avLst/>
          </a:prstGeom>
          <a:ln w="127000">
            <a:solidFill>
              <a:srgbClr val="FF0000"/>
            </a:solidFill>
            <a:headEnd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6478" y="5297607"/>
            <a:ext cx="839340" cy="0"/>
          </a:xfrm>
          <a:prstGeom prst="line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013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>
            <a:normAutofit/>
          </a:bodyPr>
          <a:lstStyle/>
          <a:p>
            <a:pPr marL="0" indent="0" algn="ctr"/>
            <a:r>
              <a:rPr lang="en-US" b="1" dirty="0" smtClean="0">
                <a:solidFill>
                  <a:srgbClr val="145159"/>
                </a:solidFill>
              </a:rPr>
              <a:t>Resources </a:t>
            </a:r>
            <a:r>
              <a:rPr lang="en-US" b="1" dirty="0" smtClean="0">
                <a:solidFill>
                  <a:srgbClr val="145159"/>
                </a:solidFill>
              </a:rPr>
              <a:t>for </a:t>
            </a:r>
            <a:r>
              <a:rPr lang="en-US" b="1" dirty="0" smtClean="0">
                <a:solidFill>
                  <a:srgbClr val="145159"/>
                </a:solidFill>
              </a:rPr>
              <a:t>online programs</a:t>
            </a:r>
            <a:r>
              <a:rPr lang="en-US" b="1" dirty="0" smtClean="0">
                <a:solidFill>
                  <a:srgbClr val="145159"/>
                </a:solidFill>
              </a:rPr>
              <a:t>?</a:t>
            </a:r>
            <a:endParaRPr lang="en-US" b="1" dirty="0">
              <a:solidFill>
                <a:srgbClr val="14515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/>
          </a:bodyPr>
          <a:lstStyle/>
          <a:p>
            <a:pPr marL="40005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4400" b="1" dirty="0" smtClean="0">
                <a:solidFill>
                  <a:srgbClr val="145159"/>
                </a:solidFill>
              </a:rPr>
              <a:t>Ministries of </a:t>
            </a:r>
            <a:r>
              <a:rPr lang="en-US" sz="4400" b="1" dirty="0" smtClean="0">
                <a:solidFill>
                  <a:srgbClr val="145159"/>
                </a:solidFill>
              </a:rPr>
              <a:t>Education</a:t>
            </a:r>
          </a:p>
          <a:p>
            <a:pPr marL="40005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4400" b="1" dirty="0" smtClean="0">
              <a:solidFill>
                <a:srgbClr val="145159"/>
              </a:solidFill>
            </a:endParaRPr>
          </a:p>
          <a:p>
            <a:pPr marL="971550" marR="0" lvl="1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en-US" sz="4400" b="1" dirty="0" smtClean="0">
                <a:solidFill>
                  <a:srgbClr val="145159"/>
                </a:solidFill>
              </a:rPr>
              <a:t>Rest of Canada</a:t>
            </a:r>
          </a:p>
          <a:p>
            <a:pPr marL="1828800" lvl="3" indent="-571500" defTabSz="914400">
              <a:spcBef>
                <a:spcPts val="0"/>
              </a:spcBef>
              <a:buFont typeface=".AppleSystemUIFont" charset="-120"/>
              <a:buChar char="X"/>
              <a:defRPr/>
            </a:pPr>
            <a:r>
              <a:rPr lang="en-US" sz="3600" b="1" dirty="0" smtClean="0">
                <a:solidFill>
                  <a:srgbClr val="145159"/>
                </a:solidFill>
              </a:rPr>
              <a:t>AB</a:t>
            </a:r>
            <a:endParaRPr lang="en-US" sz="3600" b="1" dirty="0" smtClean="0">
              <a:solidFill>
                <a:srgbClr val="145159"/>
              </a:solidFill>
            </a:endParaRPr>
          </a:p>
          <a:p>
            <a:pPr marL="1828800" lvl="3" indent="-571500" defTabSz="914400">
              <a:spcBef>
                <a:spcPts val="0"/>
              </a:spcBef>
              <a:buFont typeface=".AppleSystemUIFont" charset="-120"/>
              <a:buChar char="X"/>
              <a:defRPr/>
            </a:pPr>
            <a:r>
              <a:rPr lang="en-US" sz="3600" b="1" dirty="0" smtClean="0">
                <a:solidFill>
                  <a:srgbClr val="145159"/>
                </a:solidFill>
              </a:rPr>
              <a:t>BC</a:t>
            </a:r>
          </a:p>
        </p:txBody>
      </p:sp>
    </p:spTree>
    <p:extLst>
      <p:ext uri="{BB962C8B-B14F-4D97-AF65-F5344CB8AC3E}">
        <p14:creationId xmlns:p14="http://schemas.microsoft.com/office/powerpoint/2010/main" val="107307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www.adlc.ca</a:t>
            </a:r>
            <a:r>
              <a:rPr lang="en-US" dirty="0"/>
              <a:t>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" y="1787857"/>
            <a:ext cx="9026619" cy="4135271"/>
          </a:xfrm>
        </p:spPr>
      </p:pic>
    </p:spTree>
    <p:extLst>
      <p:ext uri="{BB962C8B-B14F-4D97-AF65-F5344CB8AC3E}">
        <p14:creationId xmlns:p14="http://schemas.microsoft.com/office/powerpoint/2010/main" val="914283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US" sz="4400" b="1" dirty="0">
                <a:solidFill>
                  <a:srgbClr val="145159"/>
                </a:solidFill>
                <a:latin typeface="+mj-lt"/>
              </a:rPr>
              <a:t>Alberta Moodle Hub</a:t>
            </a:r>
            <a:br>
              <a:rPr lang="en-US" sz="4400" b="1" dirty="0">
                <a:solidFill>
                  <a:srgbClr val="145159"/>
                </a:solidFill>
                <a:latin typeface="+mj-lt"/>
              </a:rPr>
            </a:br>
            <a:r>
              <a:rPr lang="en-US" sz="3200" dirty="0">
                <a:solidFill>
                  <a:srgbClr val="145159"/>
                </a:solidFill>
                <a:latin typeface="+mj-lt"/>
              </a:rPr>
              <a:t>http://</a:t>
            </a:r>
            <a:r>
              <a:rPr lang="en-US" sz="3200" dirty="0" err="1">
                <a:solidFill>
                  <a:srgbClr val="145159"/>
                </a:solidFill>
                <a:latin typeface="+mj-lt"/>
              </a:rPr>
              <a:t>hub.rockyview.ab.ca</a:t>
            </a:r>
            <a:r>
              <a:rPr lang="en-US" sz="3200" dirty="0">
                <a:solidFill>
                  <a:srgbClr val="145159"/>
                </a:solidFill>
                <a:latin typeface="+mj-lt"/>
              </a:rPr>
              <a:t>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71600"/>
            <a:ext cx="9126197" cy="36345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9777"/>
            <a:ext cx="9126196" cy="30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US" sz="4400" b="1" dirty="0" smtClean="0">
                <a:solidFill>
                  <a:srgbClr val="145159"/>
                </a:solidFill>
                <a:latin typeface="+mj-lt"/>
              </a:rPr>
              <a:t>BC Learning </a:t>
            </a:r>
            <a:r>
              <a:rPr lang="en-US" sz="4400" b="1" dirty="0">
                <a:solidFill>
                  <a:srgbClr val="145159"/>
                </a:solidFill>
                <a:latin typeface="+mj-lt"/>
              </a:rPr>
              <a:t>Network</a:t>
            </a:r>
            <a:br>
              <a:rPr lang="en-US" sz="4400" b="1" dirty="0">
                <a:solidFill>
                  <a:srgbClr val="145159"/>
                </a:solidFill>
                <a:latin typeface="+mj-lt"/>
              </a:rPr>
            </a:br>
            <a:r>
              <a:rPr lang="en-US" sz="2800" dirty="0">
                <a:solidFill>
                  <a:srgbClr val="145159"/>
                </a:solidFill>
                <a:latin typeface="+mj-lt"/>
              </a:rPr>
              <a:t>https://</a:t>
            </a:r>
            <a:r>
              <a:rPr lang="en-US" sz="2800" dirty="0" err="1">
                <a:solidFill>
                  <a:srgbClr val="145159"/>
                </a:solidFill>
                <a:latin typeface="+mj-lt"/>
              </a:rPr>
              <a:t>bclearningnetwork.com</a:t>
            </a:r>
            <a:r>
              <a:rPr lang="en-US" sz="2800" dirty="0">
                <a:solidFill>
                  <a:srgbClr val="145159"/>
                </a:solidFill>
                <a:latin typeface="+mj-lt"/>
              </a:rPr>
              <a:t>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46" y="1371600"/>
            <a:ext cx="6365054" cy="5486400"/>
          </a:xfrm>
        </p:spPr>
      </p:pic>
    </p:spTree>
    <p:extLst>
      <p:ext uri="{BB962C8B-B14F-4D97-AF65-F5344CB8AC3E}">
        <p14:creationId xmlns:p14="http://schemas.microsoft.com/office/powerpoint/2010/main" val="52232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575721"/>
              </p:ext>
            </p:extLst>
          </p:nvPr>
        </p:nvGraphicFramePr>
        <p:xfrm>
          <a:off x="873124" y="878158"/>
          <a:ext cx="7381875" cy="6096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Document" r:id="rId3" imgW="6489700" imgH="5359400" progId="Word.Document.12">
                  <p:embed/>
                </p:oleObj>
              </mc:Choice>
              <mc:Fallback>
                <p:oleObj name="Document" r:id="rId3" imgW="6489700" imgH="5359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3124" y="878158"/>
                        <a:ext cx="7381875" cy="60961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Methodology</a:t>
            </a:r>
            <a:endParaRPr lang="en-US" sz="4800" b="1" dirty="0">
              <a:solidFill>
                <a:srgbClr val="145159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254999" y="878158"/>
            <a:ext cx="0" cy="58687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21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92163"/>
          </a:xfrm>
        </p:spPr>
        <p:txBody>
          <a:bodyPr>
            <a:normAutofit fontScale="90000"/>
          </a:bodyPr>
          <a:lstStyle/>
          <a:p>
            <a:pPr marL="0" indent="0" algn="ctr"/>
            <a:r>
              <a:rPr lang="en-US" sz="4000" b="1" strike="sngStrike" dirty="0" smtClean="0">
                <a:solidFill>
                  <a:srgbClr val="145159"/>
                </a:solidFill>
                <a:latin typeface="+mj-lt"/>
              </a:rPr>
              <a:t>BC</a:t>
            </a:r>
            <a:r>
              <a:rPr lang="en-US" sz="4000" b="1" dirty="0" smtClean="0">
                <a:solidFill>
                  <a:srgbClr val="145159"/>
                </a:solidFill>
                <a:latin typeface="+mj-lt"/>
              </a:rPr>
              <a:t> Western Canada Learning Network</a:t>
            </a:r>
            <a:br>
              <a:rPr lang="en-US" sz="4000" b="1" dirty="0" smtClean="0">
                <a:solidFill>
                  <a:srgbClr val="145159"/>
                </a:solidFill>
                <a:latin typeface="+mj-lt"/>
              </a:rPr>
            </a:br>
            <a:r>
              <a:rPr lang="en-US" sz="3200" dirty="0">
                <a:solidFill>
                  <a:srgbClr val="145159"/>
                </a:solidFill>
                <a:latin typeface="+mj-lt"/>
              </a:rPr>
              <a:t>https://</a:t>
            </a:r>
            <a:r>
              <a:rPr lang="en-US" sz="3200" dirty="0" err="1">
                <a:solidFill>
                  <a:srgbClr val="145159"/>
                </a:solidFill>
                <a:latin typeface="+mj-lt"/>
              </a:rPr>
              <a:t>bclearningnetwork.com</a:t>
            </a:r>
            <a:r>
              <a:rPr lang="en-US" sz="3200" dirty="0">
                <a:solidFill>
                  <a:srgbClr val="145159"/>
                </a:solidFill>
                <a:latin typeface="+mj-lt"/>
              </a:rPr>
              <a:t>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8966433" cy="3352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851067"/>
            <a:ext cx="7086600" cy="186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5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145159"/>
                </a:solidFill>
              </a:rPr>
              <a:t>BlendED</a:t>
            </a:r>
            <a:r>
              <a:rPr lang="en-US" dirty="0">
                <a:solidFill>
                  <a:srgbClr val="145159"/>
                </a:solidFill>
              </a:rPr>
              <a:t> Alberta http://</a:t>
            </a:r>
            <a:r>
              <a:rPr lang="en-US" dirty="0" err="1">
                <a:solidFill>
                  <a:srgbClr val="145159"/>
                </a:solidFill>
              </a:rPr>
              <a:t>www.blendedalberta.ca</a:t>
            </a:r>
            <a:r>
              <a:rPr lang="en-US" dirty="0">
                <a:solidFill>
                  <a:srgbClr val="145159"/>
                </a:solidFill>
              </a:rPr>
              <a:t>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22" y="1600200"/>
            <a:ext cx="6497156" cy="4525963"/>
          </a:xfrm>
        </p:spPr>
      </p:pic>
    </p:spTree>
    <p:extLst>
      <p:ext uri="{BB962C8B-B14F-4D97-AF65-F5344CB8AC3E}">
        <p14:creationId xmlns:p14="http://schemas.microsoft.com/office/powerpoint/2010/main" val="91972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BlendEd</a:t>
            </a:r>
            <a:r>
              <a:rPr lang="en-US" dirty="0"/>
              <a:t> BC - https://</a:t>
            </a:r>
            <a:r>
              <a:rPr lang="en-US" dirty="0" err="1"/>
              <a:t>blendedbc.com</a:t>
            </a:r>
            <a:r>
              <a:rPr lang="en-US" dirty="0"/>
              <a:t>/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" y="2524836"/>
            <a:ext cx="9111178" cy="2686367"/>
          </a:xfrm>
        </p:spPr>
      </p:pic>
    </p:spTree>
    <p:extLst>
      <p:ext uri="{BB962C8B-B14F-4D97-AF65-F5344CB8AC3E}">
        <p14:creationId xmlns:p14="http://schemas.microsoft.com/office/powerpoint/2010/main" val="161847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630"/>
            <a:ext cx="8229600" cy="901783"/>
          </a:xfrm>
        </p:spPr>
        <p:txBody>
          <a:bodyPr/>
          <a:lstStyle/>
          <a:p>
            <a:r>
              <a:rPr lang="en-US" b="0" i="0" dirty="0" smtClean="0">
                <a:solidFill>
                  <a:srgbClr val="145159"/>
                </a:solidFill>
                <a:latin typeface="+mn-lt"/>
                <a:cs typeface="Calibri"/>
              </a:rPr>
              <a:t>Trending</a:t>
            </a:r>
            <a:r>
              <a:rPr lang="mr-IN" b="0" i="0" dirty="0" smtClean="0">
                <a:solidFill>
                  <a:srgbClr val="145159"/>
                </a:solidFill>
                <a:latin typeface="+mn-lt"/>
                <a:cs typeface="Calibri"/>
              </a:rPr>
              <a:t>…</a:t>
            </a:r>
            <a:endParaRPr lang="en-US" b="0" i="0" dirty="0">
              <a:solidFill>
                <a:srgbClr val="145159"/>
              </a:solidFill>
              <a:latin typeface="+mn-lt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1421"/>
            <a:ext cx="8229600" cy="3922026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dirty="0">
                <a:solidFill>
                  <a:srgbClr val="145159"/>
                </a:solidFill>
                <a:cs typeface="Calibri"/>
              </a:rPr>
              <a:t>Blended and online practices are blurring – it is more about learning within flexible structures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dirty="0">
                <a:solidFill>
                  <a:srgbClr val="145159"/>
                </a:solidFill>
                <a:cs typeface="Calibri"/>
              </a:rPr>
              <a:t>Transition from online to blended more difficult than from </a:t>
            </a:r>
            <a:r>
              <a:rPr lang="en-US" sz="2600" dirty="0" smtClean="0">
                <a:solidFill>
                  <a:srgbClr val="145159"/>
                </a:solidFill>
                <a:cs typeface="Calibri"/>
              </a:rPr>
              <a:t>classroom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>
                <a:solidFill>
                  <a:srgbClr val="145159"/>
                </a:solidFill>
                <a:cs typeface="Calibri"/>
              </a:rPr>
              <a:t>Personalization </a:t>
            </a:r>
            <a:r>
              <a:rPr lang="en-US" sz="2600" dirty="0">
                <a:solidFill>
                  <a:srgbClr val="145159"/>
                </a:solidFill>
                <a:cs typeface="Calibri"/>
              </a:rPr>
              <a:t>and flexibility critical drivers in </a:t>
            </a:r>
            <a:r>
              <a:rPr lang="en-US" sz="2600" dirty="0" smtClean="0">
                <a:solidFill>
                  <a:srgbClr val="145159"/>
                </a:solidFill>
                <a:cs typeface="Calibri"/>
              </a:rPr>
              <a:t>Canada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600" dirty="0" smtClean="0">
                <a:solidFill>
                  <a:srgbClr val="145159"/>
                </a:solidFill>
                <a:cs typeface="Calibri"/>
              </a:rPr>
              <a:t>Competency-based emerging in new </a:t>
            </a:r>
            <a:r>
              <a:rPr lang="en-US" sz="2600" dirty="0" smtClean="0">
                <a:solidFill>
                  <a:srgbClr val="145159"/>
                </a:solidFill>
                <a:cs typeface="Calibri"/>
              </a:rPr>
              <a:t>curriculum</a:t>
            </a:r>
          </a:p>
          <a:p>
            <a:pPr marL="514350" lvl="0" indent="-514350">
              <a:buFont typeface="+mj-lt"/>
              <a:buAutoNum type="arabicPeriod"/>
            </a:pPr>
            <a:endParaRPr lang="en-US" sz="2600" dirty="0">
              <a:solidFill>
                <a:srgbClr val="145159"/>
              </a:solidFill>
              <a:cs typeface="Calibri"/>
            </a:endParaRPr>
          </a:p>
          <a:p>
            <a:r>
              <a:rPr lang="en-US" sz="2600" b="1" i="1" dirty="0">
                <a:solidFill>
                  <a:srgbClr val="FF0000"/>
                </a:solidFill>
                <a:cs typeface="Calibri"/>
              </a:rPr>
              <a:t>Research focus on better data and exploring </a:t>
            </a:r>
            <a:r>
              <a:rPr lang="en-US" sz="2600" b="1" i="1" dirty="0" smtClean="0">
                <a:solidFill>
                  <a:srgbClr val="FF0000"/>
                </a:solidFill>
                <a:cs typeface="Calibri"/>
              </a:rPr>
              <a:t>innovation</a:t>
            </a:r>
            <a:endParaRPr lang="en-US" sz="2600" b="1" i="1" dirty="0">
              <a:solidFill>
                <a:srgbClr val="FF0000"/>
              </a:solidFill>
              <a:cs typeface="Calibri"/>
            </a:endParaRPr>
          </a:p>
          <a:p>
            <a:endParaRPr lang="en-US" sz="2600" b="0" i="0" dirty="0" smtClean="0">
              <a:solidFill>
                <a:srgbClr val="145159"/>
              </a:solidFill>
              <a:cs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3400" y="5922676"/>
            <a:ext cx="7924800" cy="1588"/>
          </a:xfrm>
          <a:prstGeom prst="straightConnector1">
            <a:avLst/>
          </a:prstGeom>
          <a:ln w="114300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50878" y="5228311"/>
            <a:ext cx="6864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45159"/>
                </a:solidFill>
              </a:rPr>
              <a:t>Online		         Blended			Classroom</a:t>
            </a:r>
            <a:endParaRPr lang="en-US" sz="2800" dirty="0">
              <a:solidFill>
                <a:srgbClr val="1451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0878" y="6167735"/>
            <a:ext cx="6864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145159"/>
                </a:solidFill>
              </a:rPr>
              <a:t>Personalized		</a:t>
            </a:r>
            <a:r>
              <a:rPr lang="en-US" sz="2800" dirty="0">
                <a:solidFill>
                  <a:srgbClr val="145159"/>
                </a:solidFill>
              </a:rPr>
              <a:t> </a:t>
            </a:r>
            <a:r>
              <a:rPr lang="en-US" sz="2800" dirty="0" smtClean="0">
                <a:solidFill>
                  <a:srgbClr val="145159"/>
                </a:solidFill>
              </a:rPr>
              <a:t>   </a:t>
            </a:r>
            <a:r>
              <a:rPr lang="en-US" sz="2800" dirty="0" smtClean="0">
                <a:solidFill>
                  <a:srgbClr val="145159"/>
                </a:solidFill>
              </a:rPr>
              <a:t>Blurred	</a:t>
            </a:r>
            <a:r>
              <a:rPr lang="en-US" sz="2800" dirty="0" smtClean="0">
                <a:solidFill>
                  <a:srgbClr val="145159"/>
                </a:solidFill>
              </a:rPr>
              <a:t>         Partnerships</a:t>
            </a:r>
            <a:endParaRPr lang="en-US" sz="2800" dirty="0">
              <a:solidFill>
                <a:srgbClr val="1451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5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3905250" cy="5973762"/>
          </a:xfrm>
        </p:spPr>
        <p:txBody>
          <a:bodyPr/>
          <a:lstStyle/>
          <a:p>
            <a:pPr eaLnBrk="1" hangingPunct="1"/>
            <a:r>
              <a:rPr lang="en-US" sz="6000" dirty="0">
                <a:solidFill>
                  <a:srgbClr val="145159"/>
                </a:solidFill>
                <a:latin typeface="Calibri" charset="0"/>
                <a:ea typeface="ＭＳ Ｐゴシック" charset="0"/>
                <a:cs typeface="ＭＳ Ｐゴシック" charset="0"/>
              </a:rPr>
              <a:t>Your Questions and Comments</a:t>
            </a:r>
          </a:p>
        </p:txBody>
      </p:sp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0"/>
            <a:ext cx="478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76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Content Placeholder 2"/>
          <p:cNvSpPr>
            <a:spLocks noGrp="1"/>
          </p:cNvSpPr>
          <p:nvPr>
            <p:ph idx="4294967295"/>
          </p:nvPr>
        </p:nvSpPr>
        <p:spPr>
          <a:xfrm>
            <a:off x="0" y="3384647"/>
            <a:ext cx="4354773" cy="3193576"/>
          </a:xfrm>
        </p:spPr>
        <p:txBody>
          <a:bodyPr>
            <a:normAutofit fontScale="92500" lnSpcReduction="10000"/>
          </a:bodyPr>
          <a:lstStyle/>
          <a:p>
            <a:pPr algn="ctr">
              <a:buFontTx/>
              <a:buNone/>
            </a:pPr>
            <a:r>
              <a:rPr lang="en-US" dirty="0">
                <a:solidFill>
                  <a:srgbClr val="145159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dirty="0" smtClean="0">
                <a:solidFill>
                  <a:srgbClr val="145159"/>
                </a:solidFill>
                <a:latin typeface="Calibri" charset="0"/>
                <a:ea typeface="ＭＳ Ｐゴシック" charset="0"/>
                <a:cs typeface="ＭＳ Ｐゴシック" charset="0"/>
              </a:rPr>
              <a:t>Associate Professor of Instructional </a:t>
            </a:r>
            <a:r>
              <a:rPr lang="en-US" dirty="0" smtClean="0">
                <a:solidFill>
                  <a:srgbClr val="145159"/>
                </a:solidFill>
                <a:latin typeface="Calibri" charset="0"/>
                <a:ea typeface="ＭＳ Ｐゴシック" charset="0"/>
                <a:cs typeface="ＭＳ Ｐゴシック" charset="0"/>
              </a:rPr>
              <a:t>Design</a:t>
            </a:r>
          </a:p>
          <a:p>
            <a:pPr algn="ctr">
              <a:buFontTx/>
              <a:buNone/>
            </a:pPr>
            <a:endParaRPr lang="en-US" sz="2200" dirty="0" smtClean="0">
              <a:solidFill>
                <a:srgbClr val="145159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r>
              <a:rPr lang="en-US" sz="3000" dirty="0" smtClean="0">
                <a:solidFill>
                  <a:srgbClr val="145159"/>
                </a:solidFill>
                <a:latin typeface="Calibri" charset="0"/>
                <a:ea typeface="ＭＳ Ｐゴシック" charset="0"/>
                <a:cs typeface="ＭＳ Ｐゴシック" charset="0"/>
              </a:rPr>
              <a:t>Touro University California</a:t>
            </a:r>
            <a:endParaRPr lang="en-US" sz="3000" dirty="0">
              <a:solidFill>
                <a:srgbClr val="145159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algn="ctr">
              <a:buFontTx/>
              <a:buNone/>
            </a:pPr>
            <a:r>
              <a:rPr lang="en-US" sz="3200" dirty="0" err="1">
                <a:solidFill>
                  <a:srgbClr val="145159"/>
                </a:solidFill>
                <a:latin typeface="Calibri" charset="0"/>
                <a:ea typeface="ＭＳ Ｐゴシック" charset="0"/>
              </a:rPr>
              <a:t>mkbarbour@gmail.com</a:t>
            </a:r>
            <a:endParaRPr lang="en-US" sz="3200" dirty="0">
              <a:solidFill>
                <a:srgbClr val="145159"/>
              </a:solidFill>
              <a:latin typeface="Calibri" charset="0"/>
              <a:ea typeface="ＭＳ Ｐゴシック" charset="0"/>
            </a:endParaRPr>
          </a:p>
          <a:p>
            <a:pPr lvl="1" algn="ctr">
              <a:buFontTx/>
              <a:buNone/>
            </a:pPr>
            <a:endParaRPr lang="en-US" sz="3200" dirty="0" smtClean="0">
              <a:solidFill>
                <a:srgbClr val="145159"/>
              </a:solidFill>
              <a:latin typeface="Calibri" charset="0"/>
              <a:ea typeface="ＭＳ Ｐゴシック" charset="0"/>
            </a:endParaRPr>
          </a:p>
          <a:p>
            <a:pPr lvl="1" algn="ctr">
              <a:buFontTx/>
              <a:buNone/>
            </a:pPr>
            <a:r>
              <a:rPr lang="en-US" sz="2200" dirty="0" smtClean="0">
                <a:solidFill>
                  <a:srgbClr val="145159"/>
                </a:solidFill>
                <a:latin typeface="Calibri" charset="0"/>
                <a:ea typeface="ＭＳ Ｐゴシック" charset="0"/>
              </a:rPr>
              <a:t>http</a:t>
            </a:r>
            <a:r>
              <a:rPr lang="en-US" sz="2200" dirty="0">
                <a:solidFill>
                  <a:srgbClr val="145159"/>
                </a:solidFill>
                <a:latin typeface="Calibri" charset="0"/>
                <a:ea typeface="ＭＳ Ｐゴシック" charset="0"/>
              </a:rPr>
              <a:t>://</a:t>
            </a:r>
            <a:r>
              <a:rPr lang="en-US" sz="2200" dirty="0" err="1">
                <a:solidFill>
                  <a:srgbClr val="145159"/>
                </a:solidFill>
                <a:latin typeface="Calibri" charset="0"/>
                <a:ea typeface="ＭＳ Ｐゴシック" charset="0"/>
              </a:rPr>
              <a:t>www.michaelbarbour.com</a:t>
            </a:r>
            <a:endParaRPr lang="en-US" sz="2200" dirty="0">
              <a:solidFill>
                <a:srgbClr val="145159"/>
              </a:solidFill>
              <a:latin typeface="Calibri" charset="0"/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solidFill>
                <a:srgbClr val="14515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3" y="1705975"/>
            <a:ext cx="4387478" cy="146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899546" y="3384647"/>
            <a:ext cx="4107976" cy="31935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dirty="0" smtClean="0">
                <a:solidFill>
                  <a:srgbClr val="145159"/>
                </a:solidFill>
                <a:latin typeface="Calibri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3500" dirty="0" smtClean="0">
                <a:solidFill>
                  <a:srgbClr val="145159"/>
                </a:solidFill>
                <a:latin typeface="Calibri" charset="0"/>
                <a:ea typeface="ＭＳ Ｐゴシック" charset="0"/>
                <a:cs typeface="ＭＳ Ｐゴシック" charset="0"/>
              </a:rPr>
              <a:t>Randy LaBonte</a:t>
            </a:r>
          </a:p>
          <a:p>
            <a:pPr algn="ctr">
              <a:buFontTx/>
              <a:buNone/>
            </a:pPr>
            <a:r>
              <a:rPr lang="en-US" sz="3500" dirty="0" smtClean="0">
                <a:solidFill>
                  <a:srgbClr val="145159"/>
                </a:solidFill>
                <a:latin typeface="Calibri" charset="0"/>
                <a:ea typeface="ＭＳ Ｐゴシック" charset="0"/>
                <a:cs typeface="ＭＳ Ｐゴシック" charset="0"/>
              </a:rPr>
              <a:t>CEO -- CANeLearn</a:t>
            </a:r>
          </a:p>
          <a:p>
            <a:pPr algn="ctr">
              <a:buFontTx/>
              <a:buNone/>
            </a:pPr>
            <a:endParaRPr lang="en-US" sz="2200" dirty="0" smtClean="0">
              <a:solidFill>
                <a:srgbClr val="145159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>
              <a:buFontTx/>
              <a:buNone/>
            </a:pPr>
            <a:r>
              <a:rPr lang="en-US" sz="2600" dirty="0" smtClean="0">
                <a:solidFill>
                  <a:srgbClr val="145159"/>
                </a:solidFill>
                <a:latin typeface="Calibri" charset="0"/>
                <a:ea typeface="ＭＳ Ｐゴシック" charset="0"/>
                <a:cs typeface="ＭＳ Ｐゴシック" charset="0"/>
              </a:rPr>
              <a:t>Canadian eLearning Network</a:t>
            </a:r>
          </a:p>
          <a:p>
            <a:pPr lvl="1" algn="ctr">
              <a:buFontTx/>
              <a:buNone/>
            </a:pPr>
            <a:r>
              <a:rPr lang="en-US" sz="2600" dirty="0" err="1" smtClean="0">
                <a:solidFill>
                  <a:srgbClr val="145159"/>
                </a:solidFill>
                <a:latin typeface="Calibri" charset="0"/>
                <a:ea typeface="ＭＳ Ｐゴシック" charset="0"/>
              </a:rPr>
              <a:t>rlabonte@CANeLearn.net</a:t>
            </a:r>
            <a:endParaRPr lang="en-US" sz="2600" dirty="0" smtClean="0">
              <a:solidFill>
                <a:srgbClr val="145159"/>
              </a:solidFill>
              <a:latin typeface="Calibri" charset="0"/>
              <a:ea typeface="ＭＳ Ｐゴシック" charset="0"/>
            </a:endParaRPr>
          </a:p>
          <a:p>
            <a:pPr lvl="1" algn="ctr">
              <a:buFontTx/>
              <a:buNone/>
            </a:pPr>
            <a:endParaRPr lang="en-US" sz="3200" dirty="0" smtClean="0">
              <a:solidFill>
                <a:srgbClr val="145159"/>
              </a:solidFill>
              <a:latin typeface="Calibri" charset="0"/>
              <a:ea typeface="ＭＳ Ｐゴシック" charset="0"/>
            </a:endParaRPr>
          </a:p>
          <a:p>
            <a:pPr lvl="1" algn="ctr">
              <a:buFontTx/>
              <a:buNone/>
            </a:pPr>
            <a:r>
              <a:rPr lang="en-US" sz="2200" dirty="0" smtClean="0">
                <a:solidFill>
                  <a:srgbClr val="145159"/>
                </a:solidFill>
                <a:latin typeface="Calibri" charset="0"/>
                <a:ea typeface="ＭＳ Ｐゴシック" charset="0"/>
              </a:rPr>
              <a:t>http://</a:t>
            </a:r>
            <a:r>
              <a:rPr lang="en-US" sz="2200" dirty="0" err="1" smtClean="0">
                <a:solidFill>
                  <a:srgbClr val="145159"/>
                </a:solidFill>
                <a:latin typeface="Calibri" charset="0"/>
                <a:ea typeface="ＭＳ Ｐゴシック" charset="0"/>
              </a:rPr>
              <a:t>CANeLearn.net</a:t>
            </a:r>
            <a:endParaRPr lang="en-US" sz="2200" dirty="0" smtClean="0">
              <a:solidFill>
                <a:srgbClr val="145159"/>
              </a:solidFill>
              <a:latin typeface="Calibri" charset="0"/>
              <a:ea typeface="ＭＳ Ｐゴシック" charset="0"/>
            </a:endParaRPr>
          </a:p>
          <a:p>
            <a:pPr>
              <a:buFontTx/>
              <a:buNone/>
            </a:pPr>
            <a:endParaRPr lang="en-US" dirty="0">
              <a:solidFill>
                <a:srgbClr val="14515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070" y="259307"/>
            <a:ext cx="8584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State of the Nation: K-12 E-Learning in Canada</a:t>
            </a:r>
          </a:p>
          <a:p>
            <a:pPr algn="ctr"/>
            <a:r>
              <a:rPr lang="en-US" sz="3200" dirty="0" smtClean="0"/>
              <a:t>http</a:t>
            </a:r>
            <a:r>
              <a:rPr lang="en-US" sz="3200" dirty="0"/>
              <a:t>://k12sotn.ca/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94" y="1705975"/>
            <a:ext cx="2995375" cy="125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0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410536"/>
              </p:ext>
            </p:extLst>
          </p:nvPr>
        </p:nvGraphicFramePr>
        <p:xfrm>
          <a:off x="246575" y="1273174"/>
          <a:ext cx="9166373" cy="491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Document" r:id="rId3" imgW="6083300" imgH="3263900" progId="Word.Document.12">
                  <p:embed/>
                </p:oleObj>
              </mc:Choice>
              <mc:Fallback>
                <p:oleObj name="Document" r:id="rId3" imgW="6083300" imgH="3263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575" y="1273174"/>
                        <a:ext cx="9166373" cy="491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Individual Program Survey</a:t>
            </a:r>
            <a:endParaRPr lang="en-US" sz="4800" b="1" dirty="0">
              <a:solidFill>
                <a:srgbClr val="1451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3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Nature of K-12 E-Learning Regulation</a:t>
            </a:r>
            <a:endParaRPr lang="en-US" sz="4800" b="1" dirty="0">
              <a:solidFill>
                <a:srgbClr val="145159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287252"/>
              </p:ext>
            </p:extLst>
          </p:nvPr>
        </p:nvGraphicFramePr>
        <p:xfrm>
          <a:off x="174831" y="1317625"/>
          <a:ext cx="8860459" cy="425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Document" r:id="rId3" imgW="6083300" imgH="2921000" progId="Word.Document.12">
                  <p:embed/>
                </p:oleObj>
              </mc:Choice>
              <mc:Fallback>
                <p:oleObj name="Document" r:id="rId3" imgW="6083300" imgH="2921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831" y="1317625"/>
                        <a:ext cx="8860459" cy="425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728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30580"/>
            <a:ext cx="5943600" cy="519684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Nature of Activity</a:t>
            </a:r>
            <a:endParaRPr lang="en-US" sz="4800" b="1" dirty="0">
              <a:solidFill>
                <a:srgbClr val="14515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825" y="5504635"/>
            <a:ext cx="544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Single provincial program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Primarily district-based programs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660066"/>
                </a:solidFill>
              </a:rPr>
              <a:t>Combination of provincial and district-based programs</a:t>
            </a:r>
            <a:endParaRPr lang="en-US" dirty="0">
              <a:solidFill>
                <a:srgbClr val="660066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Use online learning programs from other provinces</a:t>
            </a:r>
            <a:r>
              <a:rPr lang="en-US" dirty="0" smtClean="0">
                <a:solidFill>
                  <a:srgbClr val="008000"/>
                </a:solidFill>
                <a:effectLst/>
              </a:rPr>
              <a:t> 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Level of K-12 E-Learning Activity</a:t>
            </a:r>
            <a:endParaRPr lang="en-US" sz="4800" b="1" dirty="0">
              <a:solidFill>
                <a:srgbClr val="145159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732508"/>
              </p:ext>
            </p:extLst>
          </p:nvPr>
        </p:nvGraphicFramePr>
        <p:xfrm>
          <a:off x="366713" y="1349375"/>
          <a:ext cx="9137650" cy="463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Document" r:id="rId3" imgW="6083300" imgH="3086100" progId="Word.Document.12">
                  <p:embed/>
                </p:oleObj>
              </mc:Choice>
              <mc:Fallback>
                <p:oleObj name="Document" r:id="rId3" imgW="6083300" imgH="308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6713" y="1349375"/>
                        <a:ext cx="9137650" cy="463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676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K-12 Distance/Online Learning Activity</a:t>
            </a:r>
            <a:endParaRPr lang="en-US" sz="4800" b="1" dirty="0">
              <a:solidFill>
                <a:srgbClr val="145159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202799"/>
              </p:ext>
            </p:extLst>
          </p:nvPr>
        </p:nvGraphicFramePr>
        <p:xfrm>
          <a:off x="256352" y="1238249"/>
          <a:ext cx="9078148" cy="4605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Document" r:id="rId3" imgW="6083300" imgH="3086100" progId="Word.Document.12">
                  <p:embed/>
                </p:oleObj>
              </mc:Choice>
              <mc:Fallback>
                <p:oleObj name="Document" r:id="rId3" imgW="6083300" imgH="308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6352" y="1238249"/>
                        <a:ext cx="9078148" cy="4605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973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145159"/>
                </a:solidFill>
              </a:rPr>
              <a:t>K-12 Distance/Online Learning Activity</a:t>
            </a:r>
            <a:endParaRPr lang="en-US" sz="4800" b="1" dirty="0">
              <a:solidFill>
                <a:srgbClr val="145159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588361"/>
              </p:ext>
            </p:extLst>
          </p:nvPr>
        </p:nvGraphicFramePr>
        <p:xfrm>
          <a:off x="109279" y="1841500"/>
          <a:ext cx="9018846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Document" r:id="rId3" imgW="6083300" imgH="2184400" progId="Word.Document.12">
                  <p:embed/>
                </p:oleObj>
              </mc:Choice>
              <mc:Fallback>
                <p:oleObj name="Document" r:id="rId3" imgW="6083300" imgH="218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279" y="1841500"/>
                        <a:ext cx="9018846" cy="323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20750" y="4895334"/>
            <a:ext cx="506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5159"/>
                </a:solidFill>
                <a:latin typeface="Times New Roman"/>
                <a:cs typeface="Times New Roman"/>
              </a:rPr>
              <a:t>* (Canadian Teachers Federation, 2000)</a:t>
            </a:r>
            <a:r>
              <a:rPr lang="en-US" dirty="0" smtClean="0">
                <a:solidFill>
                  <a:srgbClr val="145159"/>
                </a:solidFill>
                <a:effectLst/>
                <a:latin typeface="Times New Roman"/>
                <a:cs typeface="Times New Roman"/>
              </a:rPr>
              <a:t> </a:t>
            </a:r>
            <a:endParaRPr lang="en-US" dirty="0">
              <a:solidFill>
                <a:srgbClr val="145159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974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441</Words>
  <Application>Microsoft Macintosh PowerPoint</Application>
  <PresentationFormat>On-screen Show (4:3)</PresentationFormat>
  <Paragraphs>116</Paragraphs>
  <Slides>35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.AppleSystemUIFont</vt:lpstr>
      <vt:lpstr>Calibri</vt:lpstr>
      <vt:lpstr>Mangal</vt:lpstr>
      <vt:lpstr>ＭＳ Ｐゴシック</vt:lpstr>
      <vt:lpstr>Times New Roman</vt:lpstr>
      <vt:lpstr>Wingdings</vt:lpstr>
      <vt:lpstr>Arial</vt:lpstr>
      <vt:lpstr>Office Theme</vt:lpstr>
      <vt:lpstr>Document</vt:lpstr>
      <vt:lpstr>PowerPoint Presentation</vt:lpstr>
      <vt:lpstr>PowerPoint Presentation</vt:lpstr>
      <vt:lpstr>Methodology</vt:lpstr>
      <vt:lpstr>Individual Program Survey</vt:lpstr>
      <vt:lpstr>Nature of K-12 E-Learning Regulation</vt:lpstr>
      <vt:lpstr>Nature of Activity</vt:lpstr>
      <vt:lpstr>Level of K-12 E-Learning Activity</vt:lpstr>
      <vt:lpstr>K-12 Distance/Online Learning Activity</vt:lpstr>
      <vt:lpstr>K-12 Distance/Online Learning Activity</vt:lpstr>
      <vt:lpstr>K-12 Blended Learning Activity</vt:lpstr>
      <vt:lpstr>K-12 Blended Learning Activity</vt:lpstr>
      <vt:lpstr>2017 Annual Study</vt:lpstr>
      <vt:lpstr>PowerPoint Presentation</vt:lpstr>
      <vt:lpstr>PowerPoint Presentation</vt:lpstr>
      <vt:lpstr>PowerPoint Presentation</vt:lpstr>
      <vt:lpstr>PowerPoint Presentation</vt:lpstr>
      <vt:lpstr>Trending…</vt:lpstr>
      <vt:lpstr>Education in Canada</vt:lpstr>
      <vt:lpstr>PowerPoint Presentation</vt:lpstr>
      <vt:lpstr>Nature of Activity</vt:lpstr>
      <vt:lpstr>LEARN (QC) http://www.learnquebec.ca/home</vt:lpstr>
      <vt:lpstr>PowerPoint Presentation</vt:lpstr>
      <vt:lpstr>E-Learning Ontario Resources  http://www.edu.gov.on.ca/elearning/bank.html</vt:lpstr>
      <vt:lpstr>CFORP (ON)  http://www.cforp.ca/</vt:lpstr>
      <vt:lpstr>http://www.edu.gov.on.ca/elearning/strategy.html</vt:lpstr>
      <vt:lpstr>Resources for online programs?</vt:lpstr>
      <vt:lpstr>https://www.adlc.ca/</vt:lpstr>
      <vt:lpstr>Alberta Moodle Hub http://hub.rockyview.ab.ca/</vt:lpstr>
      <vt:lpstr>BC Learning Network https://bclearningnetwork.com/</vt:lpstr>
      <vt:lpstr>BC Western Canada Learning Network https://bclearningnetwork.com/</vt:lpstr>
      <vt:lpstr>BlendED Alberta http://www.blendedalberta.ca/</vt:lpstr>
      <vt:lpstr>BlendEd BC - https://blendedbc.com/</vt:lpstr>
      <vt:lpstr>Trending…</vt:lpstr>
      <vt:lpstr>Your Questions and Comments</vt:lpstr>
      <vt:lpstr>PowerPoint Presentation</vt:lpstr>
    </vt:vector>
  </TitlesOfParts>
  <Company>Touro University, California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Barbour</dc:creator>
  <cp:lastModifiedBy>Randy LaBonte</cp:lastModifiedBy>
  <cp:revision>30</cp:revision>
  <dcterms:created xsi:type="dcterms:W3CDTF">2017-12-15T14:24:21Z</dcterms:created>
  <dcterms:modified xsi:type="dcterms:W3CDTF">2018-06-06T15:14:57Z</dcterms:modified>
</cp:coreProperties>
</file>