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2"/>
  </p:notesMasterIdLst>
  <p:handoutMasterIdLst>
    <p:handoutMasterId r:id="rId23"/>
  </p:handoutMasterIdLst>
  <p:sldIdLst>
    <p:sldId id="265"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118" d="100"/>
          <a:sy n="118" d="100"/>
        </p:scale>
        <p:origin x="114" y="22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10/9/2018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10/9/2018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10/9/2018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10/9/2018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10/9/2018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10/9/2018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10/9/2018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10/9/2018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10/9/2018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10/9/2018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10/9/2018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10/9/2018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10/9/2018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10/9/2018</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o-n-l-i-f-e.blogspot.com/2012/05/blog-post.htm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hyperlink" Target="http://commons.wikimedia.org/wiki/File:Talk_face.svg" TargetMode="External"/><Relationship Id="rId5" Type="http://schemas.openxmlformats.org/officeDocument/2006/relationships/image" Target="../media/image6.png"/><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dailyclipart.net/clipart/category/book-clip-art/"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afro-ip.blogspot.com/2012/07/10-reasons-to-follow-european-approach.html" TargetMode="External"/><Relationship Id="rId2" Type="http://schemas.openxmlformats.org/officeDocument/2006/relationships/image" Target="../media/image3.jp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voicesofglass.wordpress.com/category/multiple-personality-disorder/"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4400" b="1" dirty="0">
                <a:latin typeface="+mn-lt"/>
              </a:rPr>
              <a:t>Assessment Strategies for Online Learning:  Engagement and Authenticity</a:t>
            </a:r>
            <a:endParaRPr lang="en-US" sz="4400" b="1" dirty="0">
              <a:latin typeface="+mn-lt"/>
            </a:endParaRPr>
          </a:p>
        </p:txBody>
      </p:sp>
      <p:sp>
        <p:nvSpPr>
          <p:cNvPr id="3" name="Subtitle 2"/>
          <p:cNvSpPr>
            <a:spLocks noGrp="1"/>
          </p:cNvSpPr>
          <p:nvPr>
            <p:ph type="subTitle" idx="1"/>
          </p:nvPr>
        </p:nvSpPr>
        <p:spPr/>
        <p:txBody>
          <a:bodyPr>
            <a:normAutofit lnSpcReduction="10000"/>
          </a:bodyPr>
          <a:lstStyle/>
          <a:p>
            <a:r>
              <a:rPr lang="en-US" b="1" dirty="0">
                <a:solidFill>
                  <a:srgbClr val="FF0000"/>
                </a:solidFill>
              </a:rPr>
              <a:t>A presentation to CIDER</a:t>
            </a:r>
          </a:p>
          <a:p>
            <a:r>
              <a:rPr lang="en-US" b="1" dirty="0">
                <a:solidFill>
                  <a:srgbClr val="FF0000"/>
                </a:solidFill>
              </a:rPr>
              <a:t>Wednesday, October 10, 2018</a:t>
            </a:r>
          </a:p>
          <a:p>
            <a:endParaRPr lang="en-US" b="1" dirty="0">
              <a:solidFill>
                <a:srgbClr val="FF0000"/>
              </a:solidFill>
            </a:endParaRPr>
          </a:p>
          <a:p>
            <a:r>
              <a:rPr lang="en-US" b="1" dirty="0">
                <a:solidFill>
                  <a:srgbClr val="FF0000"/>
                </a:solidFill>
              </a:rPr>
              <a:t>Dianne Conrad</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2D80-D75C-47E2-8437-3446758B0F06}"/>
              </a:ext>
            </a:extLst>
          </p:cNvPr>
          <p:cNvSpPr>
            <a:spLocks noGrp="1"/>
          </p:cNvSpPr>
          <p:nvPr>
            <p:ph type="title"/>
          </p:nvPr>
        </p:nvSpPr>
        <p:spPr/>
        <p:txBody>
          <a:bodyPr/>
          <a:lstStyle/>
          <a:p>
            <a:r>
              <a:rPr lang="en-CA" b="1" dirty="0">
                <a:latin typeface="+mn-lt"/>
              </a:rPr>
              <a:t>Themes</a:t>
            </a:r>
          </a:p>
        </p:txBody>
      </p:sp>
      <p:sp>
        <p:nvSpPr>
          <p:cNvPr id="3" name="Content Placeholder 2">
            <a:extLst>
              <a:ext uri="{FF2B5EF4-FFF2-40B4-BE49-F238E27FC236}">
                <a16:creationId xmlns:a16="http://schemas.microsoft.com/office/drawing/2014/main" id="{7202D1BF-A0ED-4F67-B0D1-0F794C6A0BAF}"/>
              </a:ext>
            </a:extLst>
          </p:cNvPr>
          <p:cNvSpPr>
            <a:spLocks noGrp="1"/>
          </p:cNvSpPr>
          <p:nvPr>
            <p:ph idx="1"/>
          </p:nvPr>
        </p:nvSpPr>
        <p:spPr/>
        <p:txBody>
          <a:bodyPr/>
          <a:lstStyle/>
          <a:p>
            <a:endParaRPr lang="en-CA" dirty="0"/>
          </a:p>
          <a:p>
            <a:endParaRPr lang="en-CA" dirty="0"/>
          </a:p>
          <a:p>
            <a:pPr marL="0" indent="0">
              <a:buNone/>
            </a:pPr>
            <a:r>
              <a:rPr lang="en-CA" dirty="0"/>
              <a:t>Educators must know and understand their own philosophical stance on teaching and learning in order to choose materials, activities, and assessment in a coherent manner.</a:t>
            </a:r>
          </a:p>
          <a:p>
            <a:pPr marL="0" indent="0">
              <a:buNone/>
            </a:pPr>
            <a:endParaRPr lang="en-CA" dirty="0"/>
          </a:p>
          <a:p>
            <a:pPr marL="0" indent="0">
              <a:buNone/>
            </a:pPr>
            <a:r>
              <a:rPr lang="en-CA" dirty="0"/>
              <a:t>Assessment activities and processes will reflect educators’ values.</a:t>
            </a:r>
          </a:p>
        </p:txBody>
      </p:sp>
    </p:spTree>
    <p:extLst>
      <p:ext uri="{BB962C8B-B14F-4D97-AF65-F5344CB8AC3E}">
        <p14:creationId xmlns:p14="http://schemas.microsoft.com/office/powerpoint/2010/main" val="408252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2D80-D75C-47E2-8437-3446758B0F06}"/>
              </a:ext>
            </a:extLst>
          </p:cNvPr>
          <p:cNvSpPr>
            <a:spLocks noGrp="1"/>
          </p:cNvSpPr>
          <p:nvPr>
            <p:ph type="title"/>
          </p:nvPr>
        </p:nvSpPr>
        <p:spPr/>
        <p:txBody>
          <a:bodyPr/>
          <a:lstStyle/>
          <a:p>
            <a:r>
              <a:rPr lang="en-CA" b="1" dirty="0">
                <a:latin typeface="+mn-lt"/>
              </a:rPr>
              <a:t>Themes</a:t>
            </a:r>
          </a:p>
        </p:txBody>
      </p:sp>
      <p:sp>
        <p:nvSpPr>
          <p:cNvPr id="3" name="Content Placeholder 2">
            <a:extLst>
              <a:ext uri="{FF2B5EF4-FFF2-40B4-BE49-F238E27FC236}">
                <a16:creationId xmlns:a16="http://schemas.microsoft.com/office/drawing/2014/main" id="{7202D1BF-A0ED-4F67-B0D1-0F794C6A0BAF}"/>
              </a:ext>
            </a:extLst>
          </p:cNvPr>
          <p:cNvSpPr>
            <a:spLocks noGrp="1"/>
          </p:cNvSpPr>
          <p:nvPr>
            <p:ph idx="1"/>
          </p:nvPr>
        </p:nvSpPr>
        <p:spPr/>
        <p:txBody>
          <a:bodyPr/>
          <a:lstStyle/>
          <a:p>
            <a:endParaRPr lang="en-CA" dirty="0"/>
          </a:p>
          <a:p>
            <a:endParaRPr lang="en-CA" dirty="0"/>
          </a:p>
          <a:p>
            <a:pPr marL="0" indent="0">
              <a:buNone/>
            </a:pPr>
            <a:r>
              <a:rPr lang="en-CA" dirty="0"/>
              <a:t>Authentic assessment presents learners with opportunities to make connections with prior knowledge and to build relationships between their own learning and real-life situations. Authentic assessment is ill-defined and permits learners to engage with open-ended tasks that sustain learning and the learning cycle.</a:t>
            </a:r>
          </a:p>
        </p:txBody>
      </p:sp>
    </p:spTree>
    <p:extLst>
      <p:ext uri="{BB962C8B-B14F-4D97-AF65-F5344CB8AC3E}">
        <p14:creationId xmlns:p14="http://schemas.microsoft.com/office/powerpoint/2010/main" val="371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2D80-D75C-47E2-8437-3446758B0F06}"/>
              </a:ext>
            </a:extLst>
          </p:cNvPr>
          <p:cNvSpPr>
            <a:spLocks noGrp="1"/>
          </p:cNvSpPr>
          <p:nvPr>
            <p:ph type="title"/>
          </p:nvPr>
        </p:nvSpPr>
        <p:spPr/>
        <p:txBody>
          <a:bodyPr/>
          <a:lstStyle/>
          <a:p>
            <a:r>
              <a:rPr lang="en-CA" b="1" dirty="0">
                <a:latin typeface="+mn-lt"/>
              </a:rPr>
              <a:t>Themes</a:t>
            </a:r>
          </a:p>
        </p:txBody>
      </p:sp>
      <p:sp>
        <p:nvSpPr>
          <p:cNvPr id="3" name="Content Placeholder 2">
            <a:extLst>
              <a:ext uri="{FF2B5EF4-FFF2-40B4-BE49-F238E27FC236}">
                <a16:creationId xmlns:a16="http://schemas.microsoft.com/office/drawing/2014/main" id="{7202D1BF-A0ED-4F67-B0D1-0F794C6A0BAF}"/>
              </a:ext>
            </a:extLst>
          </p:cNvPr>
          <p:cNvSpPr>
            <a:spLocks noGrp="1"/>
          </p:cNvSpPr>
          <p:nvPr>
            <p:ph idx="1"/>
          </p:nvPr>
        </p:nvSpPr>
        <p:spPr/>
        <p:txBody>
          <a:bodyPr/>
          <a:lstStyle/>
          <a:p>
            <a:endParaRPr lang="en-CA" dirty="0"/>
          </a:p>
          <a:p>
            <a:endParaRPr lang="en-CA" dirty="0"/>
          </a:p>
          <a:p>
            <a:pPr marL="0" indent="0">
              <a:buNone/>
            </a:pPr>
            <a:r>
              <a:rPr lang="en-CA" dirty="0"/>
              <a:t>Online learning provides fertile ground for the creation of authentic assessment and evaluative activities and should be appreciated for its affordances and used to its full capacity.</a:t>
            </a:r>
          </a:p>
        </p:txBody>
      </p:sp>
    </p:spTree>
    <p:extLst>
      <p:ext uri="{BB962C8B-B14F-4D97-AF65-F5344CB8AC3E}">
        <p14:creationId xmlns:p14="http://schemas.microsoft.com/office/powerpoint/2010/main" val="191246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2D80-D75C-47E2-8437-3446758B0F06}"/>
              </a:ext>
            </a:extLst>
          </p:cNvPr>
          <p:cNvSpPr>
            <a:spLocks noGrp="1"/>
          </p:cNvSpPr>
          <p:nvPr>
            <p:ph type="title"/>
          </p:nvPr>
        </p:nvSpPr>
        <p:spPr/>
        <p:txBody>
          <a:bodyPr/>
          <a:lstStyle/>
          <a:p>
            <a:r>
              <a:rPr lang="en-CA" b="1" dirty="0">
                <a:latin typeface="+mn-lt"/>
              </a:rPr>
              <a:t>Themes</a:t>
            </a:r>
          </a:p>
        </p:txBody>
      </p:sp>
      <p:sp>
        <p:nvSpPr>
          <p:cNvPr id="3" name="Content Placeholder 2">
            <a:extLst>
              <a:ext uri="{FF2B5EF4-FFF2-40B4-BE49-F238E27FC236}">
                <a16:creationId xmlns:a16="http://schemas.microsoft.com/office/drawing/2014/main" id="{7202D1BF-A0ED-4F67-B0D1-0F794C6A0BAF}"/>
              </a:ext>
            </a:extLst>
          </p:cNvPr>
          <p:cNvSpPr>
            <a:spLocks noGrp="1"/>
          </p:cNvSpPr>
          <p:nvPr>
            <p:ph idx="1"/>
          </p:nvPr>
        </p:nvSpPr>
        <p:spPr/>
        <p:txBody>
          <a:bodyPr>
            <a:normAutofit/>
          </a:bodyPr>
          <a:lstStyle/>
          <a:p>
            <a:endParaRPr lang="en-CA" dirty="0"/>
          </a:p>
          <a:p>
            <a:endParaRPr lang="en-CA" dirty="0"/>
          </a:p>
          <a:p>
            <a:pPr marL="0" indent="0">
              <a:buNone/>
            </a:pPr>
            <a:r>
              <a:rPr lang="en-CA" dirty="0"/>
              <a:t>Advancing technology opens more doors for authentic assessment and can include social media tools that can be used in conjunction with traditional assessment vehicles, such as essays and reports, but can also be used independently.</a:t>
            </a:r>
          </a:p>
          <a:p>
            <a:pPr marL="0" indent="0">
              <a:buNone/>
            </a:pPr>
            <a:r>
              <a:rPr lang="en-CA" dirty="0"/>
              <a:t>Journals, group work, projects, portfolios, peer-assessment, and self-assessment all provide opportunities for online authentic assessment.</a:t>
            </a:r>
          </a:p>
        </p:txBody>
      </p:sp>
    </p:spTree>
    <p:extLst>
      <p:ext uri="{BB962C8B-B14F-4D97-AF65-F5344CB8AC3E}">
        <p14:creationId xmlns:p14="http://schemas.microsoft.com/office/powerpoint/2010/main" val="376282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3416-0EED-4A71-B09F-C25D7E0D6402}"/>
              </a:ext>
            </a:extLst>
          </p:cNvPr>
          <p:cNvSpPr>
            <a:spLocks noGrp="1"/>
          </p:cNvSpPr>
          <p:nvPr>
            <p:ph type="title"/>
          </p:nvPr>
        </p:nvSpPr>
        <p:spPr/>
        <p:txBody>
          <a:bodyPr/>
          <a:lstStyle/>
          <a:p>
            <a:pPr algn="ctr"/>
            <a:r>
              <a:rPr lang="en-CA" b="1" dirty="0">
                <a:latin typeface="+mn-lt"/>
              </a:rPr>
              <a:t>There was more to say!</a:t>
            </a:r>
          </a:p>
        </p:txBody>
      </p:sp>
      <p:pic>
        <p:nvPicPr>
          <p:cNvPr id="6" name="Picture Placeholder 5">
            <a:extLst>
              <a:ext uri="{FF2B5EF4-FFF2-40B4-BE49-F238E27FC236}">
                <a16:creationId xmlns:a16="http://schemas.microsoft.com/office/drawing/2014/main" id="{7B98E296-0870-416D-83E7-E43CCE5A3821}"/>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6310" b="6310"/>
          <a:stretch>
            <a:fillRect/>
          </a:stretch>
        </p:blipFill>
        <p:spPr>
          <a:xfrm>
            <a:off x="8817777" y="3172078"/>
            <a:ext cx="2794997" cy="2628576"/>
          </a:xfrm>
        </p:spPr>
      </p:pic>
      <p:sp>
        <p:nvSpPr>
          <p:cNvPr id="4" name="Text Placeholder 3">
            <a:extLst>
              <a:ext uri="{FF2B5EF4-FFF2-40B4-BE49-F238E27FC236}">
                <a16:creationId xmlns:a16="http://schemas.microsoft.com/office/drawing/2014/main" id="{300E5650-46DB-4E29-A6B8-B0E53379E529}"/>
              </a:ext>
            </a:extLst>
          </p:cNvPr>
          <p:cNvSpPr>
            <a:spLocks noGrp="1"/>
          </p:cNvSpPr>
          <p:nvPr>
            <p:ph type="body" sz="half" idx="2"/>
          </p:nvPr>
        </p:nvSpPr>
        <p:spPr/>
        <p:txBody>
          <a:bodyPr/>
          <a:lstStyle/>
          <a:p>
            <a:endParaRPr lang="en-CA" dirty="0"/>
          </a:p>
        </p:txBody>
      </p:sp>
      <p:sp>
        <p:nvSpPr>
          <p:cNvPr id="7" name="TextBox 6">
            <a:extLst>
              <a:ext uri="{FF2B5EF4-FFF2-40B4-BE49-F238E27FC236}">
                <a16:creationId xmlns:a16="http://schemas.microsoft.com/office/drawing/2014/main" id="{4F929167-6555-4290-A580-0F801A596976}"/>
              </a:ext>
            </a:extLst>
          </p:cNvPr>
          <p:cNvSpPr txBox="1"/>
          <p:nvPr/>
        </p:nvSpPr>
        <p:spPr>
          <a:xfrm>
            <a:off x="9880374" y="5884356"/>
            <a:ext cx="1476953" cy="507831"/>
          </a:xfrm>
          <a:prstGeom prst="rect">
            <a:avLst/>
          </a:prstGeom>
          <a:noFill/>
          <a:ln>
            <a:solidFill>
              <a:schemeClr val="bg2"/>
            </a:solidFill>
          </a:ln>
        </p:spPr>
        <p:txBody>
          <a:bodyPr wrap="square" rtlCol="0" anchor="ctr" anchorCtr="1">
            <a:spAutoFit/>
          </a:bodyPr>
          <a:lstStyle/>
          <a:p>
            <a:r>
              <a:rPr lang="en-CA" sz="900">
                <a:hlinkClick r:id="rId3" tooltip="http://o-n-l-i-f-e.blogspot.com/2012/05/blog-post.html"/>
              </a:rPr>
              <a:t>This Photo</a:t>
            </a:r>
            <a:r>
              <a:rPr lang="en-CA" sz="900"/>
              <a:t> by Unknown Author is licensed under </a:t>
            </a:r>
            <a:r>
              <a:rPr lang="en-CA" sz="900">
                <a:hlinkClick r:id="rId4" tooltip="https://creativecommons.org/licenses/by-nc-nd/3.0/"/>
              </a:rPr>
              <a:t>CC BY-NC-ND</a:t>
            </a:r>
            <a:endParaRPr lang="en-CA" sz="900"/>
          </a:p>
        </p:txBody>
      </p:sp>
      <p:pic>
        <p:nvPicPr>
          <p:cNvPr id="9" name="Picture 8">
            <a:extLst>
              <a:ext uri="{FF2B5EF4-FFF2-40B4-BE49-F238E27FC236}">
                <a16:creationId xmlns:a16="http://schemas.microsoft.com/office/drawing/2014/main" id="{9C466A47-2184-4A22-95C4-5D013C26E00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965432" y="673100"/>
            <a:ext cx="2381250" cy="2857500"/>
          </a:xfrm>
          <a:prstGeom prst="rect">
            <a:avLst/>
          </a:prstGeom>
        </p:spPr>
      </p:pic>
      <p:sp>
        <p:nvSpPr>
          <p:cNvPr id="10" name="TextBox 9">
            <a:extLst>
              <a:ext uri="{FF2B5EF4-FFF2-40B4-BE49-F238E27FC236}">
                <a16:creationId xmlns:a16="http://schemas.microsoft.com/office/drawing/2014/main" id="{4EA663A6-AC15-49DC-AE9D-E8A6F2156B83}"/>
              </a:ext>
            </a:extLst>
          </p:cNvPr>
          <p:cNvSpPr txBox="1"/>
          <p:nvPr/>
        </p:nvSpPr>
        <p:spPr>
          <a:xfrm>
            <a:off x="5965432" y="4959350"/>
            <a:ext cx="2381250" cy="369332"/>
          </a:xfrm>
          <a:prstGeom prst="rect">
            <a:avLst/>
          </a:prstGeom>
          <a:noFill/>
          <a:ln>
            <a:solidFill>
              <a:schemeClr val="bg2"/>
            </a:solidFill>
          </a:ln>
        </p:spPr>
        <p:txBody>
          <a:bodyPr wrap="square" rtlCol="0" anchor="ctr" anchorCtr="1">
            <a:spAutoFit/>
          </a:bodyPr>
          <a:lstStyle/>
          <a:p>
            <a:r>
              <a:rPr lang="en-CA" sz="900">
                <a:hlinkClick r:id="rId6" tooltip="http://commons.wikimedia.org/wiki/File:Talk_face.svg"/>
              </a:rPr>
              <a:t>This Photo</a:t>
            </a:r>
            <a:r>
              <a:rPr lang="en-CA" sz="900"/>
              <a:t> by Unknown Author is licensed under </a:t>
            </a:r>
            <a:r>
              <a:rPr lang="en-CA" sz="900">
                <a:hlinkClick r:id="rId7" tooltip="https://creativecommons.org/licenses/by-sa/3.0/"/>
              </a:rPr>
              <a:t>CC BY-SA</a:t>
            </a:r>
            <a:endParaRPr lang="en-CA" sz="900"/>
          </a:p>
        </p:txBody>
      </p:sp>
      <p:pic>
        <p:nvPicPr>
          <p:cNvPr id="12" name="Picture 11">
            <a:extLst>
              <a:ext uri="{FF2B5EF4-FFF2-40B4-BE49-F238E27FC236}">
                <a16:creationId xmlns:a16="http://schemas.microsoft.com/office/drawing/2014/main" id="{6BC1B300-A46F-4B69-80D9-A440D33D3BD4}"/>
              </a:ext>
            </a:extLst>
          </p:cNvPr>
          <p:cNvPicPr>
            <a:picLocks noChangeAspect="1"/>
          </p:cNvPicPr>
          <p:nvPr/>
        </p:nvPicPr>
        <p:blipFill>
          <a:blip r:embed="rId8"/>
          <a:stretch>
            <a:fillRect/>
          </a:stretch>
        </p:blipFill>
        <p:spPr>
          <a:xfrm rot="5400000">
            <a:off x="1451656" y="1904754"/>
            <a:ext cx="3860645" cy="4224717"/>
          </a:xfrm>
          <a:prstGeom prst="rect">
            <a:avLst/>
          </a:prstGeom>
        </p:spPr>
      </p:pic>
    </p:spTree>
    <p:extLst>
      <p:ext uri="{BB962C8B-B14F-4D97-AF65-F5344CB8AC3E}">
        <p14:creationId xmlns:p14="http://schemas.microsoft.com/office/powerpoint/2010/main" val="199207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8FA46B-E00C-4C79-880F-43A13D9AA591}"/>
              </a:ext>
            </a:extLst>
          </p:cNvPr>
          <p:cNvSpPr/>
          <p:nvPr/>
        </p:nvSpPr>
        <p:spPr>
          <a:xfrm>
            <a:off x="3048000" y="2551837"/>
            <a:ext cx="6096000" cy="2831544"/>
          </a:xfrm>
          <a:prstGeom prst="rect">
            <a:avLst/>
          </a:prstGeom>
        </p:spPr>
        <p:txBody>
          <a:bodyPr>
            <a:spAutoFit/>
          </a:bodyPr>
          <a:lstStyle/>
          <a:p>
            <a:r>
              <a:rPr lang="en-CA" sz="3200" b="1" dirty="0"/>
              <a:t>“…the ‘age of open,’ wherever you stand on it, will continue to evoke more disruption to traditional ways and create more excitement and opportunity” (p. 161).</a:t>
            </a:r>
          </a:p>
          <a:p>
            <a:r>
              <a:rPr lang="en-CA" dirty="0"/>
              <a:t>		</a:t>
            </a:r>
          </a:p>
        </p:txBody>
      </p:sp>
    </p:spTree>
    <p:extLst>
      <p:ext uri="{BB962C8B-B14F-4D97-AF65-F5344CB8AC3E}">
        <p14:creationId xmlns:p14="http://schemas.microsoft.com/office/powerpoint/2010/main" val="3292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D8BDE-0B7A-4627-9CF3-3F7BC45FF4B8}"/>
              </a:ext>
            </a:extLst>
          </p:cNvPr>
          <p:cNvSpPr>
            <a:spLocks noGrp="1"/>
          </p:cNvSpPr>
          <p:nvPr>
            <p:ph type="title"/>
          </p:nvPr>
        </p:nvSpPr>
        <p:spPr/>
        <p:txBody>
          <a:bodyPr/>
          <a:lstStyle/>
          <a:p>
            <a:r>
              <a:rPr lang="en-CA" b="1" dirty="0">
                <a:latin typeface="+mn-lt"/>
              </a:rPr>
              <a:t>Reflections upon writing a book….</a:t>
            </a:r>
          </a:p>
        </p:txBody>
      </p:sp>
      <p:sp>
        <p:nvSpPr>
          <p:cNvPr id="3" name="Content Placeholder 2">
            <a:extLst>
              <a:ext uri="{FF2B5EF4-FFF2-40B4-BE49-F238E27FC236}">
                <a16:creationId xmlns:a16="http://schemas.microsoft.com/office/drawing/2014/main" id="{27FEE79F-C270-4242-982C-BE74E867A7D3}"/>
              </a:ext>
            </a:extLst>
          </p:cNvPr>
          <p:cNvSpPr>
            <a:spLocks noGrp="1"/>
          </p:cNvSpPr>
          <p:nvPr>
            <p:ph idx="1"/>
          </p:nvPr>
        </p:nvSpPr>
        <p:spPr/>
        <p:txBody>
          <a:bodyPr>
            <a:normAutofit/>
          </a:bodyPr>
          <a:lstStyle/>
          <a:p>
            <a:pPr marL="0" indent="0">
              <a:buNone/>
            </a:pPr>
            <a:endParaRPr lang="en-CA" sz="3200" b="1" dirty="0"/>
          </a:p>
          <a:p>
            <a:pPr marL="0" indent="0">
              <a:buNone/>
            </a:pPr>
            <a:r>
              <a:rPr lang="en-CA" sz="3200" b="1" dirty="0"/>
              <a:t>Why write a book?</a:t>
            </a:r>
          </a:p>
          <a:p>
            <a:pPr marL="0" indent="0">
              <a:buNone/>
            </a:pPr>
            <a:endParaRPr lang="en-CA" sz="3200" b="1" dirty="0"/>
          </a:p>
          <a:p>
            <a:pPr marL="0" indent="0">
              <a:buNone/>
            </a:pPr>
            <a:r>
              <a:rPr lang="en-CA" sz="3200" b="1" dirty="0"/>
              <a:t>Learning from writing</a:t>
            </a:r>
          </a:p>
          <a:p>
            <a:pPr marL="0" indent="0">
              <a:buNone/>
            </a:pPr>
            <a:endParaRPr lang="en-CA" sz="3200" b="1" dirty="0"/>
          </a:p>
          <a:p>
            <a:pPr marL="0" indent="0">
              <a:buNone/>
            </a:pPr>
            <a:r>
              <a:rPr lang="en-CA" sz="3200" b="1" dirty="0"/>
              <a:t>Afterwards</a:t>
            </a:r>
          </a:p>
        </p:txBody>
      </p:sp>
      <p:pic>
        <p:nvPicPr>
          <p:cNvPr id="5" name="Picture 4">
            <a:extLst>
              <a:ext uri="{FF2B5EF4-FFF2-40B4-BE49-F238E27FC236}">
                <a16:creationId xmlns:a16="http://schemas.microsoft.com/office/drawing/2014/main" id="{3F3ACC73-ABB8-4FAE-AFDD-24ADBDD3CBC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45400" y="2590520"/>
            <a:ext cx="4318000" cy="3975100"/>
          </a:xfrm>
          <a:prstGeom prst="rect">
            <a:avLst/>
          </a:prstGeom>
        </p:spPr>
      </p:pic>
      <p:sp>
        <p:nvSpPr>
          <p:cNvPr id="6" name="TextBox 5">
            <a:extLst>
              <a:ext uri="{FF2B5EF4-FFF2-40B4-BE49-F238E27FC236}">
                <a16:creationId xmlns:a16="http://schemas.microsoft.com/office/drawing/2014/main" id="{468F6AE6-CAC6-4E51-90BE-9CB6F923D1AE}"/>
              </a:ext>
            </a:extLst>
          </p:cNvPr>
          <p:cNvSpPr txBox="1"/>
          <p:nvPr/>
        </p:nvSpPr>
        <p:spPr>
          <a:xfrm>
            <a:off x="3937000" y="5485800"/>
            <a:ext cx="4318000" cy="230832"/>
          </a:xfrm>
          <a:prstGeom prst="rect">
            <a:avLst/>
          </a:prstGeom>
          <a:noFill/>
          <a:ln>
            <a:solidFill>
              <a:schemeClr val="bg2"/>
            </a:solidFill>
          </a:ln>
        </p:spPr>
        <p:txBody>
          <a:bodyPr wrap="square" rtlCol="0" anchor="ctr" anchorCtr="1">
            <a:spAutoFit/>
          </a:bodyPr>
          <a:lstStyle/>
          <a:p>
            <a:r>
              <a:rPr lang="en-CA" sz="900">
                <a:hlinkClick r:id="rId3" tooltip="http://www.dailyclipart.net/clipart/category/book-clip-art/"/>
              </a:rPr>
              <a:t>This Photo</a:t>
            </a:r>
            <a:r>
              <a:rPr lang="en-CA" sz="900"/>
              <a:t> by Unknown Author is licensed under </a:t>
            </a:r>
            <a:r>
              <a:rPr lang="en-CA" sz="900">
                <a:hlinkClick r:id="rId4" tooltip="https://creativecommons.org/licenses/by-nd/3.0/"/>
              </a:rPr>
              <a:t>CC BY-ND</a:t>
            </a:r>
            <a:endParaRPr lang="en-CA" sz="900"/>
          </a:p>
        </p:txBody>
      </p:sp>
    </p:spTree>
    <p:extLst>
      <p:ext uri="{BB962C8B-B14F-4D97-AF65-F5344CB8AC3E}">
        <p14:creationId xmlns:p14="http://schemas.microsoft.com/office/powerpoint/2010/main" val="152742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5B48-AD55-4667-9684-8B4953A377F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7CF31FBB-5595-423E-8D25-B3B7582B4299}"/>
              </a:ext>
            </a:extLst>
          </p:cNvPr>
          <p:cNvSpPr>
            <a:spLocks noGrp="1"/>
          </p:cNvSpPr>
          <p:nvPr>
            <p:ph idx="1"/>
          </p:nvPr>
        </p:nvSpPr>
        <p:spPr/>
        <p:txBody>
          <a:bodyPr>
            <a:normAutofit/>
          </a:bodyPr>
          <a:lstStyle/>
          <a:p>
            <a:pPr marL="0" indent="0" algn="ctr">
              <a:buNone/>
            </a:pPr>
            <a:endParaRPr lang="en-CA" sz="3600" b="1" dirty="0">
              <a:solidFill>
                <a:srgbClr val="FF0000"/>
              </a:solidFill>
            </a:endParaRPr>
          </a:p>
          <a:p>
            <a:pPr marL="0" indent="0" algn="ctr">
              <a:buNone/>
            </a:pPr>
            <a:endParaRPr lang="en-CA" sz="3600" b="1">
              <a:solidFill>
                <a:srgbClr val="FF0000"/>
              </a:solidFill>
            </a:endParaRPr>
          </a:p>
          <a:p>
            <a:pPr marL="0" indent="0" algn="ctr">
              <a:buNone/>
            </a:pPr>
            <a:r>
              <a:rPr lang="en-CA" sz="3600" b="1">
                <a:solidFill>
                  <a:srgbClr val="FF0000"/>
                </a:solidFill>
              </a:rPr>
              <a:t>Thank </a:t>
            </a:r>
            <a:r>
              <a:rPr lang="en-CA" sz="3600" b="1" dirty="0">
                <a:solidFill>
                  <a:srgbClr val="FF0000"/>
                </a:solidFill>
              </a:rPr>
              <a:t>you, Dan.  Thank you, CIDER.</a:t>
            </a:r>
          </a:p>
          <a:p>
            <a:pPr algn="ctr"/>
            <a:endParaRPr lang="en-CA" sz="3600" b="1" dirty="0">
              <a:solidFill>
                <a:srgbClr val="FF0000"/>
              </a:solidFill>
            </a:endParaRPr>
          </a:p>
          <a:p>
            <a:pPr marL="0" indent="0" algn="ctr">
              <a:buNone/>
            </a:pPr>
            <a:r>
              <a:rPr lang="en-CA" sz="3600" b="1" dirty="0">
                <a:solidFill>
                  <a:srgbClr val="FF0000"/>
                </a:solidFill>
              </a:rPr>
              <a:t>diannec@athabascau.ca</a:t>
            </a:r>
          </a:p>
        </p:txBody>
      </p:sp>
    </p:spTree>
    <p:extLst>
      <p:ext uri="{BB962C8B-B14F-4D97-AF65-F5344CB8AC3E}">
        <p14:creationId xmlns:p14="http://schemas.microsoft.com/office/powerpoint/2010/main" val="20297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FFBD3-7E99-48BF-BE1E-871A2E548CCF}"/>
              </a:ext>
            </a:extLst>
          </p:cNvPr>
          <p:cNvPicPr>
            <a:picLocks noChangeAspect="1"/>
          </p:cNvPicPr>
          <p:nvPr/>
        </p:nvPicPr>
        <p:blipFill>
          <a:blip r:embed="rId2"/>
          <a:stretch>
            <a:fillRect/>
          </a:stretch>
        </p:blipFill>
        <p:spPr>
          <a:xfrm>
            <a:off x="3528128" y="647363"/>
            <a:ext cx="3867992" cy="5413571"/>
          </a:xfrm>
          <a:prstGeom prst="rect">
            <a:avLst/>
          </a:prstGeom>
        </p:spPr>
      </p:pic>
    </p:spTree>
    <p:extLst>
      <p:ext uri="{BB962C8B-B14F-4D97-AF65-F5344CB8AC3E}">
        <p14:creationId xmlns:p14="http://schemas.microsoft.com/office/powerpoint/2010/main" val="29381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33708-C93E-4EB9-B655-5607CFEAA537}"/>
              </a:ext>
            </a:extLst>
          </p:cNvPr>
          <p:cNvSpPr txBox="1"/>
          <p:nvPr/>
        </p:nvSpPr>
        <p:spPr>
          <a:xfrm>
            <a:off x="3101945" y="-2013184"/>
            <a:ext cx="6187712" cy="8679299"/>
          </a:xfrm>
          <a:prstGeom prst="rect">
            <a:avLst/>
          </a:prstGeom>
          <a:noFill/>
          <a:ln>
            <a:solidFill>
              <a:schemeClr val="bg2"/>
            </a:solidFill>
          </a:ln>
        </p:spPr>
        <p:txBody>
          <a:bodyPr wrap="square" rtlCol="0" anchor="ctr" anchorCtr="1">
            <a:spAutoFit/>
          </a:bodyPr>
          <a:lstStyle/>
          <a:p>
            <a:endParaRPr lang="en-CA" dirty="0"/>
          </a:p>
          <a:p>
            <a:endParaRPr lang="en-CA" dirty="0"/>
          </a:p>
          <a:p>
            <a:endParaRPr lang="en-CA" dirty="0"/>
          </a:p>
          <a:p>
            <a:endParaRPr lang="en-CA" dirty="0"/>
          </a:p>
          <a:p>
            <a:endParaRPr lang="en-CA" dirty="0"/>
          </a:p>
          <a:p>
            <a:endParaRPr lang="en-CA" dirty="0"/>
          </a:p>
          <a:p>
            <a:endParaRPr lang="en-CA" sz="3600" dirty="0"/>
          </a:p>
          <a:p>
            <a:pPr algn="ctr"/>
            <a:r>
              <a:rPr lang="en-CA" sz="3600" b="1" dirty="0">
                <a:solidFill>
                  <a:srgbClr val="FF0000"/>
                </a:solidFill>
              </a:rPr>
              <a:t>What is the book about?</a:t>
            </a:r>
          </a:p>
          <a:p>
            <a:endParaRPr lang="en-CA" dirty="0"/>
          </a:p>
          <a:p>
            <a:r>
              <a:rPr lang="en-CA" dirty="0"/>
              <a:t>For many learners, assessment conjures up visions of red pens scrawling percentages in the top right-hand corner of exams and feelings of stress, inadequacy, and failure. Although learners sometimes respond negatively to evaluation, assessments have provided educational institutions with important information about learning outcomes and the quality of education for many decades. But how accurate are these data and have they informed practice or been fully incorporated into the learning cycle? </a:t>
            </a:r>
          </a:p>
          <a:p>
            <a:endParaRPr lang="en-CA" dirty="0"/>
          </a:p>
          <a:p>
            <a:r>
              <a:rPr lang="en-CA" dirty="0"/>
              <a:t>We think that the potential inherent in online learning environments to alter and improve assessment and evaluation has yet to be explored by educators and learners; therefore</a:t>
            </a:r>
          </a:p>
          <a:p>
            <a:r>
              <a:rPr lang="en-CA" dirty="0"/>
              <a:t>we looked at assessment that engages and authentically evaluates learning. </a:t>
            </a:r>
          </a:p>
          <a:p>
            <a:endParaRPr lang="en-CA" dirty="0"/>
          </a:p>
          <a:p>
            <a:r>
              <a:rPr lang="en-CA" dirty="0"/>
              <a:t>We are sure that online and distance learning environments afford educators new opportunities to embrace the most effective face-to-face assessment methods and to realize the potential of engaged learning in the digital age. </a:t>
            </a:r>
          </a:p>
        </p:txBody>
      </p:sp>
    </p:spTree>
    <p:extLst>
      <p:ext uri="{BB962C8B-B14F-4D97-AF65-F5344CB8AC3E}">
        <p14:creationId xmlns:p14="http://schemas.microsoft.com/office/powerpoint/2010/main" val="200128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1D12-F331-4A5A-807C-5CE1E8382691}"/>
              </a:ext>
            </a:extLst>
          </p:cNvPr>
          <p:cNvSpPr>
            <a:spLocks noGrp="1"/>
          </p:cNvSpPr>
          <p:nvPr>
            <p:ph type="title"/>
          </p:nvPr>
        </p:nvSpPr>
        <p:spPr/>
        <p:txBody>
          <a:bodyPr/>
          <a:lstStyle/>
          <a:p>
            <a:r>
              <a:rPr lang="en-CA" b="1" dirty="0">
                <a:solidFill>
                  <a:srgbClr val="FF0000"/>
                </a:solidFill>
                <a:latin typeface="+mn-lt"/>
              </a:rPr>
              <a:t>In short…</a:t>
            </a:r>
          </a:p>
        </p:txBody>
      </p:sp>
      <p:sp>
        <p:nvSpPr>
          <p:cNvPr id="4" name="Text Placeholder 3">
            <a:extLst>
              <a:ext uri="{FF2B5EF4-FFF2-40B4-BE49-F238E27FC236}">
                <a16:creationId xmlns:a16="http://schemas.microsoft.com/office/drawing/2014/main" id="{AB812782-DDA1-487B-81D2-0F17CC1F87CE}"/>
              </a:ext>
            </a:extLst>
          </p:cNvPr>
          <p:cNvSpPr>
            <a:spLocks noGrp="1"/>
          </p:cNvSpPr>
          <p:nvPr>
            <p:ph type="body" sz="half" idx="2"/>
          </p:nvPr>
        </p:nvSpPr>
        <p:spPr/>
        <p:txBody>
          <a:bodyPr>
            <a:normAutofit lnSpcReduction="10000"/>
          </a:bodyPr>
          <a:lstStyle/>
          <a:p>
            <a:endParaRPr lang="en-CA" dirty="0"/>
          </a:p>
          <a:p>
            <a:r>
              <a:rPr lang="en-CA" sz="2000" dirty="0"/>
              <a:t>Assessment has always been a contentious area of teaching and learning.</a:t>
            </a:r>
          </a:p>
          <a:p>
            <a:r>
              <a:rPr lang="en-CA" sz="2000" dirty="0"/>
              <a:t>Assessment is a critical part of the learning cycle – not an add-on.</a:t>
            </a:r>
          </a:p>
          <a:p>
            <a:r>
              <a:rPr lang="en-CA" sz="2000" dirty="0"/>
              <a:t>Online assessment is not fully realized.</a:t>
            </a:r>
          </a:p>
          <a:p>
            <a:r>
              <a:rPr lang="en-CA" sz="2000" dirty="0"/>
              <a:t>The transition to online learning has not taken advantage of the medium.</a:t>
            </a:r>
          </a:p>
          <a:p>
            <a:r>
              <a:rPr lang="en-CA" sz="2000" dirty="0"/>
              <a:t>We can fix this!</a:t>
            </a:r>
          </a:p>
        </p:txBody>
      </p:sp>
      <p:pic>
        <p:nvPicPr>
          <p:cNvPr id="10" name="Picture Placeholder 9">
            <a:extLst>
              <a:ext uri="{FF2B5EF4-FFF2-40B4-BE49-F238E27FC236}">
                <a16:creationId xmlns:a16="http://schemas.microsoft.com/office/drawing/2014/main" id="{CBFBCFFA-33FE-4AED-806F-ACE7EE555FB5}"/>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6307" r="6307"/>
          <a:stretch>
            <a:fillRect/>
          </a:stretch>
        </p:blipFill>
        <p:spPr/>
      </p:pic>
      <p:sp>
        <p:nvSpPr>
          <p:cNvPr id="11" name="TextBox 10">
            <a:extLst>
              <a:ext uri="{FF2B5EF4-FFF2-40B4-BE49-F238E27FC236}">
                <a16:creationId xmlns:a16="http://schemas.microsoft.com/office/drawing/2014/main" id="{A3F534CA-06C5-4CB5-916C-11776517DC83}"/>
              </a:ext>
            </a:extLst>
          </p:cNvPr>
          <p:cNvSpPr txBox="1"/>
          <p:nvPr/>
        </p:nvSpPr>
        <p:spPr>
          <a:xfrm>
            <a:off x="5678904" y="5930300"/>
            <a:ext cx="5678424" cy="230832"/>
          </a:xfrm>
          <a:prstGeom prst="rect">
            <a:avLst/>
          </a:prstGeom>
          <a:noFill/>
          <a:ln>
            <a:solidFill>
              <a:schemeClr val="bg2"/>
            </a:solidFill>
          </a:ln>
        </p:spPr>
        <p:txBody>
          <a:bodyPr wrap="square" rtlCol="0" anchor="ctr" anchorCtr="1">
            <a:spAutoFit/>
          </a:bodyPr>
          <a:lstStyle/>
          <a:p>
            <a:r>
              <a:rPr lang="en-CA" sz="900">
                <a:hlinkClick r:id="rId3" tooltip="http://afro-ip.blogspot.com/2012/07/10-reasons-to-follow-european-approach.html"/>
              </a:rPr>
              <a:t>This Photo</a:t>
            </a:r>
            <a:r>
              <a:rPr lang="en-CA" sz="900"/>
              <a:t> by Unknown Author is licensed under </a:t>
            </a:r>
            <a:r>
              <a:rPr lang="en-CA" sz="900">
                <a:hlinkClick r:id="rId4" tooltip="https://creativecommons.org/licenses/by/3.0/"/>
              </a:rPr>
              <a:t>CC BY</a:t>
            </a:r>
            <a:endParaRPr lang="en-CA" sz="900"/>
          </a:p>
        </p:txBody>
      </p:sp>
    </p:spTree>
    <p:extLst>
      <p:ext uri="{BB962C8B-B14F-4D97-AF65-F5344CB8AC3E}">
        <p14:creationId xmlns:p14="http://schemas.microsoft.com/office/powerpoint/2010/main" val="24760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710C-D92B-4C2F-8D1F-18593E9E0B86}"/>
              </a:ext>
            </a:extLst>
          </p:cNvPr>
          <p:cNvSpPr>
            <a:spLocks noGrp="1"/>
          </p:cNvSpPr>
          <p:nvPr>
            <p:ph type="title"/>
          </p:nvPr>
        </p:nvSpPr>
        <p:spPr/>
        <p:txBody>
          <a:bodyPr/>
          <a:lstStyle/>
          <a:p>
            <a:pPr algn="ctr"/>
            <a:r>
              <a:rPr lang="en-CA" b="1" dirty="0">
                <a:latin typeface="+mn-lt"/>
              </a:rPr>
              <a:t>Is this book “different?”</a:t>
            </a:r>
          </a:p>
        </p:txBody>
      </p:sp>
      <p:sp>
        <p:nvSpPr>
          <p:cNvPr id="3" name="Content Placeholder 2">
            <a:extLst>
              <a:ext uri="{FF2B5EF4-FFF2-40B4-BE49-F238E27FC236}">
                <a16:creationId xmlns:a16="http://schemas.microsoft.com/office/drawing/2014/main" id="{9DA9432F-01F3-4471-B812-69E3DA7AC28A}"/>
              </a:ext>
            </a:extLst>
          </p:cNvPr>
          <p:cNvSpPr>
            <a:spLocks noGrp="1"/>
          </p:cNvSpPr>
          <p:nvPr>
            <p:ph idx="1"/>
          </p:nvPr>
        </p:nvSpPr>
        <p:spPr/>
        <p:txBody>
          <a:bodyPr/>
          <a:lstStyle/>
          <a:p>
            <a:endParaRPr lang="en-CA" dirty="0"/>
          </a:p>
          <a:p>
            <a:pPr marL="0" indent="0" algn="ctr">
              <a:buNone/>
            </a:pPr>
            <a:r>
              <a:rPr lang="en-CA" b="1" dirty="0">
                <a:solidFill>
                  <a:srgbClr val="FF0000"/>
                </a:solidFill>
              </a:rPr>
              <a:t>Yes, we think so.</a:t>
            </a:r>
          </a:p>
          <a:p>
            <a:pPr marL="0" indent="0" algn="ctr">
              <a:buNone/>
            </a:pPr>
            <a:endParaRPr lang="en-CA" b="1" dirty="0">
              <a:solidFill>
                <a:srgbClr val="FF0000"/>
              </a:solidFill>
            </a:endParaRPr>
          </a:p>
          <a:p>
            <a:pPr marL="0" indent="0">
              <a:buNone/>
            </a:pPr>
            <a:r>
              <a:rPr lang="en-CA" dirty="0"/>
              <a:t>What the book is NOT about:</a:t>
            </a:r>
          </a:p>
          <a:p>
            <a:pPr marL="0" indent="0">
              <a:buNone/>
            </a:pPr>
            <a:endParaRPr lang="en-CA" dirty="0"/>
          </a:p>
          <a:p>
            <a:pPr lvl="1">
              <a:buFont typeface="Wingdings" panose="05000000000000000000" pitchFamily="2" charset="2"/>
              <a:buChar char="§"/>
            </a:pPr>
            <a:r>
              <a:rPr lang="en-CA" dirty="0"/>
              <a:t>How to build tests or exams</a:t>
            </a:r>
          </a:p>
          <a:p>
            <a:pPr lvl="1">
              <a:buFont typeface="Wingdings" panose="05000000000000000000" pitchFamily="2" charset="2"/>
              <a:buChar char="§"/>
            </a:pPr>
            <a:r>
              <a:rPr lang="en-CA" dirty="0"/>
              <a:t>How to measure reliability, validity, scoring, etc.</a:t>
            </a:r>
          </a:p>
          <a:p>
            <a:pPr marL="0" indent="0">
              <a:buNone/>
            </a:pPr>
            <a:endParaRPr lang="en-CA" dirty="0"/>
          </a:p>
        </p:txBody>
      </p:sp>
    </p:spTree>
    <p:extLst>
      <p:ext uri="{BB962C8B-B14F-4D97-AF65-F5344CB8AC3E}">
        <p14:creationId xmlns:p14="http://schemas.microsoft.com/office/powerpoint/2010/main" val="348672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77BB-DA92-4BA3-874C-97A263C1D1E6}"/>
              </a:ext>
            </a:extLst>
          </p:cNvPr>
          <p:cNvSpPr>
            <a:spLocks noGrp="1"/>
          </p:cNvSpPr>
          <p:nvPr>
            <p:ph type="title"/>
          </p:nvPr>
        </p:nvSpPr>
        <p:spPr/>
        <p:txBody>
          <a:bodyPr/>
          <a:lstStyle/>
          <a:p>
            <a:pPr algn="ctr"/>
            <a:r>
              <a:rPr lang="en-CA" b="1" dirty="0">
                <a:latin typeface="+mn-lt"/>
              </a:rPr>
              <a:t>Rather, we are….</a:t>
            </a:r>
          </a:p>
        </p:txBody>
      </p:sp>
      <p:sp>
        <p:nvSpPr>
          <p:cNvPr id="3" name="Content Placeholder 2">
            <a:extLst>
              <a:ext uri="{FF2B5EF4-FFF2-40B4-BE49-F238E27FC236}">
                <a16:creationId xmlns:a16="http://schemas.microsoft.com/office/drawing/2014/main" id="{85D0A62E-71A9-461B-9F30-2F44E970AD6F}"/>
              </a:ext>
            </a:extLst>
          </p:cNvPr>
          <p:cNvSpPr>
            <a:spLocks noGrp="1"/>
          </p:cNvSpPr>
          <p:nvPr>
            <p:ph idx="1"/>
          </p:nvPr>
        </p:nvSpPr>
        <p:spPr/>
        <p:txBody>
          <a:bodyPr/>
          <a:lstStyle/>
          <a:p>
            <a:pPr>
              <a:buFont typeface="Wingdings" panose="05000000000000000000" pitchFamily="2" charset="2"/>
              <a:buChar char="§"/>
            </a:pPr>
            <a:endParaRPr lang="en-CA" dirty="0"/>
          </a:p>
          <a:p>
            <a:pPr>
              <a:buFont typeface="Wingdings" panose="05000000000000000000" pitchFamily="2" charset="2"/>
              <a:buChar char="§"/>
            </a:pPr>
            <a:r>
              <a:rPr lang="en-CA" dirty="0"/>
              <a:t>guided by constructivist theory,</a:t>
            </a:r>
          </a:p>
          <a:p>
            <a:pPr>
              <a:buFont typeface="Wingdings" panose="05000000000000000000" pitchFamily="2" charset="2"/>
              <a:buChar char="§"/>
            </a:pPr>
            <a:r>
              <a:rPr lang="en-CA" dirty="0"/>
              <a:t>concerned with depth and breadth of assessment approaches,</a:t>
            </a:r>
          </a:p>
          <a:p>
            <a:pPr>
              <a:buFont typeface="Wingdings" panose="05000000000000000000" pitchFamily="2" charset="2"/>
              <a:buChar char="§"/>
            </a:pPr>
            <a:r>
              <a:rPr lang="en-CA" dirty="0"/>
              <a:t>interested in underlying philosophies of teaching and learning</a:t>
            </a:r>
          </a:p>
          <a:p>
            <a:pPr>
              <a:buFont typeface="Wingdings" panose="05000000000000000000" pitchFamily="2" charset="2"/>
              <a:buChar char="§"/>
            </a:pPr>
            <a:r>
              <a:rPr lang="en-CA" dirty="0"/>
              <a:t>focused on the humanities and social sciences,</a:t>
            </a:r>
          </a:p>
          <a:p>
            <a:pPr>
              <a:buFont typeface="Wingdings" panose="05000000000000000000" pitchFamily="2" charset="2"/>
              <a:buChar char="§"/>
            </a:pPr>
            <a:r>
              <a:rPr lang="en-CA" dirty="0"/>
              <a:t>committed to principles of adult learning, and</a:t>
            </a:r>
          </a:p>
          <a:p>
            <a:pPr>
              <a:buFont typeface="Wingdings" panose="05000000000000000000" pitchFamily="2" charset="2"/>
              <a:buChar char="§"/>
            </a:pPr>
            <a:r>
              <a:rPr lang="en-CA" dirty="0"/>
              <a:t>convinced of the value of authenticity and engagement in online learning and assessment.</a:t>
            </a:r>
          </a:p>
          <a:p>
            <a:endParaRPr lang="en-CA" dirty="0"/>
          </a:p>
          <a:p>
            <a:endParaRPr lang="en-CA" dirty="0"/>
          </a:p>
        </p:txBody>
      </p:sp>
    </p:spTree>
    <p:extLst>
      <p:ext uri="{BB962C8B-B14F-4D97-AF65-F5344CB8AC3E}">
        <p14:creationId xmlns:p14="http://schemas.microsoft.com/office/powerpoint/2010/main" val="70363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9BFC9E-7B60-4E5D-81E3-ABC432BB84F2}"/>
              </a:ext>
            </a:extLst>
          </p:cNvPr>
          <p:cNvSpPr/>
          <p:nvPr/>
        </p:nvSpPr>
        <p:spPr>
          <a:xfrm>
            <a:off x="3048000" y="197346"/>
            <a:ext cx="6096000" cy="6740307"/>
          </a:xfrm>
          <a:prstGeom prst="rect">
            <a:avLst/>
          </a:prstGeom>
        </p:spPr>
        <p:txBody>
          <a:bodyPr>
            <a:spAutoFit/>
          </a:bodyPr>
          <a:lstStyle/>
          <a:p>
            <a:r>
              <a:rPr lang="en-CA" sz="1600" b="1" u="sng" dirty="0">
                <a:solidFill>
                  <a:srgbClr val="000000"/>
                </a:solidFill>
                <a:latin typeface="Verdana" panose="020B0604030504040204" pitchFamily="34" charset="0"/>
              </a:rPr>
              <a:t>The Big Picture: </a:t>
            </a:r>
            <a:r>
              <a:rPr lang="en-CA" sz="1600" b="1" dirty="0">
                <a:solidFill>
                  <a:srgbClr val="000000"/>
                </a:solidFill>
                <a:latin typeface="Verdana" panose="020B0604030504040204" pitchFamily="34" charset="0"/>
              </a:rPr>
              <a:t>A Framework for Assessment in Online Learning</a:t>
            </a:r>
          </a:p>
          <a:p>
            <a:endParaRPr lang="en-CA" sz="1600" b="1" dirty="0">
              <a:solidFill>
                <a:srgbClr val="000000"/>
              </a:solidFill>
              <a:latin typeface="Verdana" panose="020B0604030504040204" pitchFamily="34" charset="0"/>
            </a:endParaRPr>
          </a:p>
          <a:p>
            <a:r>
              <a:rPr lang="en-CA" sz="1600" b="1" dirty="0">
                <a:solidFill>
                  <a:srgbClr val="000000"/>
                </a:solidFill>
                <a:latin typeface="Verdana" panose="020B0604030504040204" pitchFamily="34" charset="0"/>
              </a:rPr>
              <a:t>The Contribution of </a:t>
            </a:r>
            <a:r>
              <a:rPr lang="en-CA" sz="1600" b="1" u="sng" dirty="0">
                <a:solidFill>
                  <a:srgbClr val="000000"/>
                </a:solidFill>
                <a:latin typeface="Verdana" panose="020B0604030504040204" pitchFamily="34" charset="0"/>
              </a:rPr>
              <a:t>Adult Education Principles </a:t>
            </a:r>
            <a:r>
              <a:rPr lang="en-CA" sz="1600" b="1" dirty="0">
                <a:solidFill>
                  <a:srgbClr val="000000"/>
                </a:solidFill>
                <a:latin typeface="Verdana" panose="020B0604030504040204" pitchFamily="34" charset="0"/>
              </a:rPr>
              <a:t>to Online Learning and Assessment</a:t>
            </a:r>
          </a:p>
          <a:p>
            <a:endParaRPr lang="en-CA" sz="1600" b="1" dirty="0">
              <a:solidFill>
                <a:srgbClr val="000000"/>
              </a:solidFill>
              <a:latin typeface="Verdana" panose="020B0604030504040204" pitchFamily="34" charset="0"/>
            </a:endParaRPr>
          </a:p>
          <a:p>
            <a:r>
              <a:rPr lang="en-CA" sz="1600" b="1" dirty="0">
                <a:solidFill>
                  <a:srgbClr val="000000"/>
                </a:solidFill>
                <a:latin typeface="Verdana" panose="020B0604030504040204" pitchFamily="34" charset="0"/>
              </a:rPr>
              <a:t>What Do You Believe? </a:t>
            </a:r>
            <a:r>
              <a:rPr lang="en-CA" sz="1600" b="1" u="sng" dirty="0">
                <a:solidFill>
                  <a:srgbClr val="000000"/>
                </a:solidFill>
                <a:latin typeface="Verdana" panose="020B0604030504040204" pitchFamily="34" charset="0"/>
              </a:rPr>
              <a:t>The Importance of Beliefs about Teaching and Learning </a:t>
            </a:r>
            <a:r>
              <a:rPr lang="en-CA" sz="1600" b="1" dirty="0">
                <a:solidFill>
                  <a:srgbClr val="000000"/>
                </a:solidFill>
                <a:latin typeface="Verdana" panose="020B0604030504040204" pitchFamily="34" charset="0"/>
              </a:rPr>
              <a:t>in Online Assessment</a:t>
            </a:r>
          </a:p>
          <a:p>
            <a:endParaRPr lang="en-CA" sz="1600" b="1" dirty="0">
              <a:solidFill>
                <a:srgbClr val="000000"/>
              </a:solidFill>
              <a:latin typeface="Verdana" panose="020B0604030504040204" pitchFamily="34" charset="0"/>
            </a:endParaRPr>
          </a:p>
          <a:p>
            <a:r>
              <a:rPr lang="en-CA" sz="1600" b="1" dirty="0">
                <a:solidFill>
                  <a:srgbClr val="000000"/>
                </a:solidFill>
                <a:latin typeface="Verdana" panose="020B0604030504040204" pitchFamily="34" charset="0"/>
              </a:rPr>
              <a:t>Authenticity and Engagement: </a:t>
            </a:r>
            <a:r>
              <a:rPr lang="en-CA" sz="1600" b="1" u="sng" dirty="0">
                <a:solidFill>
                  <a:srgbClr val="000000"/>
                </a:solidFill>
                <a:latin typeface="Verdana" panose="020B0604030504040204" pitchFamily="34" charset="0"/>
              </a:rPr>
              <a:t>The Question of Quality </a:t>
            </a:r>
            <a:r>
              <a:rPr lang="en-CA" sz="1600" b="1" dirty="0">
                <a:solidFill>
                  <a:srgbClr val="000000"/>
                </a:solidFill>
                <a:latin typeface="Verdana" panose="020B0604030504040204" pitchFamily="34" charset="0"/>
              </a:rPr>
              <a:t>in Assessment</a:t>
            </a:r>
          </a:p>
          <a:p>
            <a:endParaRPr lang="en-CA" sz="1600" b="1" dirty="0">
              <a:solidFill>
                <a:srgbClr val="000000"/>
              </a:solidFill>
              <a:latin typeface="Verdana" panose="020B0604030504040204" pitchFamily="34" charset="0"/>
            </a:endParaRPr>
          </a:p>
          <a:p>
            <a:r>
              <a:rPr lang="en-CA" sz="1600" b="1" dirty="0">
                <a:solidFill>
                  <a:srgbClr val="000000"/>
                </a:solidFill>
                <a:latin typeface="Verdana" panose="020B0604030504040204" pitchFamily="34" charset="0"/>
              </a:rPr>
              <a:t>Assessment Using E-Portfolios, Journals, Projects, and Group Work</a:t>
            </a:r>
          </a:p>
          <a:p>
            <a:endParaRPr lang="en-CA" sz="1600" b="1" dirty="0">
              <a:solidFill>
                <a:srgbClr val="000000"/>
              </a:solidFill>
              <a:latin typeface="Verdana" panose="020B0604030504040204" pitchFamily="34" charset="0"/>
            </a:endParaRPr>
          </a:p>
          <a:p>
            <a:r>
              <a:rPr lang="en-CA" sz="1600" b="1" dirty="0">
                <a:solidFill>
                  <a:srgbClr val="000000"/>
                </a:solidFill>
                <a:latin typeface="Verdana" panose="020B0604030504040204" pitchFamily="34" charset="0"/>
              </a:rPr>
              <a:t>The Age of “Open”: Alternative Assessments, Flexible Learning, Badges, and Accreditation</a:t>
            </a:r>
          </a:p>
          <a:p>
            <a:endParaRPr lang="en-CA" sz="1600" b="1" dirty="0">
              <a:solidFill>
                <a:srgbClr val="000000"/>
              </a:solidFill>
              <a:latin typeface="Verdana" panose="020B0604030504040204" pitchFamily="34" charset="0"/>
            </a:endParaRPr>
          </a:p>
          <a:p>
            <a:r>
              <a:rPr lang="en-CA" sz="1600" b="1" dirty="0">
                <a:solidFill>
                  <a:srgbClr val="000000"/>
                </a:solidFill>
                <a:latin typeface="Verdana" panose="020B0604030504040204" pitchFamily="34" charset="0"/>
              </a:rPr>
              <a:t>Planning an Assessment and Evaluation Strategy—</a:t>
            </a:r>
            <a:r>
              <a:rPr lang="en-CA" sz="1600" b="1" u="sng" dirty="0">
                <a:solidFill>
                  <a:srgbClr val="000000"/>
                </a:solidFill>
                <a:latin typeface="Verdana" panose="020B0604030504040204" pitchFamily="34" charset="0"/>
              </a:rPr>
              <a:t>Authentically</a:t>
            </a:r>
          </a:p>
          <a:p>
            <a:endParaRPr lang="en-CA" sz="1600" b="1" dirty="0">
              <a:solidFill>
                <a:srgbClr val="000000"/>
              </a:solidFill>
              <a:latin typeface="Verdana" panose="020B0604030504040204" pitchFamily="34" charset="0"/>
            </a:endParaRPr>
          </a:p>
          <a:p>
            <a:r>
              <a:rPr lang="en-CA" sz="1600" b="1" dirty="0">
                <a:solidFill>
                  <a:srgbClr val="000000"/>
                </a:solidFill>
                <a:latin typeface="Verdana" panose="020B0604030504040204" pitchFamily="34" charset="0"/>
              </a:rPr>
              <a:t>Flexible, Flipped, and Blended: Technology and New Possibilities in Learning and Assessment</a:t>
            </a:r>
          </a:p>
          <a:p>
            <a:endParaRPr lang="en-CA" sz="1600" b="1" dirty="0">
              <a:solidFill>
                <a:srgbClr val="000000"/>
              </a:solidFill>
              <a:latin typeface="Verdana" panose="020B0604030504040204" pitchFamily="34" charset="0"/>
            </a:endParaRPr>
          </a:p>
          <a:p>
            <a:r>
              <a:rPr lang="en-CA" sz="1600" b="1" dirty="0">
                <a:solidFill>
                  <a:srgbClr val="000000"/>
                </a:solidFill>
                <a:latin typeface="Verdana" panose="020B0604030504040204" pitchFamily="34" charset="0"/>
              </a:rPr>
              <a:t>A Few Words on Self-Assessment</a:t>
            </a:r>
          </a:p>
          <a:p>
            <a:endParaRPr lang="en-CA" sz="1600" b="1" dirty="0">
              <a:solidFill>
                <a:srgbClr val="000000"/>
              </a:solidFill>
              <a:latin typeface="Verdana" panose="020B0604030504040204" pitchFamily="34" charset="0"/>
            </a:endParaRPr>
          </a:p>
          <a:p>
            <a:r>
              <a:rPr lang="en-CA" sz="1600" b="1" dirty="0">
                <a:solidFill>
                  <a:srgbClr val="000000"/>
                </a:solidFill>
                <a:latin typeface="Verdana" panose="020B0604030504040204" pitchFamily="34" charset="0"/>
              </a:rPr>
              <a:t>Summing Up</a:t>
            </a:r>
          </a:p>
        </p:txBody>
      </p:sp>
    </p:spTree>
    <p:extLst>
      <p:ext uri="{BB962C8B-B14F-4D97-AF65-F5344CB8AC3E}">
        <p14:creationId xmlns:p14="http://schemas.microsoft.com/office/powerpoint/2010/main" val="275129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84C4C-C593-4B72-BDBE-6B5920DA56C8}"/>
              </a:ext>
            </a:extLst>
          </p:cNvPr>
          <p:cNvSpPr/>
          <p:nvPr/>
        </p:nvSpPr>
        <p:spPr>
          <a:xfrm>
            <a:off x="3293458" y="825389"/>
            <a:ext cx="5850542" cy="1384995"/>
          </a:xfrm>
          <a:prstGeom prst="rect">
            <a:avLst/>
          </a:prstGeom>
        </p:spPr>
        <p:txBody>
          <a:bodyPr wrap="square">
            <a:spAutoFit/>
          </a:bodyPr>
          <a:lstStyle/>
          <a:p>
            <a:pPr algn="ctr"/>
            <a:r>
              <a:rPr lang="en-CA" sz="2400" b="1" dirty="0">
                <a:solidFill>
                  <a:srgbClr val="000000"/>
                </a:solidFill>
                <a:latin typeface="Verdana" panose="020B0604030504040204" pitchFamily="34" charset="0"/>
              </a:rPr>
              <a:t>Appendix • Other Voices: Reflections from the Field</a:t>
            </a:r>
          </a:p>
          <a:p>
            <a:endParaRPr lang="en-CA" dirty="0">
              <a:solidFill>
                <a:srgbClr val="000000"/>
              </a:solidFill>
              <a:latin typeface="Verdana" panose="020B0604030504040204" pitchFamily="34" charset="0"/>
            </a:endParaRPr>
          </a:p>
          <a:p>
            <a:endParaRPr lang="en-CA" dirty="0">
              <a:solidFill>
                <a:srgbClr val="000000"/>
              </a:solidFill>
              <a:latin typeface="Verdana" panose="020B0604030504040204" pitchFamily="34" charset="0"/>
            </a:endParaRPr>
          </a:p>
        </p:txBody>
      </p:sp>
      <p:pic>
        <p:nvPicPr>
          <p:cNvPr id="4" name="Picture 3">
            <a:extLst>
              <a:ext uri="{FF2B5EF4-FFF2-40B4-BE49-F238E27FC236}">
                <a16:creationId xmlns:a16="http://schemas.microsoft.com/office/drawing/2014/main" id="{45CC374C-6448-48D6-9A57-486EE6D0613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36220" y="1982550"/>
            <a:ext cx="6327972" cy="3689966"/>
          </a:xfrm>
          <a:prstGeom prst="rect">
            <a:avLst/>
          </a:prstGeom>
        </p:spPr>
      </p:pic>
      <p:sp>
        <p:nvSpPr>
          <p:cNvPr id="8" name="Rectangle 7">
            <a:extLst>
              <a:ext uri="{FF2B5EF4-FFF2-40B4-BE49-F238E27FC236}">
                <a16:creationId xmlns:a16="http://schemas.microsoft.com/office/drawing/2014/main" id="{74B86929-3224-46C3-8D42-48BBBF68CB74}"/>
              </a:ext>
            </a:extLst>
          </p:cNvPr>
          <p:cNvSpPr/>
          <p:nvPr/>
        </p:nvSpPr>
        <p:spPr>
          <a:xfrm flipH="1">
            <a:off x="1157161" y="3244334"/>
            <a:ext cx="2233402" cy="461665"/>
          </a:xfrm>
          <a:prstGeom prst="rect">
            <a:avLst/>
          </a:prstGeom>
        </p:spPr>
        <p:txBody>
          <a:bodyPr wrap="square">
            <a:spAutoFit/>
          </a:bodyPr>
          <a:lstStyle/>
          <a:p>
            <a:r>
              <a:rPr lang="en-CA" sz="1200" dirty="0"/>
              <a:t>Unknown Author is licensed under </a:t>
            </a:r>
            <a:r>
              <a:rPr lang="en-CA" sz="1200" dirty="0">
                <a:hlinkClick r:id="rId4" tooltip="https://creativecommons.org/licenses/by-nc-sa/3.0/"/>
              </a:rPr>
              <a:t>CC BY-SA-NC</a:t>
            </a:r>
            <a:endParaRPr lang="en-CA" sz="1200" dirty="0"/>
          </a:p>
        </p:txBody>
      </p:sp>
    </p:spTree>
    <p:extLst>
      <p:ext uri="{BB962C8B-B14F-4D97-AF65-F5344CB8AC3E}">
        <p14:creationId xmlns:p14="http://schemas.microsoft.com/office/powerpoint/2010/main" val="23041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2D80-D75C-47E2-8437-3446758B0F06}"/>
              </a:ext>
            </a:extLst>
          </p:cNvPr>
          <p:cNvSpPr>
            <a:spLocks noGrp="1"/>
          </p:cNvSpPr>
          <p:nvPr>
            <p:ph type="title"/>
          </p:nvPr>
        </p:nvSpPr>
        <p:spPr/>
        <p:txBody>
          <a:bodyPr/>
          <a:lstStyle/>
          <a:p>
            <a:r>
              <a:rPr lang="en-CA" b="1" dirty="0">
                <a:latin typeface="+mn-lt"/>
              </a:rPr>
              <a:t>Themes</a:t>
            </a:r>
          </a:p>
        </p:txBody>
      </p:sp>
      <p:sp>
        <p:nvSpPr>
          <p:cNvPr id="3" name="Content Placeholder 2">
            <a:extLst>
              <a:ext uri="{FF2B5EF4-FFF2-40B4-BE49-F238E27FC236}">
                <a16:creationId xmlns:a16="http://schemas.microsoft.com/office/drawing/2014/main" id="{7202D1BF-A0ED-4F67-B0D1-0F794C6A0BAF}"/>
              </a:ext>
            </a:extLst>
          </p:cNvPr>
          <p:cNvSpPr>
            <a:spLocks noGrp="1"/>
          </p:cNvSpPr>
          <p:nvPr>
            <p:ph idx="1"/>
          </p:nvPr>
        </p:nvSpPr>
        <p:spPr/>
        <p:txBody>
          <a:bodyPr/>
          <a:lstStyle/>
          <a:p>
            <a:endParaRPr lang="en-CA" dirty="0"/>
          </a:p>
          <a:p>
            <a:endParaRPr lang="en-CA" dirty="0"/>
          </a:p>
          <a:p>
            <a:pPr marL="0" indent="0">
              <a:buNone/>
            </a:pPr>
            <a:r>
              <a:rPr lang="en-CA" dirty="0"/>
              <a:t>Assessment is an important part of the cycle of learning, which also includes outcomes (what?), strategies (how?), and content. It is an integral part of the planning process and must coalesce with all other aspects of the intended learning experience, whether in terms of course or program.</a:t>
            </a:r>
          </a:p>
        </p:txBody>
      </p:sp>
    </p:spTree>
    <p:extLst>
      <p:ext uri="{BB962C8B-B14F-4D97-AF65-F5344CB8AC3E}">
        <p14:creationId xmlns:p14="http://schemas.microsoft.com/office/powerpoint/2010/main" val="4284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DEDD01B8-816B-49B7-8C81-03AB51D87C54}">
  <ds:schemaRef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0262f94-9f35-4ac3-9a90-690165a166b7"/>
    <ds:schemaRef ds:uri="a4f35948-e619-41b3-aa29-22878b09cfd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287</TotalTime>
  <Words>778</Words>
  <Application>Microsoft Office PowerPoint</Application>
  <PresentationFormat>Widescreen</PresentationFormat>
  <Paragraphs>106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Verdana</vt:lpstr>
      <vt:lpstr>Wingdings</vt:lpstr>
      <vt:lpstr>Cloud skipper design template</vt:lpstr>
      <vt:lpstr>Assessment Strategies for Online Learning:  Engagement and Authenticity</vt:lpstr>
      <vt:lpstr>PowerPoint Presentation</vt:lpstr>
      <vt:lpstr>PowerPoint Presentation</vt:lpstr>
      <vt:lpstr>In short…</vt:lpstr>
      <vt:lpstr>Is this book “different?”</vt:lpstr>
      <vt:lpstr>Rather, we are….</vt:lpstr>
      <vt:lpstr>PowerPoint Presentation</vt:lpstr>
      <vt:lpstr>PowerPoint Presentation</vt:lpstr>
      <vt:lpstr>Themes</vt:lpstr>
      <vt:lpstr>Themes</vt:lpstr>
      <vt:lpstr>Themes</vt:lpstr>
      <vt:lpstr>Themes</vt:lpstr>
      <vt:lpstr>Themes</vt:lpstr>
      <vt:lpstr>There was more to say!</vt:lpstr>
      <vt:lpstr>PowerPoint Presentation</vt:lpstr>
      <vt:lpstr>Reflections upon writing a book….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Strategies for Online Learning:  Engagement and Authenticy</dc:title>
  <dc:creator>Dianne Conrad</dc:creator>
  <cp:lastModifiedBy>Dianne Conrad</cp:lastModifiedBy>
  <cp:revision>13</cp:revision>
  <dcterms:created xsi:type="dcterms:W3CDTF">2018-10-09T12:48:23Z</dcterms:created>
  <dcterms:modified xsi:type="dcterms:W3CDTF">2018-10-09T17:36:08Z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