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00" r:id="rId3"/>
    <p:sldId id="261" r:id="rId4"/>
    <p:sldId id="302" r:id="rId5"/>
    <p:sldId id="258" r:id="rId6"/>
    <p:sldId id="262" r:id="rId7"/>
    <p:sldId id="264" r:id="rId8"/>
    <p:sldId id="265" r:id="rId9"/>
    <p:sldId id="266" r:id="rId10"/>
    <p:sldId id="259" r:id="rId11"/>
    <p:sldId id="305" r:id="rId12"/>
    <p:sldId id="267" r:id="rId13"/>
    <p:sldId id="316" r:id="rId14"/>
    <p:sldId id="293" r:id="rId15"/>
    <p:sldId id="292" r:id="rId16"/>
    <p:sldId id="284" r:id="rId17"/>
    <p:sldId id="286" r:id="rId18"/>
    <p:sldId id="287" r:id="rId19"/>
    <p:sldId id="290" r:id="rId20"/>
    <p:sldId id="285" r:id="rId21"/>
    <p:sldId id="307" r:id="rId22"/>
    <p:sldId id="313" r:id="rId23"/>
    <p:sldId id="314" r:id="rId24"/>
    <p:sldId id="308" r:id="rId25"/>
    <p:sldId id="310" r:id="rId26"/>
    <p:sldId id="315" r:id="rId27"/>
    <p:sldId id="312" r:id="rId28"/>
    <p:sldId id="317" r:id="rId29"/>
    <p:sldId id="318" r:id="rId30"/>
    <p:sldId id="319" r:id="rId31"/>
    <p:sldId id="320" r:id="rId32"/>
    <p:sldId id="32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84" autoAdjust="0"/>
  </p:normalViewPr>
  <p:slideViewPr>
    <p:cSldViewPr>
      <p:cViewPr>
        <p:scale>
          <a:sx n="88" d="100"/>
          <a:sy n="88" d="100"/>
        </p:scale>
        <p:origin x="-1584" y="-72"/>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D69038-EF61-4DA8-9CD8-305FED6ABDB6}" type="datetimeFigureOut">
              <a:rPr lang="en-US" smtClean="0"/>
              <a:t>6/5/2013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AF9E8-435F-4DC5-8D44-22744335CD54}" type="slidenum">
              <a:rPr lang="en-US" smtClean="0"/>
              <a:t>‹#›</a:t>
            </a:fld>
            <a:endParaRPr lang="en-US" dirty="0"/>
          </a:p>
        </p:txBody>
      </p:sp>
    </p:spTree>
    <p:extLst>
      <p:ext uri="{BB962C8B-B14F-4D97-AF65-F5344CB8AC3E}">
        <p14:creationId xmlns:p14="http://schemas.microsoft.com/office/powerpoint/2010/main" val="293649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AF9E8-435F-4DC5-8D44-22744335CD54}" type="slidenum">
              <a:rPr lang="en-US" smtClean="0"/>
              <a:t>19</a:t>
            </a:fld>
            <a:endParaRPr lang="en-US" dirty="0"/>
          </a:p>
        </p:txBody>
      </p:sp>
    </p:spTree>
    <p:extLst>
      <p:ext uri="{BB962C8B-B14F-4D97-AF65-F5344CB8AC3E}">
        <p14:creationId xmlns:p14="http://schemas.microsoft.com/office/powerpoint/2010/main" val="254877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colleague, friend, and my Ph.D. advisor – Joni Dunlap – and I have been a bit obsessed with social presence over the years. I know for me it traces back to when I started teaching online. I was scared and worried – like many new online instructors – that what I do or at least thought I did so well in face-to-face environments (e.g., immediacy, presence, humor, energy…) would not translate to an online environment. This isn’t that strange… In fact, I regularly run into people who explain the reason online learning won’t work for them is because they need that “face-to-face” interaction. So my fear was that I would find myself teaching all alone. I had a similar fear the first time I took an online course all by myself.</a:t>
            </a:r>
          </a:p>
          <a:p>
            <a:endParaRPr lang="en-US" baseline="0" dirty="0" smtClean="0"/>
          </a:p>
          <a:p>
            <a:r>
              <a:rPr lang="en-US" baseline="0" dirty="0" smtClean="0"/>
              <a:t>Photo--http://</a:t>
            </a:r>
            <a:r>
              <a:rPr lang="en-US" baseline="0" dirty="0" err="1" smtClean="0"/>
              <a:t>www.flickr.com</a:t>
            </a:r>
            <a:r>
              <a:rPr lang="en-US" baseline="0" dirty="0" smtClean="0"/>
              <a:t>/photos/</a:t>
            </a:r>
            <a:r>
              <a:rPr lang="en-US" baseline="0" dirty="0" err="1" smtClean="0"/>
              <a:t>lucasartoni</a:t>
            </a:r>
            <a:r>
              <a:rPr lang="en-US" baseline="0" dirty="0" smtClean="0"/>
              <a:t>/6970128139/sizes/m/in/</a:t>
            </a:r>
            <a:r>
              <a:rPr lang="en-US" baseline="0" dirty="0" err="1" smtClean="0"/>
              <a:t>photostream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DEAF9E8-435F-4DC5-8D44-22744335CD54}" type="slidenum">
              <a:rPr lang="en-US" smtClean="0"/>
              <a:t>21</a:t>
            </a:fld>
            <a:endParaRPr lang="en-US" dirty="0"/>
          </a:p>
        </p:txBody>
      </p:sp>
    </p:spTree>
    <p:extLst>
      <p:ext uri="{BB962C8B-B14F-4D97-AF65-F5344CB8AC3E}">
        <p14:creationId xmlns:p14="http://schemas.microsoft.com/office/powerpoint/2010/main" val="280890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Joni and I regularly</a:t>
            </a:r>
            <a:r>
              <a:rPr lang="en-US" baseline="0" dirty="0" smtClean="0"/>
              <a:t> talked about ways that students naturally adapt to communication media and find ways to establish their social presence. But we were also really interested in ways that we can intentionally help students establish and maintain their own social presence. For instance, we started using storytelling (e.g., of students’ best learning experience) as a way to get students to start interacting with each other and building relationships. We also tried ways to have students create and share digital stories. Other things we did over the years were to use digital music. We also have different ways of using voice thread, then Twitter, and even one-on-one phone calls. </a:t>
            </a:r>
            <a:endParaRPr lang="en-US" dirty="0"/>
          </a:p>
        </p:txBody>
      </p:sp>
      <p:sp>
        <p:nvSpPr>
          <p:cNvPr id="4" name="Slide Number Placeholder 3"/>
          <p:cNvSpPr>
            <a:spLocks noGrp="1"/>
          </p:cNvSpPr>
          <p:nvPr>
            <p:ph type="sldNum" sz="quarter" idx="10"/>
          </p:nvPr>
        </p:nvSpPr>
        <p:spPr/>
        <p:txBody>
          <a:bodyPr/>
          <a:lstStyle/>
          <a:p>
            <a:fld id="{3DEAF9E8-435F-4DC5-8D44-22744335CD54}" type="slidenum">
              <a:rPr lang="en-US" smtClean="0"/>
              <a:t>22</a:t>
            </a:fld>
            <a:endParaRPr lang="en-US" dirty="0"/>
          </a:p>
        </p:txBody>
      </p:sp>
    </p:spTree>
    <p:extLst>
      <p:ext uri="{BB962C8B-B14F-4D97-AF65-F5344CB8AC3E}">
        <p14:creationId xmlns:p14="http://schemas.microsoft.com/office/powerpoint/2010/main" val="280890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So now let’s take a moment and get each of you (as well as my other co-presenters) chatting a bit about social presence in action. So in the chat</a:t>
            </a:r>
            <a:r>
              <a:rPr lang="en-US" baseline="0" dirty="0" smtClean="0"/>
              <a:t> pod, describe at least one way (ideally your most effective way) you intentionally (try to) establish social presence (in other  words, what teaching presence strategies do you intentionally use to establish social presence) in online courses.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So now</a:t>
            </a:r>
            <a:r>
              <a:rPr lang="en-US" baseline="0" dirty="0" smtClean="0"/>
              <a:t> that we have talked a bit about student-to-student social presence… which in many ways is how a lot of people think about social presence, I think it’s important to also think about instructor or teacher social presence. In other words, typical formal online courses have a teacher. I find that many online teachers struggle with their own social presence. For instance, some wrapped up with rhetoric about being a guide on the side actually end up disappearing from courses whereas others take it to the other extreme by dominating or putting themselves completely at the center of the course. I believe teachers have a special place in all online courses. Their role might change a bit depending on the  type of course but most of the time it is important for teachers to establish their own social presence.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Instructors</a:t>
            </a:r>
            <a:r>
              <a:rPr lang="en-US" baseline="0" dirty="0" smtClean="0"/>
              <a:t> are in a unique position. They are often expected to be a “guide” on the side, often typically a member of the “learning community” while also be in charge of assessing students’ knowledge and ultimately giving them a grade in the course. In this unique role, what are some specific ways that you establish your own instructor social presence? With MOOCs and other types of online learning experiences (e.g., self-paced courses), is it still important or realistic to focus on instructor social presence?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notion of social presence derives from models of immediacy</a:t>
            </a:r>
            <a:r>
              <a:rPr lang="en-US" baseline="0" dirty="0" smtClean="0"/>
              <a:t> (or the psychological distance between teachers and students) in face-to-face classrooms.  In a variety of studies dating from the 1960s, and resulting in a variety of models of immediacy, researchers found that students learned more when the psychological distance between teachers and students was reduced.  Researchers also characterized ways of reducing that distance in terms of verbal behaviors (such as the use humor and self-deprecation, but also vocal intonations) and non-verbal behaviors (such as eye-contact, smiling, physical proximity, and touch).  </a:t>
            </a:r>
            <a:endParaRPr lang="en-US" dirty="0" smtClean="0"/>
          </a:p>
          <a:p>
            <a:endParaRPr lang="en-US" dirty="0"/>
          </a:p>
        </p:txBody>
      </p:sp>
      <p:sp>
        <p:nvSpPr>
          <p:cNvPr id="4" name="Slide Number Placeholder 3"/>
          <p:cNvSpPr>
            <a:spLocks noGrp="1"/>
          </p:cNvSpPr>
          <p:nvPr>
            <p:ph type="sldNum" sz="quarter" idx="10"/>
          </p:nvPr>
        </p:nvSpPr>
        <p:spPr/>
        <p:txBody>
          <a:bodyPr/>
          <a:lstStyle/>
          <a:p>
            <a:fld id="{3DEAF9E8-435F-4DC5-8D44-22744335CD54}" type="slidenum">
              <a:rPr lang="en-US" smtClean="0"/>
              <a:t>5</a:t>
            </a:fld>
            <a:endParaRPr lang="en-US"/>
          </a:p>
        </p:txBody>
      </p:sp>
    </p:spTree>
    <p:extLst>
      <p:ext uri="{BB962C8B-B14F-4D97-AF65-F5344CB8AC3E}">
        <p14:creationId xmlns:p14="http://schemas.microsoft.com/office/powerpoint/2010/main" val="260459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asynchronous, text-based computer-mediated</a:t>
            </a:r>
            <a:r>
              <a:rPr lang="en-US" baseline="0" dirty="0" smtClean="0"/>
              <a:t> communication and discussion forums first started being used in college classes, communications researchers wondered whether immediacy behaviors could be transmitted through such a low bandwidth medium.  The term “social presence” was coined by Short, Williams &amp; Christie in 1976 to mean the quality of a medium to project the salience of others.  Their social presence theory was based on individuals rankings of various media and maintained that computer-mediated communication was a poor medium for supporting the development of social presence.  Other similar notions such as media richness theory, and affective channel capacity, are similarly based on media qualities and similarly see text-based discussions as a poor medium for social interaction and hence, in an important sense, for learning.</a:t>
            </a:r>
            <a:endParaRPr lang="en-US" dirty="0"/>
          </a:p>
        </p:txBody>
      </p:sp>
      <p:sp>
        <p:nvSpPr>
          <p:cNvPr id="4" name="Slide Number Placeholder 3"/>
          <p:cNvSpPr>
            <a:spLocks noGrp="1"/>
          </p:cNvSpPr>
          <p:nvPr>
            <p:ph type="sldNum" sz="quarter" idx="10"/>
          </p:nvPr>
        </p:nvSpPr>
        <p:spPr/>
        <p:txBody>
          <a:bodyPr/>
          <a:lstStyle/>
          <a:p>
            <a:fld id="{3DEAF9E8-435F-4DC5-8D44-22744335CD54}" type="slidenum">
              <a:rPr lang="en-US" smtClean="0"/>
              <a:t>6</a:t>
            </a:fld>
            <a:endParaRPr lang="en-US"/>
          </a:p>
        </p:txBody>
      </p:sp>
    </p:spTree>
    <p:extLst>
      <p:ext uri="{BB962C8B-B14F-4D97-AF65-F5344CB8AC3E}">
        <p14:creationId xmlns:p14="http://schemas.microsoft.com/office/powerpoint/2010/main" val="191152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educators who were</a:t>
            </a:r>
            <a:r>
              <a:rPr lang="en-US" baseline="0" dirty="0" smtClean="0"/>
              <a:t> actually working with online discussion forums challenged these notions because they were experiencing no such thing – rather they found that participants in online forums felt they “knew” their classmates at least as well if not better than they would if they were involved in traditional classroom discussions.  </a:t>
            </a:r>
            <a:r>
              <a:rPr lang="en-US" baseline="0" dirty="0" err="1" smtClean="0"/>
              <a:t>Lani</a:t>
            </a:r>
            <a:r>
              <a:rPr lang="en-US" baseline="0" dirty="0" smtClean="0"/>
              <a:t> </a:t>
            </a:r>
            <a:r>
              <a:rPr lang="en-US" baseline="0" dirty="0" err="1" smtClean="0"/>
              <a:t>Gunawardena</a:t>
            </a:r>
            <a:r>
              <a:rPr lang="en-US" baseline="0" dirty="0" smtClean="0"/>
              <a:t>, for example, argued that participants in online forums created social presence by projecting their identities using verbal immediacy indicators alone.  And so this second generation of mostly education researchers appropriated the term “social presence” to be focused on individuals’ perceptions of interpersonal connections with virtual others.  And this focus is still the more prevalent one in online learning research, although specific definitions vary.</a:t>
            </a:r>
            <a:endParaRPr lang="en-US" dirty="0"/>
          </a:p>
        </p:txBody>
      </p:sp>
      <p:sp>
        <p:nvSpPr>
          <p:cNvPr id="4" name="Slide Number Placeholder 3"/>
          <p:cNvSpPr>
            <a:spLocks noGrp="1"/>
          </p:cNvSpPr>
          <p:nvPr>
            <p:ph type="sldNum" sz="quarter" idx="10"/>
          </p:nvPr>
        </p:nvSpPr>
        <p:spPr/>
        <p:txBody>
          <a:bodyPr/>
          <a:lstStyle/>
          <a:p>
            <a:fld id="{3DEAF9E8-435F-4DC5-8D44-22744335CD54}" type="slidenum">
              <a:rPr lang="en-US" smtClean="0"/>
              <a:t>7</a:t>
            </a:fld>
            <a:endParaRPr lang="en-US" dirty="0"/>
          </a:p>
        </p:txBody>
      </p:sp>
    </p:spTree>
    <p:extLst>
      <p:ext uri="{BB962C8B-B14F-4D97-AF65-F5344CB8AC3E}">
        <p14:creationId xmlns:p14="http://schemas.microsoft.com/office/powerpoint/2010/main" val="202149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 are still</a:t>
            </a:r>
            <a:r>
              <a:rPr lang="en-US" baseline="0" dirty="0" smtClean="0"/>
              <a:t> multiple issues around defining social presence – of particular importance is how the definitions are operationalized.  One dimension of operationalizing social presence involves  the degree to which individual perceptions vs. media characteristics figure into measurement – so where some researchers ask students to rate courses as a whole on social presence elements, others ask them to rate different technologies used in a course or different course designs (</a:t>
            </a:r>
            <a:r>
              <a:rPr lang="en-US" baseline="0" dirty="0" err="1" smtClean="0"/>
              <a:t>Tu</a:t>
            </a:r>
            <a:r>
              <a:rPr lang="en-US" baseline="0" dirty="0" smtClean="0"/>
              <a:t>).  Another dimension has to do with whether or not student perceptions or student behaviors are used to measure social presence (survey vs. content analysis).  Another issue that is definitional is what elements are seen as making up social presence – even within the Community of Inquiry this is an issue with some researchers seeing social presence of value only so much as it serves to move inquiry forward whereas others see the development of feelings of community as important in and of themselves (affective, cohesive, &amp; interactive indicators (mostly taken from immediacy research) vs. affective expression, open communication, group cohesion).  This dichotomy also leads to the distinction between seeing social presence behaviors hierarchically or not.  Still another issue has to do with whose social presence we are talking about.  Clearly the social presence of teachers is different from the social presence of students and each have differing effects.  What else might affect how we conceive social presence in practice?</a:t>
            </a:r>
            <a:endParaRPr lang="en-US" dirty="0"/>
          </a:p>
        </p:txBody>
      </p:sp>
      <p:sp>
        <p:nvSpPr>
          <p:cNvPr id="4" name="Slide Number Placeholder 3"/>
          <p:cNvSpPr>
            <a:spLocks noGrp="1"/>
          </p:cNvSpPr>
          <p:nvPr>
            <p:ph type="sldNum" sz="quarter" idx="10"/>
          </p:nvPr>
        </p:nvSpPr>
        <p:spPr/>
        <p:txBody>
          <a:bodyPr/>
          <a:lstStyle/>
          <a:p>
            <a:fld id="{3DEAF9E8-435F-4DC5-8D44-22744335CD54}" type="slidenum">
              <a:rPr lang="en-US" smtClean="0"/>
              <a:t>9</a:t>
            </a:fld>
            <a:endParaRPr lang="en-US" dirty="0"/>
          </a:p>
        </p:txBody>
      </p:sp>
    </p:spTree>
    <p:extLst>
      <p:ext uri="{BB962C8B-B14F-4D97-AF65-F5344CB8AC3E}">
        <p14:creationId xmlns:p14="http://schemas.microsoft.com/office/powerpoint/2010/main" val="72616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ase" latinLnBrk="0" hangingPunct="1"/>
            <a:r>
              <a:rPr lang="en-US" sz="1200" b="0" i="0" u="none" strike="noStrike" kern="1200" dirty="0" smtClean="0">
                <a:solidFill>
                  <a:schemeClr val="tx1"/>
                </a:solidFill>
                <a:effectLst/>
                <a:latin typeface="+mn-lt"/>
                <a:ea typeface="+mn-ea"/>
                <a:cs typeface="+mn-cs"/>
              </a:rPr>
              <a:t>Demonstrates the wide variance in background of researchers and the lens they use to examine SP. </a:t>
            </a:r>
          </a:p>
        </p:txBody>
      </p:sp>
      <p:sp>
        <p:nvSpPr>
          <p:cNvPr id="4" name="Slide Number Placeholder 3"/>
          <p:cNvSpPr>
            <a:spLocks noGrp="1"/>
          </p:cNvSpPr>
          <p:nvPr>
            <p:ph type="sldNum" sz="quarter" idx="10"/>
          </p:nvPr>
        </p:nvSpPr>
        <p:spPr/>
        <p:txBody>
          <a:bodyPr/>
          <a:lstStyle/>
          <a:p>
            <a:fld id="{3DEAF9E8-435F-4DC5-8D44-22744335CD54}" type="slidenum">
              <a:rPr lang="en-US" smtClean="0"/>
              <a:t>11</a:t>
            </a:fld>
            <a:endParaRPr lang="en-US" dirty="0"/>
          </a:p>
        </p:txBody>
      </p:sp>
    </p:spTree>
    <p:extLst>
      <p:ext uri="{BB962C8B-B14F-4D97-AF65-F5344CB8AC3E}">
        <p14:creationId xmlns:p14="http://schemas.microsoft.com/office/powerpoint/2010/main" val="102438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t>
            </a:r>
            <a:r>
              <a:rPr lang="en-US" dirty="0" err="1" smtClean="0"/>
              <a:t>CoI</a:t>
            </a:r>
            <a:r>
              <a:rPr lang="en-US" baseline="0" dirty="0" smtClean="0"/>
              <a:t> model and related studies we know that SP is ne part of what is necessary and it overlaps with other parts such as cognitive and teaching presence. This means that SP carries on from the design to the conclusion of the course. Opportunities for SP need to be designed into course and nurtured throughout course offerings. </a:t>
            </a:r>
            <a:endParaRPr lang="en-US" dirty="0"/>
          </a:p>
        </p:txBody>
      </p:sp>
      <p:sp>
        <p:nvSpPr>
          <p:cNvPr id="4" name="Slide Number Placeholder 3"/>
          <p:cNvSpPr>
            <a:spLocks noGrp="1"/>
          </p:cNvSpPr>
          <p:nvPr>
            <p:ph type="sldNum" sz="quarter" idx="10"/>
          </p:nvPr>
        </p:nvSpPr>
        <p:spPr/>
        <p:txBody>
          <a:bodyPr/>
          <a:lstStyle/>
          <a:p>
            <a:fld id="{3DEAF9E8-435F-4DC5-8D44-22744335CD54}" type="slidenum">
              <a:rPr lang="en-US" smtClean="0"/>
              <a:t>14</a:t>
            </a:fld>
            <a:endParaRPr lang="en-US" dirty="0"/>
          </a:p>
        </p:txBody>
      </p:sp>
    </p:spTree>
    <p:extLst>
      <p:ext uri="{BB962C8B-B14F-4D97-AF65-F5344CB8AC3E}">
        <p14:creationId xmlns:p14="http://schemas.microsoft.com/office/powerpoint/2010/main" val="109999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181823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403524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351189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323860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921095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164834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36359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78253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02666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61298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5459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2995813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30602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97212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51736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5172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157689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363737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98161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217556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85693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275449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56D4F-EE4A-4F6D-BF8A-A415BE0EC797}" type="datetimeFigureOut">
              <a:rPr lang="en-US" smtClean="0"/>
              <a:t>6/5/2013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84CF1-6185-41CD-91A5-C7BAC5496172}" type="slidenum">
              <a:rPr lang="en-US" smtClean="0"/>
              <a:t>‹#›</a:t>
            </a:fld>
            <a:endParaRPr lang="en-US" dirty="0"/>
          </a:p>
        </p:txBody>
      </p:sp>
    </p:spTree>
    <p:extLst>
      <p:ext uri="{BB962C8B-B14F-4D97-AF65-F5344CB8AC3E}">
        <p14:creationId xmlns:p14="http://schemas.microsoft.com/office/powerpoint/2010/main" val="232881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56D4F-EE4A-4F6D-BF8A-A415BE0EC797}" type="datetimeFigureOut">
              <a:rPr lang="en-US" smtClean="0"/>
              <a:t>6/5/2013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4CF1-6185-41CD-91A5-C7BAC5496172}" type="slidenum">
              <a:rPr lang="en-US" smtClean="0"/>
              <a:t>‹#›</a:t>
            </a:fld>
            <a:endParaRPr lang="en-US" dirty="0"/>
          </a:p>
        </p:txBody>
      </p:sp>
    </p:spTree>
    <p:extLst>
      <p:ext uri="{BB962C8B-B14F-4D97-AF65-F5344CB8AC3E}">
        <p14:creationId xmlns:p14="http://schemas.microsoft.com/office/powerpoint/2010/main" val="3794351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1EF229F-21DA-4625-B276-D8E8BA8539EC}" type="datetimeFigureOut">
              <a:rPr lang="en-US" smtClean="0">
                <a:solidFill>
                  <a:prstClr val="white">
                    <a:shade val="50000"/>
                  </a:prstClr>
                </a:solidFill>
              </a:rPr>
              <a:pPr/>
              <a:t>6/5/2013</a:t>
            </a:fld>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F7E862-E7B0-41BE-8099-69C6E97B2DD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233544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 sz="6000" dirty="0">
                <a:solidFill>
                  <a:srgbClr val="FFFF00"/>
                </a:solidFill>
                <a:latin typeface="Arial Black"/>
                <a:cs typeface="Arial Black"/>
              </a:rPr>
              <a:t>Social </a:t>
            </a:r>
            <a:r>
              <a:rPr lang="en" sz="6000" dirty="0" smtClean="0">
                <a:solidFill>
                  <a:srgbClr val="FFFF00"/>
                </a:solidFill>
                <a:latin typeface="Arial Black"/>
                <a:cs typeface="Arial Black"/>
              </a:rPr>
              <a:t>Presence</a:t>
            </a:r>
            <a:endParaRPr lang="en" sz="6000" dirty="0">
              <a:solidFill>
                <a:srgbClr val="FFFF00"/>
              </a:solidFill>
              <a:latin typeface="Arial Black"/>
              <a:cs typeface="Arial Black"/>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7330913"/>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 dirty="0">
                <a:solidFill>
                  <a:srgbClr val="FFFF00"/>
                </a:solidFill>
                <a:latin typeface="Arial"/>
                <a:cs typeface="Arial"/>
              </a:rPr>
              <a:t>Researching Social </a:t>
            </a:r>
            <a:r>
              <a:rPr lang="en" dirty="0" smtClean="0">
                <a:solidFill>
                  <a:srgbClr val="FFFF00"/>
                </a:solidFill>
                <a:latin typeface="Arial"/>
                <a:cs typeface="Arial"/>
              </a:rPr>
              <a:t>Presence:</a:t>
            </a:r>
            <a:br>
              <a:rPr lang="en" dirty="0" smtClean="0">
                <a:solidFill>
                  <a:srgbClr val="FFFF00"/>
                </a:solidFill>
                <a:latin typeface="Arial"/>
                <a:cs typeface="Arial"/>
              </a:rPr>
            </a:br>
            <a:r>
              <a:rPr lang="en" dirty="0" smtClean="0">
                <a:solidFill>
                  <a:srgbClr val="FFFF00"/>
                </a:solidFill>
                <a:latin typeface="Arial"/>
                <a:cs typeface="Arial"/>
              </a:rPr>
              <a:t>What Do We Know?</a:t>
            </a:r>
            <a:endParaRPr lang="en" dirty="0">
              <a:solidFill>
                <a:srgbClr val="FFFF00"/>
              </a:solidFill>
              <a:latin typeface="Arial"/>
              <a:cs typeface="Arial"/>
            </a:endParaRPr>
          </a:p>
        </p:txBody>
      </p:sp>
      <p:sp>
        <p:nvSpPr>
          <p:cNvPr id="61" name="Shape 61"/>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a:buNone/>
            </a:pPr>
            <a:r>
              <a:rPr lang="en-US" dirty="0" smtClean="0">
                <a:latin typeface="Arial"/>
                <a:cs typeface="Arial"/>
              </a:rPr>
              <a:t>Jennifer Richardson</a:t>
            </a:r>
            <a:endParaRPr lang="en" dirty="0">
              <a:latin typeface="Arial"/>
              <a:cs typeface="Arial"/>
            </a:endParaRPr>
          </a:p>
        </p:txBody>
      </p:sp>
    </p:spTree>
    <p:extLst>
      <p:ext uri="{BB962C8B-B14F-4D97-AF65-F5344CB8AC3E}">
        <p14:creationId xmlns:p14="http://schemas.microsoft.com/office/powerpoint/2010/main" val="346736855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86792808"/>
              </p:ext>
            </p:extLst>
          </p:nvPr>
        </p:nvGraphicFramePr>
        <p:xfrm>
          <a:off x="228600" y="76199"/>
          <a:ext cx="8732158" cy="6558046"/>
        </p:xfrm>
        <a:graphic>
          <a:graphicData uri="http://schemas.openxmlformats.org/drawingml/2006/table">
            <a:tbl>
              <a:tblPr firstRow="1" firstCol="1" bandRow="1">
                <a:effectLst>
                  <a:outerShdw blurRad="50800" dist="38100" dir="2700000" algn="tl" rotWithShape="0">
                    <a:srgbClr val="000000">
                      <a:alpha val="43000"/>
                    </a:srgbClr>
                  </a:outerShdw>
                </a:effectLst>
                <a:tableStyleId>{5C22544A-7EE6-4342-B048-85BDC9FD1C3A}</a:tableStyleId>
              </a:tblPr>
              <a:tblGrid>
                <a:gridCol w="2286000"/>
                <a:gridCol w="6446158"/>
              </a:tblGrid>
              <a:tr h="199203">
                <a:tc>
                  <a:txBody>
                    <a:bodyPr/>
                    <a:lstStyle/>
                    <a:p>
                      <a:pPr marL="0" marR="0">
                        <a:lnSpc>
                          <a:spcPts val="1235"/>
                        </a:lnSpc>
                        <a:spcBef>
                          <a:spcPts val="0"/>
                        </a:spcBef>
                        <a:spcAft>
                          <a:spcPts val="0"/>
                        </a:spcAft>
                      </a:pPr>
                      <a:r>
                        <a:rPr lang="en-US" sz="1100" kern="1200" dirty="0">
                          <a:effectLst/>
                          <a:latin typeface="Arial"/>
                          <a:cs typeface="Arial"/>
                        </a:rPr>
                        <a:t>Study</a:t>
                      </a:r>
                      <a:endParaRPr lang="en-US" sz="1100" dirty="0">
                        <a:effectLst/>
                        <a:latin typeface="Arial"/>
                        <a:ea typeface="SimSun"/>
                        <a:cs typeface="Arial"/>
                      </a:endParaRPr>
                    </a:p>
                  </a:txBody>
                  <a:tcPr marL="41361" marR="41361" marT="8499" marB="0"/>
                </a:tc>
                <a:tc>
                  <a:txBody>
                    <a:bodyPr/>
                    <a:lstStyle/>
                    <a:p>
                      <a:pPr marL="0" marR="0">
                        <a:lnSpc>
                          <a:spcPts val="1235"/>
                        </a:lnSpc>
                        <a:spcBef>
                          <a:spcPts val="0"/>
                        </a:spcBef>
                        <a:spcAft>
                          <a:spcPts val="0"/>
                        </a:spcAft>
                      </a:pPr>
                      <a:r>
                        <a:rPr lang="en-US" sz="1100" kern="1200">
                          <a:effectLst/>
                          <a:latin typeface="Arial"/>
                          <a:cs typeface="Arial"/>
                        </a:rPr>
                        <a:t>Constructs/Measures in the Name of Social Presence</a:t>
                      </a:r>
                      <a:endParaRPr lang="en-US" sz="1100">
                        <a:effectLst/>
                        <a:latin typeface="Arial"/>
                        <a:ea typeface="SimSun"/>
                        <a:cs typeface="Arial"/>
                      </a:endParaRPr>
                    </a:p>
                  </a:txBody>
                  <a:tcPr marL="41361" marR="41361" marT="8499" marB="0"/>
                </a:tc>
              </a:tr>
              <a:tr h="433759">
                <a:tc>
                  <a:txBody>
                    <a:bodyPr/>
                    <a:lstStyle/>
                    <a:p>
                      <a:pPr marL="0" marR="0">
                        <a:lnSpc>
                          <a:spcPct val="115000"/>
                        </a:lnSpc>
                        <a:spcBef>
                          <a:spcPts val="0"/>
                        </a:spcBef>
                        <a:spcAft>
                          <a:spcPts val="0"/>
                        </a:spcAft>
                      </a:pPr>
                      <a:r>
                        <a:rPr lang="en-US" sz="1100" kern="1200" dirty="0">
                          <a:effectLst/>
                          <a:latin typeface="Arial"/>
                          <a:cs typeface="Arial"/>
                        </a:rPr>
                        <a:t>Short, Williams &amp; Christie (1976)</a:t>
                      </a:r>
                      <a:endParaRPr lang="en-US" sz="1100" dirty="0">
                        <a:effectLst/>
                        <a:latin typeface="Arial"/>
                        <a:ea typeface="SimSun"/>
                        <a:cs typeface="Arial"/>
                      </a:endParaRPr>
                    </a:p>
                  </a:txBody>
                  <a:tcPr marL="41361" marR="41361" marT="8499" marB="0"/>
                </a:tc>
                <a:tc>
                  <a:txBody>
                    <a:bodyPr/>
                    <a:lstStyle/>
                    <a:p>
                      <a:pPr marL="0" marR="0">
                        <a:lnSpc>
                          <a:spcPct val="115000"/>
                        </a:lnSpc>
                        <a:spcBef>
                          <a:spcPts val="0"/>
                        </a:spcBef>
                        <a:spcAft>
                          <a:spcPts val="0"/>
                        </a:spcAft>
                      </a:pPr>
                      <a:r>
                        <a:rPr lang="en-US" sz="1100" kern="1200" dirty="0">
                          <a:effectLst/>
                          <a:latin typeface="Arial"/>
                          <a:cs typeface="Arial"/>
                        </a:rPr>
                        <a:t>Perceptions of the </a:t>
                      </a:r>
                      <a:r>
                        <a:rPr lang="en-US" sz="1100" kern="1200" dirty="0" smtClean="0">
                          <a:effectLst/>
                          <a:latin typeface="Arial"/>
                          <a:cs typeface="Arial"/>
                        </a:rPr>
                        <a:t>medium, based on literature in communications</a:t>
                      </a:r>
                      <a:endParaRPr lang="en-US" sz="1100" dirty="0">
                        <a:effectLst/>
                        <a:latin typeface="Arial"/>
                        <a:cs typeface="Arial"/>
                      </a:endParaRPr>
                    </a:p>
                    <a:p>
                      <a:pPr marL="0" marR="0">
                        <a:lnSpc>
                          <a:spcPct val="115000"/>
                        </a:lnSpc>
                        <a:spcBef>
                          <a:spcPts val="0"/>
                        </a:spcBef>
                        <a:spcAft>
                          <a:spcPts val="0"/>
                        </a:spcAft>
                      </a:pPr>
                      <a:r>
                        <a:rPr lang="en-US" sz="1100" kern="1200" dirty="0">
                          <a:effectLst/>
                          <a:latin typeface="Arial"/>
                          <a:cs typeface="Arial"/>
                        </a:rPr>
                        <a:t>Bi-polar scale  (e.g. sociable, warm, personable)</a:t>
                      </a:r>
                      <a:endParaRPr lang="en-US" sz="1100" dirty="0">
                        <a:effectLst/>
                        <a:latin typeface="Arial"/>
                        <a:ea typeface="SimSun"/>
                        <a:cs typeface="Arial"/>
                      </a:endParaRPr>
                    </a:p>
                  </a:txBody>
                  <a:tcPr marL="41361" marR="41361" marT="8499" marB="0"/>
                </a:tc>
              </a:tr>
              <a:tr h="433759">
                <a:tc>
                  <a:txBody>
                    <a:bodyPr/>
                    <a:lstStyle/>
                    <a:p>
                      <a:pPr marL="0" marR="0">
                        <a:lnSpc>
                          <a:spcPct val="115000"/>
                        </a:lnSpc>
                        <a:spcBef>
                          <a:spcPts val="0"/>
                        </a:spcBef>
                        <a:spcAft>
                          <a:spcPts val="0"/>
                        </a:spcAft>
                      </a:pPr>
                      <a:r>
                        <a:rPr lang="en-US" sz="1100" kern="1200" dirty="0" err="1">
                          <a:effectLst/>
                          <a:latin typeface="Arial"/>
                          <a:cs typeface="Arial"/>
                        </a:rPr>
                        <a:t>Gunawardena</a:t>
                      </a:r>
                      <a:r>
                        <a:rPr lang="en-US" sz="1100" kern="1200" dirty="0">
                          <a:effectLst/>
                          <a:latin typeface="Arial"/>
                          <a:cs typeface="Arial"/>
                        </a:rPr>
                        <a:t> (1995)</a:t>
                      </a:r>
                      <a:endParaRPr lang="en-US" sz="1100" dirty="0">
                        <a:effectLst/>
                        <a:latin typeface="Arial"/>
                        <a:ea typeface="SimSun"/>
                        <a:cs typeface="Arial"/>
                      </a:endParaRPr>
                    </a:p>
                  </a:txBody>
                  <a:tcPr marL="41361" marR="41361" marT="8499" marB="0"/>
                </a:tc>
                <a:tc>
                  <a:txBody>
                    <a:bodyPr/>
                    <a:lstStyle/>
                    <a:p>
                      <a:pPr marL="0" marR="0">
                        <a:lnSpc>
                          <a:spcPct val="115000"/>
                        </a:lnSpc>
                        <a:spcBef>
                          <a:spcPts val="0"/>
                        </a:spcBef>
                        <a:spcAft>
                          <a:spcPts val="0"/>
                        </a:spcAft>
                      </a:pPr>
                      <a:r>
                        <a:rPr lang="en-US" sz="1100" kern="1200" dirty="0">
                          <a:effectLst/>
                          <a:latin typeface="Arial"/>
                          <a:cs typeface="Arial"/>
                        </a:rPr>
                        <a:t>Social Presence Survey (</a:t>
                      </a:r>
                      <a:r>
                        <a:rPr lang="en-US" sz="1100" kern="1200" dirty="0" err="1">
                          <a:effectLst/>
                          <a:latin typeface="Arial"/>
                          <a:cs typeface="Arial"/>
                        </a:rPr>
                        <a:t>GlobalEd</a:t>
                      </a:r>
                      <a:r>
                        <a:rPr lang="en-US" sz="1100" kern="1200" dirty="0">
                          <a:effectLst/>
                          <a:latin typeface="Arial"/>
                          <a:cs typeface="Arial"/>
                        </a:rPr>
                        <a:t>  Survey for Social Presence v. 1) </a:t>
                      </a:r>
                      <a:endParaRPr lang="en-US" sz="1100" dirty="0">
                        <a:effectLst/>
                        <a:latin typeface="Arial"/>
                        <a:cs typeface="Arial"/>
                      </a:endParaRPr>
                    </a:p>
                    <a:p>
                      <a:pPr marL="0" marR="0">
                        <a:lnSpc>
                          <a:spcPct val="115000"/>
                        </a:lnSpc>
                        <a:spcBef>
                          <a:spcPts val="0"/>
                        </a:spcBef>
                        <a:spcAft>
                          <a:spcPts val="0"/>
                        </a:spcAft>
                      </a:pPr>
                      <a:r>
                        <a:rPr lang="en-US" sz="1100" kern="1200" dirty="0">
                          <a:effectLst/>
                          <a:latin typeface="Arial"/>
                          <a:cs typeface="Arial"/>
                        </a:rPr>
                        <a:t>Description: 17 bi-polar scales, </a:t>
                      </a:r>
                      <a:r>
                        <a:rPr lang="en-US" sz="1100" kern="1200" dirty="0" err="1">
                          <a:effectLst/>
                          <a:latin typeface="Arial"/>
                          <a:cs typeface="Arial"/>
                        </a:rPr>
                        <a:t>likert</a:t>
                      </a:r>
                      <a:r>
                        <a:rPr lang="en-US" sz="1100" kern="1200" dirty="0">
                          <a:effectLst/>
                          <a:latin typeface="Arial"/>
                          <a:cs typeface="Arial"/>
                        </a:rPr>
                        <a:t> items</a:t>
                      </a:r>
                      <a:endParaRPr lang="en-US" sz="1100" dirty="0">
                        <a:effectLst/>
                        <a:latin typeface="Arial"/>
                        <a:ea typeface="SimSun"/>
                        <a:cs typeface="Arial"/>
                      </a:endParaRPr>
                    </a:p>
                  </a:txBody>
                  <a:tcPr marL="41361" marR="41361" marT="8499" marB="0"/>
                </a:tc>
              </a:tr>
              <a:tr h="646012">
                <a:tc>
                  <a:txBody>
                    <a:bodyPr/>
                    <a:lstStyle/>
                    <a:p>
                      <a:pPr marL="0" marR="0">
                        <a:lnSpc>
                          <a:spcPct val="115000"/>
                        </a:lnSpc>
                        <a:spcBef>
                          <a:spcPts val="0"/>
                        </a:spcBef>
                        <a:spcAft>
                          <a:spcPts val="0"/>
                        </a:spcAft>
                      </a:pPr>
                      <a:r>
                        <a:rPr lang="en-US" sz="1100" kern="1200" dirty="0" err="1">
                          <a:effectLst/>
                          <a:latin typeface="Arial"/>
                          <a:cs typeface="Arial"/>
                        </a:rPr>
                        <a:t>Gunawardena</a:t>
                      </a:r>
                      <a:r>
                        <a:rPr lang="en-US" sz="1100" kern="1200" dirty="0">
                          <a:effectLst/>
                          <a:latin typeface="Arial"/>
                          <a:cs typeface="Arial"/>
                        </a:rPr>
                        <a:t> &amp; </a:t>
                      </a:r>
                      <a:r>
                        <a:rPr lang="en-US" sz="1100" kern="1200" dirty="0" err="1">
                          <a:effectLst/>
                          <a:latin typeface="Arial"/>
                          <a:cs typeface="Arial"/>
                        </a:rPr>
                        <a:t>Zittle</a:t>
                      </a:r>
                      <a:r>
                        <a:rPr lang="en-US" sz="1100" kern="1200" dirty="0">
                          <a:effectLst/>
                          <a:latin typeface="Arial"/>
                          <a:cs typeface="Arial"/>
                        </a:rPr>
                        <a:t> (1997)</a:t>
                      </a:r>
                      <a:endParaRPr lang="en-US" sz="1100" dirty="0">
                        <a:effectLst/>
                        <a:latin typeface="Arial"/>
                        <a:ea typeface="SimSun"/>
                        <a:cs typeface="Arial"/>
                      </a:endParaRPr>
                    </a:p>
                  </a:txBody>
                  <a:tcPr marL="41361" marR="41361" marT="8499" marB="0"/>
                </a:tc>
                <a:tc>
                  <a:txBody>
                    <a:bodyPr/>
                    <a:lstStyle/>
                    <a:p>
                      <a:pPr marL="0" marR="0">
                        <a:lnSpc>
                          <a:spcPct val="115000"/>
                        </a:lnSpc>
                        <a:spcBef>
                          <a:spcPts val="0"/>
                        </a:spcBef>
                        <a:spcAft>
                          <a:spcPts val="0"/>
                        </a:spcAft>
                      </a:pPr>
                      <a:r>
                        <a:rPr lang="fr-FR" sz="1100" kern="1200" dirty="0">
                          <a:effectLst/>
                          <a:latin typeface="Arial"/>
                          <a:cs typeface="Arial"/>
                        </a:rPr>
                        <a:t>Social </a:t>
                      </a:r>
                      <a:r>
                        <a:rPr lang="fr-FR" sz="1100" kern="1200" dirty="0" err="1">
                          <a:effectLst/>
                          <a:latin typeface="Arial"/>
                          <a:cs typeface="Arial"/>
                        </a:rPr>
                        <a:t>Presence</a:t>
                      </a:r>
                      <a:r>
                        <a:rPr lang="fr-FR" sz="1100" kern="1200" dirty="0">
                          <a:effectLst/>
                          <a:latin typeface="Arial"/>
                          <a:cs typeface="Arial"/>
                        </a:rPr>
                        <a:t> </a:t>
                      </a:r>
                      <a:r>
                        <a:rPr lang="fr-FR" sz="1100" kern="1200" dirty="0" err="1">
                          <a:effectLst/>
                          <a:latin typeface="Arial"/>
                          <a:cs typeface="Arial"/>
                        </a:rPr>
                        <a:t>Scale</a:t>
                      </a:r>
                      <a:r>
                        <a:rPr lang="fr-FR" sz="1100" kern="1200" dirty="0">
                          <a:effectLst/>
                          <a:latin typeface="Arial"/>
                          <a:cs typeface="Arial"/>
                        </a:rPr>
                        <a:t> v. 2 </a:t>
                      </a:r>
                      <a:endParaRPr lang="en-US" sz="1100" dirty="0">
                        <a:effectLst/>
                        <a:latin typeface="Arial"/>
                        <a:cs typeface="Arial"/>
                      </a:endParaRPr>
                    </a:p>
                    <a:p>
                      <a:pPr marL="0" marR="0">
                        <a:lnSpc>
                          <a:spcPct val="115000"/>
                        </a:lnSpc>
                        <a:spcBef>
                          <a:spcPts val="0"/>
                        </a:spcBef>
                        <a:spcAft>
                          <a:spcPts val="0"/>
                        </a:spcAft>
                      </a:pPr>
                      <a:r>
                        <a:rPr lang="fr-FR" sz="1100" kern="1200" dirty="0">
                          <a:effectLst/>
                          <a:latin typeface="Arial"/>
                          <a:cs typeface="Arial"/>
                        </a:rPr>
                        <a:t>Description: 14 questions, </a:t>
                      </a:r>
                      <a:r>
                        <a:rPr lang="fr-FR" sz="1100" kern="1200" dirty="0" err="1">
                          <a:effectLst/>
                          <a:latin typeface="Arial"/>
                          <a:cs typeface="Arial"/>
                        </a:rPr>
                        <a:t>scale</a:t>
                      </a:r>
                      <a:r>
                        <a:rPr lang="fr-FR" sz="1100" kern="1200" dirty="0">
                          <a:effectLst/>
                          <a:latin typeface="Arial"/>
                          <a:cs typeface="Arial"/>
                        </a:rPr>
                        <a:t> of 1-5. </a:t>
                      </a:r>
                      <a:endParaRPr lang="en-US" sz="1100" dirty="0">
                        <a:effectLst/>
                        <a:latin typeface="Arial"/>
                        <a:cs typeface="Arial"/>
                      </a:endParaRPr>
                    </a:p>
                    <a:p>
                      <a:pPr marL="0" marR="0">
                        <a:lnSpc>
                          <a:spcPct val="115000"/>
                        </a:lnSpc>
                        <a:spcBef>
                          <a:spcPts val="0"/>
                        </a:spcBef>
                        <a:spcAft>
                          <a:spcPts val="0"/>
                        </a:spcAft>
                      </a:pPr>
                      <a:r>
                        <a:rPr lang="en-US" sz="1100" kern="1200" dirty="0">
                          <a:effectLst/>
                          <a:latin typeface="Arial"/>
                          <a:cs typeface="Arial"/>
                        </a:rPr>
                        <a:t>Found that 60% of </a:t>
                      </a:r>
                      <a:r>
                        <a:rPr lang="en-US" sz="1100" kern="1200" dirty="0" err="1">
                          <a:effectLst/>
                          <a:latin typeface="Arial"/>
                          <a:cs typeface="Arial"/>
                        </a:rPr>
                        <a:t>stu</a:t>
                      </a:r>
                      <a:r>
                        <a:rPr lang="en-US" sz="1100" kern="1200" dirty="0">
                          <a:effectLst/>
                          <a:latin typeface="Arial"/>
                          <a:cs typeface="Arial"/>
                        </a:rPr>
                        <a:t> satisfaction could be accounted for by SP</a:t>
                      </a:r>
                      <a:endParaRPr lang="en-US" sz="1100" dirty="0">
                        <a:effectLst/>
                        <a:latin typeface="Arial"/>
                        <a:ea typeface="SimSun"/>
                        <a:cs typeface="Arial"/>
                      </a:endParaRPr>
                    </a:p>
                  </a:txBody>
                  <a:tcPr marL="41361" marR="41361" marT="8499" marB="0"/>
                </a:tc>
              </a:tr>
              <a:tr h="455792">
                <a:tc>
                  <a:txBody>
                    <a:bodyPr/>
                    <a:lstStyle/>
                    <a:p>
                      <a:pPr marL="0" marR="0">
                        <a:lnSpc>
                          <a:spcPct val="115000"/>
                        </a:lnSpc>
                        <a:spcBef>
                          <a:spcPts val="0"/>
                        </a:spcBef>
                        <a:spcAft>
                          <a:spcPts val="0"/>
                        </a:spcAft>
                      </a:pPr>
                      <a:r>
                        <a:rPr lang="en-US" sz="1100" kern="1200" dirty="0" err="1">
                          <a:effectLst/>
                          <a:latin typeface="Arial"/>
                          <a:cs typeface="Arial"/>
                        </a:rPr>
                        <a:t>Rourke</a:t>
                      </a:r>
                      <a:r>
                        <a:rPr lang="en-US" sz="1100" kern="1200" dirty="0">
                          <a:effectLst/>
                          <a:latin typeface="Arial"/>
                          <a:cs typeface="Arial"/>
                        </a:rPr>
                        <a:t>, et al (2001)</a:t>
                      </a:r>
                      <a:endParaRPr lang="en-US" sz="1100" dirty="0">
                        <a:effectLst/>
                        <a:latin typeface="Arial"/>
                        <a:ea typeface="SimSun"/>
                        <a:cs typeface="Arial"/>
                      </a:endParaRPr>
                    </a:p>
                  </a:txBody>
                  <a:tcPr marL="41361" marR="41361" marT="8499" marB="0"/>
                </a:tc>
                <a:tc>
                  <a:txBody>
                    <a:bodyPr/>
                    <a:lstStyle/>
                    <a:p>
                      <a:pPr marL="0" marR="0">
                        <a:lnSpc>
                          <a:spcPct val="115000"/>
                        </a:lnSpc>
                        <a:spcBef>
                          <a:spcPts val="0"/>
                        </a:spcBef>
                        <a:spcAft>
                          <a:spcPts val="0"/>
                        </a:spcAft>
                      </a:pPr>
                      <a:r>
                        <a:rPr lang="en-US" sz="1100" kern="1200" dirty="0">
                          <a:effectLst/>
                          <a:latin typeface="Arial"/>
                          <a:cs typeface="Arial"/>
                        </a:rPr>
                        <a:t>Content analysis with indicators (categories) of social presence:</a:t>
                      </a:r>
                      <a:endParaRPr lang="en-US" sz="1100" dirty="0">
                        <a:effectLst/>
                        <a:latin typeface="Arial"/>
                        <a:cs typeface="Arial"/>
                      </a:endParaRPr>
                    </a:p>
                    <a:p>
                      <a:pPr marL="0" marR="0">
                        <a:lnSpc>
                          <a:spcPct val="115000"/>
                        </a:lnSpc>
                        <a:spcBef>
                          <a:spcPts val="0"/>
                        </a:spcBef>
                        <a:spcAft>
                          <a:spcPts val="0"/>
                        </a:spcAft>
                      </a:pPr>
                      <a:r>
                        <a:rPr lang="en-US" sz="1100" kern="1200" dirty="0">
                          <a:effectLst/>
                          <a:latin typeface="Arial"/>
                          <a:cs typeface="Arial"/>
                        </a:rPr>
                        <a:t>social presence indicators -- affective responses, cohesive responses, and interactive responses</a:t>
                      </a:r>
                      <a:endParaRPr lang="en-US" sz="1100" dirty="0">
                        <a:effectLst/>
                        <a:latin typeface="Arial"/>
                        <a:ea typeface="SimSun"/>
                        <a:cs typeface="Arial"/>
                      </a:endParaRPr>
                    </a:p>
                  </a:txBody>
                  <a:tcPr marL="41361" marR="41361" marT="8499" marB="0"/>
                </a:tc>
              </a:tr>
              <a:tr h="276853">
                <a:tc>
                  <a:txBody>
                    <a:bodyPr/>
                    <a:lstStyle/>
                    <a:p>
                      <a:pPr marL="0" marR="0">
                        <a:lnSpc>
                          <a:spcPts val="1235"/>
                        </a:lnSpc>
                        <a:spcBef>
                          <a:spcPts val="0"/>
                        </a:spcBef>
                        <a:spcAft>
                          <a:spcPts val="0"/>
                        </a:spcAft>
                      </a:pPr>
                      <a:r>
                        <a:rPr lang="en-US" sz="1100" kern="1200">
                          <a:effectLst/>
                          <a:latin typeface="Arial"/>
                          <a:cs typeface="Arial"/>
                        </a:rPr>
                        <a:t>Tu (2002)</a:t>
                      </a:r>
                      <a:endParaRPr lang="en-US" sz="1100">
                        <a:effectLst/>
                        <a:latin typeface="Arial"/>
                        <a:ea typeface="SimSun"/>
                        <a:cs typeface="Arial"/>
                      </a:endParaRPr>
                    </a:p>
                  </a:txBody>
                  <a:tcPr marL="41361" marR="41361" marT="8499" marB="0"/>
                </a:tc>
                <a:tc>
                  <a:txBody>
                    <a:bodyPr/>
                    <a:lstStyle/>
                    <a:p>
                      <a:pPr marL="0" marR="0">
                        <a:lnSpc>
                          <a:spcPts val="1235"/>
                        </a:lnSpc>
                        <a:spcBef>
                          <a:spcPts val="0"/>
                        </a:spcBef>
                        <a:spcAft>
                          <a:spcPts val="0"/>
                        </a:spcAft>
                      </a:pPr>
                      <a:r>
                        <a:rPr lang="en-US" sz="1100" kern="1200" dirty="0">
                          <a:effectLst/>
                          <a:latin typeface="Arial"/>
                          <a:cs typeface="Arial"/>
                        </a:rPr>
                        <a:t>Social context, online communication, interactivity </a:t>
                      </a:r>
                      <a:r>
                        <a:rPr lang="en-US" sz="1100" kern="1200" dirty="0" smtClean="0">
                          <a:effectLst/>
                          <a:latin typeface="Arial"/>
                          <a:cs typeface="Arial"/>
                        </a:rPr>
                        <a:t>(also system </a:t>
                      </a:r>
                      <a:r>
                        <a:rPr lang="en-US" sz="1100" kern="1200" dirty="0">
                          <a:effectLst/>
                          <a:latin typeface="Arial"/>
                          <a:cs typeface="Arial"/>
                        </a:rPr>
                        <a:t>privacy, feeling of privacy)</a:t>
                      </a:r>
                      <a:endParaRPr lang="en-US" sz="1100" dirty="0">
                        <a:effectLst/>
                        <a:latin typeface="Arial"/>
                        <a:ea typeface="SimSun"/>
                        <a:cs typeface="Arial"/>
                      </a:endParaRPr>
                    </a:p>
                  </a:txBody>
                  <a:tcPr marL="41361" marR="41361" marT="8499" marB="0"/>
                </a:tc>
              </a:tr>
              <a:tr h="199203">
                <a:tc>
                  <a:txBody>
                    <a:bodyPr/>
                    <a:lstStyle/>
                    <a:p>
                      <a:pPr marL="0" marR="0">
                        <a:lnSpc>
                          <a:spcPts val="1235"/>
                        </a:lnSpc>
                        <a:spcBef>
                          <a:spcPts val="0"/>
                        </a:spcBef>
                        <a:spcAft>
                          <a:spcPts val="0"/>
                        </a:spcAft>
                      </a:pPr>
                      <a:r>
                        <a:rPr lang="en-US" sz="1100" kern="1200">
                          <a:effectLst/>
                          <a:latin typeface="Arial"/>
                          <a:cs typeface="Arial"/>
                        </a:rPr>
                        <a:t>Tu (2002)</a:t>
                      </a:r>
                      <a:endParaRPr lang="en-US" sz="1100">
                        <a:effectLst/>
                        <a:latin typeface="Arial"/>
                        <a:ea typeface="SimSun"/>
                        <a:cs typeface="Arial"/>
                      </a:endParaRPr>
                    </a:p>
                  </a:txBody>
                  <a:tcPr marL="41361" marR="41361" marT="8499" marB="0"/>
                </a:tc>
                <a:tc>
                  <a:txBody>
                    <a:bodyPr/>
                    <a:lstStyle/>
                    <a:p>
                      <a:pPr marL="0" marR="0">
                        <a:lnSpc>
                          <a:spcPts val="1235"/>
                        </a:lnSpc>
                        <a:spcBef>
                          <a:spcPts val="0"/>
                        </a:spcBef>
                        <a:spcAft>
                          <a:spcPts val="0"/>
                        </a:spcAft>
                      </a:pPr>
                      <a:r>
                        <a:rPr lang="en-US" sz="1100" kern="1200" dirty="0">
                          <a:effectLst/>
                          <a:latin typeface="Arial"/>
                          <a:cs typeface="Arial"/>
                        </a:rPr>
                        <a:t>Social Presence and Privacy Questionnaire (SPPQ</a:t>
                      </a:r>
                      <a:r>
                        <a:rPr lang="en-US" sz="1100" kern="1200" dirty="0" smtClean="0">
                          <a:effectLst/>
                          <a:latin typeface="Arial"/>
                          <a:cs typeface="Arial"/>
                        </a:rPr>
                        <a:t>) based on earlier work by </a:t>
                      </a:r>
                      <a:r>
                        <a:rPr lang="en-US" sz="1100" b="1" kern="1200" dirty="0" err="1" smtClean="0">
                          <a:effectLst/>
                          <a:latin typeface="Arial"/>
                          <a:cs typeface="Arial"/>
                        </a:rPr>
                        <a:t>Tu</a:t>
                      </a:r>
                      <a:endParaRPr lang="en-US" sz="1100" b="1" dirty="0">
                        <a:effectLst/>
                        <a:latin typeface="Arial"/>
                        <a:ea typeface="SimSun"/>
                        <a:cs typeface="Arial"/>
                      </a:endParaRPr>
                    </a:p>
                  </a:txBody>
                  <a:tcPr marL="41361" marR="41361" marT="8499" marB="0"/>
                </a:tc>
              </a:tr>
              <a:tr h="389155">
                <a:tc>
                  <a:txBody>
                    <a:bodyPr/>
                    <a:lstStyle/>
                    <a:p>
                      <a:pPr marL="0" marR="0">
                        <a:lnSpc>
                          <a:spcPts val="1235"/>
                        </a:lnSpc>
                        <a:spcBef>
                          <a:spcPts val="0"/>
                        </a:spcBef>
                        <a:spcAft>
                          <a:spcPts val="0"/>
                        </a:spcAft>
                      </a:pPr>
                      <a:r>
                        <a:rPr lang="en-US" sz="1100" kern="1200">
                          <a:effectLst/>
                          <a:latin typeface="Arial"/>
                          <a:cs typeface="Arial"/>
                        </a:rPr>
                        <a:t>Picciano (2002)</a:t>
                      </a:r>
                      <a:endParaRPr lang="en-US" sz="1100">
                        <a:effectLst/>
                        <a:latin typeface="Arial"/>
                        <a:ea typeface="SimSun"/>
                        <a:cs typeface="Arial"/>
                      </a:endParaRPr>
                    </a:p>
                  </a:txBody>
                  <a:tcPr marL="41361" marR="41361" marT="8499" marB="0"/>
                </a:tc>
                <a:tc>
                  <a:txBody>
                    <a:bodyPr/>
                    <a:lstStyle/>
                    <a:p>
                      <a:pPr marL="0" marR="0">
                        <a:lnSpc>
                          <a:spcPts val="1235"/>
                        </a:lnSpc>
                        <a:spcBef>
                          <a:spcPts val="0"/>
                        </a:spcBef>
                        <a:spcAft>
                          <a:spcPts val="0"/>
                        </a:spcAft>
                      </a:pPr>
                      <a:r>
                        <a:rPr lang="en-US" sz="1100" kern="1200" dirty="0">
                          <a:effectLst/>
                          <a:latin typeface="Arial"/>
                          <a:cs typeface="Arial"/>
                        </a:rPr>
                        <a:t>Based on the Inventory of Presence Questionnaire developed by the Presence Research Working Group based on </a:t>
                      </a:r>
                      <a:r>
                        <a:rPr lang="en-US" sz="1100" b="1" kern="1200" dirty="0" err="1">
                          <a:effectLst/>
                          <a:latin typeface="Arial"/>
                          <a:cs typeface="Arial"/>
                        </a:rPr>
                        <a:t>Tu’s</a:t>
                      </a:r>
                      <a:r>
                        <a:rPr lang="en-US" sz="1100" b="1" kern="1200" dirty="0">
                          <a:effectLst/>
                          <a:latin typeface="Arial"/>
                          <a:cs typeface="Arial"/>
                        </a:rPr>
                        <a:t> </a:t>
                      </a:r>
                      <a:r>
                        <a:rPr lang="en-US" sz="1100" kern="1200" dirty="0">
                          <a:effectLst/>
                          <a:latin typeface="Arial"/>
                          <a:cs typeface="Arial"/>
                        </a:rPr>
                        <a:t>work</a:t>
                      </a:r>
                      <a:endParaRPr lang="en-US" sz="1100" dirty="0">
                        <a:effectLst/>
                        <a:latin typeface="Arial"/>
                        <a:ea typeface="SimSun"/>
                        <a:cs typeface="Arial"/>
                      </a:endParaRPr>
                    </a:p>
                  </a:txBody>
                  <a:tcPr marL="41361" marR="41361" marT="8499" marB="0"/>
                </a:tc>
              </a:tr>
              <a:tr h="199203">
                <a:tc>
                  <a:txBody>
                    <a:bodyPr/>
                    <a:lstStyle/>
                    <a:p>
                      <a:pPr marL="0" marR="0">
                        <a:lnSpc>
                          <a:spcPts val="1235"/>
                        </a:lnSpc>
                        <a:spcBef>
                          <a:spcPts val="0"/>
                        </a:spcBef>
                        <a:spcAft>
                          <a:spcPts val="0"/>
                        </a:spcAft>
                      </a:pPr>
                      <a:r>
                        <a:rPr lang="en-US" sz="1100" kern="1200">
                          <a:effectLst/>
                          <a:latin typeface="Arial"/>
                          <a:cs typeface="Arial"/>
                        </a:rPr>
                        <a:t>Tu &amp; McIsaac (2002). </a:t>
                      </a:r>
                      <a:endParaRPr lang="en-US" sz="1100">
                        <a:effectLst/>
                        <a:latin typeface="Arial"/>
                        <a:ea typeface="SimSun"/>
                        <a:cs typeface="Arial"/>
                      </a:endParaRPr>
                    </a:p>
                  </a:txBody>
                  <a:tcPr marL="41361" marR="41361" marT="8499" marB="0"/>
                </a:tc>
                <a:tc>
                  <a:txBody>
                    <a:bodyPr/>
                    <a:lstStyle/>
                    <a:p>
                      <a:pPr marL="0" marR="0">
                        <a:lnSpc>
                          <a:spcPts val="1235"/>
                        </a:lnSpc>
                        <a:spcBef>
                          <a:spcPts val="0"/>
                        </a:spcBef>
                        <a:spcAft>
                          <a:spcPts val="0"/>
                        </a:spcAft>
                      </a:pPr>
                      <a:r>
                        <a:rPr lang="en-US" sz="1100" kern="1200" dirty="0">
                          <a:effectLst/>
                          <a:latin typeface="Arial"/>
                          <a:cs typeface="Arial"/>
                        </a:rPr>
                        <a:t>The CMC Questionnaire (</a:t>
                      </a:r>
                      <a:r>
                        <a:rPr lang="en-US" sz="1100" kern="1200" dirty="0" err="1">
                          <a:effectLst/>
                          <a:latin typeface="Arial"/>
                          <a:cs typeface="Arial"/>
                        </a:rPr>
                        <a:t>Tu</a:t>
                      </a:r>
                      <a:r>
                        <a:rPr lang="en-US" sz="1100" kern="1200" dirty="0">
                          <a:effectLst/>
                          <a:latin typeface="Arial"/>
                          <a:cs typeface="Arial"/>
                        </a:rPr>
                        <a:t>, 2002)</a:t>
                      </a:r>
                      <a:endParaRPr lang="en-US" sz="1100" dirty="0">
                        <a:effectLst/>
                        <a:latin typeface="Arial"/>
                        <a:ea typeface="SimSun"/>
                        <a:cs typeface="Arial"/>
                      </a:endParaRPr>
                    </a:p>
                  </a:txBody>
                  <a:tcPr marL="41361" marR="41361" marT="8499" marB="0"/>
                </a:tc>
              </a:tr>
              <a:tr h="858266">
                <a:tc>
                  <a:txBody>
                    <a:bodyPr/>
                    <a:lstStyle/>
                    <a:p>
                      <a:pPr marL="0" marR="0">
                        <a:lnSpc>
                          <a:spcPct val="115000"/>
                        </a:lnSpc>
                        <a:spcBef>
                          <a:spcPts val="0"/>
                        </a:spcBef>
                        <a:spcAft>
                          <a:spcPts val="0"/>
                        </a:spcAft>
                      </a:pPr>
                      <a:r>
                        <a:rPr lang="en-US" sz="1100" kern="1200">
                          <a:effectLst/>
                          <a:latin typeface="Arial"/>
                          <a:cs typeface="Arial"/>
                        </a:rPr>
                        <a:t>Richardson &amp; Swan (2003)</a:t>
                      </a:r>
                      <a:endParaRPr lang="en-US" sz="1100">
                        <a:effectLst/>
                        <a:latin typeface="Arial"/>
                        <a:ea typeface="SimSun"/>
                        <a:cs typeface="Arial"/>
                      </a:endParaRPr>
                    </a:p>
                  </a:txBody>
                  <a:tcPr marL="41361" marR="41361" marT="8499" marB="0"/>
                </a:tc>
                <a:tc>
                  <a:txBody>
                    <a:bodyPr/>
                    <a:lstStyle/>
                    <a:p>
                      <a:pPr marL="0" marR="0">
                        <a:lnSpc>
                          <a:spcPct val="115000"/>
                        </a:lnSpc>
                        <a:spcBef>
                          <a:spcPts val="0"/>
                        </a:spcBef>
                        <a:spcAft>
                          <a:spcPts val="0"/>
                        </a:spcAft>
                      </a:pPr>
                      <a:r>
                        <a:rPr lang="en-US" sz="1100" kern="1200" dirty="0">
                          <a:effectLst/>
                          <a:latin typeface="Arial"/>
                          <a:cs typeface="Arial"/>
                        </a:rPr>
                        <a:t>Social Presence Survey v. 3 (based on </a:t>
                      </a:r>
                      <a:r>
                        <a:rPr lang="en-US" sz="1100" b="1" kern="1200" dirty="0" err="1">
                          <a:effectLst/>
                          <a:latin typeface="Arial"/>
                          <a:cs typeface="Arial"/>
                        </a:rPr>
                        <a:t>Gunawardena’s</a:t>
                      </a:r>
                      <a:r>
                        <a:rPr lang="en-US" sz="1100" b="1" kern="1200" dirty="0">
                          <a:effectLst/>
                          <a:latin typeface="Arial"/>
                          <a:cs typeface="Arial"/>
                        </a:rPr>
                        <a:t> </a:t>
                      </a:r>
                      <a:r>
                        <a:rPr lang="en-US" sz="1100" kern="1200" dirty="0">
                          <a:effectLst/>
                          <a:latin typeface="Arial"/>
                          <a:cs typeface="Arial"/>
                        </a:rPr>
                        <a:t>work)</a:t>
                      </a:r>
                      <a:endParaRPr lang="en-US" sz="1100" dirty="0">
                        <a:effectLst/>
                        <a:latin typeface="Arial"/>
                        <a:cs typeface="Arial"/>
                      </a:endParaRPr>
                    </a:p>
                    <a:p>
                      <a:pPr marL="0" marR="0">
                        <a:lnSpc>
                          <a:spcPct val="115000"/>
                        </a:lnSpc>
                        <a:spcBef>
                          <a:spcPts val="0"/>
                        </a:spcBef>
                        <a:spcAft>
                          <a:spcPts val="0"/>
                        </a:spcAft>
                      </a:pPr>
                      <a:r>
                        <a:rPr lang="en-US" sz="1100" kern="1200" dirty="0">
                          <a:effectLst/>
                          <a:latin typeface="Arial"/>
                          <a:cs typeface="Arial"/>
                        </a:rPr>
                        <a:t>Finding: Found that students who perceived a high level of social presence in an online course were not only more satisfied with their instructor but believed that they learned more than students who reported low social presence.</a:t>
                      </a:r>
                      <a:endParaRPr lang="en-US" sz="1100" dirty="0">
                        <a:effectLst/>
                        <a:latin typeface="Arial"/>
                        <a:ea typeface="SimSun"/>
                        <a:cs typeface="Arial"/>
                      </a:endParaRPr>
                    </a:p>
                  </a:txBody>
                  <a:tcPr marL="41361" marR="41361" marT="8499" marB="0"/>
                </a:tc>
              </a:tr>
              <a:tr h="199203">
                <a:tc>
                  <a:txBody>
                    <a:bodyPr/>
                    <a:lstStyle/>
                    <a:p>
                      <a:pPr marL="0" marR="0">
                        <a:lnSpc>
                          <a:spcPts val="1235"/>
                        </a:lnSpc>
                        <a:spcBef>
                          <a:spcPts val="0"/>
                        </a:spcBef>
                        <a:spcAft>
                          <a:spcPts val="0"/>
                        </a:spcAft>
                      </a:pPr>
                      <a:r>
                        <a:rPr lang="en-US" sz="1100" kern="1200">
                          <a:effectLst/>
                          <a:latin typeface="Arial"/>
                          <a:cs typeface="Arial"/>
                        </a:rPr>
                        <a:t>Baker &amp; Woods (2004)</a:t>
                      </a:r>
                      <a:endParaRPr lang="en-US" sz="1100">
                        <a:effectLst/>
                        <a:latin typeface="Arial"/>
                        <a:ea typeface="SimSun"/>
                        <a:cs typeface="Arial"/>
                      </a:endParaRPr>
                    </a:p>
                  </a:txBody>
                  <a:tcPr marL="41361" marR="41361" marT="8499" marB="0"/>
                </a:tc>
                <a:tc>
                  <a:txBody>
                    <a:bodyPr/>
                    <a:lstStyle/>
                    <a:p>
                      <a:pPr marL="0" marR="0">
                        <a:lnSpc>
                          <a:spcPts val="1235"/>
                        </a:lnSpc>
                        <a:spcBef>
                          <a:spcPts val="0"/>
                        </a:spcBef>
                        <a:spcAft>
                          <a:spcPts val="0"/>
                        </a:spcAft>
                      </a:pPr>
                      <a:r>
                        <a:rPr lang="en-US" sz="1100" kern="1200" dirty="0">
                          <a:effectLst/>
                          <a:latin typeface="Arial"/>
                          <a:cs typeface="Arial"/>
                        </a:rPr>
                        <a:t>Immediacy and cohesiveness (Conceptual paper)</a:t>
                      </a:r>
                      <a:endParaRPr lang="en-US" sz="1100" dirty="0">
                        <a:effectLst/>
                        <a:latin typeface="Arial"/>
                        <a:ea typeface="SimSun"/>
                        <a:cs typeface="Arial"/>
                      </a:endParaRPr>
                    </a:p>
                  </a:txBody>
                  <a:tcPr marL="41361" marR="41361" marT="8499" marB="0"/>
                </a:tc>
              </a:tr>
              <a:tr h="199203">
                <a:tc>
                  <a:txBody>
                    <a:bodyPr/>
                    <a:lstStyle/>
                    <a:p>
                      <a:pPr marL="0" marR="0">
                        <a:lnSpc>
                          <a:spcPts val="1235"/>
                        </a:lnSpc>
                        <a:spcBef>
                          <a:spcPts val="0"/>
                        </a:spcBef>
                        <a:spcAft>
                          <a:spcPts val="0"/>
                        </a:spcAft>
                      </a:pPr>
                      <a:r>
                        <a:rPr lang="en-US" sz="1100" kern="1200">
                          <a:effectLst/>
                          <a:latin typeface="Arial"/>
                          <a:cs typeface="Arial"/>
                        </a:rPr>
                        <a:t>De Bruyn, L. L. (2004)</a:t>
                      </a:r>
                      <a:endParaRPr lang="en-US" sz="1100">
                        <a:effectLst/>
                        <a:latin typeface="Arial"/>
                        <a:ea typeface="SimSun"/>
                        <a:cs typeface="Arial"/>
                      </a:endParaRPr>
                    </a:p>
                  </a:txBody>
                  <a:tcPr marL="41361" marR="41361" marT="8499" marB="0"/>
                </a:tc>
                <a:tc>
                  <a:txBody>
                    <a:bodyPr/>
                    <a:lstStyle/>
                    <a:p>
                      <a:pPr marL="0" marR="0">
                        <a:lnSpc>
                          <a:spcPts val="1235"/>
                        </a:lnSpc>
                        <a:spcBef>
                          <a:spcPts val="0"/>
                        </a:spcBef>
                        <a:spcAft>
                          <a:spcPts val="0"/>
                        </a:spcAft>
                      </a:pPr>
                      <a:r>
                        <a:rPr lang="fr-FR" sz="1100" b="1" kern="1200" dirty="0" err="1">
                          <a:effectLst/>
                          <a:latin typeface="Arial"/>
                          <a:cs typeface="Arial"/>
                        </a:rPr>
                        <a:t>Rourke</a:t>
                      </a:r>
                      <a:r>
                        <a:rPr lang="fr-FR" sz="1100" b="1" kern="1200" dirty="0">
                          <a:effectLst/>
                          <a:latin typeface="Arial"/>
                          <a:cs typeface="Arial"/>
                        </a:rPr>
                        <a:t>, </a:t>
                      </a:r>
                      <a:r>
                        <a:rPr lang="fr-FR" sz="1100" kern="1200" dirty="0">
                          <a:effectLst/>
                          <a:latin typeface="Arial"/>
                          <a:cs typeface="Arial"/>
                        </a:rPr>
                        <a:t>et. </a:t>
                      </a:r>
                      <a:r>
                        <a:rPr lang="fr-FR" sz="1100" kern="1200" dirty="0" err="1">
                          <a:effectLst/>
                          <a:latin typeface="Arial"/>
                          <a:cs typeface="Arial"/>
                        </a:rPr>
                        <a:t>al.’s</a:t>
                      </a:r>
                      <a:r>
                        <a:rPr lang="fr-FR" sz="1100" kern="1200" dirty="0">
                          <a:effectLst/>
                          <a:latin typeface="Arial"/>
                          <a:cs typeface="Arial"/>
                        </a:rPr>
                        <a:t> SP </a:t>
                      </a:r>
                      <a:r>
                        <a:rPr lang="fr-FR" sz="1100" kern="1200" dirty="0" err="1">
                          <a:effectLst/>
                          <a:latin typeface="Arial"/>
                          <a:cs typeface="Arial"/>
                        </a:rPr>
                        <a:t>indicators</a:t>
                      </a:r>
                      <a:endParaRPr lang="en-US" sz="1100" dirty="0">
                        <a:effectLst/>
                        <a:latin typeface="Arial"/>
                        <a:ea typeface="SimSun"/>
                        <a:cs typeface="Arial"/>
                      </a:endParaRPr>
                    </a:p>
                  </a:txBody>
                  <a:tcPr marL="41361" marR="41361" marT="8499" marB="0"/>
                </a:tc>
              </a:tr>
              <a:tr h="389155">
                <a:tc>
                  <a:txBody>
                    <a:bodyPr/>
                    <a:lstStyle/>
                    <a:p>
                      <a:pPr marL="0" marR="0">
                        <a:lnSpc>
                          <a:spcPts val="1235"/>
                        </a:lnSpc>
                        <a:spcBef>
                          <a:spcPts val="0"/>
                        </a:spcBef>
                        <a:spcAft>
                          <a:spcPts val="0"/>
                        </a:spcAft>
                      </a:pPr>
                      <a:r>
                        <a:rPr lang="en-US" sz="1100" kern="1200">
                          <a:effectLst/>
                          <a:latin typeface="Arial"/>
                          <a:cs typeface="Arial"/>
                        </a:rPr>
                        <a:t>Swan and Shih (2005)</a:t>
                      </a:r>
                      <a:endParaRPr lang="en-US" sz="1100">
                        <a:effectLst/>
                        <a:latin typeface="Arial"/>
                        <a:ea typeface="SimSun"/>
                        <a:cs typeface="Arial"/>
                      </a:endParaRPr>
                    </a:p>
                  </a:txBody>
                  <a:tcPr marL="41361" marR="41361" marT="8499" marB="0"/>
                </a:tc>
                <a:tc>
                  <a:txBody>
                    <a:bodyPr/>
                    <a:lstStyle/>
                    <a:p>
                      <a:pPr marL="0" marR="0">
                        <a:lnSpc>
                          <a:spcPts val="1235"/>
                        </a:lnSpc>
                        <a:spcBef>
                          <a:spcPts val="0"/>
                        </a:spcBef>
                        <a:spcAft>
                          <a:spcPts val="0"/>
                        </a:spcAft>
                      </a:pPr>
                      <a:r>
                        <a:rPr lang="en-US" sz="1100" kern="1200" dirty="0">
                          <a:effectLst/>
                          <a:latin typeface="Arial"/>
                          <a:cs typeface="Arial"/>
                        </a:rPr>
                        <a:t>Social presence (</a:t>
                      </a:r>
                      <a:r>
                        <a:rPr lang="en-US" sz="1100" b="1" kern="1200" dirty="0">
                          <a:effectLst/>
                          <a:latin typeface="Arial"/>
                          <a:cs typeface="Arial"/>
                        </a:rPr>
                        <a:t>Richardson &amp; Swan </a:t>
                      </a:r>
                      <a:r>
                        <a:rPr lang="en-US" sz="1100" kern="1200" dirty="0" smtClean="0">
                          <a:effectLst/>
                          <a:latin typeface="Arial"/>
                          <a:cs typeface="Arial"/>
                        </a:rPr>
                        <a:t>survey, based on </a:t>
                      </a:r>
                      <a:r>
                        <a:rPr lang="en-US" sz="1100" b="1" kern="1200" dirty="0" err="1" smtClean="0">
                          <a:effectLst/>
                          <a:latin typeface="Arial"/>
                          <a:cs typeface="Arial"/>
                        </a:rPr>
                        <a:t>Gunawardena’s</a:t>
                      </a:r>
                      <a:r>
                        <a:rPr lang="en-US" sz="1100" kern="1200" dirty="0" smtClean="0">
                          <a:effectLst/>
                          <a:latin typeface="Arial"/>
                          <a:cs typeface="Arial"/>
                        </a:rPr>
                        <a:t> work) </a:t>
                      </a:r>
                      <a:r>
                        <a:rPr lang="en-US" sz="1100" kern="1200" dirty="0">
                          <a:effectLst/>
                          <a:latin typeface="Arial"/>
                          <a:cs typeface="Arial"/>
                        </a:rPr>
                        <a:t>and SP indicators, mixed methods </a:t>
                      </a:r>
                      <a:endParaRPr lang="en-US" sz="1100" dirty="0">
                        <a:effectLst/>
                        <a:latin typeface="Arial"/>
                        <a:ea typeface="SimSun"/>
                        <a:cs typeface="Arial"/>
                      </a:endParaRPr>
                    </a:p>
                  </a:txBody>
                  <a:tcPr marL="41361" marR="41361" marT="8499" marB="0"/>
                </a:tc>
              </a:tr>
              <a:tr h="433759">
                <a:tc>
                  <a:txBody>
                    <a:bodyPr/>
                    <a:lstStyle/>
                    <a:p>
                      <a:pPr marL="0" marR="0">
                        <a:lnSpc>
                          <a:spcPct val="115000"/>
                        </a:lnSpc>
                        <a:spcBef>
                          <a:spcPts val="0"/>
                        </a:spcBef>
                        <a:spcAft>
                          <a:spcPts val="0"/>
                        </a:spcAft>
                      </a:pPr>
                      <a:r>
                        <a:rPr lang="en-US" sz="1100" kern="1200">
                          <a:effectLst/>
                          <a:latin typeface="Arial"/>
                          <a:cs typeface="Arial"/>
                        </a:rPr>
                        <a:t>Laffey, Yu Lin &amp; Yin (2006).</a:t>
                      </a:r>
                      <a:endParaRPr lang="en-US" sz="1100">
                        <a:effectLst/>
                        <a:latin typeface="Arial"/>
                        <a:ea typeface="SimSun"/>
                        <a:cs typeface="Arial"/>
                      </a:endParaRPr>
                    </a:p>
                  </a:txBody>
                  <a:tcPr marL="41361" marR="41361" marT="8499" marB="0"/>
                </a:tc>
                <a:tc>
                  <a:txBody>
                    <a:bodyPr/>
                    <a:lstStyle/>
                    <a:p>
                      <a:pPr marL="0" marR="0">
                        <a:lnSpc>
                          <a:spcPct val="115000"/>
                        </a:lnSpc>
                        <a:spcBef>
                          <a:spcPts val="0"/>
                        </a:spcBef>
                        <a:spcAft>
                          <a:spcPts val="0"/>
                        </a:spcAft>
                      </a:pPr>
                      <a:r>
                        <a:rPr lang="en-US" sz="1100" kern="1200" dirty="0">
                          <a:effectLst/>
                          <a:latin typeface="Arial"/>
                          <a:cs typeface="Arial"/>
                        </a:rPr>
                        <a:t>Social Ability Instrument (based in part on </a:t>
                      </a:r>
                      <a:r>
                        <a:rPr lang="en-US" sz="1100" b="1" kern="1200" dirty="0" err="1">
                          <a:effectLst/>
                          <a:latin typeface="Arial"/>
                          <a:cs typeface="Arial"/>
                        </a:rPr>
                        <a:t>Picciano</a:t>
                      </a:r>
                      <a:r>
                        <a:rPr lang="en-US" sz="1100" b="1" kern="1200" dirty="0">
                          <a:effectLst/>
                          <a:latin typeface="Arial"/>
                          <a:cs typeface="Arial"/>
                        </a:rPr>
                        <a:t>, </a:t>
                      </a:r>
                      <a:r>
                        <a:rPr lang="en-US" sz="1100" kern="1200" dirty="0">
                          <a:effectLst/>
                          <a:latin typeface="Arial"/>
                          <a:cs typeface="Arial"/>
                        </a:rPr>
                        <a:t>2002 and </a:t>
                      </a:r>
                      <a:r>
                        <a:rPr lang="en-US" sz="1100" b="1" kern="1200" dirty="0" err="1">
                          <a:effectLst/>
                          <a:latin typeface="Arial"/>
                          <a:cs typeface="Arial"/>
                        </a:rPr>
                        <a:t>Tu</a:t>
                      </a:r>
                      <a:r>
                        <a:rPr lang="en-US" sz="1100" kern="1200" dirty="0">
                          <a:effectLst/>
                          <a:latin typeface="Arial"/>
                          <a:cs typeface="Arial"/>
                        </a:rPr>
                        <a:t>, 2001). </a:t>
                      </a:r>
                      <a:endParaRPr lang="en-US" sz="1100" dirty="0">
                        <a:effectLst/>
                        <a:latin typeface="Arial"/>
                        <a:cs typeface="Arial"/>
                      </a:endParaRPr>
                    </a:p>
                    <a:p>
                      <a:pPr marL="0" marR="0">
                        <a:lnSpc>
                          <a:spcPct val="115000"/>
                        </a:lnSpc>
                        <a:spcBef>
                          <a:spcPts val="0"/>
                        </a:spcBef>
                        <a:spcAft>
                          <a:spcPts val="0"/>
                        </a:spcAft>
                      </a:pPr>
                      <a:r>
                        <a:rPr lang="en-US" sz="1100" kern="1200" dirty="0">
                          <a:effectLst/>
                          <a:latin typeface="Arial"/>
                          <a:cs typeface="Arial"/>
                        </a:rPr>
                        <a:t>Description: Behavioral intentions scale (based on Taylor &amp; Todd, 1995)</a:t>
                      </a:r>
                      <a:endParaRPr lang="en-US" sz="1100" dirty="0">
                        <a:effectLst/>
                        <a:latin typeface="Arial"/>
                        <a:ea typeface="SimSun"/>
                        <a:cs typeface="Arial"/>
                      </a:endParaRPr>
                    </a:p>
                  </a:txBody>
                  <a:tcPr marL="41361" marR="41361" marT="8499" marB="0"/>
                </a:tc>
              </a:tr>
              <a:tr h="433759">
                <a:tc>
                  <a:txBody>
                    <a:bodyPr/>
                    <a:lstStyle/>
                    <a:p>
                      <a:pPr marL="0" marR="0">
                        <a:lnSpc>
                          <a:spcPct val="115000"/>
                        </a:lnSpc>
                        <a:spcBef>
                          <a:spcPts val="0"/>
                        </a:spcBef>
                        <a:spcAft>
                          <a:spcPts val="0"/>
                        </a:spcAft>
                      </a:pPr>
                      <a:r>
                        <a:rPr lang="en-US" sz="1100" kern="1200">
                          <a:effectLst/>
                          <a:latin typeface="Arial"/>
                          <a:cs typeface="Arial"/>
                        </a:rPr>
                        <a:t>Hodge, Tabrizi, Farwell &amp; Wuensch (2007).</a:t>
                      </a:r>
                      <a:endParaRPr lang="en-US" sz="1100">
                        <a:effectLst/>
                        <a:latin typeface="Arial"/>
                        <a:ea typeface="SimSun"/>
                        <a:cs typeface="Arial"/>
                      </a:endParaRPr>
                    </a:p>
                  </a:txBody>
                  <a:tcPr marL="41361" marR="41361" marT="8499" marB="0"/>
                </a:tc>
                <a:tc>
                  <a:txBody>
                    <a:bodyPr/>
                    <a:lstStyle/>
                    <a:p>
                      <a:pPr marL="0" marR="0">
                        <a:lnSpc>
                          <a:spcPct val="115000"/>
                        </a:lnSpc>
                        <a:spcBef>
                          <a:spcPts val="0"/>
                        </a:spcBef>
                        <a:spcAft>
                          <a:spcPts val="0"/>
                        </a:spcAft>
                      </a:pPr>
                      <a:r>
                        <a:rPr lang="en-US" sz="1100" kern="1200" dirty="0">
                          <a:effectLst/>
                          <a:latin typeface="Arial"/>
                          <a:cs typeface="Arial"/>
                        </a:rPr>
                        <a:t>Student Satisfaction with the AVR System (based on review of the literature)</a:t>
                      </a:r>
                      <a:endParaRPr lang="en-US" sz="1100" dirty="0">
                        <a:effectLst/>
                        <a:latin typeface="Arial"/>
                        <a:cs typeface="Arial"/>
                      </a:endParaRPr>
                    </a:p>
                    <a:p>
                      <a:pPr marL="0" marR="0">
                        <a:lnSpc>
                          <a:spcPct val="115000"/>
                        </a:lnSpc>
                        <a:spcBef>
                          <a:spcPts val="0"/>
                        </a:spcBef>
                        <a:spcAft>
                          <a:spcPts val="0"/>
                        </a:spcAft>
                      </a:pPr>
                      <a:r>
                        <a:rPr lang="en-US" sz="1100" kern="1200" dirty="0">
                          <a:effectLst/>
                          <a:latin typeface="Arial"/>
                          <a:cs typeface="Arial"/>
                        </a:rPr>
                        <a:t>22 item scale, scale from 1 (extreme dissatisfaction) to 5 (extreme satisfaction).</a:t>
                      </a:r>
                      <a:endParaRPr lang="en-US" sz="1100" dirty="0">
                        <a:effectLst/>
                        <a:latin typeface="Arial"/>
                        <a:ea typeface="SimSun"/>
                        <a:cs typeface="Arial"/>
                      </a:endParaRPr>
                    </a:p>
                  </a:txBody>
                  <a:tcPr marL="41361" marR="41361" marT="8499" marB="0"/>
                </a:tc>
              </a:tr>
              <a:tr h="433759">
                <a:tc>
                  <a:txBody>
                    <a:bodyPr/>
                    <a:lstStyle/>
                    <a:p>
                      <a:pPr marL="0" marR="0">
                        <a:lnSpc>
                          <a:spcPct val="115000"/>
                        </a:lnSpc>
                        <a:spcBef>
                          <a:spcPts val="0"/>
                        </a:spcBef>
                        <a:spcAft>
                          <a:spcPts val="0"/>
                        </a:spcAft>
                      </a:pPr>
                      <a:r>
                        <a:rPr lang="en-US" sz="1100" kern="1200">
                          <a:effectLst/>
                          <a:latin typeface="Arial"/>
                          <a:cs typeface="Arial"/>
                        </a:rPr>
                        <a:t>Boston, Diaz, Gibson, Ice, Richardson  &amp; Swan (2009).</a:t>
                      </a:r>
                      <a:endParaRPr lang="en-US" sz="1100">
                        <a:effectLst/>
                        <a:latin typeface="Arial"/>
                        <a:ea typeface="SimSun"/>
                        <a:cs typeface="Arial"/>
                      </a:endParaRPr>
                    </a:p>
                  </a:txBody>
                  <a:tcPr marL="41361" marR="41361" marT="8499" marB="0"/>
                </a:tc>
                <a:tc>
                  <a:txBody>
                    <a:bodyPr/>
                    <a:lstStyle/>
                    <a:p>
                      <a:pPr marL="0" marR="0">
                        <a:lnSpc>
                          <a:spcPct val="115000"/>
                        </a:lnSpc>
                        <a:spcBef>
                          <a:spcPts val="0"/>
                        </a:spcBef>
                        <a:spcAft>
                          <a:spcPts val="0"/>
                        </a:spcAft>
                      </a:pPr>
                      <a:r>
                        <a:rPr lang="en-US" sz="1100" kern="1200" dirty="0" err="1">
                          <a:effectLst/>
                          <a:latin typeface="Arial"/>
                          <a:cs typeface="Arial"/>
                        </a:rPr>
                        <a:t>CoI</a:t>
                      </a:r>
                      <a:r>
                        <a:rPr lang="en-US" sz="1100" kern="1200" dirty="0">
                          <a:effectLst/>
                          <a:latin typeface="Arial"/>
                          <a:cs typeface="Arial"/>
                        </a:rPr>
                        <a:t> common instrument </a:t>
                      </a:r>
                      <a:r>
                        <a:rPr lang="en-US" sz="1100" kern="1200" dirty="0" smtClean="0">
                          <a:effectLst/>
                          <a:latin typeface="Arial"/>
                          <a:cs typeface="Arial"/>
                        </a:rPr>
                        <a:t>(SP portion based on </a:t>
                      </a:r>
                      <a:r>
                        <a:rPr lang="en-US" sz="1100" b="1" kern="1200" dirty="0" err="1" smtClean="0">
                          <a:effectLst/>
                          <a:latin typeface="Arial"/>
                          <a:cs typeface="Arial"/>
                        </a:rPr>
                        <a:t>Gunawardena’s</a:t>
                      </a:r>
                      <a:r>
                        <a:rPr lang="en-US" sz="1100" kern="1200" dirty="0" smtClean="0">
                          <a:effectLst/>
                          <a:latin typeface="Arial"/>
                          <a:cs typeface="Arial"/>
                        </a:rPr>
                        <a:t> work, </a:t>
                      </a:r>
                      <a:r>
                        <a:rPr lang="en-US" sz="1100" b="1" kern="1200" dirty="0" smtClean="0">
                          <a:effectLst/>
                          <a:latin typeface="Arial"/>
                          <a:cs typeface="Arial"/>
                        </a:rPr>
                        <a:t>Richardson &amp; Swan</a:t>
                      </a:r>
                      <a:r>
                        <a:rPr lang="en-US" sz="1100" kern="1200" dirty="0" smtClean="0">
                          <a:effectLst/>
                          <a:latin typeface="Arial"/>
                          <a:cs typeface="Arial"/>
                        </a:rPr>
                        <a:t>)</a:t>
                      </a:r>
                      <a:endParaRPr lang="en-US" sz="1100" dirty="0">
                        <a:effectLst/>
                        <a:latin typeface="Arial"/>
                        <a:ea typeface="SimSun"/>
                        <a:cs typeface="Arial"/>
                      </a:endParaRPr>
                    </a:p>
                  </a:txBody>
                  <a:tcPr marL="41361" marR="41361" marT="8499" marB="0"/>
                </a:tc>
              </a:tr>
              <a:tr h="378003">
                <a:tc>
                  <a:txBody>
                    <a:bodyPr/>
                    <a:lstStyle/>
                    <a:p>
                      <a:pPr marL="0" marR="0">
                        <a:lnSpc>
                          <a:spcPct val="115000"/>
                        </a:lnSpc>
                        <a:spcBef>
                          <a:spcPts val="0"/>
                        </a:spcBef>
                        <a:spcAft>
                          <a:spcPts val="0"/>
                        </a:spcAft>
                      </a:pPr>
                      <a:r>
                        <a:rPr lang="en-US" sz="1100" kern="1200">
                          <a:effectLst/>
                          <a:latin typeface="Arial"/>
                          <a:cs typeface="Arial"/>
                        </a:rPr>
                        <a:t>Leong, P. (2011).</a:t>
                      </a:r>
                      <a:endParaRPr lang="en-US" sz="1100">
                        <a:effectLst/>
                        <a:latin typeface="Arial"/>
                        <a:ea typeface="SimSun"/>
                        <a:cs typeface="Arial"/>
                      </a:endParaRPr>
                    </a:p>
                  </a:txBody>
                  <a:tcPr marL="41361" marR="41361" marT="8499" marB="0"/>
                </a:tc>
                <a:tc>
                  <a:txBody>
                    <a:bodyPr/>
                    <a:lstStyle/>
                    <a:p>
                      <a:pPr marL="0" marR="0">
                        <a:lnSpc>
                          <a:spcPct val="115000"/>
                        </a:lnSpc>
                        <a:spcBef>
                          <a:spcPts val="0"/>
                        </a:spcBef>
                        <a:spcAft>
                          <a:spcPts val="0"/>
                        </a:spcAft>
                      </a:pPr>
                      <a:r>
                        <a:rPr lang="en-US" sz="1100" kern="1200" dirty="0">
                          <a:effectLst/>
                          <a:latin typeface="Arial"/>
                          <a:cs typeface="Arial"/>
                        </a:rPr>
                        <a:t>Social Presence and Cognitive Absorption </a:t>
                      </a:r>
                      <a:r>
                        <a:rPr lang="en-US" sz="1100" kern="1200" dirty="0" smtClean="0">
                          <a:effectLst/>
                          <a:latin typeface="Arial"/>
                          <a:cs typeface="Arial"/>
                        </a:rPr>
                        <a:t>Survey; Description</a:t>
                      </a:r>
                      <a:r>
                        <a:rPr lang="en-US" sz="1100" kern="1200" dirty="0">
                          <a:effectLst/>
                          <a:latin typeface="Arial"/>
                          <a:cs typeface="Arial"/>
                        </a:rPr>
                        <a:t>: SP portion based on </a:t>
                      </a:r>
                      <a:r>
                        <a:rPr lang="en-US" sz="1100" b="1" kern="1200" dirty="0" err="1">
                          <a:effectLst/>
                          <a:latin typeface="Arial"/>
                          <a:cs typeface="Arial"/>
                        </a:rPr>
                        <a:t>Tu</a:t>
                      </a:r>
                      <a:r>
                        <a:rPr lang="en-US" sz="1100" kern="1200" dirty="0">
                          <a:effectLst/>
                          <a:latin typeface="Arial"/>
                          <a:cs typeface="Arial"/>
                        </a:rPr>
                        <a:t> (2002)</a:t>
                      </a:r>
                      <a:endParaRPr lang="en-US" sz="1100" dirty="0">
                        <a:effectLst/>
                        <a:latin typeface="Arial"/>
                        <a:ea typeface="SimSun"/>
                        <a:cs typeface="Arial"/>
                      </a:endParaRPr>
                    </a:p>
                  </a:txBody>
                  <a:tcPr marL="41361" marR="41361" marT="8499" marB="0"/>
                </a:tc>
              </a:tr>
            </a:tbl>
          </a:graphicData>
        </a:graphic>
      </p:graphicFrame>
    </p:spTree>
    <p:extLst>
      <p:ext uri="{BB962C8B-B14F-4D97-AF65-F5344CB8AC3E}">
        <p14:creationId xmlns:p14="http://schemas.microsoft.com/office/powerpoint/2010/main" val="80520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Verbal immediacy behaviors can lessen the psychological distance between </a:t>
            </a:r>
            <a:r>
              <a:rPr lang="en-US" dirty="0" smtClean="0"/>
              <a:t>communicators; </a:t>
            </a:r>
            <a:endParaRPr lang="en-US" sz="2800" dirty="0"/>
          </a:p>
          <a:p>
            <a:pPr lvl="0"/>
            <a:r>
              <a:rPr lang="en-US" dirty="0"/>
              <a:t>Student perceptions of social presence can be quite strong </a:t>
            </a:r>
            <a:r>
              <a:rPr lang="en-US" dirty="0" smtClean="0"/>
              <a:t>and is strongly </a:t>
            </a:r>
            <a:r>
              <a:rPr lang="en-US" dirty="0"/>
              <a:t>related to satisfaction &amp; success in online courses; </a:t>
            </a:r>
            <a:endParaRPr lang="en-US" sz="2800" dirty="0"/>
          </a:p>
          <a:p>
            <a:pPr lvl="0"/>
            <a:r>
              <a:rPr lang="en-US" dirty="0"/>
              <a:t>Online text-based (CMC) environments can be very suitable for supporting complex learning when social presence is taken into </a:t>
            </a:r>
            <a:r>
              <a:rPr lang="en-US" dirty="0" smtClean="0"/>
              <a:t>consideration;</a:t>
            </a:r>
            <a:endParaRPr lang="en-US" sz="2800" dirty="0"/>
          </a:p>
          <a:p>
            <a:pPr lvl="0"/>
            <a:r>
              <a:rPr lang="en-US" dirty="0"/>
              <a:t>Student (perceived) learning is related to the quantity &amp; quality of postings in online discussions </a:t>
            </a:r>
            <a:r>
              <a:rPr lang="en-US" dirty="0" smtClean="0"/>
              <a:t>and to </a:t>
            </a:r>
            <a:r>
              <a:rPr lang="en-US" dirty="0"/>
              <a:t>the value instructors place on them</a:t>
            </a:r>
            <a:endParaRPr lang="en-US" sz="2800" dirty="0"/>
          </a:p>
          <a:p>
            <a:pPr lvl="1"/>
            <a:r>
              <a:rPr lang="en-US" dirty="0"/>
              <a:t>Making participation in discussion a significant part of course </a:t>
            </a:r>
            <a:r>
              <a:rPr lang="en-US" dirty="0" smtClean="0"/>
              <a:t>grades, </a:t>
            </a:r>
            <a:r>
              <a:rPr lang="en-US" dirty="0"/>
              <a:t>develop grading rubrics for discussion participation </a:t>
            </a:r>
            <a:endParaRPr lang="en-US" sz="2400" dirty="0"/>
          </a:p>
          <a:p>
            <a:pPr lvl="0"/>
            <a:r>
              <a:rPr lang="en-US" dirty="0"/>
              <a:t>Looking to groups as a means to reduce feelings of fear, anger or isolation which can lead to withdrawal or conflict-- then the potential for learning is reduced and a facilitator of an online course needs to manage these emotions at an early stage.</a:t>
            </a:r>
            <a:endParaRPr lang="en-US" sz="2800" dirty="0"/>
          </a:p>
          <a:p>
            <a:pPr lvl="1"/>
            <a:r>
              <a:rPr lang="en-US" dirty="0"/>
              <a:t>Often we only consider the instructor when we think of SP, peers are also important to include</a:t>
            </a:r>
            <a:endParaRPr lang="en-US" sz="2400" dirty="0"/>
          </a:p>
          <a:p>
            <a:endParaRPr lang="en-US" dirty="0"/>
          </a:p>
        </p:txBody>
      </p:sp>
    </p:spTree>
    <p:extLst>
      <p:ext uri="{BB962C8B-B14F-4D97-AF65-F5344CB8AC3E}">
        <p14:creationId xmlns:p14="http://schemas.microsoft.com/office/powerpoint/2010/main" val="180366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solidFill>
                  <a:srgbClr val="FFFF00"/>
                </a:solidFill>
                <a:latin typeface="Arial Black"/>
                <a:cs typeface="Arial Black"/>
              </a:rPr>
              <a:t>Moving Beyond Research of the Participants: Environments</a:t>
            </a:r>
            <a:endParaRPr lang="en-US" dirty="0">
              <a:latin typeface="Arial Black"/>
              <a:cs typeface="Arial Black"/>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8528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81250" y="987425"/>
            <a:ext cx="5695950" cy="5086350"/>
            <a:chOff x="2381250" y="987425"/>
            <a:chExt cx="5695950" cy="5086350"/>
          </a:xfrm>
        </p:grpSpPr>
        <p:sp>
          <p:nvSpPr>
            <p:cNvPr id="14343" name="Oval 4"/>
            <p:cNvSpPr>
              <a:spLocks noChangeArrowheads="1"/>
            </p:cNvSpPr>
            <p:nvPr/>
          </p:nvSpPr>
          <p:spPr bwMode="auto">
            <a:xfrm>
              <a:off x="2381250" y="2339975"/>
              <a:ext cx="4076700" cy="3733800"/>
            </a:xfrm>
            <a:prstGeom prst="ellipse">
              <a:avLst/>
            </a:prstGeom>
            <a:noFill/>
            <a:ln w="38100">
              <a:solidFill>
                <a:schemeClr val="accent1">
                  <a:lumMod val="50000"/>
                </a:schemeClr>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accent1"/>
                </a:solidFill>
              </a:endParaRPr>
            </a:p>
          </p:txBody>
        </p:sp>
        <p:sp>
          <p:nvSpPr>
            <p:cNvPr id="14344" name="Oval 5"/>
            <p:cNvSpPr>
              <a:spLocks noChangeArrowheads="1"/>
            </p:cNvSpPr>
            <p:nvPr/>
          </p:nvSpPr>
          <p:spPr bwMode="auto">
            <a:xfrm>
              <a:off x="3352800" y="987425"/>
              <a:ext cx="4076700" cy="3733800"/>
            </a:xfrm>
            <a:prstGeom prst="ellipse">
              <a:avLst/>
            </a:prstGeom>
            <a:noFill/>
            <a:ln w="38100">
              <a:solidFill>
                <a:schemeClr val="accent1">
                  <a:lumMod val="50000"/>
                </a:schemeClr>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accent1"/>
                </a:solidFill>
              </a:endParaRPr>
            </a:p>
          </p:txBody>
        </p:sp>
        <p:sp>
          <p:nvSpPr>
            <p:cNvPr id="14345" name="Text Box 6"/>
            <p:cNvSpPr txBox="1">
              <a:spLocks noChangeArrowheads="1"/>
            </p:cNvSpPr>
            <p:nvPr/>
          </p:nvSpPr>
          <p:spPr bwMode="auto">
            <a:xfrm>
              <a:off x="3009900" y="4873625"/>
              <a:ext cx="31051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5000"/>
                </a:lnSpc>
                <a:spcBef>
                  <a:spcPct val="25000"/>
                </a:spcBef>
              </a:pPr>
              <a:r>
                <a:rPr lang="en-US" sz="2000" b="1" dirty="0">
                  <a:solidFill>
                    <a:schemeClr val="accent1">
                      <a:lumMod val="50000"/>
                    </a:schemeClr>
                  </a:solidFill>
                  <a:latin typeface="Arial Narrow" pitchFamily="34" charset="0"/>
                </a:rPr>
                <a:t>TEACHING PRESENCE</a:t>
              </a:r>
              <a:endParaRPr lang="en-US" sz="2000" dirty="0">
                <a:solidFill>
                  <a:schemeClr val="accent1">
                    <a:lumMod val="50000"/>
                  </a:schemeClr>
                </a:solidFill>
                <a:latin typeface="Arial Narrow" pitchFamily="34" charset="0"/>
              </a:endParaRPr>
            </a:p>
          </p:txBody>
        </p:sp>
        <p:sp>
          <p:nvSpPr>
            <p:cNvPr id="14347" name="Text Box 8"/>
            <p:cNvSpPr txBox="1">
              <a:spLocks noChangeArrowheads="1"/>
            </p:cNvSpPr>
            <p:nvPr/>
          </p:nvSpPr>
          <p:spPr bwMode="auto">
            <a:xfrm>
              <a:off x="5562600" y="2055813"/>
              <a:ext cx="2514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65000"/>
                </a:lnSpc>
                <a:spcBef>
                  <a:spcPct val="25000"/>
                </a:spcBef>
              </a:pPr>
              <a:r>
                <a:rPr lang="en-US" sz="2000" b="1" dirty="0">
                  <a:solidFill>
                    <a:schemeClr val="accent1">
                      <a:lumMod val="50000"/>
                    </a:schemeClr>
                  </a:solidFill>
                  <a:latin typeface="Arial Narrow" pitchFamily="34" charset="0"/>
                </a:rPr>
                <a:t>COGNITIVE PRESENCE</a:t>
              </a:r>
            </a:p>
          </p:txBody>
        </p:sp>
        <p:sp>
          <p:nvSpPr>
            <p:cNvPr id="14351" name="Text Box 12"/>
            <p:cNvSpPr txBox="1">
              <a:spLocks noChangeArrowheads="1"/>
            </p:cNvSpPr>
            <p:nvPr/>
          </p:nvSpPr>
          <p:spPr bwMode="auto">
            <a:xfrm>
              <a:off x="3646475" y="2624138"/>
              <a:ext cx="17558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b="1" dirty="0">
                  <a:solidFill>
                    <a:schemeClr val="accent1">
                      <a:lumMod val="50000"/>
                    </a:schemeClr>
                  </a:solidFill>
                  <a:latin typeface="Arial Narrow" pitchFamily="34" charset="0"/>
                </a:rPr>
                <a:t>EDUCATIONAL </a:t>
              </a:r>
            </a:p>
            <a:p>
              <a:pPr algn="ctr"/>
              <a:r>
                <a:rPr lang="en-US" sz="2000" b="1" dirty="0">
                  <a:solidFill>
                    <a:schemeClr val="accent1">
                      <a:lumMod val="50000"/>
                    </a:schemeClr>
                  </a:solidFill>
                  <a:latin typeface="Arial Narrow" pitchFamily="34" charset="0"/>
                </a:rPr>
                <a:t>EXPERIENCE</a:t>
              </a:r>
            </a:p>
          </p:txBody>
        </p:sp>
      </p:grpSp>
      <p:sp>
        <p:nvSpPr>
          <p:cNvPr id="14342" name="Oval 3"/>
          <p:cNvSpPr>
            <a:spLocks noChangeArrowheads="1"/>
          </p:cNvSpPr>
          <p:nvPr/>
        </p:nvSpPr>
        <p:spPr bwMode="auto">
          <a:xfrm>
            <a:off x="1600200" y="987425"/>
            <a:ext cx="4076700" cy="3733800"/>
          </a:xfrm>
          <a:prstGeom prst="ellipse">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Text Box 7"/>
          <p:cNvSpPr txBox="1">
            <a:spLocks noChangeArrowheads="1"/>
          </p:cNvSpPr>
          <p:nvPr/>
        </p:nvSpPr>
        <p:spPr bwMode="auto">
          <a:xfrm>
            <a:off x="1066800" y="2055813"/>
            <a:ext cx="2324100" cy="57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lnSpc>
                <a:spcPct val="65000"/>
              </a:lnSpc>
              <a:spcBef>
                <a:spcPct val="25000"/>
              </a:spcBef>
            </a:pPr>
            <a:r>
              <a:rPr lang="en-US" sz="2000" b="1" dirty="0">
                <a:latin typeface="Arial Narrow" pitchFamily="34" charset="0"/>
              </a:rPr>
              <a:t>SOCIAL </a:t>
            </a:r>
            <a:endParaRPr lang="en-US" sz="2000" b="1" dirty="0" smtClean="0">
              <a:latin typeface="Arial Narrow" pitchFamily="34" charset="0"/>
            </a:endParaRPr>
          </a:p>
          <a:p>
            <a:pPr algn="r">
              <a:lnSpc>
                <a:spcPct val="65000"/>
              </a:lnSpc>
              <a:spcBef>
                <a:spcPct val="25000"/>
              </a:spcBef>
            </a:pPr>
            <a:r>
              <a:rPr lang="en-US" sz="2000" b="1" dirty="0" smtClean="0">
                <a:latin typeface="Arial Narrow" pitchFamily="34" charset="0"/>
              </a:rPr>
              <a:t>PRESENCE</a:t>
            </a:r>
            <a:endParaRPr lang="en-US" sz="2000" b="1" dirty="0">
              <a:latin typeface="Arial Narrow" pitchFamily="34" charset="0"/>
            </a:endParaRPr>
          </a:p>
        </p:txBody>
      </p:sp>
      <p:sp>
        <p:nvSpPr>
          <p:cNvPr id="14339" name="Text Box 13"/>
          <p:cNvSpPr txBox="1">
            <a:spLocks noChangeArrowheads="1"/>
          </p:cNvSpPr>
          <p:nvPr/>
        </p:nvSpPr>
        <p:spPr bwMode="auto">
          <a:xfrm>
            <a:off x="822325" y="2127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16" name="Rectangle 3"/>
          <p:cNvSpPr>
            <a:spLocks noChangeArrowheads="1"/>
          </p:cNvSpPr>
          <p:nvPr/>
        </p:nvSpPr>
        <p:spPr bwMode="auto">
          <a:xfrm>
            <a:off x="457200" y="304800"/>
            <a:ext cx="784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3200" dirty="0" smtClean="0">
                <a:solidFill>
                  <a:srgbClr val="000000"/>
                </a:solidFill>
                <a:latin typeface="Arial Black"/>
                <a:cs typeface="Arial Black"/>
              </a:rPr>
              <a:t>Community of Inquiry model</a:t>
            </a:r>
            <a:endParaRPr lang="en-US" sz="3200" dirty="0">
              <a:solidFill>
                <a:srgbClr val="000000"/>
              </a:solidFill>
              <a:latin typeface="Arial Black"/>
              <a:cs typeface="Arial Black"/>
            </a:endParaRPr>
          </a:p>
        </p:txBody>
      </p:sp>
      <p:sp>
        <p:nvSpPr>
          <p:cNvPr id="15" name="Text Box 15"/>
          <p:cNvSpPr txBox="1">
            <a:spLocks noChangeArrowheads="1"/>
          </p:cNvSpPr>
          <p:nvPr/>
        </p:nvSpPr>
        <p:spPr bwMode="auto">
          <a:xfrm>
            <a:off x="3162300" y="5943600"/>
            <a:ext cx="5905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600" dirty="0" smtClean="0">
                <a:solidFill>
                  <a:schemeClr val="bg2">
                    <a:lumMod val="90000"/>
                  </a:schemeClr>
                </a:solidFill>
                <a:latin typeface="Calibri" pitchFamily="34" charset="0"/>
                <a:cs typeface="Calibri" pitchFamily="34" charset="0"/>
              </a:rPr>
              <a:t>(Garrison, Anderson, </a:t>
            </a:r>
            <a:r>
              <a:rPr lang="en-US" sz="1600" dirty="0">
                <a:solidFill>
                  <a:schemeClr val="bg2">
                    <a:lumMod val="90000"/>
                  </a:schemeClr>
                </a:solidFill>
                <a:latin typeface="Calibri" pitchFamily="34" charset="0"/>
                <a:cs typeface="Calibri" pitchFamily="34" charset="0"/>
              </a:rPr>
              <a:t>&amp; Archer, </a:t>
            </a:r>
            <a:r>
              <a:rPr lang="en-US" sz="1600" dirty="0" smtClean="0">
                <a:solidFill>
                  <a:schemeClr val="bg2">
                    <a:lumMod val="90000"/>
                  </a:schemeClr>
                </a:solidFill>
                <a:latin typeface="Calibri" pitchFamily="34" charset="0"/>
                <a:cs typeface="Calibri" pitchFamily="34" charset="0"/>
              </a:rPr>
              <a:t>2000</a:t>
            </a:r>
            <a:r>
              <a:rPr lang="en-US" sz="1600" dirty="0">
                <a:solidFill>
                  <a:schemeClr val="bg2">
                    <a:lumMod val="90000"/>
                  </a:schemeClr>
                </a:solidFill>
                <a:latin typeface="Calibri" pitchFamily="34" charset="0"/>
                <a:cs typeface="Calibri" pitchFamily="34" charset="0"/>
              </a:rPr>
              <a:t>; </a:t>
            </a:r>
            <a:endParaRPr lang="en-US" sz="1600" dirty="0" smtClean="0">
              <a:solidFill>
                <a:schemeClr val="bg2">
                  <a:lumMod val="90000"/>
                </a:schemeClr>
              </a:solidFill>
              <a:latin typeface="Calibri" pitchFamily="34" charset="0"/>
              <a:cs typeface="Calibri" pitchFamily="34" charset="0"/>
            </a:endParaRPr>
          </a:p>
          <a:p>
            <a:pPr algn="r"/>
            <a:r>
              <a:rPr lang="en-US" sz="1600" dirty="0" err="1" smtClean="0">
                <a:solidFill>
                  <a:schemeClr val="bg2">
                    <a:lumMod val="90000"/>
                  </a:schemeClr>
                </a:solidFill>
                <a:latin typeface="Calibri" pitchFamily="34" charset="0"/>
                <a:cs typeface="Calibri" pitchFamily="34" charset="0"/>
              </a:rPr>
              <a:t>Rourke</a:t>
            </a:r>
            <a:r>
              <a:rPr lang="en-US" sz="1600" dirty="0">
                <a:solidFill>
                  <a:schemeClr val="bg2">
                    <a:lumMod val="90000"/>
                  </a:schemeClr>
                </a:solidFill>
                <a:latin typeface="Calibri" pitchFamily="34" charset="0"/>
                <a:cs typeface="Calibri" pitchFamily="34" charset="0"/>
              </a:rPr>
              <a:t>, Anderson, Garrison &amp; Archer, 2001)</a:t>
            </a:r>
          </a:p>
        </p:txBody>
      </p:sp>
    </p:spTree>
    <p:extLst>
      <p:ext uri="{BB962C8B-B14F-4D97-AF65-F5344CB8AC3E}">
        <p14:creationId xmlns:p14="http://schemas.microsoft.com/office/powerpoint/2010/main" val="136272806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214" name="Group 22"/>
          <p:cNvGraphicFramePr>
            <a:graphicFrameLocks noGrp="1"/>
          </p:cNvGraphicFramePr>
          <p:nvPr>
            <p:extLst>
              <p:ext uri="{D42A27DB-BD31-4B8C-83A1-F6EECF244321}">
                <p14:modId xmlns:p14="http://schemas.microsoft.com/office/powerpoint/2010/main" val="1863566226"/>
              </p:ext>
            </p:extLst>
          </p:nvPr>
        </p:nvGraphicFramePr>
        <p:xfrm>
          <a:off x="457200" y="1905000"/>
          <a:ext cx="8229600" cy="4084033"/>
        </p:xfrm>
        <a:graphic>
          <a:graphicData uri="http://schemas.openxmlformats.org/drawingml/2006/table">
            <a:tbl>
              <a:tblPr>
                <a:tableStyleId>{3C2FFA5D-87B4-456A-9821-1D502468CF0F}</a:tableStyleId>
              </a:tblPr>
              <a:tblGrid>
                <a:gridCol w="2286000"/>
                <a:gridCol w="2895600"/>
                <a:gridCol w="3048000"/>
              </a:tblGrid>
              <a:tr h="4571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RESEARCH </a:t>
                      </a:r>
                      <a:endParaRPr kumimoji="0" lang="en-US" sz="2000" b="0" i="0" u="none" strike="noStrike" cap="none" normalizeH="0" baseline="0" dirty="0" smtClean="0">
                        <a:ln>
                          <a:noFill/>
                        </a:ln>
                        <a:solidFill>
                          <a:srgbClr val="FFFF99"/>
                        </a:solidFill>
                        <a:effectLst/>
                        <a:latin typeface="Arial"/>
                        <a:cs typeface="Arial"/>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FINDING</a:t>
                      </a:r>
                      <a:endParaRPr kumimoji="0" lang="en-US" sz="2000" b="0" i="0" u="none" strike="noStrike" cap="none" normalizeH="0" baseline="0" dirty="0" smtClean="0">
                        <a:ln>
                          <a:noFill/>
                        </a:ln>
                        <a:solidFill>
                          <a:schemeClr val="tx1"/>
                        </a:solidFill>
                        <a:effectLst/>
                        <a:latin typeface="Arial"/>
                        <a:cs typeface="Arial"/>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IMPLICATIONS FOR PRACTICE</a:t>
                      </a:r>
                      <a:endParaRPr kumimoji="0" lang="en-US" sz="2000" b="0" i="0" u="none" strike="noStrike" cap="none" normalizeH="0" baseline="0" dirty="0" smtClean="0">
                        <a:ln>
                          <a:noFill/>
                        </a:ln>
                        <a:solidFill>
                          <a:schemeClr val="tx1"/>
                        </a:solidFill>
                        <a:effectLst/>
                        <a:latin typeface="Arial"/>
                        <a:cs typeface="Arial"/>
                      </a:endParaRPr>
                    </a:p>
                  </a:txBody>
                  <a:tcPr marT="45716" marB="45716" anchor="ctr" horzOverflow="overflow"/>
                </a:tc>
              </a:tr>
              <a:tr h="3383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dirty="0" smtClean="0">
                          <a:latin typeface="Arial"/>
                          <a:cs typeface="Arial"/>
                        </a:rPr>
                        <a:t>Shea &amp; </a:t>
                      </a:r>
                      <a:r>
                        <a:rPr lang="en-US" sz="2000" dirty="0" err="1" smtClean="0">
                          <a:latin typeface="Arial"/>
                          <a:cs typeface="Arial"/>
                        </a:rPr>
                        <a:t>Bidjermo</a:t>
                      </a:r>
                      <a:r>
                        <a:rPr lang="en-US" sz="2000" dirty="0" smtClean="0">
                          <a:latin typeface="Arial"/>
                          <a:cs typeface="Arial"/>
                        </a:rPr>
                        <a:t>, 2008; </a:t>
                      </a:r>
                      <a:r>
                        <a:rPr kumimoji="0" lang="en-US" sz="2000" kern="1200" dirty="0" smtClean="0">
                          <a:effectLst/>
                          <a:latin typeface="Arial"/>
                          <a:cs typeface="Arial"/>
                        </a:rPr>
                        <a:t>Garrison,  Cleveland-Innes, &amp; Fung, 2010</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social presence very important in development of cognitive presence </a:t>
                      </a:r>
                      <a:r>
                        <a:rPr kumimoji="0" lang="en-US" sz="2000" i="1" u="none" strike="noStrike" cap="none" normalizeH="0" baseline="0" dirty="0" smtClean="0">
                          <a:ln>
                            <a:noFill/>
                          </a:ln>
                          <a:effectLst/>
                          <a:latin typeface="Arial"/>
                          <a:cs typeface="Arial"/>
                        </a:rPr>
                        <a:t>but is itself dependent on teaching presence</a:t>
                      </a:r>
                      <a:endParaRPr kumimoji="0" lang="en-US" sz="2000" b="0" i="1" u="none" strike="noStrike" cap="none" normalizeH="0" baseline="0" dirty="0" smtClean="0">
                        <a:ln>
                          <a:noFill/>
                        </a:ln>
                        <a:solidFill>
                          <a:schemeClr val="tx1"/>
                        </a:solidFill>
                        <a:effectLst/>
                        <a:latin typeface="Arial"/>
                        <a:cs typeface="Arial"/>
                      </a:endParaRP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model, facilitate, encourage &amp; sustain social presence in online courses</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r>
            </a:tbl>
          </a:graphicData>
        </a:graphic>
      </p:graphicFrame>
      <p:sp>
        <p:nvSpPr>
          <p:cNvPr id="2" name="Title 1"/>
          <p:cNvSpPr>
            <a:spLocks noGrp="1"/>
          </p:cNvSpPr>
          <p:nvPr>
            <p:ph type="title"/>
          </p:nvPr>
        </p:nvSpPr>
        <p:spPr>
          <a:xfrm>
            <a:off x="457200" y="274638"/>
            <a:ext cx="8229600" cy="715962"/>
          </a:xfrm>
        </p:spPr>
        <p:txBody>
          <a:bodyPr>
            <a:normAutofit fontScale="90000"/>
          </a:bodyPr>
          <a:lstStyle/>
          <a:p>
            <a:pPr algn="l"/>
            <a:r>
              <a:rPr lang="en-US" sz="3200" dirty="0" smtClean="0">
                <a:latin typeface="Arial Black"/>
                <a:cs typeface="Arial Black"/>
              </a:rPr>
              <a:t>Importance of SP as part of COI Model</a:t>
            </a:r>
            <a:endParaRPr lang="en-US" sz="3200" dirty="0">
              <a:latin typeface="Arial Black"/>
              <a:cs typeface="Arial Black"/>
            </a:endParaRPr>
          </a:p>
        </p:txBody>
      </p:sp>
    </p:spTree>
    <p:extLst>
      <p:ext uri="{BB962C8B-B14F-4D97-AF65-F5344CB8AC3E}">
        <p14:creationId xmlns:p14="http://schemas.microsoft.com/office/powerpoint/2010/main" val="2388767559"/>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85" name="Group 21"/>
          <p:cNvGraphicFramePr>
            <a:graphicFrameLocks noGrp="1"/>
          </p:cNvGraphicFramePr>
          <p:nvPr>
            <p:extLst>
              <p:ext uri="{D42A27DB-BD31-4B8C-83A1-F6EECF244321}">
                <p14:modId xmlns:p14="http://schemas.microsoft.com/office/powerpoint/2010/main" val="3351374119"/>
              </p:ext>
            </p:extLst>
          </p:nvPr>
        </p:nvGraphicFramePr>
        <p:xfrm>
          <a:off x="533400" y="1307075"/>
          <a:ext cx="8153400" cy="3230864"/>
        </p:xfrm>
        <a:graphic>
          <a:graphicData uri="http://schemas.openxmlformats.org/drawingml/2006/table">
            <a:tbl>
              <a:tblPr>
                <a:tableStyleId>{3C2FFA5D-87B4-456A-9821-1D502468CF0F}</a:tableStyleId>
              </a:tblPr>
              <a:tblGrid>
                <a:gridCol w="2038350"/>
                <a:gridCol w="2944283"/>
                <a:gridCol w="3170767"/>
              </a:tblGrid>
              <a:tr h="6115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RESEARCH</a:t>
                      </a:r>
                      <a:endParaRPr kumimoji="0" lang="en-US" sz="2000" b="0" i="0" u="none" strike="noStrike" cap="none" normalizeH="0" baseline="0" dirty="0" smtClean="0">
                        <a:ln>
                          <a:noFill/>
                        </a:ln>
                        <a:solidFill>
                          <a:schemeClr val="tx1"/>
                        </a:solidFill>
                        <a:effectLst/>
                        <a:latin typeface="Arial"/>
                        <a:cs typeface="Arial"/>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FINDING</a:t>
                      </a:r>
                      <a:endParaRPr kumimoji="0" lang="en-US" sz="2000" b="0" i="0" u="none" strike="noStrike" cap="none" normalizeH="0" baseline="0" dirty="0" smtClean="0">
                        <a:ln>
                          <a:noFill/>
                        </a:ln>
                        <a:solidFill>
                          <a:schemeClr val="tx1"/>
                        </a:solidFill>
                        <a:effectLst/>
                        <a:latin typeface="Arial"/>
                        <a:cs typeface="Arial"/>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IMPLICATIONS FOR PRACTICE</a:t>
                      </a:r>
                      <a:endParaRPr kumimoji="0" lang="en-US" sz="2000" b="0" i="0" u="none" strike="noStrike" cap="none" normalizeH="0" baseline="0" dirty="0" smtClean="0">
                        <a:ln>
                          <a:noFill/>
                        </a:ln>
                        <a:solidFill>
                          <a:schemeClr val="tx1"/>
                        </a:solidFill>
                        <a:effectLst/>
                        <a:latin typeface="Arial"/>
                        <a:cs typeface="Arial"/>
                      </a:endParaRPr>
                    </a:p>
                  </a:txBody>
                  <a:tcPr marT="45716" marB="45716" anchor="ctr" horzOverflow="overflow"/>
                </a:tc>
              </a:tr>
              <a:tr h="2060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kern="1200" dirty="0" smtClean="0">
                          <a:effectLst/>
                          <a:latin typeface="Arial"/>
                          <a:cs typeface="Arial"/>
                        </a:rPr>
                        <a:t>Boston, Diaz, Gibson, Ice, Richardson</a:t>
                      </a:r>
                      <a:r>
                        <a:rPr kumimoji="0" lang="en-US" sz="2000" kern="1200" baseline="0" dirty="0" smtClean="0">
                          <a:effectLst/>
                          <a:latin typeface="Arial"/>
                          <a:cs typeface="Arial"/>
                        </a:rPr>
                        <a:t> </a:t>
                      </a:r>
                      <a:r>
                        <a:rPr kumimoji="0" lang="en-US" sz="2000" kern="1200" dirty="0" smtClean="0">
                          <a:effectLst/>
                          <a:latin typeface="Arial"/>
                          <a:cs typeface="Arial"/>
                        </a:rPr>
                        <a:t>&amp; Swan (2009). </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c>
                  <a:txBody>
                    <a:bodyPr/>
                    <a:lstStyle/>
                    <a:p>
                      <a:pPr algn="l"/>
                      <a:r>
                        <a:rPr kumimoji="0" lang="en-US" sz="2000" kern="1200" dirty="0" smtClean="0">
                          <a:effectLst/>
                          <a:latin typeface="Arial"/>
                          <a:cs typeface="Arial"/>
                        </a:rPr>
                        <a:t>21.1% of the variance in student retention  is accounted for by 19 of the </a:t>
                      </a:r>
                      <a:r>
                        <a:rPr kumimoji="0" lang="en-US" sz="2000" kern="1200" dirty="0" err="1" smtClean="0">
                          <a:effectLst/>
                          <a:latin typeface="Arial"/>
                          <a:cs typeface="Arial"/>
                        </a:rPr>
                        <a:t>CoI</a:t>
                      </a:r>
                      <a:r>
                        <a:rPr kumimoji="0" lang="en-US" sz="2000" kern="1200" dirty="0" smtClean="0">
                          <a:effectLst/>
                          <a:latin typeface="Arial"/>
                          <a:cs typeface="Arial"/>
                        </a:rPr>
                        <a:t> indicators; however, all but 0.9% of that variance can be accounted for by two (affective) SP indicators:</a:t>
                      </a:r>
                      <a:endParaRPr kumimoji="0" lang="en-US" sz="2000" b="0" kern="1200" dirty="0" smtClean="0">
                        <a:solidFill>
                          <a:schemeClr val="tx1"/>
                        </a:solidFill>
                        <a:effectLst/>
                        <a:latin typeface="Arial"/>
                        <a:ea typeface="+mn-ea"/>
                        <a:cs typeface="Arial"/>
                      </a:endParaRP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kern="1200" dirty="0" smtClean="0">
                          <a:effectLst/>
                          <a:latin typeface="Arial"/>
                          <a:cs typeface="Arial"/>
                        </a:rPr>
                        <a:t>SP, especially affective expression, is important in student retention and should therefore be encouraged </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r>
            </a:tbl>
          </a:graphicData>
        </a:graphic>
      </p:graphicFrame>
      <p:sp>
        <p:nvSpPr>
          <p:cNvPr id="2" name="TextBox 1"/>
          <p:cNvSpPr txBox="1"/>
          <p:nvPr/>
        </p:nvSpPr>
        <p:spPr>
          <a:xfrm>
            <a:off x="533400" y="304800"/>
            <a:ext cx="8001000" cy="600164"/>
          </a:xfrm>
          <a:prstGeom prst="rect">
            <a:avLst/>
          </a:prstGeom>
          <a:noFill/>
        </p:spPr>
        <p:txBody>
          <a:bodyPr wrap="square" rtlCol="0">
            <a:spAutoFit/>
          </a:bodyPr>
          <a:lstStyle/>
          <a:p>
            <a:pPr marL="0" lvl="1"/>
            <a:r>
              <a:rPr lang="en-US" sz="3300" dirty="0">
                <a:solidFill>
                  <a:srgbClr val="000000"/>
                </a:solidFill>
                <a:latin typeface="Arial Black"/>
                <a:cs typeface="Arial Black"/>
              </a:rPr>
              <a:t>Retention at the U</a:t>
            </a:r>
            <a:r>
              <a:rPr lang="en-US" sz="3300" dirty="0" smtClean="0">
                <a:solidFill>
                  <a:srgbClr val="000000"/>
                </a:solidFill>
                <a:latin typeface="Arial Black"/>
                <a:cs typeface="Arial Black"/>
              </a:rPr>
              <a:t>niversity Level</a:t>
            </a:r>
            <a:endParaRPr lang="en-US" sz="3300" dirty="0">
              <a:solidFill>
                <a:srgbClr val="000000"/>
              </a:solidFill>
              <a:latin typeface="Arial Black"/>
              <a:cs typeface="Arial Black"/>
            </a:endParaRPr>
          </a:p>
        </p:txBody>
      </p:sp>
    </p:spTree>
    <p:extLst>
      <p:ext uri="{BB962C8B-B14F-4D97-AF65-F5344CB8AC3E}">
        <p14:creationId xmlns:p14="http://schemas.microsoft.com/office/powerpoint/2010/main" val="3728791521"/>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85" name="Group 21"/>
          <p:cNvGraphicFramePr>
            <a:graphicFrameLocks noGrp="1"/>
          </p:cNvGraphicFramePr>
          <p:nvPr>
            <p:extLst>
              <p:ext uri="{D42A27DB-BD31-4B8C-83A1-F6EECF244321}">
                <p14:modId xmlns:p14="http://schemas.microsoft.com/office/powerpoint/2010/main" val="1674336699"/>
              </p:ext>
            </p:extLst>
          </p:nvPr>
        </p:nvGraphicFramePr>
        <p:xfrm>
          <a:off x="533400" y="1693599"/>
          <a:ext cx="8153400" cy="3840464"/>
        </p:xfrm>
        <a:graphic>
          <a:graphicData uri="http://schemas.openxmlformats.org/drawingml/2006/table">
            <a:tbl>
              <a:tblPr>
                <a:tableStyleId>{3C2FFA5D-87B4-456A-9821-1D502468CF0F}</a:tableStyleId>
              </a:tblPr>
              <a:tblGrid>
                <a:gridCol w="2038350"/>
                <a:gridCol w="2990850"/>
                <a:gridCol w="3124200"/>
              </a:tblGrid>
              <a:tr h="6115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RESEARCH</a:t>
                      </a:r>
                      <a:endParaRPr kumimoji="0" lang="en-US" sz="2000" b="0" i="0" u="none" strike="noStrike" cap="none" normalizeH="0" baseline="0" dirty="0" smtClean="0">
                        <a:ln>
                          <a:noFill/>
                        </a:ln>
                        <a:solidFill>
                          <a:srgbClr val="FFFF99"/>
                        </a:solidFill>
                        <a:effectLst/>
                        <a:latin typeface="Arial"/>
                        <a:cs typeface="Arial"/>
                      </a:endParaRPr>
                    </a:p>
                  </a:txBody>
                  <a:tcPr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FINDING</a:t>
                      </a:r>
                      <a:endParaRPr kumimoji="0" lang="en-US" sz="2000" b="0" i="0" u="none" strike="noStrike" cap="none" normalizeH="0" baseline="0" dirty="0" smtClean="0">
                        <a:ln>
                          <a:noFill/>
                        </a:ln>
                        <a:solidFill>
                          <a:srgbClr val="FFFF99"/>
                        </a:solidFill>
                        <a:effectLst/>
                        <a:latin typeface="Arial"/>
                        <a:cs typeface="Arial"/>
                      </a:endParaRPr>
                    </a:p>
                  </a:txBody>
                  <a:tcPr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IMPLICATIONS FOR PRACTICE</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r>
              <a:tr h="2060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kern="1200" dirty="0" err="1" smtClean="0">
                          <a:effectLst/>
                          <a:latin typeface="Arial"/>
                          <a:cs typeface="Arial"/>
                        </a:rPr>
                        <a:t>Arbaugh</a:t>
                      </a:r>
                      <a:r>
                        <a:rPr kumimoji="0" lang="en-US" sz="2000" kern="1200" dirty="0" smtClean="0">
                          <a:effectLst/>
                          <a:latin typeface="Arial"/>
                          <a:cs typeface="Arial"/>
                        </a:rPr>
                        <a:t>, J. B., </a:t>
                      </a:r>
                      <a:r>
                        <a:rPr kumimoji="0" lang="en-US" sz="2000" kern="1200" dirty="0" err="1" smtClean="0">
                          <a:effectLst/>
                          <a:latin typeface="Arial"/>
                          <a:cs typeface="Arial"/>
                        </a:rPr>
                        <a:t>Bangert</a:t>
                      </a:r>
                      <a:r>
                        <a:rPr kumimoji="0" lang="en-US" sz="2000" kern="1200" dirty="0" smtClean="0">
                          <a:effectLst/>
                          <a:latin typeface="Arial"/>
                          <a:cs typeface="Arial"/>
                        </a:rPr>
                        <a:t>, A., &amp; Cleveland-Innes, M. (2010). </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kern="1200" dirty="0" smtClean="0">
                          <a:effectLst/>
                          <a:latin typeface="Arial"/>
                          <a:cs typeface="Arial"/>
                        </a:rPr>
                        <a:t>Found significant diffs for all categories of cognitive presence, teaching presence, and social presence for students in the sciences and humanities. Very high levels of teaching presence among the science students. </a:t>
                      </a:r>
                      <a:endParaRPr kumimoji="0" lang="en-US" sz="2000" b="0" i="0" u="none" strike="noStrike" cap="none" normalizeH="0" baseline="0" dirty="0" smtClean="0">
                        <a:ln>
                          <a:noFill/>
                        </a:ln>
                        <a:solidFill>
                          <a:srgbClr val="FFFF99"/>
                        </a:solidFill>
                        <a:effectLst/>
                        <a:latin typeface="Arial"/>
                        <a:cs typeface="Arial"/>
                      </a:endParaRP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Results based on the practice of problem solving and peer-teaching prevalent in the sciences.</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r>
            </a:tbl>
          </a:graphicData>
        </a:graphic>
      </p:graphicFrame>
      <p:sp>
        <p:nvSpPr>
          <p:cNvPr id="2" name="TextBox 1"/>
          <p:cNvSpPr txBox="1"/>
          <p:nvPr/>
        </p:nvSpPr>
        <p:spPr>
          <a:xfrm>
            <a:off x="533400" y="304800"/>
            <a:ext cx="8610600" cy="584776"/>
          </a:xfrm>
          <a:prstGeom prst="rect">
            <a:avLst/>
          </a:prstGeom>
          <a:noFill/>
        </p:spPr>
        <p:txBody>
          <a:bodyPr wrap="square" rtlCol="0">
            <a:spAutoFit/>
          </a:bodyPr>
          <a:lstStyle/>
          <a:p>
            <a:pPr marL="0" lvl="1"/>
            <a:r>
              <a:rPr lang="en-US" sz="3200" dirty="0">
                <a:solidFill>
                  <a:srgbClr val="000000"/>
                </a:solidFill>
                <a:latin typeface="Arial Black"/>
                <a:cs typeface="Arial Black"/>
              </a:rPr>
              <a:t>Differences </a:t>
            </a:r>
            <a:r>
              <a:rPr lang="en-US" sz="3200" dirty="0" smtClean="0">
                <a:solidFill>
                  <a:srgbClr val="000000"/>
                </a:solidFill>
                <a:latin typeface="Arial Black"/>
                <a:cs typeface="Arial Black"/>
              </a:rPr>
              <a:t>Across Subject Areas </a:t>
            </a:r>
            <a:endParaRPr lang="en-US" sz="3200" dirty="0">
              <a:solidFill>
                <a:srgbClr val="000000"/>
              </a:solidFill>
              <a:latin typeface="Arial Black"/>
              <a:cs typeface="Arial Black"/>
            </a:endParaRPr>
          </a:p>
        </p:txBody>
      </p:sp>
    </p:spTree>
    <p:extLst>
      <p:ext uri="{BB962C8B-B14F-4D97-AF65-F5344CB8AC3E}">
        <p14:creationId xmlns:p14="http://schemas.microsoft.com/office/powerpoint/2010/main" val="2708075612"/>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85" name="Group 21"/>
          <p:cNvGraphicFramePr>
            <a:graphicFrameLocks noGrp="1"/>
          </p:cNvGraphicFramePr>
          <p:nvPr>
            <p:extLst>
              <p:ext uri="{D42A27DB-BD31-4B8C-83A1-F6EECF244321}">
                <p14:modId xmlns:p14="http://schemas.microsoft.com/office/powerpoint/2010/main" val="1284004866"/>
              </p:ext>
            </p:extLst>
          </p:nvPr>
        </p:nvGraphicFramePr>
        <p:xfrm>
          <a:off x="228600" y="1981200"/>
          <a:ext cx="8686800" cy="4628381"/>
        </p:xfrm>
        <a:graphic>
          <a:graphicData uri="http://schemas.openxmlformats.org/drawingml/2006/table">
            <a:tbl>
              <a:tblPr>
                <a:tableStyleId>{3C2FFA5D-87B4-456A-9821-1D502468CF0F}</a:tableStyleId>
              </a:tblPr>
              <a:tblGrid>
                <a:gridCol w="2311167"/>
                <a:gridCol w="4064466"/>
                <a:gridCol w="2311167"/>
              </a:tblGrid>
              <a:tr h="782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RESEARCH</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FINDING</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IMPLICATIONS FOR PRACTICE</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r>
              <a:tr h="3845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Ice, P. (</a:t>
                      </a:r>
                      <a:r>
                        <a:rPr kumimoji="0" lang="en-US" sz="2000" u="none" strike="noStrike" cap="none" normalizeH="0" baseline="0" dirty="0" err="1" smtClean="0">
                          <a:ln>
                            <a:noFill/>
                          </a:ln>
                          <a:effectLst/>
                          <a:latin typeface="Arial"/>
                          <a:cs typeface="Arial"/>
                        </a:rPr>
                        <a:t>misc</a:t>
                      </a:r>
                      <a:r>
                        <a:rPr kumimoji="0" lang="en-US" sz="2000" u="none" strike="noStrike" cap="none" normalizeH="0" baseline="0" dirty="0" smtClean="0">
                          <a:ln>
                            <a:noFill/>
                          </a:ln>
                          <a:effectLst/>
                          <a:latin typeface="Arial"/>
                          <a:cs typeface="Arial"/>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kern="1200" dirty="0" smtClean="0">
                        <a:effectLst/>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kern="1200" dirty="0" smtClean="0">
                        <a:effectLst/>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kern="1200" dirty="0" smtClean="0">
                        <a:effectLst/>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kern="1200" dirty="0" smtClean="0">
                        <a:effectLst/>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kern="1200" dirty="0" smtClean="0">
                          <a:effectLst/>
                          <a:latin typeface="Arial"/>
                          <a:cs typeface="Arial"/>
                        </a:rPr>
                        <a:t>Hodge, </a:t>
                      </a:r>
                      <a:r>
                        <a:rPr lang="en-US" sz="2000" kern="1200" dirty="0" err="1" smtClean="0">
                          <a:effectLst/>
                          <a:latin typeface="Arial"/>
                          <a:cs typeface="Arial"/>
                        </a:rPr>
                        <a:t>Tabrizi</a:t>
                      </a:r>
                      <a:r>
                        <a:rPr lang="en-US" sz="2000" kern="1200" dirty="0" smtClean="0">
                          <a:effectLst/>
                          <a:latin typeface="Arial"/>
                          <a:cs typeface="Arial"/>
                        </a:rPr>
                        <a:t>, Farwell &amp; </a:t>
                      </a:r>
                      <a:r>
                        <a:rPr lang="en-US" sz="2000" kern="1200" dirty="0" err="1" smtClean="0">
                          <a:effectLst/>
                          <a:latin typeface="Arial"/>
                          <a:cs typeface="Arial"/>
                        </a:rPr>
                        <a:t>Wuensch</a:t>
                      </a:r>
                      <a:r>
                        <a:rPr lang="en-US" sz="2000" kern="1200" baseline="0" dirty="0" smtClean="0">
                          <a:effectLst/>
                          <a:latin typeface="Arial"/>
                          <a:cs typeface="Arial"/>
                        </a:rPr>
                        <a:t> </a:t>
                      </a:r>
                      <a:r>
                        <a:rPr lang="en-US" sz="2000" kern="1200" dirty="0" smtClean="0">
                          <a:effectLst/>
                          <a:latin typeface="Arial"/>
                          <a:cs typeface="Arial"/>
                        </a:rPr>
                        <a:t>(2007).</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u="none" strike="noStrike" cap="none" normalizeH="0" baseline="0" dirty="0" smtClean="0">
                        <a:ln>
                          <a:noFill/>
                        </a:ln>
                        <a:effectLst/>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Audio feedback: many benefits including ability to understand nuance, feeling of increased involvement, and increased instructor caring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u="none" strike="noStrike" kern="1200" cap="none" normalizeH="0" baseline="0" dirty="0" smtClean="0">
                          <a:ln>
                            <a:noFill/>
                          </a:ln>
                          <a:effectLst/>
                          <a:latin typeface="Arial"/>
                          <a:cs typeface="Arial"/>
                        </a:rPr>
                        <a:t>Virtual Reality Classrooms: </a:t>
                      </a:r>
                      <a:r>
                        <a:rPr kumimoji="0" lang="en-US" sz="2000" kern="1200" dirty="0" smtClean="0">
                          <a:effectLst/>
                          <a:latin typeface="Arial"/>
                          <a:cs typeface="Arial"/>
                        </a:rPr>
                        <a:t>By building a participatory culture in which students can interact and communicate in a virtual environment able to see how students work and communicate to achieve learning.</a:t>
                      </a: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Arial"/>
                          <a:cs typeface="Arial"/>
                        </a:rPr>
                        <a:t>Continue to experiment with new technologies that increase students SP without adding too much cog load;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u="none" strike="noStrike" cap="none" normalizeH="0" baseline="0" dirty="0" smtClean="0">
                        <a:ln>
                          <a:noFill/>
                        </a:ln>
                        <a:effectLst/>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a:cs typeface="Arial"/>
                      </a:endParaRPr>
                    </a:p>
                  </a:txBody>
                  <a:tcPr marT="45716" marB="45716" horzOverflow="overflow"/>
                </a:tc>
              </a:tr>
            </a:tbl>
          </a:graphicData>
        </a:graphic>
      </p:graphicFrame>
      <p:sp>
        <p:nvSpPr>
          <p:cNvPr id="2" name="TextBox 1"/>
          <p:cNvSpPr txBox="1"/>
          <p:nvPr/>
        </p:nvSpPr>
        <p:spPr>
          <a:xfrm>
            <a:off x="152400" y="304800"/>
            <a:ext cx="8839200" cy="1569660"/>
          </a:xfrm>
          <a:prstGeom prst="rect">
            <a:avLst/>
          </a:prstGeom>
          <a:noFill/>
        </p:spPr>
        <p:txBody>
          <a:bodyPr wrap="square" rtlCol="0">
            <a:spAutoFit/>
          </a:bodyPr>
          <a:lstStyle/>
          <a:p>
            <a:pPr marL="0" lvl="1"/>
            <a:r>
              <a:rPr lang="en-US" sz="3200" dirty="0" smtClean="0">
                <a:latin typeface="Arial Black"/>
                <a:cs typeface="Arial Black"/>
              </a:rPr>
              <a:t>Impact of Addition </a:t>
            </a:r>
            <a:r>
              <a:rPr lang="en-US" sz="3200" dirty="0">
                <a:latin typeface="Arial Black"/>
                <a:cs typeface="Arial Black"/>
              </a:rPr>
              <a:t>of Emerging Technology into Learning </a:t>
            </a:r>
            <a:r>
              <a:rPr lang="en-US" sz="3200" dirty="0" smtClean="0">
                <a:latin typeface="Arial Black"/>
                <a:cs typeface="Arial Black"/>
              </a:rPr>
              <a:t>Experience for Increasing </a:t>
            </a:r>
            <a:r>
              <a:rPr lang="en-US" sz="3200" dirty="0">
                <a:latin typeface="Arial Black"/>
                <a:cs typeface="Arial Black"/>
              </a:rPr>
              <a:t>SP</a:t>
            </a:r>
          </a:p>
        </p:txBody>
      </p:sp>
    </p:spTree>
    <p:extLst>
      <p:ext uri="{BB962C8B-B14F-4D97-AF65-F5344CB8AC3E}">
        <p14:creationId xmlns:p14="http://schemas.microsoft.com/office/powerpoint/2010/main" val="1728943581"/>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Arial Black"/>
                <a:cs typeface="Arial Black"/>
              </a:rPr>
              <a:t>Where are We Headed Now?</a:t>
            </a:r>
            <a:endParaRPr lang="en-US" sz="3200" dirty="0">
              <a:latin typeface="Arial Black"/>
              <a:cs typeface="Arial Black"/>
            </a:endParaRPr>
          </a:p>
        </p:txBody>
      </p:sp>
      <p:sp>
        <p:nvSpPr>
          <p:cNvPr id="3" name="Content Placeholder 2"/>
          <p:cNvSpPr>
            <a:spLocks noGrp="1"/>
          </p:cNvSpPr>
          <p:nvPr>
            <p:ph idx="1"/>
          </p:nvPr>
        </p:nvSpPr>
        <p:spPr/>
        <p:txBody>
          <a:bodyPr>
            <a:normAutofit lnSpcReduction="10000"/>
          </a:bodyPr>
          <a:lstStyle/>
          <a:p>
            <a:r>
              <a:rPr lang="en-US" dirty="0" smtClean="0">
                <a:latin typeface="Arial"/>
                <a:cs typeface="Arial"/>
              </a:rPr>
              <a:t>Still many definitions being used, a variety of measures and constructs</a:t>
            </a:r>
          </a:p>
          <a:p>
            <a:r>
              <a:rPr lang="en-US" dirty="0" smtClean="0">
                <a:latin typeface="Arial"/>
                <a:cs typeface="Arial"/>
              </a:rPr>
              <a:t>As we move ahead we take the past with us—revisit where we have been</a:t>
            </a:r>
          </a:p>
          <a:p>
            <a:pPr marL="342900" lvl="1" indent="-342900">
              <a:buFont typeface="Arial" pitchFamily="34" charset="0"/>
              <a:buChar char="•"/>
            </a:pPr>
            <a:r>
              <a:rPr lang="en-US" sz="3200" dirty="0" smtClean="0">
                <a:latin typeface="Arial"/>
                <a:cs typeface="Arial"/>
              </a:rPr>
              <a:t>To consider: Is </a:t>
            </a:r>
            <a:r>
              <a:rPr lang="en-US" sz="3200" dirty="0">
                <a:latin typeface="Arial"/>
                <a:cs typeface="Arial"/>
              </a:rPr>
              <a:t>the variety in SP any different than constructs investigated in other research? Learning as a construct or media effects—both have great variety as well. </a:t>
            </a:r>
          </a:p>
          <a:p>
            <a:endParaRPr lang="en-US" dirty="0" smtClean="0"/>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913369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Arial Black"/>
                <a:cs typeface="Arial Black"/>
              </a:rPr>
              <a:t>P</a:t>
            </a:r>
            <a:r>
              <a:rPr lang="en-US" sz="3200" dirty="0" smtClean="0">
                <a:latin typeface="Arial Black"/>
                <a:cs typeface="Arial Black"/>
              </a:rPr>
              <a:t>resenter bios</a:t>
            </a:r>
            <a:endParaRPr lang="en-US" sz="3200" dirty="0">
              <a:latin typeface="Arial Black"/>
              <a:cs typeface="Arial Black"/>
            </a:endParaRPr>
          </a:p>
        </p:txBody>
      </p:sp>
      <p:sp>
        <p:nvSpPr>
          <p:cNvPr id="7" name="Content Placeholder 6"/>
          <p:cNvSpPr>
            <a:spLocks noGrp="1"/>
          </p:cNvSpPr>
          <p:nvPr>
            <p:ph sz="half" idx="2"/>
          </p:nvPr>
        </p:nvSpPr>
        <p:spPr>
          <a:xfrm>
            <a:off x="1828800" y="1341437"/>
            <a:ext cx="6858000" cy="4525963"/>
          </a:xfrm>
        </p:spPr>
        <p:txBody>
          <a:bodyPr>
            <a:normAutofit/>
          </a:bodyPr>
          <a:lstStyle/>
          <a:p>
            <a:pPr marL="0" indent="0">
              <a:spcBef>
                <a:spcPts val="0"/>
              </a:spcBef>
              <a:buNone/>
            </a:pPr>
            <a:r>
              <a:rPr lang="en-US" sz="1600" b="1" dirty="0" smtClean="0">
                <a:latin typeface="Arial"/>
                <a:cs typeface="Arial"/>
              </a:rPr>
              <a:t>Karen Swan</a:t>
            </a:r>
          </a:p>
          <a:p>
            <a:pPr marL="0" indent="0">
              <a:spcBef>
                <a:spcPts val="0"/>
              </a:spcBef>
              <a:buNone/>
            </a:pPr>
            <a:r>
              <a:rPr lang="en-US" sz="1600" dirty="0" err="1" smtClean="0">
                <a:latin typeface="Arial"/>
                <a:cs typeface="Arial"/>
              </a:rPr>
              <a:t>Stukel</a:t>
            </a:r>
            <a:r>
              <a:rPr lang="en-US" sz="1600" dirty="0" smtClean="0">
                <a:latin typeface="Arial"/>
                <a:cs typeface="Arial"/>
              </a:rPr>
              <a:t> Distinguished Professor of Educational Leadership and Research Associate in the Center for Online Learning, Research &amp; Service (COLRS) University of Illinois Springfield</a:t>
            </a:r>
          </a:p>
          <a:p>
            <a:pPr marL="0" indent="0">
              <a:spcBef>
                <a:spcPts val="0"/>
              </a:spcBef>
              <a:buNone/>
            </a:pPr>
            <a:endParaRPr lang="en-US" sz="1600" dirty="0">
              <a:latin typeface="Arial"/>
              <a:cs typeface="Arial"/>
            </a:endParaRPr>
          </a:p>
          <a:p>
            <a:pPr marL="0" indent="0">
              <a:spcBef>
                <a:spcPts val="0"/>
              </a:spcBef>
              <a:buNone/>
            </a:pPr>
            <a:r>
              <a:rPr lang="en-US" sz="1600" b="1" dirty="0" smtClean="0">
                <a:latin typeface="Arial"/>
                <a:cs typeface="Arial"/>
              </a:rPr>
              <a:t>Jennifer Richardson</a:t>
            </a:r>
          </a:p>
          <a:p>
            <a:pPr marL="0" indent="0">
              <a:spcBef>
                <a:spcPts val="0"/>
              </a:spcBef>
              <a:buNone/>
            </a:pPr>
            <a:r>
              <a:rPr lang="en-US" sz="1600" dirty="0" smtClean="0">
                <a:latin typeface="Arial"/>
                <a:cs typeface="Arial"/>
              </a:rPr>
              <a:t>Associate Professor in Learning Design and Technology program at Purdue University. </a:t>
            </a:r>
          </a:p>
          <a:p>
            <a:pPr marL="0" indent="0">
              <a:spcBef>
                <a:spcPts val="0"/>
              </a:spcBef>
              <a:spcAft>
                <a:spcPts val="1200"/>
              </a:spcAft>
              <a:buNone/>
            </a:pPr>
            <a:endParaRPr lang="en-US" sz="1600" dirty="0">
              <a:latin typeface="Arial"/>
              <a:cs typeface="Arial"/>
            </a:endParaRPr>
          </a:p>
          <a:p>
            <a:pPr marL="0" indent="0">
              <a:spcBef>
                <a:spcPts val="0"/>
              </a:spcBef>
              <a:buNone/>
            </a:pPr>
            <a:r>
              <a:rPr lang="en-US" sz="1600" b="1" dirty="0" smtClean="0">
                <a:latin typeface="Arial"/>
                <a:cs typeface="Arial"/>
              </a:rPr>
              <a:t>Patrick Lowenthal</a:t>
            </a:r>
          </a:p>
          <a:p>
            <a:pPr marL="0" indent="0">
              <a:spcBef>
                <a:spcPts val="0"/>
              </a:spcBef>
              <a:buNone/>
            </a:pPr>
            <a:r>
              <a:rPr lang="en-US" sz="1600" dirty="0" smtClean="0">
                <a:latin typeface="Arial"/>
                <a:cs typeface="Arial"/>
              </a:rPr>
              <a:t>Instructional Designer in the Department of Educational Technology at Boise State University</a:t>
            </a:r>
          </a:p>
          <a:p>
            <a:pPr marL="0" indent="0">
              <a:spcBef>
                <a:spcPts val="0"/>
              </a:spcBef>
              <a:spcAft>
                <a:spcPts val="600"/>
              </a:spcAft>
              <a:buNone/>
            </a:pPr>
            <a:endParaRPr lang="en-US" sz="1600" dirty="0">
              <a:latin typeface="Arial"/>
              <a:cs typeface="Arial"/>
            </a:endParaRPr>
          </a:p>
          <a:p>
            <a:pPr marL="0" indent="0">
              <a:spcBef>
                <a:spcPts val="0"/>
              </a:spcBef>
              <a:buNone/>
            </a:pPr>
            <a:r>
              <a:rPr lang="en-US" sz="1600" b="1" dirty="0">
                <a:latin typeface="Arial"/>
                <a:cs typeface="Arial"/>
              </a:rPr>
              <a:t>Marti Cleveland-Innes</a:t>
            </a:r>
          </a:p>
          <a:p>
            <a:pPr marL="0" indent="0">
              <a:spcBef>
                <a:spcPts val="0"/>
              </a:spcBef>
              <a:buNone/>
            </a:pPr>
            <a:r>
              <a:rPr lang="en-US" sz="1600" dirty="0">
                <a:latin typeface="Arial"/>
                <a:cs typeface="Arial"/>
              </a:rPr>
              <a:t>Professor  and Chair, Centre for Distance Education,</a:t>
            </a:r>
          </a:p>
          <a:p>
            <a:pPr marL="0" indent="0">
              <a:spcBef>
                <a:spcPts val="0"/>
              </a:spcBef>
              <a:buNone/>
            </a:pPr>
            <a:r>
              <a:rPr lang="en-US" sz="1600" dirty="0">
                <a:latin typeface="Arial"/>
                <a:cs typeface="Arial"/>
              </a:rPr>
              <a:t>Athabasca University, Canada</a:t>
            </a:r>
          </a:p>
          <a:p>
            <a:pPr marL="0" indent="0">
              <a:spcBef>
                <a:spcPts val="0"/>
              </a:spcBef>
              <a:buNone/>
            </a:pPr>
            <a:r>
              <a:rPr lang="en-US" sz="1600" dirty="0">
                <a:latin typeface="Arial"/>
                <a:cs typeface="Arial"/>
              </a:rPr>
              <a:t>Guest Professor, KTH Royal institute of Technology, Sweden</a:t>
            </a:r>
          </a:p>
        </p:txBody>
      </p:sp>
      <p:grpSp>
        <p:nvGrpSpPr>
          <p:cNvPr id="8" name="Group 7"/>
          <p:cNvGrpSpPr/>
          <p:nvPr/>
        </p:nvGrpSpPr>
        <p:grpSpPr>
          <a:xfrm>
            <a:off x="609600" y="1371601"/>
            <a:ext cx="914401" cy="4487101"/>
            <a:chOff x="762000" y="1371601"/>
            <a:chExt cx="914401" cy="4487101"/>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901"/>
            <a:stretch/>
          </p:blipFill>
          <p:spPr>
            <a:xfrm>
              <a:off x="762000" y="1371601"/>
              <a:ext cx="914400" cy="911205"/>
            </a:xfrm>
            <a:prstGeom prst="rect">
              <a:avLst/>
            </a:prstGeom>
          </p:spPr>
        </p:pic>
        <p:sp>
          <p:nvSpPr>
            <p:cNvPr id="6" name="Shape 37"/>
            <p:cNvSpPr>
              <a:spLocks noChangeAspect="1"/>
            </p:cNvSpPr>
            <p:nvPr/>
          </p:nvSpPr>
          <p:spPr>
            <a:xfrm>
              <a:off x="762000" y="3657601"/>
              <a:ext cx="914400" cy="905367"/>
            </a:xfrm>
            <a:prstGeom prst="rect">
              <a:avLst/>
            </a:prstGeom>
            <a:blipFill>
              <a:blip r:embed="rId3"/>
              <a:stretch>
                <a:fillRect/>
              </a:stretch>
            </a:blipFill>
            <a:ln>
              <a:noFill/>
            </a:ln>
          </p:spPr>
        </p:sp>
        <p:pic>
          <p:nvPicPr>
            <p:cNvPr id="3" name="Picture 2"/>
            <p:cNvPicPr>
              <a:picLocks noChangeAspect="1"/>
            </p:cNvPicPr>
            <p:nvPr/>
          </p:nvPicPr>
          <p:blipFill rotWithShape="1">
            <a:blip r:embed="rId4"/>
            <a:srcRect l="27386" r="27161" b="34183"/>
            <a:stretch/>
          </p:blipFill>
          <p:spPr>
            <a:xfrm>
              <a:off x="762001" y="2514600"/>
              <a:ext cx="914400" cy="919888"/>
            </a:xfrm>
            <a:prstGeom prst="rect">
              <a:avLst/>
            </a:prstGeom>
          </p:spPr>
        </p:pic>
        <p:pic>
          <p:nvPicPr>
            <p:cNvPr id="4" name="Picture 3"/>
            <p:cNvPicPr>
              <a:picLocks noChangeAspect="1"/>
            </p:cNvPicPr>
            <p:nvPr/>
          </p:nvPicPr>
          <p:blipFill rotWithShape="1">
            <a:blip r:embed="rId5"/>
            <a:srcRect b="17508"/>
            <a:stretch/>
          </p:blipFill>
          <p:spPr>
            <a:xfrm>
              <a:off x="762000" y="4724401"/>
              <a:ext cx="914400" cy="1134301"/>
            </a:xfrm>
            <a:prstGeom prst="rect">
              <a:avLst/>
            </a:prstGeom>
          </p:spPr>
        </p:pic>
      </p:grpSp>
    </p:spTree>
    <p:extLst>
      <p:ext uri="{BB962C8B-B14F-4D97-AF65-F5344CB8AC3E}">
        <p14:creationId xmlns:p14="http://schemas.microsoft.com/office/powerpoint/2010/main" val="3819776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lvl="0" rtl="0">
              <a:buNone/>
            </a:pPr>
            <a:r>
              <a:rPr lang="en" dirty="0">
                <a:solidFill>
                  <a:srgbClr val="FFFF00"/>
                </a:solidFill>
                <a:latin typeface="Arial"/>
                <a:cs typeface="Arial"/>
              </a:rPr>
              <a:t>Social Presence in Action</a:t>
            </a:r>
          </a:p>
        </p:txBody>
      </p:sp>
      <p:sp>
        <p:nvSpPr>
          <p:cNvPr id="73" name="Shape 73"/>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lvl="0" rtl="0">
              <a:buNone/>
            </a:pPr>
            <a:r>
              <a:rPr lang="en-US" dirty="0" smtClean="0">
                <a:latin typeface="Arial"/>
                <a:cs typeface="Arial"/>
              </a:rPr>
              <a:t>Patrick Lowenthal</a:t>
            </a:r>
            <a:endParaRPr lang="en" dirty="0">
              <a:latin typeface="Arial"/>
              <a:cs typeface="Arial"/>
            </a:endParaRPr>
          </a:p>
        </p:txBody>
      </p:sp>
    </p:spTree>
    <p:extLst>
      <p:ext uri="{BB962C8B-B14F-4D97-AF65-F5344CB8AC3E}">
        <p14:creationId xmlns:p14="http://schemas.microsoft.com/office/powerpoint/2010/main" val="2717633068"/>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15963"/>
          </a:xfrm>
        </p:spPr>
        <p:txBody>
          <a:bodyPr>
            <a:normAutofit fontScale="90000"/>
          </a:bodyPr>
          <a:lstStyle/>
          <a:p>
            <a:r>
              <a:rPr lang="en-US" b="0" dirty="0" smtClean="0">
                <a:solidFill>
                  <a:srgbClr val="000000"/>
                </a:solidFill>
                <a:latin typeface="Arial Black"/>
                <a:cs typeface="Arial Black"/>
              </a:rPr>
              <a:t>Obsessed w/ Social Presence</a:t>
            </a:r>
            <a:endParaRPr lang="en-US" b="0" dirty="0">
              <a:solidFill>
                <a:srgbClr val="000000"/>
              </a:solidFill>
              <a:latin typeface="Arial Black"/>
              <a:cs typeface="Arial Black"/>
            </a:endParaRPr>
          </a:p>
        </p:txBody>
      </p:sp>
      <p:pic>
        <p:nvPicPr>
          <p:cNvPr id="11" name="Picture 10"/>
          <p:cNvPicPr>
            <a:picLocks noChangeAspect="1"/>
          </p:cNvPicPr>
          <p:nvPr/>
        </p:nvPicPr>
        <p:blipFill>
          <a:blip r:embed="rId3"/>
          <a:stretch>
            <a:fillRect/>
          </a:stretch>
        </p:blipFill>
        <p:spPr>
          <a:xfrm>
            <a:off x="533400" y="1219200"/>
            <a:ext cx="5410200" cy="5410200"/>
          </a:xfrm>
          <a:prstGeom prst="rect">
            <a:avLst/>
          </a:prstGeom>
        </p:spPr>
      </p:pic>
    </p:spTree>
    <p:extLst>
      <p:ext uri="{BB962C8B-B14F-4D97-AF65-F5344CB8AC3E}">
        <p14:creationId xmlns:p14="http://schemas.microsoft.com/office/powerpoint/2010/main" val="328940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15963"/>
          </a:xfrm>
        </p:spPr>
        <p:txBody>
          <a:bodyPr>
            <a:normAutofit fontScale="90000"/>
          </a:bodyPr>
          <a:lstStyle/>
          <a:p>
            <a:r>
              <a:rPr lang="en-US" b="0" dirty="0" smtClean="0">
                <a:solidFill>
                  <a:srgbClr val="000000"/>
                </a:solidFill>
                <a:latin typeface="Arial Black"/>
                <a:cs typeface="Arial Black"/>
              </a:rPr>
              <a:t>Obsessed w/ Social Presence</a:t>
            </a:r>
            <a:endParaRPr lang="en-US" b="0" dirty="0">
              <a:solidFill>
                <a:srgbClr val="000000"/>
              </a:solidFill>
              <a:latin typeface="Arial Black"/>
              <a:cs typeface="Arial Black"/>
            </a:endParaRPr>
          </a:p>
        </p:txBody>
      </p:sp>
      <p:pic>
        <p:nvPicPr>
          <p:cNvPr id="10" name="Picture 9"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26785"/>
            <a:ext cx="8070566" cy="4821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377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1752600"/>
            <a:ext cx="6172200" cy="2656799"/>
          </a:xfrm>
          <a:prstGeom prst="rect">
            <a:avLst/>
          </a:prstGeom>
        </p:spPr>
        <p:txBody>
          <a:bodyPr lIns="91425" tIns="91425" rIns="91425" bIns="91425" anchor="b" anchorCtr="0">
            <a:noAutofit/>
          </a:bodyPr>
          <a:lstStyle/>
          <a:p>
            <a:pPr lvl="0" rtl="0">
              <a:buNone/>
            </a:pPr>
            <a:r>
              <a:rPr lang="en-US" dirty="0" smtClean="0">
                <a:solidFill>
                  <a:srgbClr val="000000"/>
                </a:solidFill>
              </a:rPr>
              <a:t>How do </a:t>
            </a:r>
            <a:r>
              <a:rPr lang="en" dirty="0" smtClean="0">
                <a:solidFill>
                  <a:srgbClr val="000000"/>
                </a:solidFill>
              </a:rPr>
              <a:t>you </a:t>
            </a:r>
            <a:r>
              <a:rPr lang="en" dirty="0">
                <a:solidFill>
                  <a:srgbClr val="000000"/>
                </a:solidFill>
              </a:rPr>
              <a:t>intentionally try to establish social </a:t>
            </a:r>
            <a:r>
              <a:rPr lang="en" dirty="0" smtClean="0">
                <a:solidFill>
                  <a:srgbClr val="000000"/>
                </a:solidFill>
              </a:rPr>
              <a:t>presence</a:t>
            </a:r>
            <a:r>
              <a:rPr lang="en-US" dirty="0">
                <a:solidFill>
                  <a:srgbClr val="000000"/>
                </a:solidFill>
              </a:rPr>
              <a:t> </a:t>
            </a:r>
            <a:r>
              <a:rPr lang="en-US" dirty="0" smtClean="0">
                <a:solidFill>
                  <a:srgbClr val="000000"/>
                </a:solidFill>
              </a:rPr>
              <a:t>(between students) in your courses?</a:t>
            </a:r>
            <a:endParaRPr lang="en" dirty="0">
              <a:solidFill>
                <a:srgbClr val="000000"/>
              </a:solidFill>
            </a:endParaRPr>
          </a:p>
        </p:txBody>
      </p:sp>
      <p:sp>
        <p:nvSpPr>
          <p:cNvPr id="79" name="Shape 79"/>
          <p:cNvSpPr txBox="1">
            <a:spLocks noGrp="1"/>
          </p:cNvSpPr>
          <p:nvPr>
            <p:ph type="body" idx="1"/>
          </p:nvPr>
        </p:nvSpPr>
        <p:spPr>
          <a:xfrm>
            <a:off x="5791200" y="-304800"/>
            <a:ext cx="2667000" cy="4486199"/>
          </a:xfrm>
          <a:prstGeom prst="rect">
            <a:avLst/>
          </a:prstGeom>
          <a:effectLst>
            <a:outerShdw blurRad="50800" dist="38100" dir="2700000" algn="tl" rotWithShape="0">
              <a:prstClr val="black">
                <a:alpha val="40000"/>
              </a:prstClr>
            </a:outerShdw>
          </a:effectLst>
        </p:spPr>
        <p:txBody>
          <a:bodyPr lIns="91425" tIns="91425" rIns="91425" bIns="91425" anchor="t" anchorCtr="0">
            <a:noAutofit/>
          </a:bodyPr>
          <a:lstStyle/>
          <a:p>
            <a:pPr lvl="0" rtl="0">
              <a:buNone/>
            </a:pPr>
            <a:r>
              <a:rPr lang="en-US" sz="40000" b="1" dirty="0" smtClean="0">
                <a:solidFill>
                  <a:schemeClr val="accent1">
                    <a:lumMod val="75000"/>
                  </a:schemeClr>
                </a:solidFill>
                <a:latin typeface="Courier"/>
                <a:cs typeface="Courier"/>
              </a:rPr>
              <a:t>?</a:t>
            </a:r>
            <a:endParaRPr lang="en" sz="40000" b="1" dirty="0">
              <a:solidFill>
                <a:schemeClr val="accent1">
                  <a:lumMod val="75000"/>
                </a:schemeClr>
              </a:solidFill>
              <a:latin typeface="Courier"/>
              <a:cs typeface="Courier"/>
            </a:endParaRPr>
          </a:p>
        </p:txBody>
      </p:sp>
      <p:sp>
        <p:nvSpPr>
          <p:cNvPr id="2" name="TextBox 1"/>
          <p:cNvSpPr txBox="1"/>
          <p:nvPr/>
        </p:nvSpPr>
        <p:spPr>
          <a:xfrm>
            <a:off x="457200" y="895290"/>
            <a:ext cx="4724400" cy="400110"/>
          </a:xfrm>
          <a:prstGeom prst="rect">
            <a:avLst/>
          </a:prstGeom>
          <a:noFill/>
        </p:spPr>
        <p:txBody>
          <a:bodyPr wrap="square" rtlCol="0">
            <a:spAutoFit/>
          </a:bodyPr>
          <a:lstStyle/>
          <a:p>
            <a:r>
              <a:rPr lang="en-US" sz="2000" dirty="0" smtClean="0">
                <a:solidFill>
                  <a:schemeClr val="tx1">
                    <a:lumMod val="50000"/>
                    <a:lumOff val="50000"/>
                  </a:schemeClr>
                </a:solidFill>
                <a:latin typeface="Arial"/>
                <a:cs typeface="Arial"/>
              </a:rPr>
              <a:t>In the chat pod, respond to the following</a:t>
            </a:r>
            <a:endParaRPr lang="en-US" sz="20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810069274"/>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715963"/>
          </a:xfrm>
          <a:prstGeom prst="rect">
            <a:avLst/>
          </a:prstGeom>
        </p:spPr>
        <p:txBody>
          <a:bodyPr lIns="91425" tIns="91425" rIns="91425" bIns="91425" anchor="b" anchorCtr="0">
            <a:noAutofit/>
          </a:bodyPr>
          <a:lstStyle/>
          <a:p>
            <a:pPr lvl="0" rtl="0">
              <a:buNone/>
            </a:pPr>
            <a:r>
              <a:rPr lang="en" b="0" dirty="0">
                <a:solidFill>
                  <a:srgbClr val="000000"/>
                </a:solidFill>
                <a:latin typeface="Arial Black"/>
                <a:cs typeface="Arial Black"/>
              </a:rPr>
              <a:t>Instructor Social Presence</a:t>
            </a:r>
          </a:p>
        </p:txBody>
      </p:sp>
      <p:sp>
        <p:nvSpPr>
          <p:cNvPr id="91" name="Shape 9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dirty="0">
                <a:solidFill>
                  <a:srgbClr val="000000"/>
                </a:solidFill>
              </a:rPr>
              <a:t>....</a:t>
            </a:r>
          </a:p>
        </p:txBody>
      </p:sp>
      <p:pic>
        <p:nvPicPr>
          <p:cNvPr id="2" name="Picture 1"/>
          <p:cNvPicPr>
            <a:picLocks noChangeAspect="1"/>
          </p:cNvPicPr>
          <p:nvPr/>
        </p:nvPicPr>
        <p:blipFill>
          <a:blip r:embed="rId3"/>
          <a:stretch>
            <a:fillRect/>
          </a:stretch>
        </p:blipFill>
        <p:spPr>
          <a:xfrm>
            <a:off x="508000" y="1117600"/>
            <a:ext cx="8128000" cy="520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5123157"/>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1752600"/>
            <a:ext cx="6172200" cy="2656799"/>
          </a:xfrm>
          <a:prstGeom prst="rect">
            <a:avLst/>
          </a:prstGeom>
        </p:spPr>
        <p:txBody>
          <a:bodyPr lIns="91425" tIns="91425" rIns="91425" bIns="91425" anchor="b" anchorCtr="0">
            <a:noAutofit/>
          </a:bodyPr>
          <a:lstStyle/>
          <a:p>
            <a:pPr lvl="0" rtl="0">
              <a:buNone/>
            </a:pPr>
            <a:r>
              <a:rPr lang="en-US" dirty="0" smtClean="0">
                <a:solidFill>
                  <a:srgbClr val="000000"/>
                </a:solidFill>
              </a:rPr>
              <a:t>Do you (as the instructor) strive to establish your own social presence? If so, how do you do it? </a:t>
            </a:r>
            <a:endParaRPr lang="en" dirty="0">
              <a:solidFill>
                <a:srgbClr val="000000"/>
              </a:solidFill>
            </a:endParaRPr>
          </a:p>
        </p:txBody>
      </p:sp>
      <p:sp>
        <p:nvSpPr>
          <p:cNvPr id="79" name="Shape 79"/>
          <p:cNvSpPr txBox="1">
            <a:spLocks noGrp="1"/>
          </p:cNvSpPr>
          <p:nvPr>
            <p:ph type="body" idx="1"/>
          </p:nvPr>
        </p:nvSpPr>
        <p:spPr>
          <a:xfrm>
            <a:off x="5791200" y="-304800"/>
            <a:ext cx="2667000" cy="4486199"/>
          </a:xfrm>
          <a:prstGeom prst="rect">
            <a:avLst/>
          </a:prstGeom>
          <a:effectLst>
            <a:outerShdw blurRad="50800" dist="38100" dir="2700000" algn="tl" rotWithShape="0">
              <a:prstClr val="black">
                <a:alpha val="40000"/>
              </a:prstClr>
            </a:outerShdw>
          </a:effectLst>
        </p:spPr>
        <p:txBody>
          <a:bodyPr lIns="91425" tIns="91425" rIns="91425" bIns="91425" anchor="t" anchorCtr="0">
            <a:noAutofit/>
          </a:bodyPr>
          <a:lstStyle/>
          <a:p>
            <a:pPr lvl="0" rtl="0">
              <a:buNone/>
            </a:pPr>
            <a:r>
              <a:rPr lang="en-US" sz="40000" b="1" dirty="0" smtClean="0">
                <a:solidFill>
                  <a:schemeClr val="accent1">
                    <a:lumMod val="75000"/>
                  </a:schemeClr>
                </a:solidFill>
                <a:latin typeface="Courier"/>
                <a:cs typeface="Courier"/>
              </a:rPr>
              <a:t>?</a:t>
            </a:r>
            <a:endParaRPr lang="en" sz="40000" b="1" dirty="0">
              <a:solidFill>
                <a:schemeClr val="accent1">
                  <a:lumMod val="75000"/>
                </a:schemeClr>
              </a:solidFill>
              <a:latin typeface="Courier"/>
              <a:cs typeface="Courier"/>
            </a:endParaRPr>
          </a:p>
        </p:txBody>
      </p:sp>
      <p:sp>
        <p:nvSpPr>
          <p:cNvPr id="2" name="TextBox 1"/>
          <p:cNvSpPr txBox="1"/>
          <p:nvPr/>
        </p:nvSpPr>
        <p:spPr>
          <a:xfrm>
            <a:off x="457200" y="895290"/>
            <a:ext cx="4724400" cy="400110"/>
          </a:xfrm>
          <a:prstGeom prst="rect">
            <a:avLst/>
          </a:prstGeom>
          <a:noFill/>
        </p:spPr>
        <p:txBody>
          <a:bodyPr wrap="square" rtlCol="0">
            <a:spAutoFit/>
          </a:bodyPr>
          <a:lstStyle/>
          <a:p>
            <a:r>
              <a:rPr lang="en-US" sz="2000" dirty="0" smtClean="0">
                <a:solidFill>
                  <a:schemeClr val="tx1">
                    <a:lumMod val="50000"/>
                    <a:lumOff val="50000"/>
                  </a:schemeClr>
                </a:solidFill>
                <a:latin typeface="Arial"/>
                <a:cs typeface="Arial"/>
              </a:rPr>
              <a:t>In the chat pod, respond to the following</a:t>
            </a:r>
            <a:endParaRPr lang="en-US" sz="20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253535565"/>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a:buNone/>
            </a:pPr>
            <a:r>
              <a:rPr lang="en-US" dirty="0" smtClean="0">
                <a:latin typeface="Arial"/>
                <a:cs typeface="Arial"/>
              </a:rPr>
              <a:t>Marti Cleveland-Innes</a:t>
            </a:r>
            <a:endParaRPr lang="en" dirty="0">
              <a:latin typeface="Arial"/>
              <a:cs typeface="Arial"/>
            </a:endParaRPr>
          </a:p>
        </p:txBody>
      </p:sp>
      <p:sp>
        <p:nvSpPr>
          <p:cNvPr id="103" name="Shape 103"/>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US" dirty="0" smtClean="0">
                <a:solidFill>
                  <a:srgbClr val="FFFF00"/>
                </a:solidFill>
                <a:latin typeface="Arial"/>
                <a:cs typeface="Arial"/>
              </a:rPr>
              <a:t>Social Presence and Beyond</a:t>
            </a:r>
            <a:endParaRPr lang="en" dirty="0">
              <a:solidFill>
                <a:srgbClr val="FFFF00"/>
              </a:solidFill>
              <a:latin typeface="Arial"/>
              <a:cs typeface="Arial"/>
            </a:endParaRPr>
          </a:p>
        </p:txBody>
      </p:sp>
    </p:spTree>
    <p:extLst>
      <p:ext uri="{BB962C8B-B14F-4D97-AF65-F5344CB8AC3E}">
        <p14:creationId xmlns:p14="http://schemas.microsoft.com/office/powerpoint/2010/main" val="704751724"/>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smtClean="0">
                <a:latin typeface="Arial"/>
                <a:cs typeface="Arial"/>
              </a:rPr>
              <a:t>Interaction is not enough ….</a:t>
            </a:r>
          </a:p>
          <a:p>
            <a:pPr marL="0" indent="0">
              <a:buNone/>
            </a:pPr>
            <a:endParaRPr lang="en-US" dirty="0">
              <a:latin typeface="Arial"/>
              <a:cs typeface="Arial"/>
            </a:endParaRPr>
          </a:p>
          <a:p>
            <a:pPr marL="0" indent="0">
              <a:buNone/>
            </a:pPr>
            <a:r>
              <a:rPr lang="en-US" dirty="0">
                <a:solidFill>
                  <a:schemeClr val="tx2">
                    <a:lumMod val="60000"/>
                    <a:lumOff val="40000"/>
                  </a:schemeClr>
                </a:solidFill>
                <a:latin typeface="Arial"/>
                <a:cs typeface="Arial"/>
              </a:rPr>
              <a:t>“Understanding interaction for the purposes of inquiry is complex. Moreover, students are not always prepared to engage in critical discourse, especially if this is in an online learning environment (</a:t>
            </a:r>
            <a:r>
              <a:rPr lang="en-US" dirty="0" err="1">
                <a:solidFill>
                  <a:schemeClr val="tx2">
                    <a:lumMod val="60000"/>
                    <a:lumOff val="40000"/>
                  </a:schemeClr>
                </a:solidFill>
                <a:latin typeface="Arial"/>
                <a:cs typeface="Arial"/>
              </a:rPr>
              <a:t>Angeli</a:t>
            </a:r>
            <a:r>
              <a:rPr lang="en-US" dirty="0">
                <a:solidFill>
                  <a:schemeClr val="tx2">
                    <a:lumMod val="60000"/>
                    <a:lumOff val="40000"/>
                  </a:schemeClr>
                </a:solidFill>
                <a:latin typeface="Arial"/>
                <a:cs typeface="Arial"/>
              </a:rPr>
              <a:t>, </a:t>
            </a:r>
            <a:r>
              <a:rPr lang="en-US" dirty="0" err="1">
                <a:solidFill>
                  <a:schemeClr val="tx2">
                    <a:lumMod val="60000"/>
                    <a:lumOff val="40000"/>
                  </a:schemeClr>
                </a:solidFill>
                <a:latin typeface="Arial"/>
                <a:cs typeface="Arial"/>
              </a:rPr>
              <a:t>Valanides</a:t>
            </a:r>
            <a:r>
              <a:rPr lang="en-US" dirty="0">
                <a:solidFill>
                  <a:schemeClr val="tx2">
                    <a:lumMod val="60000"/>
                    <a:lumOff val="40000"/>
                  </a:schemeClr>
                </a:solidFill>
                <a:latin typeface="Arial"/>
                <a:cs typeface="Arial"/>
              </a:rPr>
              <a:t>, and Bonk 2003). This was congruent with the finding of Garrison and Cleveland-Innes (2004) in that the greatest student adjustment to online learning was most directly associated with issues of interaction – both socially and cognitively. Interestingly, in this study, establishing social presence was more heavily shaped through peer interaction. With regard to successful higher-order learning, however, Garrison and Cleveland-Innes (2004) concluded that teaching presence in the form of facilitation is crucial in the success of online </a:t>
            </a:r>
            <a:r>
              <a:rPr lang="en-US" dirty="0" smtClean="0">
                <a:solidFill>
                  <a:schemeClr val="tx2">
                    <a:lumMod val="60000"/>
                    <a:lumOff val="40000"/>
                  </a:schemeClr>
                </a:solidFill>
                <a:latin typeface="Arial"/>
                <a:cs typeface="Arial"/>
              </a:rPr>
              <a:t>learning.”</a:t>
            </a:r>
          </a:p>
          <a:p>
            <a:pPr marL="0" indent="0">
              <a:buNone/>
            </a:pPr>
            <a:endParaRPr lang="en-US" dirty="0">
              <a:latin typeface="Arial"/>
              <a:cs typeface="Arial"/>
            </a:endParaRPr>
          </a:p>
          <a:p>
            <a:pPr marL="0" indent="0">
              <a:buNone/>
            </a:pPr>
            <a:r>
              <a:rPr lang="en-US" b="1" dirty="0" smtClean="0">
                <a:latin typeface="Arial"/>
                <a:cs typeface="Arial"/>
              </a:rPr>
              <a:t>Social presence is necessary but not sufficient foundation for learning</a:t>
            </a:r>
          </a:p>
          <a:p>
            <a:pPr marL="0" indent="0">
              <a:buNone/>
            </a:pPr>
            <a:endParaRPr lang="en-US" dirty="0" smtClean="0">
              <a:latin typeface="Arial"/>
              <a:cs typeface="Arial"/>
            </a:endParaRPr>
          </a:p>
          <a:p>
            <a:pPr marL="0" indent="0">
              <a:buNone/>
            </a:pPr>
            <a:r>
              <a:rPr lang="en-US" sz="2200" dirty="0" smtClean="0">
                <a:latin typeface="Arial"/>
                <a:cs typeface="Arial"/>
              </a:rPr>
              <a:t>Garrison</a:t>
            </a:r>
            <a:r>
              <a:rPr lang="en-US" sz="2200" dirty="0">
                <a:latin typeface="Arial"/>
                <a:cs typeface="Arial"/>
              </a:rPr>
              <a:t>, R. &amp; Cleveland-Innes, M. (2005). Facilitating cognitive presence in online learning: interaction is not enough</a:t>
            </a:r>
            <a:r>
              <a:rPr lang="en-US" sz="2200" i="1" dirty="0">
                <a:latin typeface="Arial"/>
                <a:cs typeface="Arial"/>
              </a:rPr>
              <a:t>.  American Journal of Distance Education, 19</a:t>
            </a:r>
            <a:r>
              <a:rPr lang="en-US" sz="2200" dirty="0">
                <a:latin typeface="Arial"/>
                <a:cs typeface="Arial"/>
              </a:rPr>
              <a:t>(3), 133-148.</a:t>
            </a:r>
          </a:p>
          <a:p>
            <a:pPr marL="0" indent="0">
              <a:buNone/>
            </a:pPr>
            <a:endParaRPr lang="en-US" sz="2200" dirty="0" smtClean="0">
              <a:latin typeface="Arial"/>
              <a:cs typeface="Arial"/>
            </a:endParaRPr>
          </a:p>
          <a:p>
            <a:pPr marL="0" indent="0" algn="r">
              <a:buNone/>
            </a:pPr>
            <a:endParaRPr lang="en-US" sz="2300" dirty="0">
              <a:latin typeface="Arial"/>
              <a:cs typeface="Arial"/>
            </a:endParaRPr>
          </a:p>
        </p:txBody>
      </p:sp>
      <p:sp>
        <p:nvSpPr>
          <p:cNvPr id="5" name="Title 1"/>
          <p:cNvSpPr>
            <a:spLocks noGrp="1"/>
          </p:cNvSpPr>
          <p:nvPr>
            <p:ph type="title"/>
          </p:nvPr>
        </p:nvSpPr>
        <p:spPr>
          <a:xfrm>
            <a:off x="457200" y="274638"/>
            <a:ext cx="8534400" cy="715962"/>
          </a:xfrm>
        </p:spPr>
        <p:txBody>
          <a:bodyPr>
            <a:normAutofit fontScale="90000"/>
          </a:bodyPr>
          <a:lstStyle/>
          <a:p>
            <a:pPr algn="l"/>
            <a:r>
              <a:rPr lang="en-US" sz="3600" dirty="0">
                <a:latin typeface="Arial Black"/>
                <a:cs typeface="Arial Black"/>
              </a:rPr>
              <a:t>Extending social presence </a:t>
            </a:r>
            <a:r>
              <a:rPr lang="en-US" sz="3600" dirty="0" smtClean="0">
                <a:latin typeface="Arial Black"/>
                <a:cs typeface="Arial Black"/>
              </a:rPr>
              <a:t>&amp; beyond</a:t>
            </a:r>
            <a:endParaRPr lang="en-US" sz="3600" dirty="0">
              <a:latin typeface="Arial Black"/>
              <a:cs typeface="Arial Black"/>
            </a:endParaRPr>
          </a:p>
        </p:txBody>
      </p:sp>
    </p:spTree>
    <p:extLst>
      <p:ext uri="{BB962C8B-B14F-4D97-AF65-F5344CB8AC3E}">
        <p14:creationId xmlns:p14="http://schemas.microsoft.com/office/powerpoint/2010/main" val="4291872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chemeClr val="tx2">
                    <a:lumMod val="60000"/>
                    <a:lumOff val="40000"/>
                  </a:schemeClr>
                </a:solidFill>
                <a:latin typeface="Arial"/>
                <a:cs typeface="Arial"/>
              </a:rPr>
              <a:t>“</a:t>
            </a:r>
            <a:r>
              <a:rPr lang="en-US" dirty="0">
                <a:solidFill>
                  <a:schemeClr val="tx2">
                    <a:lumMod val="60000"/>
                    <a:lumOff val="40000"/>
                  </a:schemeClr>
                </a:solidFill>
                <a:latin typeface="Arial"/>
                <a:cs typeface="Arial"/>
              </a:rPr>
              <a:t>Further research might examine whether social presence is indeed, necessary in situations </a:t>
            </a:r>
            <a:r>
              <a:rPr lang="en-US" dirty="0" smtClean="0">
                <a:solidFill>
                  <a:schemeClr val="tx2">
                    <a:lumMod val="60000"/>
                    <a:lumOff val="40000"/>
                  </a:schemeClr>
                </a:solidFill>
                <a:latin typeface="Arial"/>
                <a:cs typeface="Arial"/>
              </a:rPr>
              <a:t>where teaching </a:t>
            </a:r>
            <a:r>
              <a:rPr lang="en-US" dirty="0">
                <a:solidFill>
                  <a:schemeClr val="tx2">
                    <a:lumMod val="60000"/>
                    <a:lumOff val="40000"/>
                  </a:schemeClr>
                </a:solidFill>
                <a:latin typeface="Arial"/>
                <a:cs typeface="Arial"/>
              </a:rPr>
              <a:t>presence (i.e., course design and structure, facilitation, and direct instruction) is </a:t>
            </a:r>
            <a:r>
              <a:rPr lang="en-US" dirty="0" smtClean="0">
                <a:solidFill>
                  <a:schemeClr val="tx2">
                    <a:lumMod val="60000"/>
                    <a:lumOff val="40000"/>
                  </a:schemeClr>
                </a:solidFill>
                <a:latin typeface="Arial"/>
                <a:cs typeface="Arial"/>
              </a:rPr>
              <a:t>more than </a:t>
            </a:r>
            <a:r>
              <a:rPr lang="en-US" dirty="0">
                <a:solidFill>
                  <a:schemeClr val="tx2">
                    <a:lumMod val="60000"/>
                    <a:lumOff val="40000"/>
                  </a:schemeClr>
                </a:solidFill>
                <a:latin typeface="Arial"/>
                <a:cs typeface="Arial"/>
              </a:rPr>
              <a:t>adequately addressed and students are cognitively challenged by the course material </a:t>
            </a:r>
            <a:r>
              <a:rPr lang="en-US" dirty="0" smtClean="0">
                <a:solidFill>
                  <a:schemeClr val="tx2">
                    <a:lumMod val="60000"/>
                    <a:lumOff val="40000"/>
                  </a:schemeClr>
                </a:solidFill>
                <a:latin typeface="Arial"/>
                <a:cs typeface="Arial"/>
              </a:rPr>
              <a:t>alone. It </a:t>
            </a:r>
            <a:r>
              <a:rPr lang="en-US" dirty="0">
                <a:solidFill>
                  <a:schemeClr val="tx2">
                    <a:lumMod val="60000"/>
                    <a:lumOff val="40000"/>
                  </a:schemeClr>
                </a:solidFill>
                <a:latin typeface="Arial"/>
                <a:cs typeface="Arial"/>
              </a:rPr>
              <a:t>may be the case that particular students are just as engaged in learning even without </a:t>
            </a:r>
            <a:r>
              <a:rPr lang="en-US" dirty="0" smtClean="0">
                <a:solidFill>
                  <a:schemeClr val="tx2">
                    <a:lumMod val="60000"/>
                    <a:lumOff val="40000"/>
                  </a:schemeClr>
                </a:solidFill>
                <a:latin typeface="Arial"/>
                <a:cs typeface="Arial"/>
              </a:rPr>
              <a:t>critical discourse</a:t>
            </a:r>
            <a:r>
              <a:rPr lang="en-US" dirty="0">
                <a:solidFill>
                  <a:schemeClr val="tx2">
                    <a:lumMod val="60000"/>
                    <a:lumOff val="40000"/>
                  </a:schemeClr>
                </a:solidFill>
                <a:latin typeface="Arial"/>
                <a:cs typeface="Arial"/>
              </a:rPr>
              <a:t>, reflection, collaboration, and interaction with other </a:t>
            </a:r>
            <a:r>
              <a:rPr lang="en-US" dirty="0" smtClean="0">
                <a:solidFill>
                  <a:schemeClr val="tx2">
                    <a:lumMod val="60000"/>
                    <a:lumOff val="40000"/>
                  </a:schemeClr>
                </a:solidFill>
                <a:latin typeface="Arial"/>
                <a:cs typeface="Arial"/>
              </a:rPr>
              <a:t>students</a:t>
            </a:r>
            <a:r>
              <a:rPr lang="en-US" dirty="0">
                <a:solidFill>
                  <a:schemeClr val="tx2">
                    <a:lumMod val="60000"/>
                    <a:lumOff val="40000"/>
                  </a:schemeClr>
                </a:solidFill>
                <a:latin typeface="Arial"/>
                <a:cs typeface="Arial"/>
              </a:rPr>
              <a:t> </a:t>
            </a:r>
            <a:r>
              <a:rPr lang="en-US" dirty="0" smtClean="0">
                <a:solidFill>
                  <a:schemeClr val="tx2">
                    <a:lumMod val="60000"/>
                    <a:lumOff val="40000"/>
                  </a:schemeClr>
                </a:solidFill>
                <a:latin typeface="Arial"/>
                <a:cs typeface="Arial"/>
              </a:rPr>
              <a:t>(p. 14).”</a:t>
            </a:r>
          </a:p>
          <a:p>
            <a:pPr marL="0" indent="0">
              <a:buNone/>
            </a:pPr>
            <a:endParaRPr lang="en-US" sz="2100" dirty="0" smtClean="0">
              <a:latin typeface="Arial"/>
              <a:cs typeface="Arial"/>
            </a:endParaRPr>
          </a:p>
          <a:p>
            <a:pPr marL="0" indent="0">
              <a:buNone/>
            </a:pPr>
            <a:endParaRPr lang="en-US" sz="2100" dirty="0" smtClean="0">
              <a:latin typeface="Arial"/>
              <a:cs typeface="Arial"/>
            </a:endParaRPr>
          </a:p>
          <a:p>
            <a:pPr marL="0" indent="0">
              <a:buNone/>
            </a:pPr>
            <a:r>
              <a:rPr lang="en-US" sz="2300" b="1" dirty="0">
                <a:latin typeface="Arial"/>
                <a:cs typeface="Arial"/>
              </a:rPr>
              <a:t>Social presence is </a:t>
            </a:r>
            <a:r>
              <a:rPr lang="en-US" sz="2300" b="1" dirty="0" smtClean="0">
                <a:latin typeface="Arial"/>
                <a:cs typeface="Arial"/>
              </a:rPr>
              <a:t>sufficient but </a:t>
            </a:r>
            <a:r>
              <a:rPr lang="en-US" sz="2300" b="1" dirty="0">
                <a:latin typeface="Arial"/>
                <a:cs typeface="Arial"/>
              </a:rPr>
              <a:t>not </a:t>
            </a:r>
            <a:r>
              <a:rPr lang="en-US" sz="2300" b="1" dirty="0" smtClean="0">
                <a:latin typeface="Arial"/>
                <a:cs typeface="Arial"/>
              </a:rPr>
              <a:t>necessary foundation </a:t>
            </a:r>
            <a:r>
              <a:rPr lang="en-US" sz="2300" b="1" dirty="0">
                <a:latin typeface="Arial"/>
                <a:cs typeface="Arial"/>
              </a:rPr>
              <a:t>for learning</a:t>
            </a:r>
          </a:p>
          <a:p>
            <a:pPr marL="0" indent="0">
              <a:buNone/>
            </a:pPr>
            <a:endParaRPr lang="en-US" sz="2100" dirty="0">
              <a:latin typeface="Arial"/>
              <a:cs typeface="Arial"/>
            </a:endParaRPr>
          </a:p>
          <a:p>
            <a:pPr marL="0" indent="0">
              <a:buNone/>
            </a:pPr>
            <a:endParaRPr lang="en-US" sz="2100" dirty="0">
              <a:latin typeface="Arial"/>
              <a:cs typeface="Arial"/>
            </a:endParaRPr>
          </a:p>
          <a:p>
            <a:pPr marL="0" indent="0">
              <a:buNone/>
            </a:pPr>
            <a:r>
              <a:rPr lang="en-US" sz="2100" dirty="0" smtClean="0">
                <a:latin typeface="Arial"/>
                <a:cs typeface="Arial"/>
              </a:rPr>
              <a:t>Lambert</a:t>
            </a:r>
            <a:r>
              <a:rPr lang="en-US" sz="2100" dirty="0">
                <a:latin typeface="Arial"/>
                <a:cs typeface="Arial"/>
              </a:rPr>
              <a:t>, J. L., &amp; Fisher, J. L. (2013).  Community of Inquiry Framework: Establishing Community in an Online Course. </a:t>
            </a:r>
            <a:r>
              <a:rPr lang="en-US" sz="2100" i="1" dirty="0">
                <a:latin typeface="Arial"/>
                <a:cs typeface="Arial"/>
              </a:rPr>
              <a:t>Journal of Interactive Online Learning</a:t>
            </a:r>
            <a:r>
              <a:rPr lang="en-US" sz="2100" i="1" dirty="0" smtClean="0">
                <a:latin typeface="Arial"/>
                <a:cs typeface="Arial"/>
              </a:rPr>
              <a:t>, (12)</a:t>
            </a:r>
            <a:r>
              <a:rPr lang="en-US" sz="2100" dirty="0" smtClean="0">
                <a:latin typeface="Arial"/>
                <a:cs typeface="Arial"/>
              </a:rPr>
              <a:t>1.</a:t>
            </a:r>
            <a:endParaRPr lang="en-US" sz="2100" i="1" dirty="0">
              <a:latin typeface="Arial"/>
              <a:cs typeface="Arial"/>
            </a:endParaRPr>
          </a:p>
          <a:p>
            <a:pPr marL="0" indent="0">
              <a:buNone/>
            </a:pPr>
            <a:endParaRPr lang="en-US" dirty="0" smtClean="0">
              <a:latin typeface="Arial"/>
              <a:cs typeface="Arial"/>
            </a:endParaRPr>
          </a:p>
          <a:p>
            <a:pPr marL="0" indent="0" algn="r">
              <a:buNone/>
            </a:pPr>
            <a:endParaRPr lang="en-US" sz="1600" dirty="0">
              <a:latin typeface="Arial"/>
              <a:cs typeface="Arial"/>
            </a:endParaRPr>
          </a:p>
        </p:txBody>
      </p:sp>
      <p:sp>
        <p:nvSpPr>
          <p:cNvPr id="5" name="Title 1"/>
          <p:cNvSpPr txBox="1">
            <a:spLocks/>
          </p:cNvSpPr>
          <p:nvPr/>
        </p:nvSpPr>
        <p:spPr>
          <a:xfrm>
            <a:off x="457200" y="274638"/>
            <a:ext cx="8534400" cy="715962"/>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Arial Black"/>
                <a:cs typeface="Arial Black"/>
              </a:rPr>
              <a:t>Extending social presence &amp; beyond</a:t>
            </a:r>
            <a:endParaRPr lang="en-US" sz="3600" dirty="0">
              <a:latin typeface="Arial Black"/>
              <a:cs typeface="Arial Black"/>
            </a:endParaRPr>
          </a:p>
        </p:txBody>
      </p:sp>
    </p:spTree>
    <p:extLst>
      <p:ext uri="{BB962C8B-B14F-4D97-AF65-F5344CB8AC3E}">
        <p14:creationId xmlns:p14="http://schemas.microsoft.com/office/powerpoint/2010/main" val="423957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715962"/>
          </a:xfrm>
        </p:spPr>
        <p:txBody>
          <a:bodyPr>
            <a:normAutofit fontScale="90000"/>
          </a:bodyPr>
          <a:lstStyle/>
          <a:p>
            <a:pPr algn="l"/>
            <a:r>
              <a:rPr lang="en-US" sz="3600" dirty="0">
                <a:latin typeface="Arial Black"/>
                <a:cs typeface="Arial Black"/>
              </a:rPr>
              <a:t>Extending social presence </a:t>
            </a:r>
            <a:r>
              <a:rPr lang="en-US" sz="3600" dirty="0" smtClean="0">
                <a:latin typeface="Arial Black"/>
                <a:cs typeface="Arial Black"/>
              </a:rPr>
              <a:t>&amp; beyond</a:t>
            </a:r>
            <a:endParaRPr lang="en-US" sz="3600" dirty="0">
              <a:latin typeface="Arial Black"/>
              <a:cs typeface="Arial Black"/>
            </a:endParaRPr>
          </a:p>
        </p:txBody>
      </p:sp>
      <p:sp>
        <p:nvSpPr>
          <p:cNvPr id="3" name="Content Placeholder 2"/>
          <p:cNvSpPr>
            <a:spLocks noGrp="1"/>
          </p:cNvSpPr>
          <p:nvPr>
            <p:ph idx="1"/>
          </p:nvPr>
        </p:nvSpPr>
        <p:spPr>
          <a:xfrm>
            <a:off x="457200" y="1371600"/>
            <a:ext cx="8229600" cy="5334000"/>
          </a:xfrm>
        </p:spPr>
        <p:txBody>
          <a:bodyPr>
            <a:normAutofit/>
          </a:bodyPr>
          <a:lstStyle/>
          <a:p>
            <a:pPr marL="0" indent="0">
              <a:buNone/>
            </a:pPr>
            <a:r>
              <a:rPr lang="en-US" sz="1900" dirty="0" smtClean="0">
                <a:solidFill>
                  <a:schemeClr val="tx2">
                    <a:lumMod val="60000"/>
                    <a:lumOff val="40000"/>
                  </a:schemeClr>
                </a:solidFill>
                <a:latin typeface="Arial"/>
                <a:cs typeface="Arial"/>
              </a:rPr>
              <a:t>“</a:t>
            </a:r>
            <a:r>
              <a:rPr lang="en-US" sz="1900" dirty="0">
                <a:solidFill>
                  <a:schemeClr val="tx2">
                    <a:lumMod val="60000"/>
                    <a:lumOff val="40000"/>
                  </a:schemeClr>
                </a:solidFill>
                <a:latin typeface="Arial"/>
                <a:cs typeface="Arial"/>
              </a:rPr>
              <a:t>For </a:t>
            </a:r>
            <a:r>
              <a:rPr lang="en-US" sz="1900" dirty="0" err="1">
                <a:solidFill>
                  <a:schemeClr val="tx2">
                    <a:lumMod val="60000"/>
                    <a:lumOff val="40000"/>
                  </a:schemeClr>
                </a:solidFill>
                <a:latin typeface="Arial"/>
                <a:cs typeface="Arial"/>
              </a:rPr>
              <a:t>Rourke</a:t>
            </a:r>
            <a:r>
              <a:rPr lang="en-US" sz="1900" dirty="0">
                <a:solidFill>
                  <a:schemeClr val="tx2">
                    <a:lumMod val="60000"/>
                    <a:lumOff val="40000"/>
                  </a:schemeClr>
                </a:solidFill>
                <a:latin typeface="Arial"/>
                <a:cs typeface="Arial"/>
              </a:rPr>
              <a:t> &amp; Anderson (2000), seven of fifteen indicators of social expression are expressions of </a:t>
            </a:r>
            <a:r>
              <a:rPr lang="en-US" sz="1900" dirty="0" smtClean="0">
                <a:solidFill>
                  <a:schemeClr val="tx2">
                    <a:lumMod val="60000"/>
                    <a:lumOff val="40000"/>
                  </a:schemeClr>
                </a:solidFill>
                <a:latin typeface="Arial"/>
                <a:cs typeface="Arial"/>
              </a:rPr>
              <a:t>emotion. ….. emotional </a:t>
            </a:r>
            <a:r>
              <a:rPr lang="en-US" sz="1900" dirty="0">
                <a:solidFill>
                  <a:schemeClr val="tx2">
                    <a:lumMod val="60000"/>
                    <a:lumOff val="40000"/>
                  </a:schemeClr>
                </a:solidFill>
                <a:latin typeface="Arial"/>
                <a:cs typeface="Arial"/>
              </a:rPr>
              <a:t>presence as measured here, the emotive experience does exist in combination with social presence, but does cluster together as a unique presence</a:t>
            </a:r>
            <a:r>
              <a:rPr lang="en-US" sz="1900" dirty="0" smtClean="0">
                <a:solidFill>
                  <a:schemeClr val="tx2">
                    <a:lumMod val="60000"/>
                    <a:lumOff val="40000"/>
                  </a:schemeClr>
                </a:solidFill>
                <a:latin typeface="Arial"/>
                <a:cs typeface="Arial"/>
              </a:rPr>
              <a:t>.”</a:t>
            </a:r>
          </a:p>
          <a:p>
            <a:pPr marL="0" indent="0" algn="r">
              <a:buNone/>
            </a:pPr>
            <a:r>
              <a:rPr lang="en-US" sz="2800" dirty="0" smtClean="0">
                <a:latin typeface="Arial"/>
                <a:cs typeface="Arial"/>
              </a:rPr>
              <a:t> </a:t>
            </a:r>
            <a:r>
              <a:rPr lang="en-US" sz="1700" dirty="0" smtClean="0">
                <a:latin typeface="Arial"/>
                <a:cs typeface="Arial"/>
              </a:rPr>
              <a:t>Cleveland-Innes</a:t>
            </a:r>
            <a:r>
              <a:rPr lang="en-US" sz="1700" dirty="0">
                <a:latin typeface="Arial"/>
                <a:cs typeface="Arial"/>
              </a:rPr>
              <a:t>, M. &amp; Campbell, P.  (2012).  Emotional presence, learning, and the online learning environment.  </a:t>
            </a:r>
            <a:r>
              <a:rPr lang="en-US" sz="1700" i="1" dirty="0">
                <a:latin typeface="Arial"/>
                <a:cs typeface="Arial"/>
              </a:rPr>
              <a:t>International Review of Research in Open and Distance Learning</a:t>
            </a:r>
            <a:r>
              <a:rPr lang="en-US" sz="1700" i="1" dirty="0" smtClean="0">
                <a:latin typeface="Arial"/>
                <a:cs typeface="Arial"/>
              </a:rPr>
              <a:t>.  </a:t>
            </a:r>
            <a:endParaRPr lang="en-US" sz="2800" dirty="0" smtClean="0">
              <a:latin typeface="Arial"/>
              <a:cs typeface="Arial"/>
            </a:endParaRPr>
          </a:p>
          <a:p>
            <a:pPr marL="0" indent="0">
              <a:buNone/>
            </a:pPr>
            <a:r>
              <a:rPr lang="en-US" sz="1900" dirty="0" smtClean="0">
                <a:solidFill>
                  <a:schemeClr val="tx2">
                    <a:lumMod val="60000"/>
                    <a:lumOff val="40000"/>
                  </a:schemeClr>
                </a:solidFill>
                <a:latin typeface="Arial"/>
                <a:cs typeface="Arial"/>
              </a:rPr>
              <a:t>“</a:t>
            </a:r>
            <a:r>
              <a:rPr lang="en-GB" sz="1900" dirty="0">
                <a:solidFill>
                  <a:schemeClr val="tx2">
                    <a:lumMod val="60000"/>
                    <a:lumOff val="40000"/>
                  </a:schemeClr>
                </a:solidFill>
                <a:latin typeface="Arial"/>
                <a:cs typeface="Arial"/>
              </a:rPr>
              <a:t>Emotional presence does exist for online graduate students but it is not influenced by mobile device use.  However, there is a significant gender difference in the measurement of emotional presence.”</a:t>
            </a:r>
            <a:endParaRPr lang="en-US" sz="1900" dirty="0">
              <a:solidFill>
                <a:schemeClr val="tx2">
                  <a:lumMod val="60000"/>
                  <a:lumOff val="40000"/>
                </a:schemeClr>
              </a:solidFill>
              <a:latin typeface="Arial"/>
              <a:cs typeface="Arial"/>
            </a:endParaRPr>
          </a:p>
          <a:p>
            <a:pPr marL="0" indent="0" algn="r">
              <a:buNone/>
            </a:pPr>
            <a:endParaRPr lang="en-US" sz="2400" dirty="0" smtClean="0">
              <a:solidFill>
                <a:schemeClr val="tx2">
                  <a:lumMod val="60000"/>
                  <a:lumOff val="40000"/>
                </a:schemeClr>
              </a:solidFill>
              <a:latin typeface="Arial"/>
              <a:cs typeface="Arial"/>
            </a:endParaRPr>
          </a:p>
          <a:p>
            <a:pPr marL="0" indent="0" algn="r">
              <a:buNone/>
            </a:pPr>
            <a:r>
              <a:rPr lang="en-US" sz="1600" dirty="0" smtClean="0">
                <a:latin typeface="Arial"/>
                <a:cs typeface="Arial"/>
              </a:rPr>
              <a:t>Cleveland-Innes</a:t>
            </a:r>
            <a:r>
              <a:rPr lang="en-US" sz="1600" dirty="0">
                <a:latin typeface="Arial"/>
                <a:cs typeface="Arial"/>
              </a:rPr>
              <a:t>, M., Ally, M., </a:t>
            </a:r>
            <a:r>
              <a:rPr lang="en-US" sz="1600" dirty="0" err="1">
                <a:latin typeface="Arial"/>
                <a:cs typeface="Arial"/>
              </a:rPr>
              <a:t>Wark</a:t>
            </a:r>
            <a:r>
              <a:rPr lang="en-US" sz="1600" dirty="0">
                <a:latin typeface="Arial"/>
                <a:cs typeface="Arial"/>
              </a:rPr>
              <a:t>, N., &amp; Fung, T. (October, 2012).  </a:t>
            </a:r>
            <a:r>
              <a:rPr lang="en-US" sz="1600" i="1" dirty="0">
                <a:latin typeface="Arial"/>
                <a:cs typeface="Arial"/>
              </a:rPr>
              <a:t>Emotional presence and mobile learning.</a:t>
            </a:r>
            <a:r>
              <a:rPr lang="en-US" sz="1600" dirty="0">
                <a:latin typeface="Arial"/>
                <a:cs typeface="Arial"/>
              </a:rPr>
              <a:t>  7th European Distance Education Network Research Workshop</a:t>
            </a:r>
            <a:r>
              <a:rPr lang="en-US" sz="1600" dirty="0" smtClean="0">
                <a:latin typeface="Arial"/>
                <a:cs typeface="Arial"/>
              </a:rPr>
              <a:t>,</a:t>
            </a:r>
          </a:p>
          <a:p>
            <a:pPr marL="0" indent="0" algn="r">
              <a:buNone/>
            </a:pPr>
            <a:r>
              <a:rPr lang="en-US" sz="1600" dirty="0" smtClean="0">
                <a:latin typeface="Arial"/>
                <a:cs typeface="Arial"/>
              </a:rPr>
              <a:t> </a:t>
            </a:r>
            <a:r>
              <a:rPr lang="en-US" sz="1600" dirty="0">
                <a:latin typeface="Arial"/>
                <a:cs typeface="Arial"/>
              </a:rPr>
              <a:t>Leuven, Belgium.</a:t>
            </a:r>
          </a:p>
          <a:p>
            <a:pPr marL="0" indent="0" algn="r">
              <a:buNone/>
            </a:pPr>
            <a:endParaRPr lang="en-US" sz="1700" dirty="0" smtClean="0">
              <a:latin typeface="Arial"/>
              <a:cs typeface="Arial"/>
            </a:endParaRPr>
          </a:p>
          <a:p>
            <a:pPr marL="0" indent="0">
              <a:buNone/>
            </a:pPr>
            <a:r>
              <a:rPr lang="en-US" sz="1800" b="1" dirty="0">
                <a:latin typeface="Arial"/>
                <a:cs typeface="Arial"/>
              </a:rPr>
              <a:t>Social presence </a:t>
            </a:r>
            <a:r>
              <a:rPr lang="en-US" sz="1800" b="1" dirty="0" smtClean="0">
                <a:latin typeface="Arial"/>
                <a:cs typeface="Arial"/>
              </a:rPr>
              <a:t>acts a surrogate concept for emotional presence.</a:t>
            </a:r>
            <a:endParaRPr lang="en-US" sz="1700" dirty="0">
              <a:latin typeface="Arial"/>
              <a:cs typeface="Arial"/>
            </a:endParaRPr>
          </a:p>
        </p:txBody>
      </p:sp>
    </p:spTree>
    <p:extLst>
      <p:ext uri="{BB962C8B-B14F-4D97-AF65-F5344CB8AC3E}">
        <p14:creationId xmlns:p14="http://schemas.microsoft.com/office/powerpoint/2010/main" val="130418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1"/>
        <p:cNvGrpSpPr/>
        <p:nvPr/>
      </p:nvGrpSpPr>
      <p:grpSpPr>
        <a:xfrm>
          <a:off x="0" y="0"/>
          <a:ext cx="0" cy="0"/>
          <a:chOff x="0" y="0"/>
          <a:chExt cx="0" cy="0"/>
        </a:xfrm>
      </p:grpSpPr>
      <p:sp>
        <p:nvSpPr>
          <p:cNvPr id="43" name="Shape 43"/>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 dirty="0">
                <a:solidFill>
                  <a:srgbClr val="FFFF00"/>
                </a:solidFill>
                <a:latin typeface="Arial"/>
                <a:cs typeface="Arial"/>
              </a:rPr>
              <a:t>Defining Social Presence</a:t>
            </a:r>
          </a:p>
        </p:txBody>
      </p:sp>
      <p:sp>
        <p:nvSpPr>
          <p:cNvPr id="2" name="Subtitle 1"/>
          <p:cNvSpPr>
            <a:spLocks noGrp="1"/>
          </p:cNvSpPr>
          <p:nvPr>
            <p:ph type="subTitle" idx="1"/>
          </p:nvPr>
        </p:nvSpPr>
        <p:spPr/>
        <p:txBody>
          <a:bodyPr/>
          <a:lstStyle/>
          <a:p>
            <a:r>
              <a:rPr lang="en-US" dirty="0" smtClean="0">
                <a:latin typeface="Arial"/>
                <a:cs typeface="Arial"/>
              </a:rPr>
              <a:t>Karen Swan</a:t>
            </a:r>
            <a:endParaRPr lang="en-US" dirty="0">
              <a:latin typeface="Arial"/>
              <a:cs typeface="Arial"/>
            </a:endParaRPr>
          </a:p>
        </p:txBody>
      </p:sp>
    </p:spTree>
    <p:extLst>
      <p:ext uri="{BB962C8B-B14F-4D97-AF65-F5344CB8AC3E}">
        <p14:creationId xmlns:p14="http://schemas.microsoft.com/office/powerpoint/2010/main" val="340784491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15962"/>
          </a:xfrm>
        </p:spPr>
        <p:txBody>
          <a:bodyPr>
            <a:normAutofit fontScale="90000"/>
          </a:bodyPr>
          <a:lstStyle/>
          <a:p>
            <a:pPr algn="l"/>
            <a:r>
              <a:rPr lang="en-US" sz="3600" dirty="0">
                <a:latin typeface="Arial Black"/>
                <a:cs typeface="Arial Black"/>
              </a:rPr>
              <a:t>Extending social presence </a:t>
            </a:r>
            <a:r>
              <a:rPr lang="en-US" sz="3600" dirty="0" smtClean="0">
                <a:latin typeface="Arial Black"/>
                <a:cs typeface="Arial Black"/>
              </a:rPr>
              <a:t>&amp; </a:t>
            </a:r>
            <a:r>
              <a:rPr lang="en-US" sz="3600" dirty="0">
                <a:latin typeface="Arial Black"/>
                <a:cs typeface="Arial Black"/>
              </a:rPr>
              <a:t>beyond</a:t>
            </a:r>
          </a:p>
        </p:txBody>
      </p:sp>
      <p:sp>
        <p:nvSpPr>
          <p:cNvPr id="3" name="Content Placeholder 2"/>
          <p:cNvSpPr>
            <a:spLocks noGrp="1"/>
          </p:cNvSpPr>
          <p:nvPr>
            <p:ph idx="1"/>
          </p:nvPr>
        </p:nvSpPr>
        <p:spPr>
          <a:xfrm>
            <a:off x="457200" y="1371600"/>
            <a:ext cx="8229600" cy="5562600"/>
          </a:xfrm>
        </p:spPr>
        <p:txBody>
          <a:bodyPr>
            <a:normAutofit fontScale="92500" lnSpcReduction="10000"/>
          </a:bodyPr>
          <a:lstStyle/>
          <a:p>
            <a:pPr marL="0" indent="0">
              <a:buNone/>
            </a:pPr>
            <a:r>
              <a:rPr lang="en-US" sz="1900" dirty="0" smtClean="0">
                <a:solidFill>
                  <a:schemeClr val="tx2">
                    <a:lumMod val="60000"/>
                    <a:lumOff val="40000"/>
                  </a:schemeClr>
                </a:solidFill>
              </a:rPr>
              <a:t>“I think one of the main problems with </a:t>
            </a:r>
            <a:r>
              <a:rPr lang="en-US" sz="1900" dirty="0" err="1" smtClean="0">
                <a:solidFill>
                  <a:schemeClr val="tx2">
                    <a:lumMod val="60000"/>
                    <a:lumOff val="40000"/>
                  </a:schemeClr>
                </a:solidFill>
              </a:rPr>
              <a:t>CoI</a:t>
            </a:r>
            <a:r>
              <a:rPr lang="en-US" sz="1900" dirty="0" smtClean="0">
                <a:solidFill>
                  <a:schemeClr val="tx2">
                    <a:lumMod val="60000"/>
                    <a:lumOff val="40000"/>
                  </a:schemeClr>
                </a:solidFill>
              </a:rPr>
              <a:t> research is the tendency to consider every online/blended learning environment is a true community of inquiry design when, in fact, there is little teaching, cognitive, or social presence (students are reliant on independent activities and tests). …. Notwithstanding this, the categories of SP are open to refinement but are not necessarily compatible with independent (or informal) learning activities and should not be critiqued from this perspective. In terms of refinement, I have offered a revised definition of SP “</a:t>
            </a:r>
            <a:r>
              <a:rPr lang="en-US" sz="1900" b="1" dirty="0" smtClean="0">
                <a:solidFill>
                  <a:schemeClr val="tx2">
                    <a:lumMod val="60000"/>
                    <a:lumOff val="40000"/>
                  </a:schemeClr>
                </a:solidFill>
              </a:rPr>
              <a:t>as the ability of participants to identify with the group or course of study, communicate purposefully in a trusting environment, and develop personal and affective relationships progressively by way of projecting their individual personalities</a:t>
            </a:r>
            <a:r>
              <a:rPr lang="en-US" sz="1900" dirty="0" smtClean="0">
                <a:solidFill>
                  <a:schemeClr val="tx2">
                    <a:lumMod val="60000"/>
                    <a:lumOff val="40000"/>
                  </a:schemeClr>
                </a:solidFill>
              </a:rPr>
              <a:t>” (Garrison, 2011, p. 34). The intent of this revised construct was to show the development of SP as well as clarify its interdependence with cognitive and teaching presence (p. 235).”</a:t>
            </a:r>
          </a:p>
          <a:p>
            <a:pPr marL="0" indent="0">
              <a:buNone/>
            </a:pPr>
            <a:endParaRPr lang="en-US" sz="1900" dirty="0">
              <a:solidFill>
                <a:schemeClr val="tx2">
                  <a:lumMod val="60000"/>
                  <a:lumOff val="40000"/>
                </a:schemeClr>
              </a:solidFill>
            </a:endParaRPr>
          </a:p>
          <a:p>
            <a:pPr marL="0" indent="0">
              <a:buNone/>
            </a:pPr>
            <a:r>
              <a:rPr lang="en-US" sz="2000" b="1" dirty="0">
                <a:latin typeface="Arial"/>
                <a:cs typeface="Arial"/>
              </a:rPr>
              <a:t>Social presence </a:t>
            </a:r>
            <a:r>
              <a:rPr lang="en-US" sz="2000" b="1" dirty="0" smtClean="0">
                <a:latin typeface="Arial"/>
                <a:cs typeface="Arial"/>
              </a:rPr>
              <a:t>acts in dynamic combination of multiple elements that exist in a learning community but in idiosyncratically individual ways.  </a:t>
            </a:r>
            <a:endParaRPr lang="en-US" sz="2000" b="1" dirty="0">
              <a:latin typeface="Arial"/>
              <a:cs typeface="Arial"/>
            </a:endParaRPr>
          </a:p>
          <a:p>
            <a:pPr marL="0" indent="0">
              <a:buNone/>
            </a:pPr>
            <a:endParaRPr lang="en-US" sz="1900" dirty="0" smtClean="0">
              <a:solidFill>
                <a:schemeClr val="tx2">
                  <a:lumMod val="60000"/>
                  <a:lumOff val="40000"/>
                </a:schemeClr>
              </a:solidFill>
            </a:endParaRPr>
          </a:p>
          <a:p>
            <a:pPr marL="0" indent="0">
              <a:buNone/>
            </a:pPr>
            <a:r>
              <a:rPr lang="en-US" sz="2000" dirty="0"/>
              <a:t>Garrison, D. R. (2012). Article review-Social presence within the community of inquiry framework. </a:t>
            </a:r>
            <a:r>
              <a:rPr lang="en-US" sz="2000" i="1" dirty="0"/>
              <a:t>The International Review of Research in Open and Distance Learning</a:t>
            </a:r>
            <a:r>
              <a:rPr lang="en-US" sz="2000" dirty="0"/>
              <a:t>, </a:t>
            </a:r>
            <a:r>
              <a:rPr lang="en-US" sz="2000" i="1" dirty="0"/>
              <a:t>13</a:t>
            </a:r>
            <a:r>
              <a:rPr lang="en-US" sz="2000" dirty="0"/>
              <a:t>(1), 250-253.</a:t>
            </a:r>
          </a:p>
          <a:p>
            <a:pPr marL="0" indent="0">
              <a:buNone/>
            </a:pPr>
            <a:endParaRPr lang="en-US" sz="2100" dirty="0"/>
          </a:p>
          <a:p>
            <a:pPr marL="0" indent="0">
              <a:buNone/>
            </a:pPr>
            <a:endParaRPr lang="en-US" sz="2400" dirty="0"/>
          </a:p>
        </p:txBody>
      </p:sp>
    </p:spTree>
    <p:extLst>
      <p:ext uri="{BB962C8B-B14F-4D97-AF65-F5344CB8AC3E}">
        <p14:creationId xmlns:p14="http://schemas.microsoft.com/office/powerpoint/2010/main" val="4234703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104285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103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529492373"/>
              </p:ext>
            </p:extLst>
          </p:nvPr>
        </p:nvGraphicFramePr>
        <p:xfrm>
          <a:off x="3505200" y="1574667"/>
          <a:ext cx="4413250" cy="4902333"/>
        </p:xfrm>
        <a:graphic>
          <a:graphicData uri="http://schemas.openxmlformats.org/presentationml/2006/ole">
            <mc:AlternateContent xmlns:mc="http://schemas.openxmlformats.org/markup-compatibility/2006">
              <mc:Choice xmlns:v="urn:schemas-microsoft-com:vml" Requires="v">
                <p:oleObj spid="_x0000_s1074" name="Photo Editor Photo" r:id="rId3" imgW="7238095" imgH="8040222" progId="MSPhotoEd.3">
                  <p:embed/>
                </p:oleObj>
              </mc:Choice>
              <mc:Fallback>
                <p:oleObj name="Photo Editor Photo" r:id="rId3" imgW="7238095" imgH="8040222"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574667"/>
                        <a:ext cx="4413250" cy="4902333"/>
                      </a:xfrm>
                      <a:prstGeom prst="rect">
                        <a:avLst/>
                      </a:prstGeom>
                      <a:noFill/>
                      <a:ln>
                        <a:noFill/>
                      </a:ln>
                    </p:spPr>
                  </p:pic>
                </p:oleObj>
              </mc:Fallback>
            </mc:AlternateContent>
          </a:graphicData>
        </a:graphic>
      </p:graphicFrame>
      <p:sp>
        <p:nvSpPr>
          <p:cNvPr id="2" name="Title 1"/>
          <p:cNvSpPr>
            <a:spLocks noGrp="1"/>
          </p:cNvSpPr>
          <p:nvPr>
            <p:ph type="title"/>
          </p:nvPr>
        </p:nvSpPr>
        <p:spPr>
          <a:xfrm>
            <a:off x="457200" y="304800"/>
            <a:ext cx="8229600" cy="1143000"/>
          </a:xfrm>
        </p:spPr>
        <p:txBody>
          <a:bodyPr>
            <a:normAutofit/>
          </a:bodyPr>
          <a:lstStyle/>
          <a:p>
            <a:pPr algn="l"/>
            <a:r>
              <a:rPr lang="en-US" sz="3200" dirty="0" smtClean="0">
                <a:latin typeface="Arial Black"/>
                <a:cs typeface="Arial Black"/>
              </a:rPr>
              <a:t>Historical perspective</a:t>
            </a:r>
            <a:endParaRPr lang="en-US" sz="3200" dirty="0">
              <a:latin typeface="Arial Black"/>
              <a:cs typeface="Arial Black"/>
            </a:endParaRPr>
          </a:p>
        </p:txBody>
      </p:sp>
    </p:spTree>
    <p:extLst>
      <p:ext uri="{BB962C8B-B14F-4D97-AF65-F5344CB8AC3E}">
        <p14:creationId xmlns:p14="http://schemas.microsoft.com/office/powerpoint/2010/main" val="38920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298450" y="2797176"/>
            <a:ext cx="8616950" cy="1573213"/>
            <a:chOff x="188" y="1968"/>
            <a:chExt cx="5428" cy="991"/>
          </a:xfrm>
        </p:grpSpPr>
        <p:sp>
          <p:nvSpPr>
            <p:cNvPr id="7190" name="Text Box 3"/>
            <p:cNvSpPr txBox="1">
              <a:spLocks noChangeArrowheads="1"/>
            </p:cNvSpPr>
            <p:nvPr/>
          </p:nvSpPr>
          <p:spPr bwMode="auto">
            <a:xfrm>
              <a:off x="521" y="2351"/>
              <a:ext cx="9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prstClr val="white"/>
                  </a:solidFill>
                  <a:latin typeface="Tahoma" pitchFamily="34" charset="0"/>
                </a:rPr>
                <a:t>IMMEDIACY</a:t>
              </a:r>
            </a:p>
          </p:txBody>
        </p:sp>
        <p:sp>
          <p:nvSpPr>
            <p:cNvPr id="7191" name="Line 4"/>
            <p:cNvSpPr>
              <a:spLocks noChangeShapeType="1"/>
            </p:cNvSpPr>
            <p:nvPr/>
          </p:nvSpPr>
          <p:spPr bwMode="auto">
            <a:xfrm flipV="1">
              <a:off x="3179" y="2255"/>
              <a:ext cx="689" cy="221"/>
            </a:xfrm>
            <a:prstGeom prst="line">
              <a:avLst/>
            </a:prstGeom>
            <a:noFill/>
            <a:ln w="349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
          <p:nvSpPr>
            <p:cNvPr id="7192" name="Line 5"/>
            <p:cNvSpPr>
              <a:spLocks noChangeShapeType="1"/>
            </p:cNvSpPr>
            <p:nvPr/>
          </p:nvSpPr>
          <p:spPr bwMode="auto">
            <a:xfrm>
              <a:off x="1486" y="2476"/>
              <a:ext cx="728" cy="0"/>
            </a:xfrm>
            <a:prstGeom prst="line">
              <a:avLst/>
            </a:prstGeom>
            <a:noFill/>
            <a:ln w="349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
          <p:nvSpPr>
            <p:cNvPr id="7193" name="Text Box 6"/>
            <p:cNvSpPr txBox="1">
              <a:spLocks noChangeArrowheads="1"/>
            </p:cNvSpPr>
            <p:nvPr/>
          </p:nvSpPr>
          <p:spPr bwMode="auto">
            <a:xfrm>
              <a:off x="3868" y="2101"/>
              <a:ext cx="17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prstClr val="white"/>
                  </a:solidFill>
                  <a:latin typeface="Tahoma" pitchFamily="34" charset="0"/>
                </a:rPr>
                <a:t>COGNITIVE LEARNING</a:t>
              </a:r>
            </a:p>
          </p:txBody>
        </p:sp>
        <p:sp>
          <p:nvSpPr>
            <p:cNvPr id="7194" name="Text Box 7"/>
            <p:cNvSpPr txBox="1">
              <a:spLocks noChangeArrowheads="1"/>
            </p:cNvSpPr>
            <p:nvPr/>
          </p:nvSpPr>
          <p:spPr bwMode="auto">
            <a:xfrm>
              <a:off x="2110" y="2255"/>
              <a:ext cx="106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prstClr val="white"/>
                  </a:solidFill>
                  <a:latin typeface="Tahoma" pitchFamily="34" charset="0"/>
                </a:rPr>
                <a:t>STATE </a:t>
              </a:r>
            </a:p>
            <a:p>
              <a:pPr algn="ctr"/>
              <a:r>
                <a:rPr lang="en-US" sz="2000">
                  <a:solidFill>
                    <a:prstClr val="white"/>
                  </a:solidFill>
                  <a:latin typeface="Tahoma" pitchFamily="34" charset="0"/>
                </a:rPr>
                <a:t>MOTIVATION</a:t>
              </a:r>
            </a:p>
          </p:txBody>
        </p:sp>
        <p:sp>
          <p:nvSpPr>
            <p:cNvPr id="7195" name="Text Box 8"/>
            <p:cNvSpPr txBox="1">
              <a:spLocks noChangeArrowheads="1"/>
            </p:cNvSpPr>
            <p:nvPr/>
          </p:nvSpPr>
          <p:spPr bwMode="auto">
            <a:xfrm>
              <a:off x="3868" y="2572"/>
              <a:ext cx="17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prstClr val="white"/>
                  </a:solidFill>
                  <a:latin typeface="Tahoma" pitchFamily="34" charset="0"/>
                </a:rPr>
                <a:t>AFFECTIVE LEARNING </a:t>
              </a:r>
            </a:p>
          </p:txBody>
        </p:sp>
        <p:sp>
          <p:nvSpPr>
            <p:cNvPr id="7196" name="Line 9"/>
            <p:cNvSpPr>
              <a:spLocks noChangeShapeType="1"/>
            </p:cNvSpPr>
            <p:nvPr/>
          </p:nvSpPr>
          <p:spPr bwMode="auto">
            <a:xfrm>
              <a:off x="3164" y="2476"/>
              <a:ext cx="704" cy="221"/>
            </a:xfrm>
            <a:prstGeom prst="line">
              <a:avLst/>
            </a:prstGeom>
            <a:noFill/>
            <a:ln w="349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
          <p:nvSpPr>
            <p:cNvPr id="7197" name="Text Box 10"/>
            <p:cNvSpPr txBox="1">
              <a:spLocks noChangeArrowheads="1"/>
            </p:cNvSpPr>
            <p:nvPr/>
          </p:nvSpPr>
          <p:spPr bwMode="auto">
            <a:xfrm>
              <a:off x="2077" y="2726"/>
              <a:ext cx="16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dirty="0">
                  <a:solidFill>
                    <a:srgbClr val="FFFF99"/>
                  </a:solidFill>
                  <a:latin typeface="Calibri" pitchFamily="34" charset="0"/>
                  <a:cs typeface="Calibri" pitchFamily="34" charset="0"/>
                </a:rPr>
                <a:t>(</a:t>
              </a:r>
              <a:r>
                <a:rPr lang="en-US" sz="1800" dirty="0" err="1">
                  <a:solidFill>
                    <a:srgbClr val="FFFF99"/>
                  </a:solidFill>
                  <a:latin typeface="Calibri" pitchFamily="34" charset="0"/>
                  <a:cs typeface="Calibri" pitchFamily="34" charset="0"/>
                </a:rPr>
                <a:t>Christophel</a:t>
              </a:r>
              <a:r>
                <a:rPr lang="en-US" sz="1800" dirty="0">
                  <a:solidFill>
                    <a:srgbClr val="FFFF99"/>
                  </a:solidFill>
                  <a:latin typeface="Calibri" pitchFamily="34" charset="0"/>
                  <a:cs typeface="Calibri" pitchFamily="34" charset="0"/>
                </a:rPr>
                <a:t>, 1990)            </a:t>
              </a:r>
            </a:p>
          </p:txBody>
        </p:sp>
        <p:sp>
          <p:nvSpPr>
            <p:cNvPr id="7198" name="Text Box 11"/>
            <p:cNvSpPr txBox="1">
              <a:spLocks noChangeArrowheads="1"/>
            </p:cNvSpPr>
            <p:nvPr/>
          </p:nvSpPr>
          <p:spPr bwMode="auto">
            <a:xfrm>
              <a:off x="188" y="1968"/>
              <a:ext cx="19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rgbClr val="FFFF99"/>
                  </a:solidFill>
                  <a:latin typeface="Tahoma" pitchFamily="34" charset="0"/>
                </a:rPr>
                <a:t>MOTIVATION MODEL</a:t>
              </a:r>
            </a:p>
          </p:txBody>
        </p:sp>
      </p:grpSp>
      <p:sp>
        <p:nvSpPr>
          <p:cNvPr id="7171" name="Text Box 12"/>
          <p:cNvSpPr txBox="1">
            <a:spLocks noChangeArrowheads="1"/>
          </p:cNvSpPr>
          <p:nvPr/>
        </p:nvSpPr>
        <p:spPr bwMode="auto">
          <a:xfrm>
            <a:off x="4724400" y="1676400"/>
            <a:ext cx="24761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solidFill>
                  <a:srgbClr val="FFFF99"/>
                </a:solidFill>
                <a:latin typeface="Calibri" pitchFamily="34" charset="0"/>
                <a:cs typeface="Calibri" pitchFamily="34" charset="0"/>
              </a:rPr>
              <a:t>(Kelley &amp; Gorham, 1988</a:t>
            </a:r>
            <a:r>
              <a:rPr lang="en-US" sz="1400" dirty="0">
                <a:solidFill>
                  <a:prstClr val="white"/>
                </a:solidFill>
              </a:rPr>
              <a:t>)</a:t>
            </a:r>
          </a:p>
        </p:txBody>
      </p:sp>
      <p:grpSp>
        <p:nvGrpSpPr>
          <p:cNvPr id="7172" name="Group 13"/>
          <p:cNvGrpSpPr>
            <a:grpSpLocks/>
          </p:cNvGrpSpPr>
          <p:nvPr/>
        </p:nvGrpSpPr>
        <p:grpSpPr bwMode="auto">
          <a:xfrm>
            <a:off x="320675" y="1136650"/>
            <a:ext cx="7680325" cy="1627188"/>
            <a:chOff x="202" y="830"/>
            <a:chExt cx="4838" cy="1025"/>
          </a:xfrm>
        </p:grpSpPr>
        <p:sp>
          <p:nvSpPr>
            <p:cNvPr id="7183" name="Text Box 14"/>
            <p:cNvSpPr txBox="1">
              <a:spLocks noChangeArrowheads="1"/>
            </p:cNvSpPr>
            <p:nvPr/>
          </p:nvSpPr>
          <p:spPr bwMode="auto">
            <a:xfrm>
              <a:off x="535" y="1229"/>
              <a:ext cx="9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prstClr val="white"/>
                  </a:solidFill>
                  <a:latin typeface="Tahoma" pitchFamily="34" charset="0"/>
                </a:rPr>
                <a:t>IMMEDIACY</a:t>
              </a:r>
            </a:p>
          </p:txBody>
        </p:sp>
        <p:sp>
          <p:nvSpPr>
            <p:cNvPr id="7184" name="Line 15"/>
            <p:cNvSpPr>
              <a:spLocks noChangeShapeType="1"/>
            </p:cNvSpPr>
            <p:nvPr/>
          </p:nvSpPr>
          <p:spPr bwMode="auto">
            <a:xfrm flipV="1">
              <a:off x="1524" y="1133"/>
              <a:ext cx="689" cy="221"/>
            </a:xfrm>
            <a:prstGeom prst="line">
              <a:avLst/>
            </a:prstGeom>
            <a:noFill/>
            <a:ln w="349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
          <p:nvSpPr>
            <p:cNvPr id="7185" name="Text Box 16"/>
            <p:cNvSpPr txBox="1">
              <a:spLocks noChangeArrowheads="1"/>
            </p:cNvSpPr>
            <p:nvPr/>
          </p:nvSpPr>
          <p:spPr bwMode="auto">
            <a:xfrm>
              <a:off x="2213" y="979"/>
              <a:ext cx="17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prstClr val="white"/>
                  </a:solidFill>
                  <a:latin typeface="Tahoma" pitchFamily="34" charset="0"/>
                </a:rPr>
                <a:t>COGNITIVE LEARNING</a:t>
              </a:r>
            </a:p>
          </p:txBody>
        </p:sp>
        <p:sp>
          <p:nvSpPr>
            <p:cNvPr id="7186" name="Text Box 17"/>
            <p:cNvSpPr txBox="1">
              <a:spLocks noChangeArrowheads="1"/>
            </p:cNvSpPr>
            <p:nvPr/>
          </p:nvSpPr>
          <p:spPr bwMode="auto">
            <a:xfrm>
              <a:off x="2213" y="1450"/>
              <a:ext cx="17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dirty="0">
                  <a:solidFill>
                    <a:prstClr val="white"/>
                  </a:solidFill>
                  <a:latin typeface="Tahoma" pitchFamily="34" charset="0"/>
                </a:rPr>
                <a:t>AFFECTIVE LEARNING </a:t>
              </a:r>
            </a:p>
          </p:txBody>
        </p:sp>
        <p:sp>
          <p:nvSpPr>
            <p:cNvPr id="7187" name="Line 18"/>
            <p:cNvSpPr>
              <a:spLocks noChangeShapeType="1"/>
            </p:cNvSpPr>
            <p:nvPr/>
          </p:nvSpPr>
          <p:spPr bwMode="auto">
            <a:xfrm>
              <a:off x="1524" y="1369"/>
              <a:ext cx="704" cy="221"/>
            </a:xfrm>
            <a:prstGeom prst="line">
              <a:avLst/>
            </a:prstGeom>
            <a:noFill/>
            <a:ln w="349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
          <p:nvSpPr>
            <p:cNvPr id="7188" name="Text Box 19"/>
            <p:cNvSpPr txBox="1">
              <a:spLocks noChangeArrowheads="1"/>
            </p:cNvSpPr>
            <p:nvPr/>
          </p:nvSpPr>
          <p:spPr bwMode="auto">
            <a:xfrm>
              <a:off x="2474" y="1622"/>
              <a:ext cx="256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solidFill>
                    <a:srgbClr val="FFFF99"/>
                  </a:solidFill>
                  <a:latin typeface="Calibri" pitchFamily="34" charset="0"/>
                  <a:cs typeface="Calibri" pitchFamily="34" charset="0"/>
                </a:rPr>
                <a:t>(Richmond, Gorham &amp; </a:t>
              </a:r>
              <a:r>
                <a:rPr lang="en-US" sz="1800" dirty="0" err="1">
                  <a:solidFill>
                    <a:srgbClr val="FFFF99"/>
                  </a:solidFill>
                  <a:latin typeface="Calibri" pitchFamily="34" charset="0"/>
                  <a:cs typeface="Calibri" pitchFamily="34" charset="0"/>
                </a:rPr>
                <a:t>McCroskey</a:t>
              </a:r>
              <a:r>
                <a:rPr lang="en-US" sz="1800" dirty="0">
                  <a:solidFill>
                    <a:srgbClr val="FFFF99"/>
                  </a:solidFill>
                  <a:latin typeface="Calibri" pitchFamily="34" charset="0"/>
                  <a:cs typeface="Calibri" pitchFamily="34" charset="0"/>
                </a:rPr>
                <a:t>, 1987)</a:t>
              </a:r>
            </a:p>
          </p:txBody>
        </p:sp>
        <p:sp>
          <p:nvSpPr>
            <p:cNvPr id="7189" name="Text Box 20"/>
            <p:cNvSpPr txBox="1">
              <a:spLocks noChangeArrowheads="1"/>
            </p:cNvSpPr>
            <p:nvPr/>
          </p:nvSpPr>
          <p:spPr bwMode="auto">
            <a:xfrm>
              <a:off x="202" y="830"/>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rgbClr val="FFFF99"/>
                  </a:solidFill>
                  <a:latin typeface="Tahoma" pitchFamily="34" charset="0"/>
                </a:rPr>
                <a:t>LEARNING MODEL</a:t>
              </a:r>
            </a:p>
          </p:txBody>
        </p:sp>
      </p:grpSp>
      <p:grpSp>
        <p:nvGrpSpPr>
          <p:cNvPr id="7173" name="Group 21"/>
          <p:cNvGrpSpPr>
            <a:grpSpLocks/>
          </p:cNvGrpSpPr>
          <p:nvPr/>
        </p:nvGrpSpPr>
        <p:grpSpPr bwMode="auto">
          <a:xfrm>
            <a:off x="298450" y="4614861"/>
            <a:ext cx="7489825" cy="1358899"/>
            <a:chOff x="188" y="3251"/>
            <a:chExt cx="4718" cy="856"/>
          </a:xfrm>
        </p:grpSpPr>
        <p:sp>
          <p:nvSpPr>
            <p:cNvPr id="7176" name="Line 22"/>
            <p:cNvSpPr>
              <a:spLocks noChangeShapeType="1"/>
            </p:cNvSpPr>
            <p:nvPr/>
          </p:nvSpPr>
          <p:spPr bwMode="auto">
            <a:xfrm>
              <a:off x="1486" y="3669"/>
              <a:ext cx="728" cy="0"/>
            </a:xfrm>
            <a:prstGeom prst="line">
              <a:avLst/>
            </a:prstGeom>
            <a:noFill/>
            <a:ln w="349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
          <p:nvSpPr>
            <p:cNvPr id="7177" name="Line 23"/>
            <p:cNvSpPr>
              <a:spLocks noChangeShapeType="1"/>
            </p:cNvSpPr>
            <p:nvPr/>
          </p:nvSpPr>
          <p:spPr bwMode="auto">
            <a:xfrm>
              <a:off x="3191" y="3669"/>
              <a:ext cx="728" cy="0"/>
            </a:xfrm>
            <a:prstGeom prst="line">
              <a:avLst/>
            </a:prstGeom>
            <a:noFill/>
            <a:ln w="349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
          <p:nvSpPr>
            <p:cNvPr id="7178" name="Text Box 24"/>
            <p:cNvSpPr txBox="1">
              <a:spLocks noChangeArrowheads="1"/>
            </p:cNvSpPr>
            <p:nvPr/>
          </p:nvSpPr>
          <p:spPr bwMode="auto">
            <a:xfrm>
              <a:off x="3919" y="3448"/>
              <a:ext cx="98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prstClr val="white"/>
                  </a:solidFill>
                  <a:latin typeface="Tahoma" pitchFamily="34" charset="0"/>
                </a:rPr>
                <a:t>COGNITIVE </a:t>
              </a:r>
            </a:p>
            <a:p>
              <a:pPr algn="ctr"/>
              <a:r>
                <a:rPr lang="en-US" sz="2000">
                  <a:solidFill>
                    <a:prstClr val="white"/>
                  </a:solidFill>
                  <a:latin typeface="Tahoma" pitchFamily="34" charset="0"/>
                </a:rPr>
                <a:t>LEARNING</a:t>
              </a:r>
            </a:p>
          </p:txBody>
        </p:sp>
        <p:sp>
          <p:nvSpPr>
            <p:cNvPr id="7179" name="Text Box 25"/>
            <p:cNvSpPr txBox="1">
              <a:spLocks noChangeArrowheads="1"/>
            </p:cNvSpPr>
            <p:nvPr/>
          </p:nvSpPr>
          <p:spPr bwMode="auto">
            <a:xfrm>
              <a:off x="2236" y="3448"/>
              <a:ext cx="9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prstClr val="white"/>
                  </a:solidFill>
                  <a:latin typeface="Tahoma" pitchFamily="34" charset="0"/>
                </a:rPr>
                <a:t>AFFECTIVE </a:t>
              </a:r>
            </a:p>
            <a:p>
              <a:pPr algn="ctr"/>
              <a:r>
                <a:rPr lang="en-US" sz="2000">
                  <a:solidFill>
                    <a:prstClr val="white"/>
                  </a:solidFill>
                  <a:latin typeface="Tahoma" pitchFamily="34" charset="0"/>
                </a:rPr>
                <a:t>LEARNING</a:t>
              </a:r>
            </a:p>
          </p:txBody>
        </p:sp>
        <p:sp>
          <p:nvSpPr>
            <p:cNvPr id="7180" name="Text Box 26"/>
            <p:cNvSpPr txBox="1">
              <a:spLocks noChangeArrowheads="1"/>
            </p:cNvSpPr>
            <p:nvPr/>
          </p:nvSpPr>
          <p:spPr bwMode="auto">
            <a:xfrm>
              <a:off x="521" y="3544"/>
              <a:ext cx="9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prstClr val="white"/>
                  </a:solidFill>
                  <a:latin typeface="Tahoma" pitchFamily="34" charset="0"/>
                </a:rPr>
                <a:t>IMMEDIACY</a:t>
              </a:r>
            </a:p>
          </p:txBody>
        </p:sp>
        <p:sp>
          <p:nvSpPr>
            <p:cNvPr id="7181" name="Text Box 27"/>
            <p:cNvSpPr txBox="1">
              <a:spLocks noChangeArrowheads="1"/>
            </p:cNvSpPr>
            <p:nvPr/>
          </p:nvSpPr>
          <p:spPr bwMode="auto">
            <a:xfrm>
              <a:off x="1886" y="3874"/>
              <a:ext cx="221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a:solidFill>
                    <a:prstClr val="white"/>
                  </a:solidFill>
                </a:rPr>
                <a:t>    </a:t>
              </a:r>
              <a:r>
                <a:rPr lang="en-US" sz="1800" dirty="0">
                  <a:solidFill>
                    <a:srgbClr val="FFFF99"/>
                  </a:solidFill>
                  <a:latin typeface="Calibri" pitchFamily="34" charset="0"/>
                  <a:cs typeface="Calibri" pitchFamily="34" charset="0"/>
                </a:rPr>
                <a:t>(Rodriguez, Plax &amp; Kearney, 1996)</a:t>
              </a:r>
            </a:p>
          </p:txBody>
        </p:sp>
        <p:sp>
          <p:nvSpPr>
            <p:cNvPr id="7182" name="Text Box 28"/>
            <p:cNvSpPr txBox="1">
              <a:spLocks noChangeArrowheads="1"/>
            </p:cNvSpPr>
            <p:nvPr/>
          </p:nvSpPr>
          <p:spPr bwMode="auto">
            <a:xfrm>
              <a:off x="188" y="3251"/>
              <a:ext cx="26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rgbClr val="FFFF99"/>
                  </a:solidFill>
                  <a:latin typeface="Tahoma" pitchFamily="34" charset="0"/>
                </a:rPr>
                <a:t>AFFECTIVE LEARNING MODEL</a:t>
              </a:r>
            </a:p>
          </p:txBody>
        </p:sp>
      </p:grpSp>
      <p:sp>
        <p:nvSpPr>
          <p:cNvPr id="7174" name="Rectangle 29"/>
          <p:cNvSpPr>
            <a:spLocks noChangeArrowheads="1"/>
          </p:cNvSpPr>
          <p:nvPr/>
        </p:nvSpPr>
        <p:spPr bwMode="auto">
          <a:xfrm>
            <a:off x="609600" y="228599"/>
            <a:ext cx="7772400" cy="6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r"/>
            <a:r>
              <a:rPr lang="en-US" sz="3200" dirty="0" smtClean="0">
                <a:solidFill>
                  <a:srgbClr val="FFFF66"/>
                </a:solidFill>
                <a:latin typeface="Arial Black"/>
                <a:cs typeface="Arial Black"/>
              </a:rPr>
              <a:t>Teacher Immediacy</a:t>
            </a:r>
            <a:endParaRPr lang="en-US" sz="3200" i="1" dirty="0">
              <a:solidFill>
                <a:srgbClr val="C9C2D1"/>
              </a:solidFill>
              <a:latin typeface="Arial Black"/>
              <a:cs typeface="Arial Black"/>
            </a:endParaRPr>
          </a:p>
        </p:txBody>
      </p:sp>
    </p:spTree>
    <p:extLst>
      <p:ext uri="{BB962C8B-B14F-4D97-AF65-F5344CB8AC3E}">
        <p14:creationId xmlns:p14="http://schemas.microsoft.com/office/powerpoint/2010/main" val="299136250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447800"/>
          </a:xfrm>
        </p:spPr>
        <p:txBody>
          <a:bodyPr>
            <a:normAutofit/>
          </a:bodyPr>
          <a:lstStyle/>
          <a:p>
            <a:pPr algn="l"/>
            <a:r>
              <a:rPr lang="en-US" sz="2800" b="1" dirty="0">
                <a:latin typeface="Arial"/>
                <a:cs typeface="Arial"/>
              </a:rPr>
              <a:t>s</a:t>
            </a:r>
            <a:r>
              <a:rPr lang="en-US" sz="2800" b="1" dirty="0" smtClean="0">
                <a:latin typeface="Arial"/>
                <a:cs typeface="Arial"/>
              </a:rPr>
              <a:t>ocial presence </a:t>
            </a:r>
            <a:r>
              <a:rPr lang="en-US" sz="2800" dirty="0" smtClean="0">
                <a:latin typeface="Arial"/>
                <a:cs typeface="Arial"/>
              </a:rPr>
              <a:t>as “a </a:t>
            </a:r>
            <a:r>
              <a:rPr lang="en-US" sz="2800" b="1" dirty="0" smtClean="0">
                <a:latin typeface="Arial"/>
                <a:cs typeface="Arial"/>
              </a:rPr>
              <a:t>quality of a medium </a:t>
            </a:r>
            <a:r>
              <a:rPr lang="en-US" sz="2800" dirty="0" smtClean="0">
                <a:latin typeface="Arial"/>
                <a:cs typeface="Arial"/>
              </a:rPr>
              <a:t>to project the salience of others in interpersonal communication”</a:t>
            </a:r>
            <a:endParaRPr lang="en-US" sz="2800" dirty="0">
              <a:latin typeface="Arial"/>
              <a:cs typeface="Arial"/>
            </a:endParaRPr>
          </a:p>
        </p:txBody>
      </p:sp>
      <p:sp>
        <p:nvSpPr>
          <p:cNvPr id="3" name="Content Placeholder 2"/>
          <p:cNvSpPr>
            <a:spLocks noGrp="1"/>
          </p:cNvSpPr>
          <p:nvPr>
            <p:ph idx="1"/>
          </p:nvPr>
        </p:nvSpPr>
        <p:spPr>
          <a:xfrm>
            <a:off x="457200" y="2408237"/>
            <a:ext cx="8229600" cy="4144963"/>
          </a:xfrm>
        </p:spPr>
        <p:txBody>
          <a:bodyPr>
            <a:normAutofit fontScale="92500" lnSpcReduction="20000"/>
          </a:bodyPr>
          <a:lstStyle/>
          <a:p>
            <a:pPr>
              <a:spcBef>
                <a:spcPct val="35000"/>
              </a:spcBef>
              <a:buClr>
                <a:schemeClr val="tx2">
                  <a:lumMod val="75000"/>
                </a:schemeClr>
              </a:buClr>
            </a:pPr>
            <a:r>
              <a:rPr lang="en-US" sz="2800" b="1" dirty="0" smtClean="0">
                <a:latin typeface="Arial"/>
                <a:cs typeface="Arial"/>
              </a:rPr>
              <a:t>social presence theory (Short, Williams &amp; Christie, 1976) </a:t>
            </a:r>
            <a:r>
              <a:rPr lang="en-US" sz="2800" dirty="0" smtClean="0">
                <a:latin typeface="Arial"/>
                <a:cs typeface="Arial"/>
              </a:rPr>
              <a:t>– ranking (impersonal/personal, unsociable/sociable, insensitive/sensitive, cold/warm) depends on interaction of medium, task, &amp; subjective perception</a:t>
            </a:r>
          </a:p>
          <a:p>
            <a:pPr>
              <a:spcBef>
                <a:spcPct val="35000"/>
              </a:spcBef>
              <a:buClr>
                <a:schemeClr val="tx2">
                  <a:lumMod val="75000"/>
                </a:schemeClr>
              </a:buClr>
            </a:pPr>
            <a:r>
              <a:rPr lang="en-US" sz="2800" b="1" dirty="0" smtClean="0">
                <a:latin typeface="Arial"/>
                <a:cs typeface="Arial"/>
              </a:rPr>
              <a:t>media richness theory (Rice, 1992) </a:t>
            </a:r>
            <a:r>
              <a:rPr lang="en-US" sz="2800" dirty="0" smtClean="0">
                <a:latin typeface="Arial"/>
                <a:cs typeface="Arial"/>
              </a:rPr>
              <a:t>– measures a medium’s capacity for immediate feedback, senses involved, personalization, &amp; language variety</a:t>
            </a:r>
          </a:p>
          <a:p>
            <a:pPr>
              <a:spcBef>
                <a:spcPct val="35000"/>
              </a:spcBef>
              <a:buClr>
                <a:schemeClr val="tx2">
                  <a:lumMod val="75000"/>
                </a:schemeClr>
              </a:buClr>
            </a:pPr>
            <a:r>
              <a:rPr lang="en-US" sz="2800" b="1" dirty="0" smtClean="0">
                <a:latin typeface="Arial"/>
                <a:cs typeface="Arial"/>
              </a:rPr>
              <a:t>affective channel capacity (Picard, 1997) </a:t>
            </a:r>
            <a:r>
              <a:rPr lang="en-US" sz="2800" dirty="0" smtClean="0">
                <a:latin typeface="Arial"/>
                <a:cs typeface="Arial"/>
              </a:rPr>
              <a:t>– amount of affective information/total amount of information passed through a media channel</a:t>
            </a:r>
          </a:p>
          <a:p>
            <a:pPr marL="0" indent="0">
              <a:buNone/>
            </a:pPr>
            <a:endParaRPr lang="en-US" dirty="0"/>
          </a:p>
        </p:txBody>
      </p:sp>
    </p:spTree>
    <p:extLst>
      <p:ext uri="{BB962C8B-B14F-4D97-AF65-F5344CB8AC3E}">
        <p14:creationId xmlns:p14="http://schemas.microsoft.com/office/powerpoint/2010/main" val="250002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3886200"/>
            <a:ext cx="8305800" cy="100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r"/>
            <a:r>
              <a:rPr lang="en-US" sz="2800" b="1" dirty="0" smtClean="0">
                <a:latin typeface="Arial"/>
                <a:cs typeface="Arial"/>
              </a:rPr>
              <a:t>social </a:t>
            </a:r>
            <a:r>
              <a:rPr lang="en-US" sz="2800" b="1" dirty="0">
                <a:latin typeface="Arial"/>
                <a:cs typeface="Arial"/>
              </a:rPr>
              <a:t>p</a:t>
            </a:r>
            <a:r>
              <a:rPr lang="en-US" sz="2800" b="1" dirty="0" smtClean="0">
                <a:latin typeface="Arial"/>
                <a:cs typeface="Arial"/>
              </a:rPr>
              <a:t>resence </a:t>
            </a:r>
            <a:r>
              <a:rPr lang="en-US" sz="2800" dirty="0">
                <a:latin typeface="Arial"/>
                <a:cs typeface="Arial"/>
              </a:rPr>
              <a:t>as </a:t>
            </a:r>
            <a:r>
              <a:rPr lang="en-US" sz="2800" b="1" dirty="0" smtClean="0">
                <a:latin typeface="Arial"/>
                <a:cs typeface="Arial"/>
              </a:rPr>
              <a:t>perception of interpersonal connections </a:t>
            </a:r>
            <a:r>
              <a:rPr lang="en-US" sz="2800" dirty="0" smtClean="0">
                <a:latin typeface="Arial"/>
                <a:cs typeface="Arial"/>
              </a:rPr>
              <a:t>with virtual others; verbal immediacy</a:t>
            </a:r>
            <a:endParaRPr lang="en-US" sz="2800" i="1" dirty="0">
              <a:latin typeface="Arial"/>
              <a:cs typeface="Arial"/>
            </a:endParaRPr>
          </a:p>
        </p:txBody>
      </p:sp>
      <p:sp>
        <p:nvSpPr>
          <p:cNvPr id="5" name="Rectangle 2"/>
          <p:cNvSpPr>
            <a:spLocks noChangeArrowheads="1"/>
          </p:cNvSpPr>
          <p:nvPr/>
        </p:nvSpPr>
        <p:spPr bwMode="auto">
          <a:xfrm>
            <a:off x="381000" y="838200"/>
            <a:ext cx="83439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35000"/>
              </a:spcBef>
              <a:buClr>
                <a:srgbClr val="FFFF00"/>
              </a:buClr>
            </a:pPr>
            <a:r>
              <a:rPr lang="en-US" sz="2400" b="1" dirty="0">
                <a:latin typeface="Arial"/>
                <a:cs typeface="Arial"/>
              </a:rPr>
              <a:t>w</a:t>
            </a:r>
            <a:r>
              <a:rPr lang="en-US" sz="2400" b="1" dirty="0" smtClean="0">
                <a:latin typeface="Arial"/>
                <a:cs typeface="Arial"/>
              </a:rPr>
              <a:t>ait a minute!!!</a:t>
            </a:r>
          </a:p>
          <a:p>
            <a:pPr>
              <a:spcBef>
                <a:spcPct val="35000"/>
              </a:spcBef>
              <a:buClr>
                <a:srgbClr val="FFFF00"/>
              </a:buClr>
            </a:pPr>
            <a:r>
              <a:rPr lang="en-US" sz="2400" dirty="0" smtClean="0">
                <a:latin typeface="Arial"/>
                <a:cs typeface="Arial"/>
              </a:rPr>
              <a:t>rather </a:t>
            </a:r>
            <a:r>
              <a:rPr lang="en-US" sz="2400" dirty="0">
                <a:latin typeface="Arial"/>
                <a:cs typeface="Arial"/>
              </a:rPr>
              <a:t>than being impersonal, CMC often seems to be “hyper-personal” (Walther, </a:t>
            </a:r>
            <a:r>
              <a:rPr lang="en-US" sz="2400" dirty="0" smtClean="0">
                <a:latin typeface="Arial"/>
                <a:cs typeface="Arial"/>
              </a:rPr>
              <a:t>1994)</a:t>
            </a:r>
          </a:p>
          <a:p>
            <a:pPr>
              <a:spcBef>
                <a:spcPct val="35000"/>
              </a:spcBef>
              <a:buClr>
                <a:srgbClr val="FFFF00"/>
              </a:buClr>
            </a:pPr>
            <a:r>
              <a:rPr lang="en-US" sz="2400" dirty="0" smtClean="0">
                <a:latin typeface="Arial"/>
                <a:cs typeface="Arial"/>
              </a:rPr>
              <a:t>“participants create social presence by projecting their identities &amp; building online communities”  (Gunawardena &amp; </a:t>
            </a:r>
            <a:r>
              <a:rPr lang="en-US" sz="2400" dirty="0" err="1" smtClean="0">
                <a:latin typeface="Arial"/>
                <a:cs typeface="Arial"/>
              </a:rPr>
              <a:t>Zittle</a:t>
            </a:r>
            <a:r>
              <a:rPr lang="en-US" sz="2400" dirty="0" smtClean="0">
                <a:latin typeface="Arial"/>
                <a:cs typeface="Arial"/>
              </a:rPr>
              <a:t>, 1997)</a:t>
            </a:r>
          </a:p>
          <a:p>
            <a:pPr>
              <a:spcBef>
                <a:spcPct val="35000"/>
              </a:spcBef>
              <a:buClr>
                <a:srgbClr val="FFFF00"/>
              </a:buClr>
            </a:pPr>
            <a:endParaRPr lang="en-US" sz="2400" dirty="0">
              <a:latin typeface="Arial"/>
              <a:cs typeface="Arial"/>
            </a:endParaRPr>
          </a:p>
        </p:txBody>
      </p:sp>
    </p:spTree>
    <p:extLst>
      <p:ext uri="{BB962C8B-B14F-4D97-AF65-F5344CB8AC3E}">
        <p14:creationId xmlns:p14="http://schemas.microsoft.com/office/powerpoint/2010/main" val="88949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914400"/>
            <a:ext cx="82296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35000"/>
              </a:spcBef>
              <a:buClr>
                <a:schemeClr val="tx2">
                  <a:lumMod val="75000"/>
                </a:schemeClr>
              </a:buClr>
            </a:pPr>
            <a:r>
              <a:rPr lang="en-US" sz="2400" dirty="0" err="1" smtClean="0">
                <a:latin typeface="Arial"/>
                <a:cs typeface="Arial"/>
              </a:rPr>
              <a:t>Gunawardena</a:t>
            </a:r>
            <a:r>
              <a:rPr lang="en-US" sz="2400" dirty="0" smtClean="0">
                <a:latin typeface="Arial"/>
                <a:cs typeface="Arial"/>
              </a:rPr>
              <a:t> (1996) -- </a:t>
            </a:r>
            <a:r>
              <a:rPr lang="en-US" sz="2400" b="1" dirty="0" smtClean="0">
                <a:latin typeface="Arial"/>
                <a:cs typeface="Arial"/>
              </a:rPr>
              <a:t>the </a:t>
            </a:r>
            <a:r>
              <a:rPr lang="en-US" sz="2400" b="1" dirty="0">
                <a:latin typeface="Arial"/>
                <a:cs typeface="Arial"/>
              </a:rPr>
              <a:t>degree to which a person is perceived as ‘real’ in mediated </a:t>
            </a:r>
            <a:r>
              <a:rPr lang="en-US" sz="2400" b="1" dirty="0" smtClean="0">
                <a:latin typeface="Arial"/>
                <a:cs typeface="Arial"/>
              </a:rPr>
              <a:t>communication</a:t>
            </a:r>
          </a:p>
          <a:p>
            <a:pPr>
              <a:spcBef>
                <a:spcPct val="35000"/>
              </a:spcBef>
              <a:buClr>
                <a:schemeClr val="tx2">
                  <a:lumMod val="75000"/>
                </a:schemeClr>
              </a:buClr>
            </a:pPr>
            <a:r>
              <a:rPr lang="en-US" sz="2400" dirty="0" err="1" smtClean="0">
                <a:latin typeface="Arial"/>
                <a:cs typeface="Arial"/>
              </a:rPr>
              <a:t>Tu</a:t>
            </a:r>
            <a:r>
              <a:rPr lang="en-US" sz="2400" dirty="0" smtClean="0">
                <a:latin typeface="Arial"/>
                <a:cs typeface="Arial"/>
              </a:rPr>
              <a:t> (2000) – </a:t>
            </a:r>
            <a:r>
              <a:rPr lang="en-US" sz="2400" b="1" dirty="0" smtClean="0">
                <a:latin typeface="Arial"/>
                <a:cs typeface="Arial"/>
              </a:rPr>
              <a:t>the sense of community that a learner experiences in an online environment</a:t>
            </a:r>
          </a:p>
          <a:p>
            <a:pPr>
              <a:spcBef>
                <a:spcPts val="1200"/>
              </a:spcBef>
              <a:spcAft>
                <a:spcPts val="1200"/>
              </a:spcAft>
              <a:buClr>
                <a:schemeClr val="tx2">
                  <a:lumMod val="75000"/>
                </a:schemeClr>
              </a:buClr>
            </a:pPr>
            <a:r>
              <a:rPr lang="en-US" sz="2400" dirty="0" smtClean="0">
                <a:solidFill>
                  <a:srgbClr val="A50021"/>
                </a:solidFill>
                <a:latin typeface="Arial"/>
                <a:cs typeface="Arial"/>
              </a:rPr>
              <a:t>Community of Inquiry (</a:t>
            </a:r>
            <a:r>
              <a:rPr lang="en-US" sz="2400" dirty="0" err="1" smtClean="0">
                <a:solidFill>
                  <a:srgbClr val="A50021"/>
                </a:solidFill>
                <a:latin typeface="Arial"/>
                <a:cs typeface="Arial"/>
              </a:rPr>
              <a:t>Rourke</a:t>
            </a:r>
            <a:r>
              <a:rPr lang="en-US" sz="2400" dirty="0" smtClean="0">
                <a:solidFill>
                  <a:srgbClr val="A50021"/>
                </a:solidFill>
                <a:latin typeface="Arial"/>
                <a:cs typeface="Arial"/>
              </a:rPr>
              <a:t>, Anderson, Garrison &amp; Archer, 2000) – </a:t>
            </a:r>
            <a:r>
              <a:rPr lang="en-US" sz="2400" b="1" dirty="0" smtClean="0">
                <a:solidFill>
                  <a:srgbClr val="A50021"/>
                </a:solidFill>
                <a:latin typeface="Arial"/>
                <a:cs typeface="Arial"/>
              </a:rPr>
              <a:t>the ability of learners to project themselves socially and emotionally in a community of inquiry</a:t>
            </a:r>
          </a:p>
          <a:p>
            <a:pPr>
              <a:spcBef>
                <a:spcPct val="35000"/>
              </a:spcBef>
              <a:buClr>
                <a:schemeClr val="tx2">
                  <a:lumMod val="75000"/>
                </a:schemeClr>
              </a:buClr>
            </a:pPr>
            <a:r>
              <a:rPr lang="en-US" sz="2400" dirty="0" err="1" smtClean="0">
                <a:latin typeface="Arial"/>
                <a:cs typeface="Arial"/>
              </a:rPr>
              <a:t>Picciano</a:t>
            </a:r>
            <a:r>
              <a:rPr lang="en-US" sz="2400" dirty="0" smtClean="0">
                <a:latin typeface="Arial"/>
                <a:cs typeface="Arial"/>
              </a:rPr>
              <a:t> (2002) </a:t>
            </a:r>
            <a:r>
              <a:rPr lang="en-US" sz="2400" b="1" dirty="0" smtClean="0">
                <a:latin typeface="Arial"/>
                <a:cs typeface="Arial"/>
              </a:rPr>
              <a:t>-- </a:t>
            </a:r>
            <a:r>
              <a:rPr lang="en-US" sz="2400" b="1" dirty="0">
                <a:latin typeface="Arial"/>
                <a:cs typeface="Arial"/>
              </a:rPr>
              <a:t>a student's sense of being and belonging in a </a:t>
            </a:r>
            <a:r>
              <a:rPr lang="en-US" sz="2400" b="1" dirty="0" smtClean="0">
                <a:latin typeface="Arial"/>
                <a:cs typeface="Arial"/>
              </a:rPr>
              <a:t>course</a:t>
            </a:r>
          </a:p>
          <a:p>
            <a:pPr>
              <a:spcBef>
                <a:spcPct val="35000"/>
              </a:spcBef>
              <a:buClr>
                <a:schemeClr val="tx2">
                  <a:lumMod val="75000"/>
                </a:schemeClr>
              </a:buClr>
            </a:pPr>
            <a:r>
              <a:rPr lang="en-US" sz="2400" dirty="0" err="1" smtClean="0">
                <a:latin typeface="Arial"/>
                <a:cs typeface="Arial"/>
              </a:rPr>
              <a:t>Biocca</a:t>
            </a:r>
            <a:r>
              <a:rPr lang="en-US" sz="2400" dirty="0" smtClean="0">
                <a:latin typeface="Arial"/>
                <a:cs typeface="Arial"/>
              </a:rPr>
              <a:t>, Harms &amp; </a:t>
            </a:r>
            <a:r>
              <a:rPr lang="en-US" sz="2400" dirty="0" err="1" smtClean="0">
                <a:latin typeface="Arial"/>
                <a:cs typeface="Arial"/>
              </a:rPr>
              <a:t>Burgoon</a:t>
            </a:r>
            <a:r>
              <a:rPr lang="en-US" sz="2400" dirty="0" smtClean="0">
                <a:latin typeface="Arial"/>
                <a:cs typeface="Arial"/>
              </a:rPr>
              <a:t> (2003) -- </a:t>
            </a:r>
            <a:r>
              <a:rPr lang="en-US" sz="2400" b="1" dirty="0" smtClean="0">
                <a:latin typeface="Arial"/>
                <a:cs typeface="Arial"/>
              </a:rPr>
              <a:t>a sense of being with another in the virtual environment</a:t>
            </a:r>
            <a:endParaRPr lang="en-US" sz="2400" b="1" dirty="0">
              <a:latin typeface="Arial"/>
              <a:cs typeface="Arial"/>
            </a:endParaRPr>
          </a:p>
        </p:txBody>
      </p:sp>
    </p:spTree>
    <p:extLst>
      <p:ext uri="{BB962C8B-B14F-4D97-AF65-F5344CB8AC3E}">
        <p14:creationId xmlns:p14="http://schemas.microsoft.com/office/powerpoint/2010/main" val="229379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r"/>
            <a:r>
              <a:rPr lang="en-US" sz="3200" dirty="0" smtClean="0">
                <a:latin typeface="Arial Black"/>
                <a:cs typeface="Arial Black"/>
              </a:rPr>
              <a:t>Issues around defining social presence</a:t>
            </a:r>
            <a:endParaRPr lang="en-US" sz="3200" dirty="0">
              <a:latin typeface="Arial Black"/>
              <a:cs typeface="Arial Black"/>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Arial"/>
                <a:cs typeface="Arial"/>
              </a:rPr>
              <a:t>How to operationalize (measure) social presence:</a:t>
            </a:r>
          </a:p>
          <a:p>
            <a:pPr marL="400050" lvl="1" indent="0">
              <a:buNone/>
            </a:pPr>
            <a:r>
              <a:rPr lang="en-US" sz="2400" dirty="0" smtClean="0">
                <a:latin typeface="Arial"/>
                <a:cs typeface="Arial"/>
              </a:rPr>
              <a:t>individual perceptions vs. media/course characteristics</a:t>
            </a:r>
          </a:p>
          <a:p>
            <a:pPr marL="400050" lvl="1" indent="0">
              <a:buNone/>
            </a:pPr>
            <a:r>
              <a:rPr lang="en-US" sz="2400" dirty="0">
                <a:latin typeface="Arial"/>
                <a:cs typeface="Arial"/>
              </a:rPr>
              <a:t>i</a:t>
            </a:r>
            <a:r>
              <a:rPr lang="en-US" sz="2400" dirty="0" smtClean="0">
                <a:latin typeface="Arial"/>
                <a:cs typeface="Arial"/>
              </a:rPr>
              <a:t>ndividual perceptions vs. individual behaviors</a:t>
            </a:r>
          </a:p>
          <a:p>
            <a:pPr marL="0" indent="0">
              <a:buNone/>
            </a:pPr>
            <a:r>
              <a:rPr lang="en-US" sz="2800" dirty="0" smtClean="0">
                <a:latin typeface="Arial"/>
                <a:cs typeface="Arial"/>
              </a:rPr>
              <a:t>How to conceptualize elements of social presence</a:t>
            </a:r>
          </a:p>
          <a:p>
            <a:pPr marL="400050" lvl="1" indent="0">
              <a:buNone/>
            </a:pPr>
            <a:r>
              <a:rPr lang="en-US" sz="2400" dirty="0" smtClean="0">
                <a:latin typeface="Arial"/>
                <a:cs typeface="Arial"/>
              </a:rPr>
              <a:t>in support of learning  vs. in support of community</a:t>
            </a:r>
          </a:p>
          <a:p>
            <a:pPr marL="400050" lvl="1" indent="0">
              <a:buNone/>
            </a:pPr>
            <a:r>
              <a:rPr lang="en-US" sz="2400" dirty="0" smtClean="0">
                <a:latin typeface="Arial"/>
                <a:cs typeface="Arial"/>
              </a:rPr>
              <a:t>taxonomy vs. set</a:t>
            </a:r>
          </a:p>
          <a:p>
            <a:pPr marL="0" indent="0">
              <a:buNone/>
            </a:pPr>
            <a:r>
              <a:rPr lang="en-US" sz="2800" dirty="0" smtClean="0">
                <a:latin typeface="Arial"/>
                <a:cs typeface="Arial"/>
              </a:rPr>
              <a:t>Is social presence the same for all actors?</a:t>
            </a:r>
          </a:p>
          <a:p>
            <a:pPr marL="400050" lvl="1" indent="0">
              <a:buNone/>
            </a:pPr>
            <a:r>
              <a:rPr lang="en-US" sz="2400" dirty="0">
                <a:latin typeface="Arial"/>
                <a:cs typeface="Arial"/>
              </a:rPr>
              <a:t>t</a:t>
            </a:r>
            <a:r>
              <a:rPr lang="en-US" sz="2400" dirty="0" smtClean="0">
                <a:latin typeface="Arial"/>
                <a:cs typeface="Arial"/>
              </a:rPr>
              <a:t>eachers vs. students</a:t>
            </a:r>
          </a:p>
          <a:p>
            <a:pPr marL="0" indent="0">
              <a:buNone/>
            </a:pPr>
            <a:endParaRPr lang="en-US" dirty="0"/>
          </a:p>
        </p:txBody>
      </p:sp>
    </p:spTree>
    <p:extLst>
      <p:ext uri="{BB962C8B-B14F-4D97-AF65-F5344CB8AC3E}">
        <p14:creationId xmlns:p14="http://schemas.microsoft.com/office/powerpoint/2010/main" val="224298069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845</TotalTime>
  <Words>3623</Words>
  <Application>Microsoft Office PowerPoint</Application>
  <PresentationFormat>On-screen Show (4:3)</PresentationFormat>
  <Paragraphs>230</Paragraphs>
  <Slides>31</Slides>
  <Notes>17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Office Theme</vt:lpstr>
      <vt:lpstr>Apex</vt:lpstr>
      <vt:lpstr>Photo Editor Photo</vt:lpstr>
      <vt:lpstr>Social Presence</vt:lpstr>
      <vt:lpstr>Presenter bios</vt:lpstr>
      <vt:lpstr>Defining Social Presence</vt:lpstr>
      <vt:lpstr>Historical perspective</vt:lpstr>
      <vt:lpstr>PowerPoint Presentation</vt:lpstr>
      <vt:lpstr>social presence as “a quality of a medium to project the salience of others in interpersonal communication”</vt:lpstr>
      <vt:lpstr>PowerPoint Presentation</vt:lpstr>
      <vt:lpstr>PowerPoint Presentation</vt:lpstr>
      <vt:lpstr>Issues around defining social presence</vt:lpstr>
      <vt:lpstr>Researching Social Presence: What Do We Know?</vt:lpstr>
      <vt:lpstr>PowerPoint Presentation</vt:lpstr>
      <vt:lpstr>What Do We Know</vt:lpstr>
      <vt:lpstr>Moving Beyond Research of the Participants: Environments</vt:lpstr>
      <vt:lpstr>PowerPoint Presentation</vt:lpstr>
      <vt:lpstr>Importance of SP as part of COI Model</vt:lpstr>
      <vt:lpstr>PowerPoint Presentation</vt:lpstr>
      <vt:lpstr>PowerPoint Presentation</vt:lpstr>
      <vt:lpstr>PowerPoint Presentation</vt:lpstr>
      <vt:lpstr>Where are We Headed Now?</vt:lpstr>
      <vt:lpstr>Social Presence in Action</vt:lpstr>
      <vt:lpstr>Obsessed w/ Social Presence</vt:lpstr>
      <vt:lpstr>Obsessed w/ Social Presence</vt:lpstr>
      <vt:lpstr>How do you intentionally try to establish social presence (between students) in your courses?</vt:lpstr>
      <vt:lpstr>Instructor Social Presence</vt:lpstr>
      <vt:lpstr>Do you (as the instructor) strive to establish your own social presence? If so, how do you do it? </vt:lpstr>
      <vt:lpstr>Social Presence and Beyond</vt:lpstr>
      <vt:lpstr>Extending social presence &amp; beyond</vt:lpstr>
      <vt:lpstr>PowerPoint Presentation</vt:lpstr>
      <vt:lpstr>Extending social presence &amp; beyond</vt:lpstr>
      <vt:lpstr>Extending social presence &amp; beyond</vt:lpstr>
      <vt:lpstr>PowerPoint Presentation</vt:lpstr>
    </vt:vector>
  </TitlesOfParts>
  <Company>University of Illinois Springfield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 Karen</dc:creator>
  <cp:lastModifiedBy>Swan, Karen</cp:lastModifiedBy>
  <cp:revision>58</cp:revision>
  <dcterms:created xsi:type="dcterms:W3CDTF">2013-05-28T16:21:54Z</dcterms:created>
  <dcterms:modified xsi:type="dcterms:W3CDTF">2013-06-05T15:13:53Z</dcterms:modified>
</cp:coreProperties>
</file>