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Default Extension="pict" ContentType="image/pict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50" d="100"/>
          <a:sy n="150" d="100"/>
        </p:scale>
        <p:origin x="-11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31095-D3A0-C242-BA48-208A11EB7990}" type="datetimeFigureOut">
              <a:rPr lang="en-US" smtClean="0"/>
              <a:t>9/16/13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90751-30D7-6643-8292-13F84E7E4D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BCA0C8-945F-FF4A-8A69-0DEADCCE63D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7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B2F6A7-F15B-C04E-BC7B-BC1D4CFD469F}" type="slidenum">
              <a:rPr lang="en-US">
                <a:ea typeface="ＭＳ Ｐゴシック" charset="-128"/>
                <a:cs typeface="ＭＳ Ｐゴシック" charset="-128"/>
              </a:rPr>
              <a:pPr>
                <a:defRPr/>
              </a:pPr>
              <a:t>13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82CF-2644-514C-ABE7-B4C79B6C6C24}" type="datetimeFigureOut">
              <a:rPr lang="en-US" smtClean="0"/>
              <a:pPr/>
              <a:t>9/16/13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CFD66-2346-E24A-8069-9BB9544A1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82CF-2644-514C-ABE7-B4C79B6C6C24}" type="datetimeFigureOut">
              <a:rPr lang="en-US" smtClean="0"/>
              <a:pPr/>
              <a:t>9/16/13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CFD66-2346-E24A-8069-9BB9544A1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82CF-2644-514C-ABE7-B4C79B6C6C24}" type="datetimeFigureOut">
              <a:rPr lang="en-US" smtClean="0"/>
              <a:pPr/>
              <a:t>9/16/13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CFD66-2346-E24A-8069-9BB9544A1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82CF-2644-514C-ABE7-B4C79B6C6C24}" type="datetimeFigureOut">
              <a:rPr lang="en-US" smtClean="0"/>
              <a:pPr/>
              <a:t>9/16/13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CFD66-2346-E24A-8069-9BB9544A1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82CF-2644-514C-ABE7-B4C79B6C6C24}" type="datetimeFigureOut">
              <a:rPr lang="en-US" smtClean="0"/>
              <a:pPr/>
              <a:t>9/16/13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CFD66-2346-E24A-8069-9BB9544A1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82CF-2644-514C-ABE7-B4C79B6C6C24}" type="datetimeFigureOut">
              <a:rPr lang="en-US" smtClean="0"/>
              <a:pPr/>
              <a:t>9/16/13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CFD66-2346-E24A-8069-9BB9544A1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82CF-2644-514C-ABE7-B4C79B6C6C24}" type="datetimeFigureOut">
              <a:rPr lang="en-US" smtClean="0"/>
              <a:pPr/>
              <a:t>9/16/13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CFD66-2346-E24A-8069-9BB9544A1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82CF-2644-514C-ABE7-B4C79B6C6C24}" type="datetimeFigureOut">
              <a:rPr lang="en-US" smtClean="0"/>
              <a:pPr/>
              <a:t>9/16/13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CFD66-2346-E24A-8069-9BB9544A1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82CF-2644-514C-ABE7-B4C79B6C6C24}" type="datetimeFigureOut">
              <a:rPr lang="en-US" smtClean="0"/>
              <a:pPr/>
              <a:t>9/16/13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CFD66-2346-E24A-8069-9BB9544A1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82CF-2644-514C-ABE7-B4C79B6C6C24}" type="datetimeFigureOut">
              <a:rPr lang="en-US" smtClean="0"/>
              <a:pPr/>
              <a:t>9/16/13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CFD66-2346-E24A-8069-9BB9544A1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82CF-2644-514C-ABE7-B4C79B6C6C24}" type="datetimeFigureOut">
              <a:rPr lang="en-US" smtClean="0"/>
              <a:pPr/>
              <a:t>9/16/13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CFD66-2346-E24A-8069-9BB9544A1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182CF-2644-514C-ABE7-B4C79B6C6C24}" type="datetimeFigureOut">
              <a:rPr lang="en-US" smtClean="0"/>
              <a:pPr/>
              <a:t>9/16/13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CFD66-2346-E24A-8069-9BB9544A1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aupress.ca" TargetMode="External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terrya@athabascau.ca" TargetMode="External"/><Relationship Id="rId4" Type="http://schemas.openxmlformats.org/officeDocument/2006/relationships/image" Target="../media/image7.png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Macintosh%20HD:Users:TerryA:Dropbox:Research%20Agenda%20book:01%20Book%20FINAL!!!:ODE_book_final.docx!OLE_LINK28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are we at with</a:t>
            </a:r>
            <a:r>
              <a:rPr lang="en-US" dirty="0" smtClean="0"/>
              <a:t> Online </a:t>
            </a:r>
            <a:r>
              <a:rPr lang="en-US" dirty="0" smtClean="0"/>
              <a:t>Education Research?</a:t>
            </a:r>
            <a:br>
              <a:rPr lang="en-US" dirty="0" smtClean="0"/>
            </a:br>
            <a:r>
              <a:rPr lang="en-US" dirty="0" smtClean="0"/>
              <a:t>A CIDER Workshop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Terry </a:t>
            </a:r>
            <a:r>
              <a:rPr lang="en-US" dirty="0" smtClean="0"/>
              <a:t>Anderson</a:t>
            </a:r>
          </a:p>
          <a:p>
            <a:r>
              <a:rPr lang="en-US" smtClean="0"/>
              <a:t>Athabasca </a:t>
            </a:r>
            <a:r>
              <a:rPr lang="en-US" dirty="0" smtClean="0"/>
              <a:t>University</a:t>
            </a:r>
            <a:endParaRPr lang="en-US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3900" y="6223000"/>
            <a:ext cx="18034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 TO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Connect will automatically place you in a group of 5.</a:t>
            </a:r>
          </a:p>
          <a:p>
            <a:r>
              <a:rPr lang="en-US" dirty="0" smtClean="0"/>
              <a:t>Your task:</a:t>
            </a:r>
          </a:p>
          <a:p>
            <a:pPr lvl="1"/>
            <a:r>
              <a:rPr lang="en-US" dirty="0" smtClean="0"/>
              <a:t>Introduce Yourselves</a:t>
            </a:r>
          </a:p>
          <a:p>
            <a:pPr lvl="1"/>
            <a:r>
              <a:rPr lang="en-US" dirty="0" smtClean="0"/>
              <a:t>Produce a list of 5 most pressing online Learning questions/issues you would like to see DE research focus on.</a:t>
            </a:r>
          </a:p>
          <a:p>
            <a:pPr lvl="1"/>
            <a:r>
              <a:rPr lang="en-US" dirty="0" smtClean="0"/>
              <a:t>Report of any issue you are currently doing formal research on</a:t>
            </a:r>
          </a:p>
          <a:p>
            <a:pPr lvl="1"/>
            <a:r>
              <a:rPr lang="en-US" dirty="0" smtClean="0"/>
              <a:t>Report back in 10 minutes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 idx="4294967295"/>
          </p:nvPr>
        </p:nvSpPr>
        <p:spPr>
          <a:xfrm>
            <a:off x="228600" y="2743200"/>
            <a:ext cx="4191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ea typeface="ＭＳ Ｐゴシック" charset="-128"/>
                <a:cs typeface="ＭＳ Ｐゴシック" charset="-128"/>
              </a:rPr>
              <a:t>Shameless Plug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> </a:t>
            </a:r>
            <a:br>
              <a:rPr lang="en-US" dirty="0" smtClean="0">
                <a:ea typeface="ＭＳ Ｐゴシック" charset="-128"/>
                <a:cs typeface="ＭＳ Ｐゴシック" charset="-128"/>
              </a:rPr>
            </a:br>
            <a:r>
              <a:rPr lang="en-US" dirty="0" smtClean="0">
                <a:solidFill>
                  <a:schemeClr val="accent2"/>
                </a:solidFill>
                <a:ea typeface="ＭＳ Ｐゴシック" charset="-128"/>
                <a:cs typeface="ＭＳ Ｐゴシック" charset="-128"/>
              </a:rPr>
              <a:t>Issues in Distance</a:t>
            </a:r>
            <a:br>
              <a:rPr lang="en-US" dirty="0" smtClean="0">
                <a:solidFill>
                  <a:schemeClr val="accent2"/>
                </a:solidFill>
                <a:ea typeface="ＭＳ Ｐゴシック" charset="-128"/>
                <a:cs typeface="ＭＳ Ｐゴシック" charset="-128"/>
              </a:rPr>
            </a:br>
            <a:r>
              <a:rPr lang="en-US" dirty="0" smtClean="0">
                <a:solidFill>
                  <a:schemeClr val="accent2"/>
                </a:solidFill>
                <a:ea typeface="ＭＳ Ｐゴシック" charset="-128"/>
                <a:cs typeface="ＭＳ Ｐゴシック" charset="-128"/>
              </a:rPr>
              <a:t>Education Series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/>
            </a:r>
            <a:br>
              <a:rPr lang="en-US" dirty="0" smtClean="0">
                <a:ea typeface="ＭＳ Ｐゴシック" charset="-128"/>
                <a:cs typeface="ＭＳ Ｐゴシック" charset="-128"/>
              </a:rPr>
            </a:br>
            <a:r>
              <a:rPr lang="en-US" dirty="0" smtClean="0">
                <a:ea typeface="ＭＳ Ｐゴシック" charset="-128"/>
                <a:cs typeface="ＭＳ Ｐゴシック" charset="-128"/>
              </a:rPr>
              <a:t>http://</a:t>
            </a:r>
            <a:r>
              <a:rPr lang="en-US" dirty="0" smtClean="0">
                <a:ea typeface="ＭＳ Ｐゴシック" charset="-128"/>
                <a:cs typeface="ＭＳ Ｐゴシック" charset="-128"/>
                <a:hlinkClick r:id="rId3" action="ppaction://hlinkfile"/>
              </a:rPr>
              <a:t>a</a:t>
            </a:r>
            <a:r>
              <a:rPr lang="en-US" dirty="0" smtClean="0">
                <a:hlinkClick r:id="rId3" action="ppaction://hlinkfile"/>
              </a:rPr>
              <a:t>upress.ca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8 Free books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49156" name="Picture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14800" y="152400"/>
            <a:ext cx="5029200" cy="6219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Available this fall</a:t>
            </a:r>
          </a:p>
          <a:p>
            <a:r>
              <a:rPr lang="en-US" dirty="0" smtClean="0"/>
              <a:t>Athabasca </a:t>
            </a:r>
            <a:r>
              <a:rPr lang="en-US" smtClean="0"/>
              <a:t>University Press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400" y="1417638"/>
            <a:ext cx="2684837" cy="36068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"/>
          <p:cNvSpPr>
            <a:spLocks noGrp="1" noChangeArrowheads="1"/>
          </p:cNvSpPr>
          <p:nvPr>
            <p:ph type="title"/>
          </p:nvPr>
        </p:nvSpPr>
        <p:spPr>
          <a:xfrm>
            <a:off x="1219200" y="-44450"/>
            <a:ext cx="8229600" cy="1546225"/>
          </a:xfrm>
        </p:spPr>
        <p:txBody>
          <a:bodyPr lIns="34290" tIns="34290" rIns="0" bIns="34290" rtlCol="0" anchor="b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 smtClean="0">
                <a:latin typeface="Arial" charset="0"/>
                <a:ea typeface="Arial" charset="0"/>
                <a:cs typeface="Arial" charset="0"/>
                <a:sym typeface="Arial" charset="0"/>
              </a:rPr>
              <a:t/>
            </a:r>
            <a:br>
              <a:rPr lang="en-US" sz="2800" b="1" dirty="0" smtClean="0">
                <a:latin typeface="Arial" charset="0"/>
                <a:ea typeface="Arial" charset="0"/>
                <a:cs typeface="Arial" charset="0"/>
                <a:sym typeface="Arial" charset="0"/>
              </a:rPr>
            </a:br>
            <a:r>
              <a:rPr lang="en-US" sz="2400" dirty="0" smtClean="0">
                <a:ea typeface="+mj-ea"/>
                <a:cs typeface="+mj-cs"/>
              </a:rPr>
              <a:t/>
            </a:r>
            <a:br>
              <a:rPr lang="en-US" sz="2400" dirty="0" smtClean="0">
                <a:ea typeface="+mj-ea"/>
                <a:cs typeface="+mj-cs"/>
              </a:rPr>
            </a:br>
            <a:r>
              <a:rPr lang="en-US" sz="2400" b="1" dirty="0" smtClean="0">
                <a:latin typeface="Arial" charset="0"/>
                <a:ea typeface="Arial" charset="0"/>
                <a:cs typeface="Arial" charset="0"/>
                <a:sym typeface="Arial" charset="0"/>
              </a:rPr>
              <a:t/>
            </a:r>
            <a:br>
              <a:rPr lang="en-US" sz="2400" b="1" dirty="0" smtClean="0">
                <a:latin typeface="Arial" charset="0"/>
                <a:ea typeface="Arial" charset="0"/>
                <a:cs typeface="Arial" charset="0"/>
                <a:sym typeface="Arial" charset="0"/>
              </a:rPr>
            </a:br>
            <a:endParaRPr lang="en-US" sz="4800" b="1" dirty="0" smtClean="0">
              <a:latin typeface="Arial" charset="0"/>
              <a:ea typeface="+mj-ea"/>
              <a:cs typeface="+mj-cs"/>
              <a:sym typeface="Arial" charset="0"/>
            </a:endParaRPr>
          </a:p>
        </p:txBody>
      </p:sp>
      <p:sp>
        <p:nvSpPr>
          <p:cNvPr id="69635" name="Rectangle 7"/>
          <p:cNvSpPr>
            <a:spLocks noGrp="1"/>
          </p:cNvSpPr>
          <p:nvPr>
            <p:ph idx="1"/>
          </p:nvPr>
        </p:nvSpPr>
        <p:spPr>
          <a:xfrm>
            <a:off x="685800" y="4191000"/>
            <a:ext cx="8229600" cy="4525963"/>
          </a:xfrm>
        </p:spPr>
        <p:txBody>
          <a:bodyPr lIns="82296" tIns="41148" rIns="126999" bIns="41148"/>
          <a:lstStyle/>
          <a:p>
            <a:pPr algn="r" eaLnBrk="1" hangingPunct="1">
              <a:spcBef>
                <a:spcPts val="1438"/>
              </a:spcBef>
              <a:buFont typeface="Arial" pitchFamily="-84" charset="0"/>
              <a:buNone/>
            </a:pPr>
            <a:r>
              <a:rPr lang="en-US">
                <a:solidFill>
                  <a:srgbClr val="000000"/>
                </a:solidFill>
                <a:latin typeface="Arial" pitchFamily="-84" charset="0"/>
                <a:ea typeface="Arial" pitchFamily="-84" charset="0"/>
                <a:cs typeface="Arial" pitchFamily="-84" charset="0"/>
                <a:sym typeface="Arial" pitchFamily="-84" charset="0"/>
              </a:rPr>
              <a:t>Terry Anderson  </a:t>
            </a:r>
            <a:r>
              <a:rPr lang="en-US">
                <a:solidFill>
                  <a:srgbClr val="000000"/>
                </a:solidFill>
                <a:latin typeface="Arial" pitchFamily="-84" charset="0"/>
                <a:ea typeface="Arial" pitchFamily="-84" charset="0"/>
                <a:cs typeface="Arial" pitchFamily="-84" charset="0"/>
                <a:sym typeface="Arial" pitchFamily="-84" charset="0"/>
                <a:hlinkClick r:id="rId3"/>
              </a:rPr>
              <a:t>terrya@athabascau.ca</a:t>
            </a:r>
            <a:endParaRPr lang="en-US" sz="1600">
              <a:solidFill>
                <a:srgbClr val="000000"/>
              </a:solidFill>
              <a:latin typeface="Arial" pitchFamily="-84" charset="0"/>
              <a:ea typeface="Arial" pitchFamily="-84" charset="0"/>
              <a:cs typeface="Arial" pitchFamily="-84" charset="0"/>
              <a:sym typeface="Arial" pitchFamily="-84" charset="0"/>
            </a:endParaRPr>
          </a:p>
          <a:p>
            <a:pPr algn="r" eaLnBrk="1" hangingPunct="1">
              <a:spcBef>
                <a:spcPts val="1438"/>
              </a:spcBef>
              <a:buFont typeface="Arial" pitchFamily="-84" charset="0"/>
              <a:buNone/>
            </a:pPr>
            <a:r>
              <a:rPr lang="en-US">
                <a:solidFill>
                  <a:srgbClr val="000000"/>
                </a:solidFill>
                <a:latin typeface="Arial" pitchFamily="-84" charset="0"/>
                <a:ea typeface="Arial" pitchFamily="-84" charset="0"/>
                <a:cs typeface="Arial" pitchFamily="-84" charset="0"/>
                <a:sym typeface="Arial" pitchFamily="-84" charset="0"/>
              </a:rPr>
              <a:t>Blog: terrya.edublogs.org</a:t>
            </a:r>
          </a:p>
        </p:txBody>
      </p:sp>
      <p:pic>
        <p:nvPicPr>
          <p:cNvPr id="69636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978525"/>
            <a:ext cx="36068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7" name="Rectangle 5"/>
          <p:cNvSpPr>
            <a:spLocks/>
          </p:cNvSpPr>
          <p:nvPr/>
        </p:nvSpPr>
        <p:spPr bwMode="auto">
          <a:xfrm>
            <a:off x="152400" y="1501775"/>
            <a:ext cx="7772400" cy="170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4290" tIns="34290" rIns="34290" bIns="34290">
            <a:prstTxWarp prst="textNoShape">
              <a:avLst/>
            </a:prstTxWarp>
          </a:bodyPr>
          <a:lstStyle/>
          <a:p>
            <a:pPr algn="ctr"/>
            <a:r>
              <a:rPr lang="en-US" sz="3800" dirty="0">
                <a:solidFill>
                  <a:srgbClr val="000000"/>
                </a:solidFill>
                <a:ea typeface="Arial" pitchFamily="-84" charset="0"/>
                <a:cs typeface="Arial" pitchFamily="-84" charset="0"/>
                <a:sym typeface="Arial" pitchFamily="-84" charset="0"/>
              </a:rPr>
              <a:t>Your comments</a:t>
            </a:r>
            <a:r>
              <a:rPr lang="en-US" sz="3800" dirty="0" smtClean="0">
                <a:solidFill>
                  <a:srgbClr val="000000"/>
                </a:solidFill>
                <a:ea typeface="Arial" pitchFamily="-84" charset="0"/>
                <a:cs typeface="Arial" pitchFamily="-84" charset="0"/>
                <a:sym typeface="Arial" pitchFamily="-84" charset="0"/>
              </a:rPr>
              <a:t> &amp; </a:t>
            </a:r>
          </a:p>
          <a:p>
            <a:pPr algn="ctr"/>
            <a:r>
              <a:rPr lang="en-US" sz="3800" dirty="0" smtClean="0">
                <a:solidFill>
                  <a:srgbClr val="000000"/>
                </a:solidFill>
                <a:ea typeface="Arial" pitchFamily="-84" charset="0"/>
                <a:cs typeface="Arial" pitchFamily="-84" charset="0"/>
                <a:sym typeface="Arial" pitchFamily="-84" charset="0"/>
              </a:rPr>
              <a:t>questions </a:t>
            </a:r>
          </a:p>
          <a:p>
            <a:pPr algn="ctr"/>
            <a:r>
              <a:rPr lang="en-US" sz="3800" dirty="0" smtClean="0">
                <a:solidFill>
                  <a:srgbClr val="000000"/>
                </a:solidFill>
                <a:ea typeface="Arial" pitchFamily="-84" charset="0"/>
                <a:cs typeface="Arial" pitchFamily="-84" charset="0"/>
                <a:sym typeface="Arial" pitchFamily="-84" charset="0"/>
              </a:rPr>
              <a:t>most </a:t>
            </a:r>
            <a:r>
              <a:rPr lang="en-US" sz="3800" dirty="0">
                <a:solidFill>
                  <a:srgbClr val="000000"/>
                </a:solidFill>
                <a:ea typeface="Arial" pitchFamily="-84" charset="0"/>
                <a:cs typeface="Arial" pitchFamily="-84" charset="0"/>
                <a:sym typeface="Arial" pitchFamily="-84" charset="0"/>
              </a:rPr>
              <a:t>welcomed!</a:t>
            </a:r>
          </a:p>
        </p:txBody>
      </p:sp>
      <p:pic>
        <p:nvPicPr>
          <p:cNvPr id="69638" name="Picture 5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73900" y="6223000"/>
            <a:ext cx="18034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40" name="TextBox 8"/>
          <p:cNvSpPr txBox="1">
            <a:spLocks noChangeArrowheads="1"/>
          </p:cNvSpPr>
          <p:nvPr/>
        </p:nvSpPr>
        <p:spPr bwMode="auto">
          <a:xfrm>
            <a:off x="381000" y="99536"/>
            <a:ext cx="822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468868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-228600"/>
            <a:ext cx="5067157" cy="6807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AU PRESS</a:t>
            </a:r>
          </a:p>
          <a:p>
            <a:r>
              <a:rPr lang="en-US" b="1" dirty="0" smtClean="0"/>
              <a:t>Setting </a:t>
            </a:r>
            <a:r>
              <a:rPr lang="en-US" b="1" dirty="0"/>
              <a:t>the scene: a framework of research areas in</a:t>
            </a:r>
            <a:r>
              <a:rPr lang="en-US" b="1" dirty="0" smtClean="0"/>
              <a:t> online </a:t>
            </a:r>
            <a:r>
              <a:rPr lang="en-US" b="1" dirty="0"/>
              <a:t>distance education</a:t>
            </a:r>
            <a:r>
              <a:rPr lang="en-US" b="1" dirty="0" smtClean="0"/>
              <a:t> </a:t>
            </a:r>
            <a:r>
              <a:rPr lang="en-US" dirty="0" smtClean="0"/>
              <a:t>Olaf </a:t>
            </a:r>
            <a:r>
              <a:rPr lang="en-US" dirty="0" err="1"/>
              <a:t>Zawacki</a:t>
            </a:r>
            <a:r>
              <a:rPr lang="en-US" dirty="0"/>
              <a:t>-Richter and Terry Anderson</a:t>
            </a:r>
            <a:endParaRPr lang="en-US" b="1" dirty="0"/>
          </a:p>
          <a:p>
            <a:endParaRPr lang="en-US" dirty="0"/>
          </a:p>
        </p:txBody>
      </p:sp>
      <p:pic>
        <p:nvPicPr>
          <p:cNvPr id="4" name="Bild 73"/>
          <p:cNvPicPr/>
          <p:nvPr/>
        </p:nvPicPr>
        <p:blipFill>
          <a:blip r:embed="rId2">
            <a:extLst>
              <a:ext uri="{28A0092B-C50C-407E-A947-70E740481C1C}">
                <a14:useLocalDpi xmlns:p="http://schemas.openxmlformats.org/presentationml/2006/main" xmlns:ve="http://schemas.openxmlformats.org/markup-compatibility/2006" xmlns:a14="http://schemas.microsoft.com/office/drawing/2010/main" xmlns:pic="http://schemas.openxmlformats.org/drawingml/2006/picture" xmlns:a="http://schemas.openxmlformats.org/drawingml/2006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r="http://schemas.openxmlformats.org/officeDocument/2006/relationships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1676400" y="3885565"/>
            <a:ext cx="5971540" cy="297243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Zawacki</a:t>
            </a:r>
            <a:r>
              <a:rPr lang="en-US" dirty="0"/>
              <a:t>-Richter (2009) carried out an international Delphi study</a:t>
            </a:r>
            <a:r>
              <a:rPr lang="en-US" dirty="0" smtClean="0"/>
              <a:t> </a:t>
            </a:r>
          </a:p>
          <a:p>
            <a:r>
              <a:rPr lang="en-US" dirty="0"/>
              <a:t>patterns in distance education research published in scholarly journals (</a:t>
            </a:r>
            <a:r>
              <a:rPr lang="en-US" dirty="0" err="1"/>
              <a:t>Zawacki</a:t>
            </a:r>
            <a:r>
              <a:rPr lang="en-US" dirty="0"/>
              <a:t>-Richter, </a:t>
            </a:r>
            <a:r>
              <a:rPr lang="en-US" dirty="0" err="1"/>
              <a:t>Bäcker</a:t>
            </a:r>
            <a:r>
              <a:rPr lang="en-US" dirty="0"/>
              <a:t> &amp; Vogt, 2009). 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Macro level: Distance education systems and theories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b="1" dirty="0" smtClean="0"/>
              <a:t>Access</a:t>
            </a:r>
            <a:r>
              <a:rPr lang="en-US" b="1" dirty="0"/>
              <a:t>, equity and </a:t>
            </a:r>
            <a:r>
              <a:rPr lang="en-US" b="1" dirty="0" smtClean="0"/>
              <a:t>ethics</a:t>
            </a:r>
            <a:endParaRPr lang="en-US" dirty="0" smtClean="0"/>
          </a:p>
          <a:p>
            <a:pPr lvl="1"/>
            <a:r>
              <a:rPr lang="en-US" b="1" dirty="0"/>
              <a:t>Globalization of education and cross-cultural </a:t>
            </a:r>
            <a:r>
              <a:rPr lang="en-US" b="1" dirty="0" smtClean="0"/>
              <a:t>aspects</a:t>
            </a:r>
            <a:endParaRPr lang="en-US" dirty="0" smtClean="0"/>
          </a:p>
          <a:p>
            <a:pPr lvl="1"/>
            <a:r>
              <a:rPr lang="en-US" b="1" dirty="0"/>
              <a:t>Distance teaching systems and </a:t>
            </a:r>
            <a:r>
              <a:rPr lang="en-US" b="1" dirty="0" smtClean="0"/>
              <a:t>institutions</a:t>
            </a:r>
            <a:endParaRPr lang="en-US" dirty="0" smtClean="0"/>
          </a:p>
          <a:p>
            <a:pPr lvl="1"/>
            <a:r>
              <a:rPr lang="en-US" b="1" dirty="0"/>
              <a:t>Theories and </a:t>
            </a:r>
            <a:r>
              <a:rPr lang="en-US" b="1" dirty="0" smtClean="0"/>
              <a:t>models</a:t>
            </a:r>
            <a:endParaRPr lang="en-US" dirty="0" smtClean="0"/>
          </a:p>
          <a:p>
            <a:pPr lvl="1"/>
            <a:r>
              <a:rPr lang="en-US" b="1" dirty="0"/>
              <a:t>Research methods in distance education and knowledge </a:t>
            </a:r>
            <a:r>
              <a:rPr lang="en-US" b="1" dirty="0" smtClean="0"/>
              <a:t>transfer</a:t>
            </a:r>
            <a:r>
              <a:rPr lang="en-US" i="1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Meso</a:t>
            </a:r>
            <a:r>
              <a:rPr lang="en-US" dirty="0" smtClean="0"/>
              <a:t> level: Management, organization and technology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b="1" dirty="0" smtClean="0"/>
              <a:t>Management </a:t>
            </a:r>
            <a:r>
              <a:rPr lang="en-US" b="1" dirty="0"/>
              <a:t>and  </a:t>
            </a:r>
            <a:r>
              <a:rPr lang="en-US" b="1" dirty="0" smtClean="0"/>
              <a:t>organization</a:t>
            </a:r>
            <a:endParaRPr lang="en-US" dirty="0" smtClean="0"/>
          </a:p>
          <a:p>
            <a:pPr lvl="0"/>
            <a:r>
              <a:rPr lang="en-US" b="1" dirty="0"/>
              <a:t>Costs and </a:t>
            </a:r>
            <a:r>
              <a:rPr lang="en-US" b="1" dirty="0" smtClean="0"/>
              <a:t>benefits</a:t>
            </a:r>
            <a:endParaRPr lang="en-US" dirty="0" smtClean="0"/>
          </a:p>
          <a:p>
            <a:pPr lvl="0"/>
            <a:r>
              <a:rPr lang="en-US" b="1" dirty="0"/>
              <a:t>Educational </a:t>
            </a:r>
            <a:r>
              <a:rPr lang="en-US" b="1" dirty="0" smtClean="0"/>
              <a:t>technology</a:t>
            </a:r>
            <a:endParaRPr lang="en-US" dirty="0" smtClean="0"/>
          </a:p>
          <a:p>
            <a:pPr lvl="0"/>
            <a:r>
              <a:rPr lang="en-US" b="1" dirty="0"/>
              <a:t>Innovation and </a:t>
            </a:r>
            <a:r>
              <a:rPr lang="en-US" b="1" dirty="0" smtClean="0"/>
              <a:t>change</a:t>
            </a:r>
            <a:endParaRPr lang="en-US" dirty="0" smtClean="0"/>
          </a:p>
          <a:p>
            <a:pPr lvl="0"/>
            <a:r>
              <a:rPr lang="en-US" b="1" dirty="0"/>
              <a:t>Professional development and faculty </a:t>
            </a:r>
            <a:r>
              <a:rPr lang="en-US" b="1" dirty="0" smtClean="0"/>
              <a:t>support</a:t>
            </a:r>
            <a:endParaRPr lang="en-US" dirty="0" smtClean="0"/>
          </a:p>
          <a:p>
            <a:pPr lvl="0"/>
            <a:r>
              <a:rPr lang="en-US" b="1" dirty="0"/>
              <a:t>Learner support </a:t>
            </a:r>
            <a:r>
              <a:rPr lang="en-US" b="1" dirty="0" smtClean="0"/>
              <a:t>services</a:t>
            </a:r>
            <a:endParaRPr lang="en-US" dirty="0" smtClean="0"/>
          </a:p>
          <a:p>
            <a:pPr lvl="0"/>
            <a:r>
              <a:rPr lang="en-US" b="1" dirty="0"/>
              <a:t>Quality </a:t>
            </a:r>
            <a:r>
              <a:rPr lang="en-US" b="1" dirty="0" smtClean="0"/>
              <a:t>assurance</a:t>
            </a:r>
          </a:p>
          <a:p>
            <a:pPr lvl="0"/>
            <a:r>
              <a:rPr lang="en-US" b="1" dirty="0" smtClean="0"/>
              <a:t>Drop Out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Micro level: Teaching and learning in distance education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Instructional </a:t>
            </a:r>
            <a:r>
              <a:rPr lang="en-US" b="1" dirty="0"/>
              <a:t>or learning </a:t>
            </a:r>
            <a:r>
              <a:rPr lang="en-US" b="1" dirty="0" smtClean="0"/>
              <a:t>design</a:t>
            </a:r>
            <a:endParaRPr lang="en-US" dirty="0" smtClean="0"/>
          </a:p>
          <a:p>
            <a:pPr lvl="0"/>
            <a:r>
              <a:rPr lang="en-US" b="1" dirty="0"/>
              <a:t>Interaction and communication in learning </a:t>
            </a:r>
            <a:r>
              <a:rPr lang="en-US" b="1" dirty="0" smtClean="0"/>
              <a:t>communities</a:t>
            </a:r>
            <a:endParaRPr lang="en-US" dirty="0" smtClean="0"/>
          </a:p>
          <a:p>
            <a:r>
              <a:rPr lang="en-US" b="1" dirty="0"/>
              <a:t>Learner </a:t>
            </a:r>
            <a:r>
              <a:rPr lang="en-US" b="1" dirty="0" smtClean="0"/>
              <a:t>characteristics</a:t>
            </a:r>
            <a:r>
              <a:rPr lang="en-US" i="1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300" y="546100"/>
            <a:ext cx="8661400" cy="57658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1828800" y="50800"/>
          <a:ext cx="5486400" cy="6756400"/>
        </p:xfrm>
        <a:graphic>
          <a:graphicData uri="http://schemas.openxmlformats.org/presentationml/2006/ole">
            <p:oleObj spid="_x0000_s21506" name="Document" r:id="rId3" imgW="5486400" imgH="6756400" progId="Word.Document.12">
              <p:link updateAutomatic="1"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269</Words>
  <Application>Microsoft Macintosh PowerPoint</Application>
  <PresentationFormat>On-screen Show (4:3)</PresentationFormat>
  <Paragraphs>45</Paragraphs>
  <Slides>13</Slides>
  <Notes>2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Macintosh HD:Users:TerryA:Dropbox:Research Agenda book:01 Book FINAL!!!:ODE_book_final.docx!OLE_LINK28</vt:lpstr>
      <vt:lpstr>Where are we at with Online Education Research? A CIDER Workshop</vt:lpstr>
      <vt:lpstr>Slide 2</vt:lpstr>
      <vt:lpstr>Method</vt:lpstr>
      <vt:lpstr>Slide 4</vt:lpstr>
      <vt:lpstr>Macro level: Distance education systems and theories </vt:lpstr>
      <vt:lpstr>Meso level: Management, organization and technology </vt:lpstr>
      <vt:lpstr>Micro level: Teaching and learning in distance education </vt:lpstr>
      <vt:lpstr>Slide 8</vt:lpstr>
      <vt:lpstr>Slide 9</vt:lpstr>
      <vt:lpstr>OVER TO YOU</vt:lpstr>
      <vt:lpstr>Shameless Plug  Issues in Distance Education Series http://aupress.ca  8 Free books  </vt:lpstr>
      <vt:lpstr>Slide 12</vt:lpstr>
      <vt:lpstr>   </vt:lpstr>
    </vt:vector>
  </TitlesOfParts>
  <Company>Athabasca University</Company>
  <LinksUpToDate>false</LinksUpToDate>
  <SharedDoc>false</SharedDoc>
  <HyperlinksChanged>false</HyperlinksChanged>
  <AppVersion>12.0258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are we at with Onlien Education Research? A CIDER Workshop</dc:title>
  <dc:creator>Terry Anderson User</dc:creator>
  <cp:lastModifiedBy>Terry Anderson User</cp:lastModifiedBy>
  <cp:revision>2</cp:revision>
  <dcterms:created xsi:type="dcterms:W3CDTF">2013-09-16T18:45:11Z</dcterms:created>
  <dcterms:modified xsi:type="dcterms:W3CDTF">2013-09-16T18:46:58Z</dcterms:modified>
</cp:coreProperties>
</file>