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61" r:id="rId3"/>
    <p:sldId id="266" r:id="rId4"/>
    <p:sldId id="270" r:id="rId5"/>
    <p:sldId id="267" r:id="rId6"/>
    <p:sldId id="268" r:id="rId7"/>
    <p:sldId id="269" r:id="rId8"/>
    <p:sldId id="271" r:id="rId9"/>
    <p:sldId id="272" r:id="rId10"/>
    <p:sldId id="273" r:id="rId11"/>
    <p:sldId id="274" r:id="rId12"/>
    <p:sldId id="275" r:id="rId13"/>
    <p:sldId id="276" r:id="rId14"/>
    <p:sldId id="264" r:id="rId15"/>
    <p:sldId id="277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81" r:id="rId28"/>
    <p:sldId id="293" r:id="rId2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3" autoAdjust="0"/>
    <p:restoredTop sz="91144" autoAdjust="0"/>
  </p:normalViewPr>
  <p:slideViewPr>
    <p:cSldViewPr>
      <p:cViewPr>
        <p:scale>
          <a:sx n="50" d="100"/>
          <a:sy n="50" d="100"/>
        </p:scale>
        <p:origin x="-1120" y="-5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D8136-CFD5-4CCE-87DA-EF447CA73D16}" type="datetimeFigureOut">
              <a:rPr lang="zh-CN" altLang="en-US" smtClean="0"/>
              <a:t>2013/10/14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22126-C130-4239-BC4F-28AFD58C35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5586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Good morning .professor </a:t>
            </a:r>
            <a:r>
              <a:rPr lang="en-US" altLang="zh-CN" dirty="0" err="1" smtClean="0"/>
              <a:t>anderson.Welcome</a:t>
            </a:r>
            <a:r>
              <a:rPr lang="en-US" altLang="zh-CN" dirty="0" smtClean="0"/>
              <a:t> to our </a:t>
            </a:r>
            <a:r>
              <a:rPr lang="en-US" altLang="zh-CN" dirty="0" err="1" smtClean="0"/>
              <a:t>Lab.My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name is </a:t>
            </a:r>
            <a:r>
              <a:rPr lang="en-US" altLang="zh-CN" dirty="0" err="1" smtClean="0"/>
              <a:t>wupengfei.I</a:t>
            </a:r>
            <a:r>
              <a:rPr lang="en-US" altLang="zh-CN" baseline="0" dirty="0" smtClean="0"/>
              <a:t> am a PhD student .My supervisor is Prof. Yu </a:t>
            </a:r>
            <a:r>
              <a:rPr lang="en-US" altLang="zh-CN" baseline="0" dirty="0" err="1" smtClean="0"/>
              <a:t>Shengquan</a:t>
            </a:r>
            <a:r>
              <a:rPr lang="en-US" altLang="zh-CN" baseline="0" dirty="0" smtClean="0"/>
              <a:t>.</a:t>
            </a:r>
          </a:p>
          <a:p>
            <a:r>
              <a:rPr lang="en-US" altLang="zh-CN" dirty="0" smtClean="0"/>
              <a:t>Now I am very glad to introduce the application</a:t>
            </a:r>
            <a:r>
              <a:rPr lang="en-US" altLang="zh-CN" baseline="0" dirty="0" smtClean="0"/>
              <a:t> scenarios of LCS and give you a demo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I take the course of “New Development of Educational Technology” for example.</a:t>
            </a:r>
          </a:p>
          <a:p>
            <a:r>
              <a:rPr lang="en-US" altLang="zh-CN" b="1" dirty="0" smtClean="0"/>
              <a:t>scenarios</a:t>
            </a:r>
          </a:p>
          <a:p>
            <a:r>
              <a:rPr lang="zh-CN" altLang="en-US" dirty="0" smtClean="0"/>
              <a:t>英 </a:t>
            </a:r>
            <a:r>
              <a:rPr lang="en-US" altLang="zh-CN" b="1" dirty="0" smtClean="0"/>
              <a:t>[</a:t>
            </a:r>
            <a:r>
              <a:rPr lang="en-US" altLang="zh-CN" b="1" dirty="0" err="1" smtClean="0"/>
              <a:t>sɪ'nɑ:ri:əʊz</a:t>
            </a:r>
            <a:r>
              <a:rPr lang="en-US" altLang="zh-CN" b="1" dirty="0" smtClean="0"/>
              <a:t>]</a:t>
            </a:r>
            <a:r>
              <a:rPr lang="en-US" altLang="zh-CN" dirty="0" smtClean="0"/>
              <a:t> </a:t>
            </a:r>
            <a:r>
              <a:rPr lang="zh-CN" altLang="en-US" dirty="0" smtClean="0"/>
              <a:t>美 </a:t>
            </a:r>
            <a:r>
              <a:rPr lang="en-US" altLang="zh-CN" b="1" dirty="0" smtClean="0"/>
              <a:t>[</a:t>
            </a:r>
            <a:r>
              <a:rPr lang="en-US" altLang="zh-CN" b="1" dirty="0" err="1" smtClean="0"/>
              <a:t>sɪ'nɑ:ri:oʊz</a:t>
            </a:r>
            <a:r>
              <a:rPr lang="en-US" altLang="zh-CN" b="1" dirty="0" smtClean="0"/>
              <a:t>]</a:t>
            </a:r>
            <a:r>
              <a:rPr lang="en-US" altLang="zh-CN" dirty="0" smtClean="0"/>
              <a:t>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22126-C130-4239-BC4F-28AFD58C353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399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C2D01-9F15-4A36-9B40-F6DC1A792988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2498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5865E-3104-4818-9C55-6E55BAD53691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5865E-3104-4818-9C55-6E55BAD53691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LCS is not only a CMS, but also provide functions of LMS</a:t>
            </a:r>
          </a:p>
          <a:p>
            <a:r>
              <a:rPr lang="en-US" altLang="zh-CN" dirty="0" smtClean="0"/>
              <a:t>Besides continuously emerging resources, there are also abundant  learning activities and kinds of personal gadgets for learning</a:t>
            </a:r>
          </a:p>
          <a:p>
            <a:r>
              <a:rPr lang="en-US" altLang="zh-CN" dirty="0" smtClean="0"/>
              <a:t>Learning community can help to aggregate contacts and organization wisdom, promote communications among staff</a:t>
            </a:r>
          </a:p>
          <a:p>
            <a:r>
              <a:rPr lang="en-US" altLang="zh-CN" dirty="0" smtClean="0"/>
              <a:t>Online  assessment based on the learning procedural information can drive employees online learning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5865E-3104-4818-9C55-6E55BAD53691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All the above are the application </a:t>
            </a:r>
            <a:r>
              <a:rPr lang="en-US" altLang="zh-CN" dirty="0" err="1" smtClean="0"/>
              <a:t>scenarios.Next</a:t>
            </a:r>
            <a:r>
              <a:rPr lang="en-US" altLang="zh-CN" baseline="0" dirty="0" smtClean="0"/>
              <a:t> I will introduce ongoing exploration of learning cell.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22126-C130-4239-BC4F-28AFD58C353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1162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5865E-3104-4818-9C55-6E55BAD53691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Now let us look</a:t>
            </a:r>
            <a:r>
              <a:rPr lang="en-US" altLang="zh-CN" baseline="0" dirty="0" smtClean="0"/>
              <a:t> at a demo of multiple learning models based on LCS . The multiple learning models include learning by reading…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5865E-3104-4818-9C55-6E55BAD53691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polymerization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[英]</a:t>
            </a:r>
            <a:r>
              <a:rPr lang="en-US" altLang="zh-C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[ˌ</a:t>
            </a:r>
            <a:r>
              <a:rPr lang="en-US" altLang="zh-CN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pɔliməraiˈzeiʃən</a:t>
            </a:r>
            <a:r>
              <a:rPr lang="en-US" altLang="zh-C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r>
              <a:rPr lang="en-US" altLang="zh-CN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" action="ppaction://hlinkfile"/>
              </a:rPr>
              <a:t> 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[美]</a:t>
            </a:r>
            <a:r>
              <a:rPr lang="en-US" altLang="zh-C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en-US" altLang="zh-CN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pəˌlɪmərɪˈzeʃən</a:t>
            </a:r>
            <a:r>
              <a:rPr lang="en-US" altLang="zh-C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ˈ</a:t>
            </a:r>
            <a:r>
              <a:rPr lang="en-US" altLang="zh-CN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pɑləmə</a:t>
            </a:r>
            <a:r>
              <a:rPr lang="en-US" altLang="zh-C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-]</a:t>
            </a:r>
            <a:r>
              <a:rPr lang="en-US" altLang="zh-CN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" action="ppaction://hlinkfile"/>
              </a:rPr>
              <a:t> 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22126-C130-4239-BC4F-28AFD58C353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4094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cognition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[英]</a:t>
            </a:r>
            <a:r>
              <a:rPr lang="en-US" altLang="zh-C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en-US" altLang="zh-CN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kɔɡˈniʃən</a:t>
            </a:r>
            <a:r>
              <a:rPr lang="en-US" altLang="zh-C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22126-C130-4239-BC4F-28AFD58C353E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49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2013/10/14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2013/10/14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2013/10/14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2013/10/14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2013/10/14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2013/10/14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2013/10/14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lcell.bnu.edu.cn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zh-CN" sz="4000" dirty="0" err="1" smtClean="0"/>
              <a:t>Pengfei</a:t>
            </a:r>
            <a:r>
              <a:rPr lang="en-US" altLang="zh-CN" sz="4000" dirty="0" smtClean="0"/>
              <a:t>  Wu</a:t>
            </a:r>
          </a:p>
          <a:p>
            <a:pPr marL="0" indent="0" algn="ctr">
              <a:buNone/>
            </a:pPr>
            <a:r>
              <a:rPr lang="en-US" altLang="zh-CN" dirty="0" smtClean="0"/>
              <a:t>PhD </a:t>
            </a:r>
            <a:r>
              <a:rPr lang="en-US" altLang="zh-CN" dirty="0"/>
              <a:t>Student in </a:t>
            </a:r>
            <a:r>
              <a:rPr lang="en-US" altLang="zh-CN" dirty="0" smtClean="0"/>
              <a:t>BNU</a:t>
            </a:r>
            <a:endParaRPr lang="en-US" altLang="zh-CN" dirty="0"/>
          </a:p>
          <a:p>
            <a:pPr marL="0" indent="0" algn="ctr">
              <a:buNone/>
            </a:pPr>
            <a:r>
              <a:rPr lang="en-US" altLang="zh-CN" dirty="0" smtClean="0"/>
              <a:t>Email:wupengfei_2000@163.com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5300" dirty="0" smtClean="0"/>
              <a:t>Introduction to LCS(2)-</a:t>
            </a:r>
            <a:br>
              <a:rPr lang="en-US" altLang="zh-CN" sz="5300" dirty="0" smtClean="0"/>
            </a:br>
            <a:r>
              <a:rPr lang="en-US" altLang="zh-CN" sz="2800" dirty="0"/>
              <a:t>Application </a:t>
            </a:r>
            <a:r>
              <a:rPr lang="en-US" altLang="zh-CN" sz="2800" dirty="0" err="1" smtClean="0"/>
              <a:t>Scenarios</a:t>
            </a:r>
            <a:r>
              <a:rPr lang="en-US" altLang="zh-CN" sz="2800" dirty="0" err="1"/>
              <a:t>,</a:t>
            </a:r>
            <a:r>
              <a:rPr lang="en-US" altLang="zh-CN" sz="2800" dirty="0" err="1" smtClean="0"/>
              <a:t>Ongoing</a:t>
            </a:r>
            <a:r>
              <a:rPr lang="en-US" altLang="zh-CN" sz="2800" dirty="0" smtClean="0"/>
              <a:t> Exploration and </a:t>
            </a:r>
            <a:r>
              <a:rPr lang="en-US" altLang="zh-CN" sz="2800" dirty="0"/>
              <a:t>Demo</a:t>
            </a:r>
            <a:endParaRPr lang="zh-CN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755576" y="4005064"/>
            <a:ext cx="79208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dirty="0" smtClean="0">
                <a:solidFill>
                  <a:schemeClr val="bg1"/>
                </a:solidFill>
              </a:rPr>
              <a:t>Ema@gmail.com</a:t>
            </a:r>
            <a:endParaRPr lang="en-US" altLang="zh-CN" sz="1600" b="0" dirty="0" smtClean="0">
              <a:solidFill>
                <a:schemeClr val="bg1"/>
              </a:solidFill>
            </a:endParaRPr>
          </a:p>
          <a:p>
            <a:pPr algn="ctr"/>
            <a:r>
              <a:rPr lang="en-US" altLang="zh-CN" sz="2000" b="0" dirty="0" smtClean="0"/>
              <a:t>Modern </a:t>
            </a:r>
            <a:r>
              <a:rPr lang="en-US" altLang="zh-CN" sz="2000" b="0" dirty="0"/>
              <a:t>Educational Technology Research </a:t>
            </a:r>
            <a:r>
              <a:rPr lang="en-US" altLang="zh-CN" sz="2000" b="0" dirty="0" smtClean="0"/>
              <a:t>Institute</a:t>
            </a:r>
          </a:p>
          <a:p>
            <a:pPr algn="ctr"/>
            <a:r>
              <a:rPr lang="en-US" altLang="zh-CN" sz="2000" b="0" dirty="0" smtClean="0"/>
              <a:t>School of Educational Technology</a:t>
            </a:r>
            <a:r>
              <a:rPr lang="zh-CN" altLang="en-US" sz="2000" b="0" dirty="0" smtClean="0"/>
              <a:t>，</a:t>
            </a:r>
            <a:r>
              <a:rPr lang="en-US" altLang="zh-CN" sz="2000" b="0" dirty="0" smtClean="0"/>
              <a:t>Faculty of Education</a:t>
            </a:r>
            <a:r>
              <a:rPr lang="zh-CN" altLang="en-US" sz="2000" b="0" dirty="0" smtClean="0"/>
              <a:t>，</a:t>
            </a:r>
            <a:endParaRPr lang="en-US" altLang="zh-CN" sz="2000" b="0" dirty="0" smtClean="0"/>
          </a:p>
          <a:p>
            <a:pPr algn="ctr"/>
            <a:r>
              <a:rPr lang="en-US" altLang="zh-CN" sz="2000" dirty="0"/>
              <a:t>The Joint Laboratory for Mobile Learning</a:t>
            </a:r>
            <a:r>
              <a:rPr lang="zh-CN" altLang="en-US" sz="2000" dirty="0"/>
              <a:t>，</a:t>
            </a:r>
            <a:r>
              <a:rPr lang="en-US" altLang="zh-CN" sz="2000" dirty="0"/>
              <a:t>Ministry of Education- China Mobile Communications Corporation</a:t>
            </a:r>
            <a:endParaRPr lang="en-US" altLang="zh-CN" sz="2000" b="0" dirty="0" smtClean="0"/>
          </a:p>
          <a:p>
            <a:pPr algn="ctr"/>
            <a:r>
              <a:rPr lang="en-US" altLang="zh-CN" sz="2000" b="0" dirty="0" smtClean="0"/>
              <a:t>Beijing Normal University</a:t>
            </a:r>
            <a:endParaRPr lang="en-US" altLang="zh-CN" sz="2000" b="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455848"/>
            <a:ext cx="1269526" cy="136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22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5830" y="1124744"/>
            <a:ext cx="8332633" cy="563563"/>
          </a:xfrm>
        </p:spPr>
        <p:txBody>
          <a:bodyPr/>
          <a:lstStyle/>
          <a:p>
            <a:pPr algn="l"/>
            <a:r>
              <a:rPr lang="en-US" altLang="zh-CN" sz="2400" dirty="0" smtClean="0"/>
              <a:t>3. Learning Model </a:t>
            </a:r>
            <a:r>
              <a:rPr lang="en-US" altLang="zh-CN" sz="2400" dirty="0"/>
              <a:t>D</a:t>
            </a:r>
            <a:r>
              <a:rPr lang="en-US" altLang="zh-CN" sz="2400" dirty="0" smtClean="0"/>
              <a:t>esign for U-Learning </a:t>
            </a:r>
            <a:r>
              <a:rPr lang="en-US" altLang="zh-CN" sz="2400" dirty="0"/>
              <a:t>B</a:t>
            </a:r>
            <a:r>
              <a:rPr lang="en-US" altLang="zh-CN" sz="2400" dirty="0" smtClean="0"/>
              <a:t>ased on LC</a:t>
            </a:r>
            <a:endParaRPr lang="zh-CN" alt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030098"/>
            <a:ext cx="7829576" cy="4567254"/>
          </a:xfrm>
        </p:spPr>
        <p:txBody>
          <a:bodyPr/>
          <a:lstStyle/>
          <a:p>
            <a:r>
              <a:rPr lang="en-US" altLang="zh-CN" sz="2400" dirty="0" smtClean="0"/>
              <a:t>Research Goal</a:t>
            </a:r>
          </a:p>
          <a:p>
            <a:pPr lvl="1"/>
            <a:r>
              <a:rPr lang="en-US" altLang="zh-CN" sz="2000" dirty="0" smtClean="0"/>
              <a:t>Design an effective multidimensional learning model based on learning cell and validate the effect</a:t>
            </a:r>
          </a:p>
        </p:txBody>
      </p:sp>
      <p:pic>
        <p:nvPicPr>
          <p:cNvPr id="7" name="Picture 2" descr="http://www.westga.edu/assetsDept/excel/Learning_Mod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628981">
            <a:off x="4472878" y="3379460"/>
            <a:ext cx="2353177" cy="30455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/>
          <p:cNvSpPr/>
          <p:nvPr/>
        </p:nvSpPr>
        <p:spPr bwMode="auto">
          <a:xfrm>
            <a:off x="-7309320" y="188640"/>
            <a:ext cx="11212513" cy="804672"/>
          </a:xfrm>
          <a:prstGeom prst="rect">
            <a:avLst/>
          </a:prstGeom>
          <a:solidFill>
            <a:srgbClr val="F09B2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521208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2062163" indent="-2062163" algn="r"/>
            <a:r>
              <a:rPr lang="en-US" sz="2400" b="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itchFamily="34" charset="-122"/>
                <a:ea typeface="微软雅黑" pitchFamily="34" charset="-122"/>
              </a:rPr>
              <a:t>Ongoing Exploration</a:t>
            </a:r>
            <a:endParaRPr lang="en-US" sz="2400" b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640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24"/>
    </mc:Choice>
    <mc:Fallback xmlns="">
      <p:transition spd="slow" advTm="472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8520" y="1196752"/>
            <a:ext cx="9144000" cy="563563"/>
          </a:xfrm>
        </p:spPr>
        <p:txBody>
          <a:bodyPr/>
          <a:lstStyle/>
          <a:p>
            <a:pPr algn="l"/>
            <a:r>
              <a:rPr lang="en-US" altLang="zh-CN" sz="2400" dirty="0" smtClean="0"/>
              <a:t>4. Automatic Construction of  Visual Social and Knowledge Network</a:t>
            </a:r>
            <a:endParaRPr lang="zh-CN" alt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886082"/>
            <a:ext cx="8291264" cy="4567254"/>
          </a:xfrm>
        </p:spPr>
        <p:txBody>
          <a:bodyPr/>
          <a:lstStyle/>
          <a:p>
            <a:r>
              <a:rPr lang="en-US" altLang="zh-CN" sz="2400" dirty="0" smtClean="0"/>
              <a:t>Research Goal</a:t>
            </a:r>
          </a:p>
          <a:p>
            <a:pPr lvl="1"/>
            <a:r>
              <a:rPr lang="en-US" altLang="zh-CN" sz="2000" dirty="0" smtClean="0"/>
              <a:t>Automatically construct social and knowledge network through mining kinds of learning procedural information (comment, create, annotation, invitation, add friends, questions and answer, test…)</a:t>
            </a:r>
            <a:endParaRPr lang="en-US" altLang="zh-CN" b="1" dirty="0" smtClean="0"/>
          </a:p>
          <a:p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2342096" y="3429000"/>
            <a:ext cx="6550384" cy="3150926"/>
            <a:chOff x="604837" y="1416718"/>
            <a:chExt cx="7934325" cy="4024563"/>
          </a:xfrm>
        </p:grpSpPr>
        <p:sp>
          <p:nvSpPr>
            <p:cNvPr id="11" name="笑脸 10"/>
            <p:cNvSpPr/>
            <p:nvPr/>
          </p:nvSpPr>
          <p:spPr>
            <a:xfrm>
              <a:off x="4271962" y="3616993"/>
              <a:ext cx="476250" cy="476250"/>
            </a:xfrm>
            <a:prstGeom prst="smileyFac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zh-CN" altLang="en-US" sz="1000"/>
            </a:p>
          </p:txBody>
        </p:sp>
        <p:sp>
          <p:nvSpPr>
            <p:cNvPr id="12" name="椭圆 11"/>
            <p:cNvSpPr/>
            <p:nvPr/>
          </p:nvSpPr>
          <p:spPr>
            <a:xfrm>
              <a:off x="3319461" y="2169192"/>
              <a:ext cx="576514" cy="57651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1400" b="0" dirty="0" err="1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Lc</a:t>
              </a:r>
              <a:endParaRPr lang="zh-CN" altLang="en-US" sz="1400" b="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4329111" y="2493042"/>
              <a:ext cx="576514" cy="57651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1400" b="0">
                  <a:solidFill>
                    <a:schemeClr val="lt1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Lc</a:t>
              </a:r>
              <a:endParaRPr lang="zh-CN" altLang="en-US" sz="1400" b="0">
                <a:solidFill>
                  <a:schemeClr val="lt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776411" y="4559967"/>
              <a:ext cx="576514" cy="57651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1400" b="0">
                  <a:solidFill>
                    <a:schemeClr val="lt1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Lc</a:t>
              </a:r>
              <a:endParaRPr lang="zh-CN" altLang="en-US" sz="1400" b="0">
                <a:solidFill>
                  <a:schemeClr val="lt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757611" y="4864767"/>
              <a:ext cx="576514" cy="57651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/>
              <a:r>
                <a:rPr lang="en-US" altLang="zh-CN" sz="1400" b="0">
                  <a:solidFill>
                    <a:schemeClr val="lt1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Lc</a:t>
              </a:r>
              <a:endParaRPr lang="zh-CN" altLang="en-US" sz="1400" b="0">
                <a:solidFill>
                  <a:schemeClr val="lt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6357936" y="2607342"/>
              <a:ext cx="576514" cy="57651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1400" b="0">
                  <a:solidFill>
                    <a:schemeClr val="lt1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Lc</a:t>
              </a:r>
              <a:endParaRPr lang="zh-CN" altLang="en-US" sz="1400" b="0">
                <a:solidFill>
                  <a:schemeClr val="lt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2528886" y="3350292"/>
              <a:ext cx="576514" cy="57651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1400" b="0">
                  <a:solidFill>
                    <a:schemeClr val="lt1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Lc</a:t>
              </a:r>
              <a:endParaRPr lang="zh-CN" altLang="en-US" sz="1400" b="0">
                <a:solidFill>
                  <a:schemeClr val="lt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8" name="笑脸 17"/>
            <p:cNvSpPr/>
            <p:nvPr/>
          </p:nvSpPr>
          <p:spPr>
            <a:xfrm>
              <a:off x="1690687" y="2083468"/>
              <a:ext cx="476250" cy="476250"/>
            </a:xfrm>
            <a:prstGeom prst="smileyFac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zh-CN" altLang="en-US" sz="1000"/>
            </a:p>
          </p:txBody>
        </p:sp>
        <p:sp>
          <p:nvSpPr>
            <p:cNvPr id="19" name="笑脸 18"/>
            <p:cNvSpPr/>
            <p:nvPr/>
          </p:nvSpPr>
          <p:spPr>
            <a:xfrm>
              <a:off x="8062912" y="3597943"/>
              <a:ext cx="476250" cy="476250"/>
            </a:xfrm>
            <a:prstGeom prst="smileyFac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zh-CN" altLang="en-US" sz="1000"/>
            </a:p>
          </p:txBody>
        </p:sp>
        <p:sp>
          <p:nvSpPr>
            <p:cNvPr id="20" name="笑脸 19"/>
            <p:cNvSpPr/>
            <p:nvPr/>
          </p:nvSpPr>
          <p:spPr>
            <a:xfrm>
              <a:off x="6138862" y="3769393"/>
              <a:ext cx="476250" cy="476250"/>
            </a:xfrm>
            <a:prstGeom prst="smileyFac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zh-CN" altLang="en-US" sz="1000"/>
            </a:p>
          </p:txBody>
        </p:sp>
        <p:sp>
          <p:nvSpPr>
            <p:cNvPr id="21" name="笑脸 20"/>
            <p:cNvSpPr/>
            <p:nvPr/>
          </p:nvSpPr>
          <p:spPr>
            <a:xfrm>
              <a:off x="6100762" y="4493293"/>
              <a:ext cx="476250" cy="476250"/>
            </a:xfrm>
            <a:prstGeom prst="smileyFac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zh-CN" altLang="en-US" sz="1000"/>
            </a:p>
          </p:txBody>
        </p:sp>
        <p:cxnSp>
          <p:nvCxnSpPr>
            <p:cNvPr id="22" name="直接箭头连接符 21"/>
            <p:cNvCxnSpPr>
              <a:stCxn id="11" idx="0"/>
              <a:endCxn id="13" idx="3"/>
            </p:cNvCxnSpPr>
            <p:nvPr/>
          </p:nvCxnSpPr>
          <p:spPr>
            <a:xfrm flipH="1" flipV="1">
              <a:off x="4413540" y="2985127"/>
              <a:ext cx="96547" cy="6318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>
              <a:stCxn id="11" idx="6"/>
              <a:endCxn id="16" idx="2"/>
            </p:cNvCxnSpPr>
            <p:nvPr/>
          </p:nvCxnSpPr>
          <p:spPr>
            <a:xfrm flipV="1">
              <a:off x="4748212" y="2895599"/>
              <a:ext cx="1609724" cy="95951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>
              <a:stCxn id="21" idx="2"/>
              <a:endCxn id="15" idx="6"/>
            </p:cNvCxnSpPr>
            <p:nvPr/>
          </p:nvCxnSpPr>
          <p:spPr>
            <a:xfrm flipH="1">
              <a:off x="4334125" y="4731418"/>
              <a:ext cx="1766637" cy="42160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>
              <a:stCxn id="11" idx="2"/>
              <a:endCxn id="17" idx="6"/>
            </p:cNvCxnSpPr>
            <p:nvPr/>
          </p:nvCxnSpPr>
          <p:spPr>
            <a:xfrm flipH="1" flipV="1">
              <a:off x="3105400" y="3638549"/>
              <a:ext cx="1166562" cy="2165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>
              <a:stCxn id="18" idx="6"/>
              <a:endCxn id="12" idx="2"/>
            </p:cNvCxnSpPr>
            <p:nvPr/>
          </p:nvCxnSpPr>
          <p:spPr>
            <a:xfrm>
              <a:off x="2166937" y="2321593"/>
              <a:ext cx="1152524" cy="1358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直接箭头连接符 26"/>
            <p:cNvCxnSpPr>
              <a:stCxn id="12" idx="3"/>
              <a:endCxn id="17" idx="7"/>
            </p:cNvCxnSpPr>
            <p:nvPr/>
          </p:nvCxnSpPr>
          <p:spPr>
            <a:xfrm flipH="1">
              <a:off x="3020971" y="2661277"/>
              <a:ext cx="382919" cy="7734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直接箭头连接符 27"/>
            <p:cNvCxnSpPr>
              <a:stCxn id="17" idx="3"/>
              <a:endCxn id="14" idx="7"/>
            </p:cNvCxnSpPr>
            <p:nvPr/>
          </p:nvCxnSpPr>
          <p:spPr>
            <a:xfrm flipH="1">
              <a:off x="2268496" y="3842377"/>
              <a:ext cx="344819" cy="80201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直接箭头连接符 28"/>
            <p:cNvCxnSpPr>
              <a:stCxn id="17" idx="4"/>
              <a:endCxn id="15" idx="1"/>
            </p:cNvCxnSpPr>
            <p:nvPr/>
          </p:nvCxnSpPr>
          <p:spPr>
            <a:xfrm>
              <a:off x="2817143" y="3926806"/>
              <a:ext cx="1024897" cy="102239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直接箭头连接符 29"/>
            <p:cNvCxnSpPr>
              <a:stCxn id="13" idx="6"/>
              <a:endCxn id="16" idx="1"/>
            </p:cNvCxnSpPr>
            <p:nvPr/>
          </p:nvCxnSpPr>
          <p:spPr>
            <a:xfrm flipV="1">
              <a:off x="4905625" y="2691771"/>
              <a:ext cx="1536740" cy="8952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直接箭头连接符 30"/>
            <p:cNvCxnSpPr>
              <a:stCxn id="19" idx="2"/>
              <a:endCxn id="16" idx="6"/>
            </p:cNvCxnSpPr>
            <p:nvPr/>
          </p:nvCxnSpPr>
          <p:spPr>
            <a:xfrm flipH="1" flipV="1">
              <a:off x="6934450" y="2895599"/>
              <a:ext cx="1128462" cy="9404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直接箭头连接符 31"/>
            <p:cNvCxnSpPr>
              <a:stCxn id="11" idx="5"/>
              <a:endCxn id="20" idx="2"/>
            </p:cNvCxnSpPr>
            <p:nvPr/>
          </p:nvCxnSpPr>
          <p:spPr>
            <a:xfrm flipV="1">
              <a:off x="4678467" y="4007518"/>
              <a:ext cx="1460395" cy="1598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直接箭头连接符 32"/>
            <p:cNvCxnSpPr>
              <a:stCxn id="20" idx="6"/>
              <a:endCxn id="19" idx="3"/>
            </p:cNvCxnSpPr>
            <p:nvPr/>
          </p:nvCxnSpPr>
          <p:spPr>
            <a:xfrm flipV="1">
              <a:off x="6615112" y="4004448"/>
              <a:ext cx="1517545" cy="307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直接箭头连接符 33"/>
            <p:cNvCxnSpPr>
              <a:stCxn id="11" idx="4"/>
              <a:endCxn id="21" idx="2"/>
            </p:cNvCxnSpPr>
            <p:nvPr/>
          </p:nvCxnSpPr>
          <p:spPr>
            <a:xfrm>
              <a:off x="4510087" y="4093243"/>
              <a:ext cx="1590675" cy="63817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5" name="直接箭头连接符 34"/>
            <p:cNvCxnSpPr>
              <a:stCxn id="21" idx="6"/>
              <a:endCxn id="19" idx="4"/>
            </p:cNvCxnSpPr>
            <p:nvPr/>
          </p:nvCxnSpPr>
          <p:spPr>
            <a:xfrm flipV="1">
              <a:off x="6577012" y="4074193"/>
              <a:ext cx="1724025" cy="65722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36" name="笑脸 35"/>
            <p:cNvSpPr/>
            <p:nvPr/>
          </p:nvSpPr>
          <p:spPr>
            <a:xfrm>
              <a:off x="1223962" y="2835943"/>
              <a:ext cx="476250" cy="476250"/>
            </a:xfrm>
            <a:prstGeom prst="smileyFac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zh-CN" altLang="en-US" sz="1000"/>
            </a:p>
          </p:txBody>
        </p:sp>
        <p:sp>
          <p:nvSpPr>
            <p:cNvPr id="37" name="笑脸 36"/>
            <p:cNvSpPr/>
            <p:nvPr/>
          </p:nvSpPr>
          <p:spPr>
            <a:xfrm>
              <a:off x="604837" y="3274093"/>
              <a:ext cx="476250" cy="476250"/>
            </a:xfrm>
            <a:prstGeom prst="smileyFac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zh-CN" altLang="en-US" sz="1000"/>
            </a:p>
          </p:txBody>
        </p:sp>
        <p:cxnSp>
          <p:nvCxnSpPr>
            <p:cNvPr id="38" name="直接箭头连接符 37"/>
            <p:cNvCxnSpPr>
              <a:stCxn id="36" idx="5"/>
              <a:endCxn id="17" idx="1"/>
            </p:cNvCxnSpPr>
            <p:nvPr/>
          </p:nvCxnSpPr>
          <p:spPr>
            <a:xfrm>
              <a:off x="1630467" y="3242448"/>
              <a:ext cx="982848" cy="19227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9" name="直接箭头连接符 38"/>
            <p:cNvCxnSpPr>
              <a:stCxn id="37" idx="5"/>
              <a:endCxn id="14" idx="1"/>
            </p:cNvCxnSpPr>
            <p:nvPr/>
          </p:nvCxnSpPr>
          <p:spPr>
            <a:xfrm>
              <a:off x="1011342" y="3680598"/>
              <a:ext cx="849498" cy="9637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40" name="笑脸 39"/>
            <p:cNvSpPr/>
            <p:nvPr/>
          </p:nvSpPr>
          <p:spPr>
            <a:xfrm>
              <a:off x="4424362" y="1416718"/>
              <a:ext cx="476250" cy="476250"/>
            </a:xfrm>
            <a:prstGeom prst="smileyFac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zh-CN" altLang="en-US" sz="1000"/>
            </a:p>
          </p:txBody>
        </p:sp>
        <p:cxnSp>
          <p:nvCxnSpPr>
            <p:cNvPr id="41" name="直接箭头连接符 40"/>
            <p:cNvCxnSpPr>
              <a:stCxn id="40" idx="4"/>
              <a:endCxn id="13" idx="0"/>
            </p:cNvCxnSpPr>
            <p:nvPr/>
          </p:nvCxnSpPr>
          <p:spPr>
            <a:xfrm flipH="1">
              <a:off x="4617368" y="1892968"/>
              <a:ext cx="45119" cy="60007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42" name="圆角矩形 41"/>
            <p:cNvSpPr/>
            <p:nvPr/>
          </p:nvSpPr>
          <p:spPr>
            <a:xfrm>
              <a:off x="1852611" y="3150268"/>
              <a:ext cx="614112" cy="31332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000" b="1">
                  <a:solidFill>
                    <a:schemeClr val="bg2">
                      <a:lumMod val="10000"/>
                    </a:schemeClr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OWN</a:t>
              </a:r>
              <a:endParaRPr lang="zh-CN" altLang="en-US" sz="1000" b="1">
                <a:solidFill>
                  <a:schemeClr val="bg2">
                    <a:lumMod val="1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43" name="圆角矩形 42"/>
            <p:cNvSpPr/>
            <p:nvPr/>
          </p:nvSpPr>
          <p:spPr>
            <a:xfrm>
              <a:off x="1033461" y="3921792"/>
              <a:ext cx="701843" cy="313323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000" b="1">
                  <a:solidFill>
                    <a:schemeClr val="bg2">
                      <a:lumMod val="10000"/>
                    </a:schemeClr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Create</a:t>
              </a:r>
              <a:endParaRPr lang="zh-CN" altLang="en-US" sz="1000" b="1">
                <a:solidFill>
                  <a:schemeClr val="bg2">
                    <a:lumMod val="1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44" name="圆角矩形 43"/>
            <p:cNvSpPr/>
            <p:nvPr/>
          </p:nvSpPr>
          <p:spPr>
            <a:xfrm>
              <a:off x="2290760" y="2207293"/>
              <a:ext cx="914903" cy="31332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000" b="1">
                  <a:solidFill>
                    <a:schemeClr val="bg2">
                      <a:lumMod val="10000"/>
                    </a:schemeClr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Contribute</a:t>
              </a:r>
              <a:endParaRPr lang="zh-CN" altLang="en-US" sz="1000" b="1">
                <a:solidFill>
                  <a:schemeClr val="bg2">
                    <a:lumMod val="1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45" name="圆角矩形 44"/>
            <p:cNvSpPr/>
            <p:nvPr/>
          </p:nvSpPr>
          <p:spPr>
            <a:xfrm>
              <a:off x="4157660" y="2035843"/>
              <a:ext cx="914903" cy="31332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000" b="1">
                  <a:solidFill>
                    <a:schemeClr val="bg2">
                      <a:lumMod val="10000"/>
                    </a:schemeClr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Contribute</a:t>
              </a:r>
              <a:endParaRPr lang="zh-CN" altLang="en-US" sz="1000" b="1">
                <a:solidFill>
                  <a:schemeClr val="bg2">
                    <a:lumMod val="1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46" name="圆角矩形 45"/>
            <p:cNvSpPr/>
            <p:nvPr/>
          </p:nvSpPr>
          <p:spPr>
            <a:xfrm>
              <a:off x="7015160" y="3178843"/>
              <a:ext cx="914903" cy="31332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000" b="1">
                  <a:solidFill>
                    <a:schemeClr val="bg2">
                      <a:lumMod val="10000"/>
                    </a:schemeClr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Contribute</a:t>
              </a:r>
              <a:endParaRPr lang="zh-CN" altLang="en-US" sz="1000" b="1">
                <a:solidFill>
                  <a:schemeClr val="bg2">
                    <a:lumMod val="1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47" name="圆角矩形 46"/>
            <p:cNvSpPr/>
            <p:nvPr/>
          </p:nvSpPr>
          <p:spPr>
            <a:xfrm>
              <a:off x="6843710" y="3807493"/>
              <a:ext cx="914903" cy="31332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000" b="1">
                  <a:solidFill>
                    <a:schemeClr val="bg2">
                      <a:lumMod val="10000"/>
                    </a:schemeClr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Friend</a:t>
              </a:r>
              <a:endParaRPr lang="zh-CN" altLang="en-US" sz="1000" b="1">
                <a:solidFill>
                  <a:schemeClr val="bg2">
                    <a:lumMod val="1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48" name="圆角矩形 47"/>
            <p:cNvSpPr/>
            <p:nvPr/>
          </p:nvSpPr>
          <p:spPr>
            <a:xfrm>
              <a:off x="5033960" y="3836068"/>
              <a:ext cx="914903" cy="31332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000" b="1">
                  <a:solidFill>
                    <a:schemeClr val="bg2">
                      <a:lumMod val="10000"/>
                    </a:schemeClr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Friend</a:t>
              </a:r>
              <a:endParaRPr lang="zh-CN" altLang="en-US" sz="1000" b="1">
                <a:solidFill>
                  <a:schemeClr val="bg2">
                    <a:lumMod val="1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49" name="圆角矩形 48"/>
            <p:cNvSpPr/>
            <p:nvPr/>
          </p:nvSpPr>
          <p:spPr>
            <a:xfrm>
              <a:off x="6929436" y="4245643"/>
              <a:ext cx="914903" cy="31332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000" b="1">
                  <a:solidFill>
                    <a:schemeClr val="bg2">
                      <a:lumMod val="10000"/>
                    </a:schemeClr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Friend</a:t>
              </a:r>
              <a:endParaRPr lang="zh-CN" altLang="en-US" sz="1000" b="1">
                <a:solidFill>
                  <a:schemeClr val="bg2">
                    <a:lumMod val="1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50" name="圆角矩形 49"/>
            <p:cNvSpPr/>
            <p:nvPr/>
          </p:nvSpPr>
          <p:spPr>
            <a:xfrm>
              <a:off x="4891086" y="4245643"/>
              <a:ext cx="914903" cy="31332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000" b="1">
                  <a:solidFill>
                    <a:schemeClr val="bg2">
                      <a:lumMod val="10000"/>
                    </a:schemeClr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Friend</a:t>
              </a:r>
              <a:endParaRPr lang="zh-CN" altLang="en-US" sz="1000" b="1">
                <a:solidFill>
                  <a:schemeClr val="bg2">
                    <a:lumMod val="1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51" name="圆角矩形 50"/>
            <p:cNvSpPr/>
            <p:nvPr/>
          </p:nvSpPr>
          <p:spPr>
            <a:xfrm>
              <a:off x="3290885" y="3559843"/>
              <a:ext cx="914903" cy="31332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000" b="1">
                  <a:solidFill>
                    <a:schemeClr val="bg2">
                      <a:lumMod val="10000"/>
                    </a:schemeClr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Collect</a:t>
              </a:r>
              <a:endParaRPr lang="zh-CN" altLang="en-US" sz="1000" b="1">
                <a:solidFill>
                  <a:schemeClr val="bg2">
                    <a:lumMod val="1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52" name="圆角矩形 51"/>
            <p:cNvSpPr/>
            <p:nvPr/>
          </p:nvSpPr>
          <p:spPr>
            <a:xfrm>
              <a:off x="4024311" y="3207418"/>
              <a:ext cx="914903" cy="31332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000" b="1">
                  <a:solidFill>
                    <a:schemeClr val="bg2">
                      <a:lumMod val="10000"/>
                    </a:schemeClr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Subscribe</a:t>
              </a:r>
              <a:endParaRPr lang="zh-CN" altLang="en-US" sz="1000" b="1">
                <a:solidFill>
                  <a:schemeClr val="bg2">
                    <a:lumMod val="1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53" name="圆角矩形 52"/>
            <p:cNvSpPr/>
            <p:nvPr/>
          </p:nvSpPr>
          <p:spPr>
            <a:xfrm>
              <a:off x="5300661" y="3188368"/>
              <a:ext cx="914903" cy="31332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000" b="1">
                  <a:solidFill>
                    <a:schemeClr val="bg2">
                      <a:lumMod val="10000"/>
                    </a:schemeClr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View</a:t>
              </a:r>
              <a:endParaRPr lang="zh-CN" altLang="en-US" sz="1000" b="1">
                <a:solidFill>
                  <a:schemeClr val="bg2">
                    <a:lumMod val="1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54" name="圆角矩形 53"/>
            <p:cNvSpPr/>
            <p:nvPr/>
          </p:nvSpPr>
          <p:spPr>
            <a:xfrm>
              <a:off x="5253036" y="2559718"/>
              <a:ext cx="914903" cy="31332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000" b="1">
                  <a:solidFill>
                    <a:schemeClr val="bg2">
                      <a:lumMod val="10000"/>
                    </a:schemeClr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relateTo</a:t>
              </a:r>
              <a:endParaRPr lang="zh-CN" altLang="en-US" sz="1000" b="1">
                <a:solidFill>
                  <a:schemeClr val="bg2">
                    <a:lumMod val="1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55" name="圆角矩形 54"/>
            <p:cNvSpPr/>
            <p:nvPr/>
          </p:nvSpPr>
          <p:spPr>
            <a:xfrm>
              <a:off x="2728911" y="2845468"/>
              <a:ext cx="914903" cy="31332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000" b="1">
                  <a:solidFill>
                    <a:schemeClr val="bg2">
                      <a:lumMod val="10000"/>
                    </a:schemeClr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relateTo</a:t>
              </a:r>
              <a:endParaRPr lang="zh-CN" altLang="en-US" sz="1000" b="1">
                <a:solidFill>
                  <a:schemeClr val="bg2">
                    <a:lumMod val="1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56" name="圆角矩形 55"/>
            <p:cNvSpPr/>
            <p:nvPr/>
          </p:nvSpPr>
          <p:spPr>
            <a:xfrm>
              <a:off x="2014536" y="4169443"/>
              <a:ext cx="914903" cy="31332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000" b="1">
                  <a:solidFill>
                    <a:schemeClr val="bg2">
                      <a:lumMod val="10000"/>
                    </a:schemeClr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relateTo</a:t>
              </a:r>
              <a:endParaRPr lang="zh-CN" altLang="en-US" sz="1000" b="1">
                <a:solidFill>
                  <a:schemeClr val="bg2">
                    <a:lumMod val="1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57" name="圆角矩形 56"/>
            <p:cNvSpPr/>
            <p:nvPr/>
          </p:nvSpPr>
          <p:spPr>
            <a:xfrm>
              <a:off x="2995611" y="4417093"/>
              <a:ext cx="914903" cy="31332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200" b="1" dirty="0" err="1">
                  <a:solidFill>
                    <a:schemeClr val="tx1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relateTo</a:t>
              </a:r>
              <a:endParaRPr lang="zh-CN" altLang="en-US" sz="14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58" name="圆角矩形 57"/>
            <p:cNvSpPr/>
            <p:nvPr/>
          </p:nvSpPr>
          <p:spPr>
            <a:xfrm>
              <a:off x="4795836" y="4788567"/>
              <a:ext cx="701843" cy="313323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000" b="1">
                  <a:solidFill>
                    <a:schemeClr val="bg2">
                      <a:lumMod val="10000"/>
                    </a:schemeClr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Create</a:t>
              </a:r>
              <a:endParaRPr lang="zh-CN" altLang="en-US" sz="1000" b="1">
                <a:solidFill>
                  <a:schemeClr val="bg2">
                    <a:lumMod val="1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  <p:sp>
        <p:nvSpPr>
          <p:cNvPr id="60" name="Rectangle 7"/>
          <p:cNvSpPr/>
          <p:nvPr/>
        </p:nvSpPr>
        <p:spPr bwMode="auto">
          <a:xfrm>
            <a:off x="-7309320" y="188640"/>
            <a:ext cx="11212513" cy="804672"/>
          </a:xfrm>
          <a:prstGeom prst="rect">
            <a:avLst/>
          </a:prstGeom>
          <a:solidFill>
            <a:srgbClr val="F09B2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521208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2062163" indent="-2062163" algn="r"/>
            <a:r>
              <a:rPr lang="en-US" sz="2400" b="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itchFamily="34" charset="-122"/>
                <a:ea typeface="微软雅黑" pitchFamily="34" charset="-122"/>
              </a:rPr>
              <a:t>Ongoing Exploration</a:t>
            </a:r>
            <a:endParaRPr lang="en-US" sz="2400" b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411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78"/>
    </mc:Choice>
    <mc:Fallback xmlns="">
      <p:transition spd="slow" advTm="7478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560" y="1124744"/>
            <a:ext cx="9144000" cy="563563"/>
          </a:xfrm>
        </p:spPr>
        <p:txBody>
          <a:bodyPr>
            <a:normAutofit/>
          </a:bodyPr>
          <a:lstStyle/>
          <a:p>
            <a:pPr algn="l"/>
            <a:r>
              <a:rPr lang="en-US" altLang="zh-CN" sz="2400" dirty="0" smtClean="0"/>
              <a:t>5. Adaptive Presentation of Learning Content on Multi-Devices</a:t>
            </a:r>
            <a:endParaRPr lang="zh-CN" alt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2462146"/>
            <a:ext cx="7829576" cy="4567254"/>
          </a:xfrm>
        </p:spPr>
        <p:txBody>
          <a:bodyPr/>
          <a:lstStyle/>
          <a:p>
            <a:r>
              <a:rPr lang="en-US" altLang="zh-CN" sz="2400" dirty="0" smtClean="0"/>
              <a:t>Research Goal</a:t>
            </a:r>
          </a:p>
          <a:p>
            <a:pPr lvl="1"/>
            <a:r>
              <a:rPr lang="en-US" altLang="zh-CN" sz="2000" dirty="0" smtClean="0"/>
              <a:t>Explore an adaptive presentation technology to implement the self-adaption adjustment of learning cell on different learning devices</a:t>
            </a:r>
          </a:p>
        </p:txBody>
      </p:sp>
      <p:pic>
        <p:nvPicPr>
          <p:cNvPr id="8" name="Picture 4" descr="http://t1.gstatic.com/images?q=tbn:ANd9GcSqikHHVzCilZxrN-8A57Esq8FpZ7Da6lJug17KzKTvrp163taoF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715041"/>
            <a:ext cx="2376264" cy="2242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7"/>
          <p:cNvSpPr/>
          <p:nvPr/>
        </p:nvSpPr>
        <p:spPr bwMode="auto">
          <a:xfrm>
            <a:off x="-7309320" y="188640"/>
            <a:ext cx="11212513" cy="804672"/>
          </a:xfrm>
          <a:prstGeom prst="rect">
            <a:avLst/>
          </a:prstGeom>
          <a:solidFill>
            <a:srgbClr val="F09B2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521208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2062163" indent="-2062163" algn="r"/>
            <a:r>
              <a:rPr lang="en-US" sz="2400" b="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itchFamily="34" charset="-122"/>
                <a:ea typeface="微软雅黑" pitchFamily="34" charset="-122"/>
              </a:rPr>
              <a:t>Ongoing Exploration</a:t>
            </a:r>
            <a:endParaRPr lang="en-US" sz="2400" b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3531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62"/>
    </mc:Choice>
    <mc:Fallback xmlns="">
      <p:transition spd="slow" advTm="6262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7458" y="1124744"/>
            <a:ext cx="7848600" cy="563563"/>
          </a:xfrm>
        </p:spPr>
        <p:txBody>
          <a:bodyPr/>
          <a:lstStyle/>
          <a:p>
            <a:pPr algn="l"/>
            <a:r>
              <a:rPr lang="en-US" altLang="zh-CN" sz="2400" dirty="0" smtClean="0"/>
              <a:t>6. Design of Structured Knowledge Template</a:t>
            </a:r>
            <a:endParaRPr lang="zh-CN" alt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390138"/>
            <a:ext cx="7829576" cy="4567254"/>
          </a:xfrm>
        </p:spPr>
        <p:txBody>
          <a:bodyPr/>
          <a:lstStyle/>
          <a:p>
            <a:r>
              <a:rPr lang="en-US" altLang="zh-CN" sz="2400" dirty="0" smtClean="0"/>
              <a:t>Research Goal</a:t>
            </a:r>
          </a:p>
          <a:p>
            <a:pPr lvl="1"/>
            <a:r>
              <a:rPr lang="en-US" altLang="zh-CN" sz="2000" dirty="0" smtClean="0"/>
              <a:t>Design various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resource templates for different types of knowledge based on multimedia learning theories</a:t>
            </a:r>
          </a:p>
          <a:p>
            <a:pPr lvl="1"/>
            <a:r>
              <a:rPr lang="en-US" altLang="zh-CN" sz="2000" dirty="0" smtClean="0"/>
              <a:t>Help users to create high-quality learning cells quickly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2437" y="4365104"/>
            <a:ext cx="2657475" cy="1724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5385" y="4365104"/>
            <a:ext cx="2466975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7"/>
          <p:cNvSpPr/>
          <p:nvPr/>
        </p:nvSpPr>
        <p:spPr bwMode="auto">
          <a:xfrm>
            <a:off x="-7309320" y="188640"/>
            <a:ext cx="11212513" cy="804672"/>
          </a:xfrm>
          <a:prstGeom prst="rect">
            <a:avLst/>
          </a:prstGeom>
          <a:solidFill>
            <a:srgbClr val="F09B2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521208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2062163" indent="-2062163" algn="r"/>
            <a:r>
              <a:rPr lang="en-US" sz="2400" b="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itchFamily="34" charset="-122"/>
                <a:ea typeface="微软雅黑" pitchFamily="34" charset="-122"/>
              </a:rPr>
              <a:t>Ongoing Exploration</a:t>
            </a:r>
            <a:endParaRPr lang="en-US" sz="2400" b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424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43"/>
    </mc:Choice>
    <mc:Fallback xmlns="">
      <p:transition spd="slow" advTm="8243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184731" y="2420888"/>
            <a:ext cx="8772541" cy="4248472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en-US" altLang="zh-CN" dirty="0"/>
              <a:t>Learning by reading/ learning by listening/ learning by </a:t>
            </a:r>
            <a:r>
              <a:rPr lang="en-US" altLang="zh-CN" dirty="0" smtClean="0"/>
              <a:t>watching</a:t>
            </a:r>
            <a:endParaRPr lang="en-US" altLang="zh-CN" dirty="0"/>
          </a:p>
          <a:p>
            <a:pPr lvl="1">
              <a:lnSpc>
                <a:spcPct val="10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en-US" altLang="zh-CN" dirty="0"/>
              <a:t>Learning by doing/ acting </a:t>
            </a:r>
            <a:endParaRPr lang="en-US" altLang="zh-CN" dirty="0" smtClean="0"/>
          </a:p>
          <a:p>
            <a:pPr lvl="1">
              <a:lnSpc>
                <a:spcPct val="10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en-US" altLang="zh-CN" dirty="0" smtClean="0"/>
              <a:t>Learning </a:t>
            </a:r>
            <a:r>
              <a:rPr lang="en-US" altLang="zh-CN" dirty="0"/>
              <a:t>by </a:t>
            </a:r>
            <a:r>
              <a:rPr lang="en-US" altLang="zh-CN" dirty="0" smtClean="0"/>
              <a:t>connecting</a:t>
            </a:r>
          </a:p>
          <a:p>
            <a:pPr lvl="1">
              <a:lnSpc>
                <a:spcPct val="10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en-US" altLang="zh-CN" dirty="0" smtClean="0"/>
              <a:t>Learning </a:t>
            </a:r>
            <a:r>
              <a:rPr lang="en-US" altLang="zh-CN" dirty="0"/>
              <a:t>by </a:t>
            </a:r>
            <a:r>
              <a:rPr lang="en-US" altLang="zh-CN" dirty="0" smtClean="0"/>
              <a:t>re-organizing</a:t>
            </a:r>
          </a:p>
          <a:p>
            <a:pPr lvl="1">
              <a:lnSpc>
                <a:spcPct val="10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en-US" altLang="zh-CN" dirty="0" smtClean="0"/>
              <a:t>Learning </a:t>
            </a:r>
            <a:r>
              <a:rPr lang="en-US" altLang="zh-CN" dirty="0"/>
              <a:t>by </a:t>
            </a:r>
            <a:r>
              <a:rPr lang="en-US" altLang="zh-CN" dirty="0" smtClean="0"/>
              <a:t>reflection</a:t>
            </a:r>
          </a:p>
          <a:p>
            <a:pPr lvl="1">
              <a:lnSpc>
                <a:spcPct val="10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en-US" altLang="zh-CN" dirty="0" smtClean="0"/>
              <a:t>Learning </a:t>
            </a:r>
            <a:r>
              <a:rPr lang="en-US" altLang="zh-CN" dirty="0"/>
              <a:t>by </a:t>
            </a:r>
            <a:r>
              <a:rPr lang="en-US" altLang="zh-CN" dirty="0" smtClean="0"/>
              <a:t>communicating</a:t>
            </a:r>
          </a:p>
          <a:p>
            <a:pPr lvl="1">
              <a:lnSpc>
                <a:spcPct val="10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en-US" altLang="zh-CN" dirty="0" smtClean="0"/>
              <a:t>Learning </a:t>
            </a:r>
            <a:r>
              <a:rPr lang="en-US" altLang="zh-CN" dirty="0"/>
              <a:t>by </a:t>
            </a:r>
            <a:r>
              <a:rPr lang="en-US" altLang="zh-CN" dirty="0" smtClean="0"/>
              <a:t>teaching</a:t>
            </a:r>
          </a:p>
          <a:p>
            <a:pPr lvl="1">
              <a:lnSpc>
                <a:spcPct val="10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en-US" altLang="zh-CN" dirty="0" smtClean="0"/>
              <a:t>Learning </a:t>
            </a:r>
            <a:r>
              <a:rPr lang="en-US" altLang="zh-CN" dirty="0"/>
              <a:t>by </a:t>
            </a:r>
            <a:r>
              <a:rPr lang="en-US" altLang="zh-CN" dirty="0" smtClean="0"/>
              <a:t>creating</a:t>
            </a:r>
          </a:p>
          <a:p>
            <a:pPr lvl="1">
              <a:lnSpc>
                <a:spcPct val="10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en-US" altLang="zh-CN" dirty="0" smtClean="0"/>
              <a:t>Learning </a:t>
            </a:r>
            <a:r>
              <a:rPr lang="en-US" altLang="zh-CN" dirty="0"/>
              <a:t>by </a:t>
            </a:r>
            <a:r>
              <a:rPr lang="en-US" altLang="zh-CN" dirty="0" smtClean="0"/>
              <a:t>comparing</a:t>
            </a:r>
            <a:endParaRPr lang="en-US" altLang="zh-CN" dirty="0"/>
          </a:p>
        </p:txBody>
      </p:sp>
      <p:sp>
        <p:nvSpPr>
          <p:cNvPr id="10" name="标题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Demo</a:t>
            </a:r>
            <a:br>
              <a:rPr lang="en-US" altLang="zh-CN" dirty="0" smtClean="0"/>
            </a:br>
            <a:r>
              <a:rPr lang="en-US" altLang="zh-CN" sz="3100" dirty="0" smtClean="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Multiple </a:t>
            </a:r>
            <a:r>
              <a:rPr lang="en-US" altLang="zh-CN" sz="3100" dirty="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Learning </a:t>
            </a:r>
            <a:r>
              <a:rPr lang="en-US" altLang="zh-CN" sz="3100" dirty="0" smtClean="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Models </a:t>
            </a:r>
            <a:r>
              <a:rPr lang="en-US" altLang="zh-CN" sz="3100" dirty="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based on </a:t>
            </a:r>
            <a:r>
              <a:rPr lang="en-US" altLang="zh-CN" sz="3100" dirty="0" smtClean="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LCS</a:t>
            </a:r>
            <a:r>
              <a:rPr lang="en-US" altLang="zh-CN" dirty="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/>
            </a:r>
            <a:br>
              <a:rPr lang="en-US" altLang="zh-CN" dirty="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Times New Roman" pitchFamily="18" charset="0"/>
              </a:rPr>
            </a:b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30330"/>
            <a:ext cx="3624052" cy="2651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94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53"/>
    </mc:Choice>
    <mc:Fallback xmlns="">
      <p:transition spd="slow" advTm="11553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42410" y="1364908"/>
            <a:ext cx="8510197" cy="744937"/>
          </a:xfrm>
        </p:spPr>
        <p:txBody>
          <a:bodyPr>
            <a:normAutofit/>
          </a:bodyPr>
          <a:lstStyle/>
          <a:p>
            <a:pPr marL="301943" lvl="1" indent="0">
              <a:lnSpc>
                <a:spcPct val="100000"/>
              </a:lnSpc>
              <a:buClr>
                <a:srgbClr val="0070C0"/>
              </a:buClr>
              <a:buNone/>
            </a:pPr>
            <a:r>
              <a:rPr lang="en-US" altLang="zh-CN" dirty="0"/>
              <a:t>Learning by reading/ learning by listening/ learning by watching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>Demo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2400" dirty="0" smtClean="0">
                <a:solidFill>
                  <a:srgbClr val="073E87"/>
                </a:solidFill>
                <a:ea typeface="华文楷体"/>
              </a:rPr>
              <a:t>.</a:t>
            </a:r>
            <a:r>
              <a:rPr lang="en-US" altLang="zh-CN" sz="2400" dirty="0">
                <a:solidFill>
                  <a:srgbClr val="073E87"/>
                </a:solidFill>
                <a:ea typeface="华文楷体"/>
              </a:rPr>
              <a:t/>
            </a:r>
            <a:br>
              <a:rPr lang="en-US" altLang="zh-CN" sz="2400" dirty="0">
                <a:solidFill>
                  <a:srgbClr val="073E87"/>
                </a:solidFill>
                <a:ea typeface="华文楷体"/>
              </a:rPr>
            </a:br>
            <a:endParaRPr lang="zh-CN" altLang="en-US" dirty="0"/>
          </a:p>
        </p:txBody>
      </p:sp>
      <p:pic>
        <p:nvPicPr>
          <p:cNvPr id="7" name="Picture 1" descr="C:\Users\Cammy\AppData\Roaming\Tencent\Users\179483839\QQ\WinTemp\RichOle\B{4L5SEU2VS@2J)6FLB1Z~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8" y="2132856"/>
            <a:ext cx="878994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4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42410" y="1364908"/>
            <a:ext cx="8510197" cy="744937"/>
          </a:xfrm>
        </p:spPr>
        <p:txBody>
          <a:bodyPr>
            <a:normAutofit/>
          </a:bodyPr>
          <a:lstStyle/>
          <a:p>
            <a:pPr marL="301943" lvl="1" indent="0">
              <a:lnSpc>
                <a:spcPct val="100000"/>
              </a:lnSpc>
              <a:buClr>
                <a:srgbClr val="0070C0"/>
              </a:buClr>
              <a:buNone/>
            </a:pPr>
            <a:r>
              <a:rPr lang="en-US" altLang="zh-CN" dirty="0"/>
              <a:t>Learning by doing/ acting 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>Demo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2400" dirty="0" smtClean="0">
                <a:solidFill>
                  <a:srgbClr val="073E87"/>
                </a:solidFill>
                <a:ea typeface="华文楷体"/>
              </a:rPr>
              <a:t>.</a:t>
            </a:r>
            <a:r>
              <a:rPr lang="en-US" altLang="zh-CN" sz="2400" dirty="0">
                <a:solidFill>
                  <a:srgbClr val="073E87"/>
                </a:solidFill>
                <a:ea typeface="华文楷体"/>
              </a:rPr>
              <a:t/>
            </a:r>
            <a:br>
              <a:rPr lang="en-US" altLang="zh-CN" sz="2400" dirty="0">
                <a:solidFill>
                  <a:srgbClr val="073E87"/>
                </a:solidFill>
                <a:ea typeface="华文楷体"/>
              </a:rPr>
            </a:br>
            <a:endParaRPr lang="zh-CN" altLang="en-US" dirty="0"/>
          </a:p>
        </p:txBody>
      </p:sp>
      <p:pic>
        <p:nvPicPr>
          <p:cNvPr id="5" name="Picture 1" descr="C:\Users\Cammy\AppData\Roaming\Tencent\Users\179483839\QQ\WinTemp\RichOle\96YY~@3CLFLZ}A(8USB)8Q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2407"/>
            <a:ext cx="8383488" cy="377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71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>Demo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2400" dirty="0" smtClean="0">
                <a:solidFill>
                  <a:srgbClr val="073E87"/>
                </a:solidFill>
                <a:ea typeface="华文楷体"/>
              </a:rPr>
              <a:t>.</a:t>
            </a:r>
            <a:r>
              <a:rPr lang="en-US" altLang="zh-CN" sz="2400" dirty="0">
                <a:solidFill>
                  <a:srgbClr val="073E87"/>
                </a:solidFill>
                <a:ea typeface="华文楷体"/>
              </a:rPr>
              <a:t/>
            </a:r>
            <a:br>
              <a:rPr lang="en-US" altLang="zh-CN" sz="2400" dirty="0">
                <a:solidFill>
                  <a:srgbClr val="073E87"/>
                </a:solidFill>
                <a:ea typeface="华文楷体"/>
              </a:rPr>
            </a:b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5496" y="2675466"/>
            <a:ext cx="8856984" cy="3993894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en-US" altLang="zh-CN" b="1" dirty="0"/>
              <a:t>Learning by reading/ learning by listening/ learning by watching </a:t>
            </a:r>
            <a:r>
              <a:rPr lang="en-US" altLang="zh-CN" dirty="0" smtClean="0"/>
              <a:t>(Learning </a:t>
            </a:r>
            <a:r>
              <a:rPr lang="en-US" altLang="zh-CN" dirty="0"/>
              <a:t>pattern based on learning object </a:t>
            </a:r>
            <a:r>
              <a:rPr lang="en-US" altLang="zh-CN" dirty="0" smtClean="0"/>
              <a:t>)</a:t>
            </a:r>
            <a:r>
              <a:rPr lang="en-US" altLang="zh-CN" dirty="0"/>
              <a:t/>
            </a:r>
            <a:br>
              <a:rPr lang="en-US" altLang="zh-CN" dirty="0"/>
            </a:br>
            <a:endParaRPr lang="en-US" altLang="zh-CN" dirty="0"/>
          </a:p>
          <a:p>
            <a:pPr lvl="1">
              <a:defRPr/>
            </a:pPr>
            <a:r>
              <a:rPr lang="en-US" altLang="zh-CN" b="1" dirty="0"/>
              <a:t>Learning by doing/ acting </a:t>
            </a:r>
            <a:r>
              <a:rPr lang="en-US" altLang="zh-CN" dirty="0" smtClean="0"/>
              <a:t>(Learning </a:t>
            </a:r>
            <a:r>
              <a:rPr lang="en-US" altLang="zh-CN" dirty="0"/>
              <a:t>pattern based on learning activities </a:t>
            </a:r>
            <a:r>
              <a:rPr lang="en-US" altLang="zh-CN" dirty="0" smtClean="0"/>
              <a:t>)</a:t>
            </a:r>
            <a:r>
              <a:rPr lang="en-US" altLang="zh-CN" dirty="0"/>
              <a:t/>
            </a:r>
            <a:br>
              <a:rPr lang="en-US" altLang="zh-CN" dirty="0"/>
            </a:br>
            <a:endParaRPr lang="en-US" altLang="zh-CN" dirty="0"/>
          </a:p>
          <a:p>
            <a:pPr lvl="1">
              <a:defRPr/>
            </a:pPr>
            <a:r>
              <a:rPr lang="en-US" altLang="zh-CN" dirty="0"/>
              <a:t>Learning Cell has reconciled the two ways through integrating the content, activities and resources. Therefore, students can naturally enter in the closely related learning activities and achieve better learning experience. </a:t>
            </a:r>
            <a:br>
              <a:rPr lang="en-US" altLang="zh-CN" dirty="0"/>
            </a:b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4526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42410" y="1268760"/>
            <a:ext cx="8510197" cy="744937"/>
          </a:xfrm>
        </p:spPr>
        <p:txBody>
          <a:bodyPr>
            <a:normAutofit/>
          </a:bodyPr>
          <a:lstStyle/>
          <a:p>
            <a:pPr marL="301943" lvl="1" indent="0">
              <a:lnSpc>
                <a:spcPct val="100000"/>
              </a:lnSpc>
              <a:buClr>
                <a:srgbClr val="0070C0"/>
              </a:buClr>
              <a:buNone/>
            </a:pPr>
            <a:r>
              <a:rPr lang="en-US" altLang="zh-CN" dirty="0"/>
              <a:t>Learning by connecting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>Demo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2400" dirty="0" smtClean="0">
                <a:solidFill>
                  <a:srgbClr val="073E87"/>
                </a:solidFill>
                <a:ea typeface="华文楷体"/>
              </a:rPr>
              <a:t>.</a:t>
            </a:r>
            <a:r>
              <a:rPr lang="en-US" altLang="zh-CN" sz="2400" dirty="0">
                <a:solidFill>
                  <a:srgbClr val="073E87"/>
                </a:solidFill>
                <a:ea typeface="华文楷体"/>
              </a:rPr>
              <a:t/>
            </a:r>
            <a:br>
              <a:rPr lang="en-US" altLang="zh-CN" sz="2400" dirty="0">
                <a:solidFill>
                  <a:srgbClr val="073E87"/>
                </a:solidFill>
                <a:ea typeface="华文楷体"/>
              </a:rPr>
            </a:b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8" y="2598208"/>
            <a:ext cx="1594463" cy="540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755" y="2490197"/>
            <a:ext cx="5825336" cy="317984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68"/>
          <a:stretch/>
        </p:blipFill>
        <p:spPr>
          <a:xfrm>
            <a:off x="251520" y="3462304"/>
            <a:ext cx="2607794" cy="220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4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42410" y="1364908"/>
            <a:ext cx="8510197" cy="744937"/>
          </a:xfrm>
        </p:spPr>
        <p:txBody>
          <a:bodyPr>
            <a:normAutofit/>
          </a:bodyPr>
          <a:lstStyle/>
          <a:p>
            <a:pPr marL="301943" lvl="1" indent="0">
              <a:lnSpc>
                <a:spcPct val="100000"/>
              </a:lnSpc>
              <a:buClr>
                <a:srgbClr val="0070C0"/>
              </a:buClr>
              <a:buNone/>
            </a:pPr>
            <a:r>
              <a:rPr lang="en-US" altLang="zh-CN" dirty="0"/>
              <a:t>Learning by re-organizing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>Demo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2400" dirty="0" smtClean="0">
                <a:solidFill>
                  <a:srgbClr val="073E87"/>
                </a:solidFill>
                <a:ea typeface="华文楷体"/>
              </a:rPr>
              <a:t>.</a:t>
            </a:r>
            <a:r>
              <a:rPr lang="en-US" altLang="zh-CN" sz="2400" dirty="0">
                <a:solidFill>
                  <a:srgbClr val="073E87"/>
                </a:solidFill>
                <a:ea typeface="华文楷体"/>
              </a:rPr>
              <a:t/>
            </a:r>
            <a:br>
              <a:rPr lang="en-US" altLang="zh-CN" sz="2400" dirty="0">
                <a:solidFill>
                  <a:srgbClr val="073E87"/>
                </a:solidFill>
                <a:ea typeface="华文楷体"/>
              </a:rPr>
            </a:b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2492896"/>
            <a:ext cx="81343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50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184731" y="3182226"/>
            <a:ext cx="8772541" cy="3487134"/>
          </a:xfrm>
        </p:spPr>
        <p:txBody>
          <a:bodyPr/>
          <a:lstStyle/>
          <a:p>
            <a:r>
              <a:rPr lang="en-US" altLang="zh-CN" dirty="0" smtClean="0"/>
              <a:t>In a school, school-based resource library can be built  by teachers.</a:t>
            </a:r>
          </a:p>
          <a:p>
            <a:r>
              <a:rPr lang="en-US" altLang="zh-CN" dirty="0" smtClean="0"/>
              <a:t>In a company, HR department can make staff  engage in the collaborative construction of  enterprise  resources  for training.</a:t>
            </a:r>
          </a:p>
        </p:txBody>
      </p:sp>
      <p:sp>
        <p:nvSpPr>
          <p:cNvPr id="3" name="矩形 2"/>
          <p:cNvSpPr/>
          <p:nvPr/>
        </p:nvSpPr>
        <p:spPr>
          <a:xfrm>
            <a:off x="323528" y="236955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1. Construction </a:t>
            </a:r>
            <a:r>
              <a:rPr lang="en-US" altLang="zh-CN" sz="2800" dirty="0"/>
              <a:t>of Digital Resource Library</a:t>
            </a:r>
            <a:endParaRPr lang="zh-CN" altLang="en-US" sz="2800" dirty="0"/>
          </a:p>
        </p:txBody>
      </p:sp>
      <p:sp>
        <p:nvSpPr>
          <p:cNvPr id="10" name="标题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altLang="zh-CN" dirty="0"/>
              <a:t>Application Scenarios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151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53"/>
    </mc:Choice>
    <mc:Fallback xmlns="">
      <p:transition spd="slow" advTm="11553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>Demo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2400" dirty="0" smtClean="0">
                <a:solidFill>
                  <a:srgbClr val="073E87"/>
                </a:solidFill>
                <a:ea typeface="华文楷体"/>
              </a:rPr>
              <a:t>.</a:t>
            </a:r>
            <a:r>
              <a:rPr lang="en-US" altLang="zh-CN" sz="2400" dirty="0">
                <a:solidFill>
                  <a:srgbClr val="073E87"/>
                </a:solidFill>
                <a:ea typeface="华文楷体"/>
              </a:rPr>
              <a:t/>
            </a:r>
            <a:br>
              <a:rPr lang="en-US" altLang="zh-CN" sz="2400" dirty="0">
                <a:solidFill>
                  <a:srgbClr val="073E87"/>
                </a:solidFill>
                <a:ea typeface="华文楷体"/>
              </a:rPr>
            </a:b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5496" y="2492896"/>
            <a:ext cx="8856984" cy="4176464"/>
          </a:xfrm>
        </p:spPr>
        <p:txBody>
          <a:bodyPr>
            <a:normAutofit fontScale="92500"/>
          </a:bodyPr>
          <a:lstStyle/>
          <a:p>
            <a:pPr lvl="1">
              <a:defRPr/>
            </a:pPr>
            <a:r>
              <a:rPr lang="en-US" altLang="zh-CN" b="1" dirty="0"/>
              <a:t>Learning by </a:t>
            </a:r>
            <a:r>
              <a:rPr lang="en-US" altLang="zh-CN" b="1" dirty="0" smtClean="0"/>
              <a:t>connecting</a:t>
            </a:r>
          </a:p>
          <a:p>
            <a:pPr marL="301943" lvl="1" indent="0">
              <a:buNone/>
              <a:defRPr/>
            </a:pPr>
            <a:r>
              <a:rPr lang="en-US" altLang="zh-CN" dirty="0" smtClean="0"/>
              <a:t>Since </a:t>
            </a:r>
            <a:r>
              <a:rPr lang="en-US" altLang="zh-CN" dirty="0"/>
              <a:t>semantic relatedness and visual navigation has provided the connection of knowledge, we can better understand the knowledge structure from the overall perspective. Also thinking from multiple </a:t>
            </a:r>
            <a:r>
              <a:rPr lang="en-US" altLang="zh-CN" dirty="0" smtClean="0"/>
              <a:t>perspective </a:t>
            </a:r>
            <a:r>
              <a:rPr lang="en-US" altLang="zh-CN" dirty="0"/>
              <a:t>is helpful to deepen the understanding of knowledge, inspire us and promote innovation. </a:t>
            </a:r>
            <a:br>
              <a:rPr lang="en-US" altLang="zh-CN" dirty="0"/>
            </a:br>
            <a:endParaRPr lang="zh-CN" altLang="en-US" dirty="0"/>
          </a:p>
          <a:p>
            <a:pPr lvl="1">
              <a:defRPr/>
            </a:pPr>
            <a:r>
              <a:rPr lang="en-US" altLang="zh-CN" b="1" dirty="0"/>
              <a:t>Learning by </a:t>
            </a:r>
            <a:r>
              <a:rPr lang="en-US" altLang="zh-CN" b="1" dirty="0" smtClean="0"/>
              <a:t>re-organizing</a:t>
            </a:r>
            <a:endParaRPr lang="en-US" altLang="zh-CN" b="1" dirty="0"/>
          </a:p>
          <a:p>
            <a:pPr marL="301943" lvl="1" indent="0">
              <a:buNone/>
              <a:defRPr/>
            </a:pPr>
            <a:r>
              <a:rPr lang="en-US" altLang="zh-CN" dirty="0" smtClean="0"/>
              <a:t>Through </a:t>
            </a:r>
            <a:r>
              <a:rPr lang="en-US" altLang="zh-CN" dirty="0"/>
              <a:t>the polymerization tools of learning cell, learners can freely organize and manage numerous small units of knowledge, construct their own knowledge system which has definitely promoted the learners 'knowledge management. </a:t>
            </a:r>
            <a:br>
              <a:rPr lang="en-US" altLang="zh-CN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4773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42410" y="1268760"/>
            <a:ext cx="8510197" cy="744937"/>
          </a:xfrm>
        </p:spPr>
        <p:txBody>
          <a:bodyPr>
            <a:normAutofit/>
          </a:bodyPr>
          <a:lstStyle/>
          <a:p>
            <a:pPr marL="301943" lvl="1" indent="0">
              <a:lnSpc>
                <a:spcPct val="100000"/>
              </a:lnSpc>
              <a:buClr>
                <a:srgbClr val="0070C0"/>
              </a:buClr>
              <a:buNone/>
            </a:pPr>
            <a:r>
              <a:rPr lang="en-US" altLang="zh-CN" dirty="0"/>
              <a:t>Learning by reflection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rmAutofit fontScale="90000"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>Demo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2400" dirty="0" smtClean="0">
                <a:solidFill>
                  <a:srgbClr val="073E87"/>
                </a:solidFill>
                <a:ea typeface="华文楷体"/>
              </a:rPr>
              <a:t>.</a:t>
            </a:r>
            <a:r>
              <a:rPr lang="en-US" altLang="zh-CN" sz="2400" dirty="0">
                <a:solidFill>
                  <a:srgbClr val="073E87"/>
                </a:solidFill>
                <a:ea typeface="华文楷体"/>
              </a:rPr>
              <a:t/>
            </a:r>
            <a:br>
              <a:rPr lang="en-US" altLang="zh-CN" sz="2400" dirty="0">
                <a:solidFill>
                  <a:srgbClr val="073E87"/>
                </a:solidFill>
                <a:ea typeface="华文楷体"/>
              </a:rPr>
            </a:b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18367"/>
            <a:ext cx="7704856" cy="376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7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42410" y="1364908"/>
            <a:ext cx="8510197" cy="744937"/>
          </a:xfrm>
        </p:spPr>
        <p:txBody>
          <a:bodyPr>
            <a:normAutofit/>
          </a:bodyPr>
          <a:lstStyle/>
          <a:p>
            <a:pPr marL="301943" lvl="1" indent="0">
              <a:lnSpc>
                <a:spcPct val="100000"/>
              </a:lnSpc>
              <a:buClr>
                <a:srgbClr val="0070C0"/>
              </a:buClr>
              <a:buNone/>
            </a:pPr>
            <a:r>
              <a:rPr lang="en-US" altLang="zh-CN" dirty="0"/>
              <a:t>Learning by communicating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 fontScale="90000"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>Demo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2400" dirty="0" smtClean="0">
                <a:solidFill>
                  <a:srgbClr val="073E87"/>
                </a:solidFill>
                <a:ea typeface="华文楷体"/>
              </a:rPr>
              <a:t>.</a:t>
            </a:r>
            <a:r>
              <a:rPr lang="en-US" altLang="zh-CN" sz="2400" dirty="0">
                <a:solidFill>
                  <a:srgbClr val="073E87"/>
                </a:solidFill>
                <a:ea typeface="华文楷体"/>
              </a:rPr>
              <a:t/>
            </a:r>
            <a:br>
              <a:rPr lang="en-US" altLang="zh-CN" sz="2400" dirty="0">
                <a:solidFill>
                  <a:srgbClr val="073E87"/>
                </a:solidFill>
                <a:ea typeface="华文楷体"/>
              </a:rPr>
            </a:b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376301"/>
            <a:ext cx="8208912" cy="443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4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>Demo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2400" dirty="0" smtClean="0">
                <a:solidFill>
                  <a:srgbClr val="073E87"/>
                </a:solidFill>
                <a:ea typeface="华文楷体"/>
              </a:rPr>
              <a:t>.</a:t>
            </a:r>
            <a:r>
              <a:rPr lang="en-US" altLang="zh-CN" sz="2400" dirty="0">
                <a:solidFill>
                  <a:srgbClr val="073E87"/>
                </a:solidFill>
                <a:ea typeface="华文楷体"/>
              </a:rPr>
              <a:t/>
            </a:r>
            <a:br>
              <a:rPr lang="en-US" altLang="zh-CN" sz="2400" dirty="0">
                <a:solidFill>
                  <a:srgbClr val="073E87"/>
                </a:solidFill>
                <a:ea typeface="华文楷体"/>
              </a:rPr>
            </a:b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5496" y="2204864"/>
            <a:ext cx="8856984" cy="4176464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en-US" altLang="zh-CN" sz="2400" b="1" dirty="0"/>
              <a:t>Learning by </a:t>
            </a:r>
            <a:r>
              <a:rPr lang="en-US" altLang="zh-CN" sz="2400" b="1" dirty="0" smtClean="0"/>
              <a:t>reflection</a:t>
            </a:r>
            <a:endParaRPr lang="en-US" altLang="zh-CN" sz="2400" b="1" dirty="0"/>
          </a:p>
          <a:p>
            <a:pPr marL="301943" lvl="1" indent="0">
              <a:buNone/>
              <a:defRPr/>
            </a:pPr>
            <a:r>
              <a:rPr lang="en-US" altLang="zh-CN" sz="2000" dirty="0" smtClean="0"/>
              <a:t>The </a:t>
            </a:r>
            <a:r>
              <a:rPr lang="en-US" altLang="zh-CN" sz="2000" dirty="0"/>
              <a:t>learners can not only learn the content, but also see the growth and construction history of a knowledge unit and during this process of situation, learners can reflect the knowledge </a:t>
            </a:r>
            <a:r>
              <a:rPr lang="en-US" altLang="zh-CN" sz="2000" dirty="0" err="1" smtClean="0"/>
              <a:t>logic.The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environment of LC retains the detailed record for the learners and provides training and evaluation so that learners can reflect their own learning in the learning process.</a:t>
            </a:r>
            <a:r>
              <a:rPr lang="en-US" altLang="zh-CN" sz="1800" dirty="0"/>
              <a:t/>
            </a:r>
            <a:br>
              <a:rPr lang="en-US" altLang="zh-CN" sz="1800" dirty="0"/>
            </a:br>
            <a:endParaRPr lang="en-US" altLang="zh-CN" sz="1800" dirty="0" smtClean="0"/>
          </a:p>
          <a:p>
            <a:pPr lvl="1">
              <a:defRPr/>
            </a:pPr>
            <a:r>
              <a:rPr lang="en-US" altLang="zh-CN" b="1" dirty="0" smtClean="0"/>
              <a:t>Learning </a:t>
            </a:r>
            <a:r>
              <a:rPr lang="en-US" altLang="zh-CN" b="1" dirty="0"/>
              <a:t>by </a:t>
            </a:r>
            <a:r>
              <a:rPr lang="en-US" altLang="zh-CN" b="1" dirty="0" smtClean="0"/>
              <a:t>communicating</a:t>
            </a:r>
          </a:p>
          <a:p>
            <a:pPr marL="301943" lvl="1" indent="0">
              <a:buNone/>
              <a:defRPr/>
            </a:pPr>
            <a:r>
              <a:rPr lang="en-US" altLang="zh-CN" sz="2000" dirty="0" smtClean="0"/>
              <a:t>Acquiring </a:t>
            </a:r>
            <a:r>
              <a:rPr lang="en-US" altLang="zh-CN" sz="2000" dirty="0"/>
              <a:t>knowledge not only through physical learning object</a:t>
            </a:r>
            <a:r>
              <a:rPr lang="zh-CN" altLang="en-US" sz="2000" dirty="0"/>
              <a:t>， </a:t>
            </a:r>
            <a:r>
              <a:rPr lang="en-US" altLang="zh-CN" sz="2000" dirty="0"/>
              <a:t>but also from experts</a:t>
            </a:r>
            <a:r>
              <a:rPr lang="zh-CN" altLang="en-US" sz="2000" dirty="0"/>
              <a:t>， </a:t>
            </a:r>
            <a:r>
              <a:rPr lang="en-US" altLang="zh-CN" sz="2000" dirty="0"/>
              <a:t>learners related by the learning object</a:t>
            </a:r>
            <a:r>
              <a:rPr lang="zh-CN" altLang="en-US" sz="2000" dirty="0"/>
              <a:t>， </a:t>
            </a:r>
            <a:r>
              <a:rPr lang="en-US" altLang="zh-CN" sz="2000" dirty="0"/>
              <a:t>learners can construct social cognition network closely related to learning content and fully absorb the wisdom of others through communication</a:t>
            </a:r>
            <a:r>
              <a:rPr lang="en-US" altLang="zh-CN" sz="2000" dirty="0" smtClean="0"/>
              <a:t>.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55598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42410" y="1268760"/>
            <a:ext cx="8510197" cy="744937"/>
          </a:xfrm>
        </p:spPr>
        <p:txBody>
          <a:bodyPr>
            <a:normAutofit/>
          </a:bodyPr>
          <a:lstStyle/>
          <a:p>
            <a:pPr marL="301943" lvl="1" indent="0">
              <a:lnSpc>
                <a:spcPct val="100000"/>
              </a:lnSpc>
              <a:buClr>
                <a:srgbClr val="0070C0"/>
              </a:buClr>
              <a:buNone/>
            </a:pPr>
            <a:r>
              <a:rPr lang="en-US" altLang="zh-CN" dirty="0"/>
              <a:t>Learning by teaching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rmAutofit fontScale="90000"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>Demo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2400" dirty="0" smtClean="0">
                <a:solidFill>
                  <a:srgbClr val="073E87"/>
                </a:solidFill>
                <a:ea typeface="华文楷体"/>
              </a:rPr>
              <a:t>.</a:t>
            </a:r>
            <a:r>
              <a:rPr lang="en-US" altLang="zh-CN" sz="2400" dirty="0">
                <a:solidFill>
                  <a:srgbClr val="073E87"/>
                </a:solidFill>
                <a:ea typeface="华文楷体"/>
              </a:rPr>
              <a:t/>
            </a:r>
            <a:br>
              <a:rPr lang="en-US" altLang="zh-CN" sz="2400" dirty="0">
                <a:solidFill>
                  <a:srgbClr val="073E87"/>
                </a:solidFill>
                <a:ea typeface="华文楷体"/>
              </a:rPr>
            </a:br>
            <a:endParaRPr lang="zh-CN" altLang="en-US" dirty="0"/>
          </a:p>
        </p:txBody>
      </p:sp>
      <p:pic>
        <p:nvPicPr>
          <p:cNvPr id="5" name="Picture 2" descr="C:\Users\Cammy\AppData\Roaming\Tencent\Users\179483839\QQ\WinTemp\RichOle\K34B`}EFXZS_32}MLATFP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70088"/>
            <a:ext cx="8759701" cy="359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08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38965" y="1196752"/>
            <a:ext cx="8510197" cy="744937"/>
          </a:xfrm>
        </p:spPr>
        <p:txBody>
          <a:bodyPr>
            <a:normAutofit/>
          </a:bodyPr>
          <a:lstStyle/>
          <a:p>
            <a:pPr marL="301943" lvl="1" indent="0">
              <a:lnSpc>
                <a:spcPct val="100000"/>
              </a:lnSpc>
              <a:buClr>
                <a:srgbClr val="0070C0"/>
              </a:buClr>
              <a:buNone/>
            </a:pPr>
            <a:r>
              <a:rPr lang="en-US" altLang="zh-CN" dirty="0"/>
              <a:t>Learning by </a:t>
            </a:r>
            <a:r>
              <a:rPr lang="en-US" altLang="zh-CN" dirty="0" smtClean="0"/>
              <a:t>creating</a:t>
            </a: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 fontScale="90000"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>Demo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2400" dirty="0" smtClean="0">
                <a:solidFill>
                  <a:srgbClr val="073E87"/>
                </a:solidFill>
                <a:ea typeface="华文楷体"/>
              </a:rPr>
              <a:t>.</a:t>
            </a:r>
            <a:r>
              <a:rPr lang="en-US" altLang="zh-CN" sz="2400" dirty="0">
                <a:solidFill>
                  <a:srgbClr val="073E87"/>
                </a:solidFill>
                <a:ea typeface="华文楷体"/>
              </a:rPr>
              <a:t/>
            </a:r>
            <a:br>
              <a:rPr lang="en-US" altLang="zh-CN" sz="2400" dirty="0">
                <a:solidFill>
                  <a:srgbClr val="073E87"/>
                </a:solidFill>
                <a:ea typeface="华文楷体"/>
              </a:rPr>
            </a:br>
            <a:endParaRPr lang="zh-CN" altLang="en-US" dirty="0"/>
          </a:p>
        </p:txBody>
      </p:sp>
      <p:pic>
        <p:nvPicPr>
          <p:cNvPr id="6" name="Picture 8" descr="C:\Users\Cammy\AppData\Roaming\Tencent\Users\179483839\QQ\WinTemp\RichOle\PBZ76NT2WVKWH[LK}_A4H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71749"/>
            <a:ext cx="7704856" cy="4026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29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>Demo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2400" dirty="0" smtClean="0">
                <a:solidFill>
                  <a:srgbClr val="073E87"/>
                </a:solidFill>
                <a:ea typeface="华文楷体"/>
              </a:rPr>
              <a:t>.</a:t>
            </a:r>
            <a:r>
              <a:rPr lang="en-US" altLang="zh-CN" sz="2400" dirty="0">
                <a:solidFill>
                  <a:srgbClr val="073E87"/>
                </a:solidFill>
                <a:ea typeface="华文楷体"/>
              </a:rPr>
              <a:t/>
            </a:r>
            <a:br>
              <a:rPr lang="en-US" altLang="zh-CN" sz="2400" dirty="0">
                <a:solidFill>
                  <a:srgbClr val="073E87"/>
                </a:solidFill>
                <a:ea typeface="华文楷体"/>
              </a:rPr>
            </a:b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5496" y="2204864"/>
            <a:ext cx="8856984" cy="4176464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en-US" altLang="zh-CN" sz="2000" b="1" dirty="0"/>
              <a:t>Learning by </a:t>
            </a:r>
            <a:r>
              <a:rPr lang="en-US" altLang="zh-CN" sz="2000" b="1" dirty="0" smtClean="0"/>
              <a:t>teaching</a:t>
            </a:r>
            <a:endParaRPr lang="en-US" altLang="zh-CN" sz="2000" b="1" dirty="0"/>
          </a:p>
          <a:p>
            <a:pPr marL="301943" lvl="1" indent="0">
              <a:buNone/>
              <a:defRPr/>
            </a:pPr>
            <a:r>
              <a:rPr lang="en-US" altLang="zh-CN" sz="2000" dirty="0" smtClean="0"/>
              <a:t>Learners </a:t>
            </a:r>
            <a:r>
              <a:rPr lang="en-US" altLang="zh-CN" sz="2000" dirty="0"/>
              <a:t>often switch the </a:t>
            </a:r>
            <a:r>
              <a:rPr lang="zh-CN" altLang="en-US" sz="2000" dirty="0"/>
              <a:t>“</a:t>
            </a:r>
            <a:r>
              <a:rPr lang="en-US" altLang="zh-CN" sz="2000" dirty="0"/>
              <a:t>teaching</a:t>
            </a:r>
            <a:r>
              <a:rPr lang="zh-CN" altLang="en-US" sz="2000" dirty="0"/>
              <a:t>”</a:t>
            </a:r>
            <a:r>
              <a:rPr lang="en-US" altLang="zh-CN" sz="2000" dirty="0"/>
              <a:t>and </a:t>
            </a:r>
            <a:r>
              <a:rPr lang="zh-CN" altLang="en-US" sz="2000" dirty="0"/>
              <a:t>“</a:t>
            </a:r>
            <a:r>
              <a:rPr lang="en-US" altLang="zh-CN" sz="2000" dirty="0"/>
              <a:t>learning</a:t>
            </a:r>
            <a:r>
              <a:rPr lang="zh-CN" altLang="en-US" sz="2000" dirty="0"/>
              <a:t>”</a:t>
            </a:r>
            <a:r>
              <a:rPr lang="en-US" altLang="zh-CN" sz="2000" dirty="0"/>
              <a:t>role during the communication and collaborative editing process. And many studies have shown that, in </a:t>
            </a:r>
            <a:r>
              <a:rPr lang="en-US" altLang="zh-CN" sz="2000" dirty="0" smtClean="0"/>
              <a:t>the  </a:t>
            </a:r>
            <a:r>
              <a:rPr lang="en-US" altLang="zh-CN" sz="2000" dirty="0"/>
              <a:t>“teaching</a:t>
            </a:r>
            <a:r>
              <a:rPr lang="en-US" altLang="zh-CN" sz="2000" dirty="0" smtClean="0"/>
              <a:t>” process</a:t>
            </a:r>
            <a:r>
              <a:rPr lang="en-US" altLang="zh-CN" sz="2000" dirty="0"/>
              <a:t>, learners can often better memorize and understand the teaching content. </a:t>
            </a:r>
            <a:br>
              <a:rPr lang="en-US" altLang="zh-CN" sz="2000" dirty="0"/>
            </a:br>
            <a:endParaRPr lang="en-US" altLang="zh-CN" sz="2000" dirty="0" smtClean="0"/>
          </a:p>
          <a:p>
            <a:pPr lvl="1">
              <a:defRPr/>
            </a:pPr>
            <a:r>
              <a:rPr lang="en-US" altLang="zh-CN" b="1" dirty="0" smtClean="0"/>
              <a:t>Learning </a:t>
            </a:r>
            <a:r>
              <a:rPr lang="en-US" altLang="zh-CN" b="1" dirty="0"/>
              <a:t>by </a:t>
            </a:r>
            <a:r>
              <a:rPr lang="en-US" altLang="zh-CN" b="1" dirty="0" smtClean="0"/>
              <a:t>creating</a:t>
            </a:r>
          </a:p>
          <a:p>
            <a:pPr marL="301943" lvl="1" indent="0">
              <a:buNone/>
              <a:defRPr/>
            </a:pPr>
            <a:r>
              <a:rPr lang="en-US" altLang="zh-CN" sz="2000" dirty="0" smtClean="0"/>
              <a:t>The </a:t>
            </a:r>
            <a:r>
              <a:rPr lang="en-US" altLang="zh-CN" sz="2000" dirty="0"/>
              <a:t>LC learners not only accept the knowledge passively, but also construct expression, contribute wisdom actively, create new knowledge in the basis of comprehension, recombination </a:t>
            </a:r>
            <a:r>
              <a:rPr lang="en-US" altLang="zh-CN" sz="2000" dirty="0" smtClean="0"/>
              <a:t> and  </a:t>
            </a:r>
            <a:r>
              <a:rPr lang="en-US" altLang="zh-CN" sz="2000" dirty="0"/>
              <a:t>reflection.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4156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>Demo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2400" dirty="0" smtClean="0">
                <a:solidFill>
                  <a:srgbClr val="073E87"/>
                </a:solidFill>
                <a:ea typeface="华文楷体"/>
              </a:rPr>
              <a:t>.</a:t>
            </a:r>
            <a:r>
              <a:rPr lang="en-US" altLang="zh-CN" sz="2400" dirty="0">
                <a:solidFill>
                  <a:srgbClr val="073E87"/>
                </a:solidFill>
                <a:ea typeface="华文楷体"/>
              </a:rPr>
              <a:t/>
            </a:r>
            <a:br>
              <a:rPr lang="en-US" altLang="zh-CN" sz="2400" dirty="0">
                <a:solidFill>
                  <a:srgbClr val="073E87"/>
                </a:solidFill>
                <a:ea typeface="华文楷体"/>
              </a:rPr>
            </a:b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23529" y="2675467"/>
            <a:ext cx="8496944" cy="3450696"/>
          </a:xfrm>
        </p:spPr>
        <p:txBody>
          <a:bodyPr/>
          <a:lstStyle/>
          <a:p>
            <a:r>
              <a:rPr lang="en-US" altLang="zh-CN" dirty="0"/>
              <a:t>The Learning environment of </a:t>
            </a:r>
            <a:r>
              <a:rPr lang="en-US" altLang="zh-CN" dirty="0" smtClean="0"/>
              <a:t>LCS </a:t>
            </a:r>
            <a:r>
              <a:rPr lang="en-US" altLang="zh-CN" dirty="0"/>
              <a:t>provides open creative atmosphere </a:t>
            </a:r>
            <a:r>
              <a:rPr lang="en-US" altLang="zh-CN" dirty="0" smtClean="0"/>
              <a:t>, </a:t>
            </a:r>
            <a:r>
              <a:rPr lang="en-US" altLang="zh-CN" dirty="0"/>
              <a:t>convenient tools and the binding mechanism of knowledge ontology, voting and </a:t>
            </a:r>
            <a:r>
              <a:rPr lang="en-US" altLang="zh-CN" dirty="0" smtClean="0"/>
              <a:t>verification to  </a:t>
            </a:r>
            <a:r>
              <a:rPr lang="en-US" altLang="zh-CN" dirty="0"/>
              <a:t>ensure the content growth direction </a:t>
            </a:r>
            <a:r>
              <a:rPr lang="en-US" altLang="zh-CN" dirty="0" smtClean="0"/>
              <a:t> people </a:t>
            </a:r>
            <a:r>
              <a:rPr lang="en-US" altLang="zh-CN" dirty="0"/>
              <a:t>create collaboratively. </a:t>
            </a:r>
            <a:endParaRPr lang="en-US" altLang="zh-CN" dirty="0" smtClean="0"/>
          </a:p>
          <a:p>
            <a:r>
              <a:rPr lang="en-US" altLang="zh-CN" dirty="0" smtClean="0"/>
              <a:t>Therefore</a:t>
            </a:r>
            <a:r>
              <a:rPr lang="en-US" altLang="zh-CN" dirty="0"/>
              <a:t>, </a:t>
            </a:r>
            <a:r>
              <a:rPr lang="en-US" altLang="zh-CN" dirty="0" smtClean="0"/>
              <a:t>LCS </a:t>
            </a:r>
            <a:r>
              <a:rPr lang="en-US" altLang="zh-CN" dirty="0"/>
              <a:t>provides an ideal platform for combination of learning and </a:t>
            </a:r>
            <a:r>
              <a:rPr lang="en-US" altLang="zh-CN" dirty="0" smtClean="0"/>
              <a:t>creation.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274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-129820" y="-15517"/>
            <a:ext cx="9144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496" y="1028734"/>
            <a:ext cx="8640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Thanks for Your Attention</a:t>
            </a:r>
          </a:p>
          <a:p>
            <a:pPr algn="ctr"/>
            <a:endParaRPr lang="en-US" altLang="zh-CN" sz="2400" dirty="0" smtClean="0">
              <a:solidFill>
                <a:schemeClr val="bg1"/>
              </a:solidFill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  <a:p>
            <a:pPr algn="ctr"/>
            <a:r>
              <a:rPr lang="en-US" altLang="zh-CN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L</a:t>
            </a:r>
            <a:r>
              <a:rPr lang="en-US" altLang="zh-CN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EARNING </a:t>
            </a:r>
            <a:r>
              <a:rPr lang="en-US" altLang="zh-CN" sz="4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C</a:t>
            </a:r>
            <a:r>
              <a:rPr lang="en-US" altLang="zh-CN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ELL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black">
          <a:xfrm>
            <a:off x="778701" y="3959897"/>
            <a:ext cx="7812360" cy="124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sz="2800" b="0" dirty="0" smtClean="0">
                <a:latin typeface="+mn-ea"/>
                <a:ea typeface="+mn-ea"/>
                <a:cs typeface="Times New Roman" pitchFamily="18" charset="0"/>
              </a:rPr>
              <a:t>欢迎访问学习元平台：</a:t>
            </a:r>
            <a:r>
              <a:rPr lang="en-US" altLang="zh-CN" sz="2800" dirty="0">
                <a:solidFill>
                  <a:srgbClr val="FFFF00"/>
                </a:solidFill>
                <a:latin typeface="+mn-ea"/>
                <a:cs typeface="Times New Roman" pitchFamily="18" charset="0"/>
                <a:hlinkClick r:id="rId3"/>
              </a:rPr>
              <a:t>http://lcell.bnu.edu.cn</a:t>
            </a:r>
            <a:endParaRPr lang="en-US" altLang="zh-CN" sz="2800" dirty="0">
              <a:solidFill>
                <a:srgbClr val="FFFF00"/>
              </a:solidFill>
              <a:latin typeface="+mn-ea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altLang="zh-CN" sz="1800" dirty="0">
              <a:solidFill>
                <a:schemeClr val="bg1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8196" name="Picture 4" descr="http://lcell.bnu.edu.cn/images/lc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7262">
            <a:off x="6623596" y="5095299"/>
            <a:ext cx="2259324" cy="102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75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3"/>
    </mc:Choice>
    <mc:Fallback xmlns="">
      <p:transition spd="slow" advTm="243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24384" y="2758752"/>
            <a:ext cx="9144000" cy="5638800"/>
          </a:xfrm>
        </p:spPr>
        <p:txBody>
          <a:bodyPr/>
          <a:lstStyle/>
          <a:p>
            <a:r>
              <a:rPr lang="en-US" altLang="zh-CN" sz="2400" dirty="0" smtClean="0"/>
              <a:t>For individual consumer</a:t>
            </a:r>
          </a:p>
          <a:p>
            <a:pPr lvl="1"/>
            <a:r>
              <a:rPr lang="en-US" altLang="zh-CN" sz="2000" dirty="0" smtClean="0"/>
              <a:t>Build personal knowledge base</a:t>
            </a:r>
          </a:p>
          <a:p>
            <a:pPr lvl="1"/>
            <a:r>
              <a:rPr lang="en-US" altLang="zh-CN" sz="2000" dirty="0" smtClean="0"/>
              <a:t>Build personal knowledge network</a:t>
            </a:r>
          </a:p>
          <a:p>
            <a:pPr lvl="1"/>
            <a:r>
              <a:rPr lang="en-US" altLang="zh-CN" sz="2000" dirty="0" smtClean="0"/>
              <a:t>Weave your interpersonal network for learning</a:t>
            </a:r>
          </a:p>
          <a:p>
            <a:r>
              <a:rPr lang="en-US" altLang="zh-CN" sz="2400" dirty="0" smtClean="0"/>
              <a:t>For organizational consumer</a:t>
            </a:r>
          </a:p>
          <a:p>
            <a:pPr lvl="1"/>
            <a:r>
              <a:rPr lang="en-US" altLang="zh-CN" sz="2000" dirty="0" smtClean="0"/>
              <a:t>Encourage your staff to create learning cells with their practical experiences</a:t>
            </a:r>
          </a:p>
          <a:p>
            <a:pPr lvl="1"/>
            <a:r>
              <a:rPr lang="en-US" altLang="zh-CN" sz="2000" dirty="0" smtClean="0"/>
              <a:t>Transfer and share these knowledge represented by learning cell in the organization</a:t>
            </a:r>
          </a:p>
          <a:p>
            <a:pPr lvl="1"/>
            <a:r>
              <a:rPr lang="en-US" altLang="zh-CN" sz="2000" dirty="0" smtClean="0"/>
              <a:t>Promote Tacit knowledge and explicit knowledge conversion to each other</a:t>
            </a:r>
          </a:p>
          <a:p>
            <a:pPr lvl="1"/>
            <a:r>
              <a:rPr lang="en-US" altLang="zh-CN" sz="2000" dirty="0" smtClean="0"/>
              <a:t>Improve organization performance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2060848"/>
            <a:ext cx="7848600" cy="563563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dirty="0" smtClean="0">
                <a:solidFill>
                  <a:schemeClr val="tx1"/>
                </a:solidFill>
              </a:rPr>
              <a:t>2. Knowledge Management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pic>
        <p:nvPicPr>
          <p:cNvPr id="7" name="Picture 2" descr="http://t3.gstatic.com/images?q=tbn:ANd9GcQEBBS0lZNiY5met5zwVdEBp8cFyLCFcMD-3Kzc2k7Sj9SY6H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687464"/>
            <a:ext cx="2037680" cy="2037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标题 2"/>
          <p:cNvSpPr txBox="1">
            <a:spLocks/>
          </p:cNvSpPr>
          <p:nvPr/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dirty="0" smtClean="0"/>
              <a:t>Application Scenarios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3881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4"/>
    </mc:Choice>
    <mc:Fallback xmlns="">
      <p:transition spd="slow" advTm="251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808" y="2217365"/>
            <a:ext cx="7848600" cy="563563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dirty="0" smtClean="0">
                <a:solidFill>
                  <a:schemeClr val="tx1"/>
                </a:solidFill>
              </a:rPr>
              <a:t>3. Organizational Learning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251520" y="2894194"/>
            <a:ext cx="8892480" cy="4567254"/>
          </a:xfrm>
        </p:spPr>
        <p:txBody>
          <a:bodyPr/>
          <a:lstStyle/>
          <a:p>
            <a:r>
              <a:rPr lang="en-US" altLang="zh-CN" sz="2400" dirty="0" smtClean="0"/>
              <a:t>LCS is not only a CMS, but also provide functions of LMS</a:t>
            </a:r>
          </a:p>
          <a:p>
            <a:r>
              <a:rPr lang="en-US" altLang="zh-CN" sz="2400" dirty="0" smtClean="0"/>
              <a:t>Learning community can help to aggregate contacts and organization wisdom and promote communications among staff</a:t>
            </a:r>
          </a:p>
          <a:p>
            <a:r>
              <a:rPr lang="en-US" altLang="zh-CN" sz="2400" dirty="0" smtClean="0"/>
              <a:t>Online  assessment based on the learning procedural information can drive employees online learning</a:t>
            </a:r>
          </a:p>
          <a:p>
            <a:r>
              <a:rPr lang="en-US" altLang="zh-CN" sz="2400" dirty="0" smtClean="0"/>
              <a:t>Build learning organization</a:t>
            </a:r>
            <a:endParaRPr lang="zh-CN" altLang="en-US" sz="2400" dirty="0"/>
          </a:p>
        </p:txBody>
      </p:sp>
      <p:pic>
        <p:nvPicPr>
          <p:cNvPr id="296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540927"/>
            <a:ext cx="1944216" cy="183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83568" y="5661248"/>
            <a:ext cx="57606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 sz="2400" dirty="0" smtClean="0">
                <a:solidFill>
                  <a:srgbClr val="FFFF00"/>
                </a:solidFill>
                <a:latin typeface="Arial" charset="0"/>
              </a:rPr>
              <a:t>We are using LCS to build a learning research team.</a:t>
            </a:r>
          </a:p>
        </p:txBody>
      </p:sp>
      <p:sp>
        <p:nvSpPr>
          <p:cNvPr id="7" name="标题 2"/>
          <p:cNvSpPr txBox="1">
            <a:spLocks/>
          </p:cNvSpPr>
          <p:nvPr/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dirty="0" smtClean="0"/>
              <a:t>Application Scenarios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697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12"/>
    </mc:Choice>
    <mc:Fallback xmlns="">
      <p:transition spd="slow" advTm="751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5692" y="2132856"/>
            <a:ext cx="7848600" cy="563563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dirty="0" smtClean="0">
                <a:solidFill>
                  <a:schemeClr val="tx1"/>
                </a:solidFill>
              </a:rPr>
              <a:t>4. Project Management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457200" y="2924944"/>
            <a:ext cx="8435280" cy="4567254"/>
          </a:xfrm>
        </p:spPr>
        <p:txBody>
          <a:bodyPr/>
          <a:lstStyle/>
          <a:p>
            <a:r>
              <a:rPr lang="en-US" altLang="zh-CN" dirty="0"/>
              <a:t>It can be used as a platform of project management</a:t>
            </a:r>
          </a:p>
          <a:p>
            <a:r>
              <a:rPr lang="en-US" altLang="zh-CN" sz="2400" dirty="0" smtClean="0"/>
              <a:t>Learning Community provides functions of announcement, BBS, resource sharing, membership management, task management</a:t>
            </a:r>
            <a:r>
              <a:rPr lang="en-US" altLang="zh-CN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 smtClean="0"/>
              <a:t>and activity management.</a:t>
            </a:r>
          </a:p>
          <a:p>
            <a:r>
              <a:rPr lang="en-US" altLang="zh-CN" sz="2400" dirty="0" smtClean="0"/>
              <a:t>Task allocation and program monitoring</a:t>
            </a:r>
            <a:endParaRPr lang="zh-CN" altLang="en-US" sz="2400" dirty="0"/>
          </a:p>
        </p:txBody>
      </p:sp>
      <p:sp>
        <p:nvSpPr>
          <p:cNvPr id="12" name="标题 2"/>
          <p:cNvSpPr txBox="1">
            <a:spLocks/>
          </p:cNvSpPr>
          <p:nvPr/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dirty="0" smtClean="0"/>
              <a:t>Application Scenarios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585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89"/>
    </mc:Choice>
    <mc:Fallback xmlns="">
      <p:transition spd="slow" advTm="1218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073349"/>
            <a:ext cx="7848600" cy="563563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dirty="0">
                <a:solidFill>
                  <a:schemeClr val="tx1"/>
                </a:solidFill>
              </a:rPr>
              <a:t>5</a:t>
            </a:r>
            <a:r>
              <a:rPr lang="en-US" altLang="zh-CN" sz="2800" dirty="0" smtClean="0">
                <a:solidFill>
                  <a:schemeClr val="tx1"/>
                </a:solidFill>
              </a:rPr>
              <a:t>. Regional Study of Teaching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457200" y="2636912"/>
            <a:ext cx="7829576" cy="4567254"/>
          </a:xfrm>
        </p:spPr>
        <p:txBody>
          <a:bodyPr/>
          <a:lstStyle/>
          <a:p>
            <a:r>
              <a:rPr lang="en-US" altLang="zh-CN" sz="2400" dirty="0" smtClean="0"/>
              <a:t>Sharing and collaborative editing of  teaching plans</a:t>
            </a:r>
          </a:p>
          <a:p>
            <a:r>
              <a:rPr lang="en-US" altLang="zh-CN" sz="2400" dirty="0" smtClean="0"/>
              <a:t>Teachers in different schools can co-design a common teaching plan when they will have the same class in the near future.</a:t>
            </a:r>
          </a:p>
          <a:p>
            <a:r>
              <a:rPr lang="en-US" altLang="zh-CN" sz="2400" dirty="0" smtClean="0"/>
              <a:t>Teachers can also set up research group using learning community freely to solve specific discipline problem.</a:t>
            </a:r>
          </a:p>
          <a:p>
            <a:endParaRPr lang="zh-CN" altLang="en-US" sz="2400" dirty="0"/>
          </a:p>
        </p:txBody>
      </p:sp>
      <p:pic>
        <p:nvPicPr>
          <p:cNvPr id="297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5085184"/>
            <a:ext cx="4608512" cy="165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2"/>
          <p:cNvSpPr txBox="1">
            <a:spLocks/>
          </p:cNvSpPr>
          <p:nvPr/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dirty="0" smtClean="0"/>
              <a:t>Application Scenarios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277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90"/>
    </mc:Choice>
    <mc:Fallback xmlns="">
      <p:transition spd="slow" advTm="1799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816" y="2145357"/>
            <a:ext cx="7848600" cy="563563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dirty="0" smtClean="0">
                <a:solidFill>
                  <a:schemeClr val="tx1"/>
                </a:solidFill>
              </a:rPr>
              <a:t>6. College Teaching and Learning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457200" y="2822186"/>
            <a:ext cx="7829576" cy="4567254"/>
          </a:xfrm>
        </p:spPr>
        <p:txBody>
          <a:bodyPr/>
          <a:lstStyle/>
          <a:p>
            <a:r>
              <a:rPr lang="en-US" altLang="zh-CN" sz="2400" dirty="0" smtClean="0"/>
              <a:t>Unlike traditional LMS, such as BB, </a:t>
            </a:r>
            <a:r>
              <a:rPr lang="en-US" altLang="zh-CN" sz="2400" dirty="0" err="1" smtClean="0"/>
              <a:t>Moodle</a:t>
            </a:r>
            <a:r>
              <a:rPr lang="en-US" altLang="zh-CN" sz="2400" dirty="0" smtClean="0"/>
              <a:t>, Sakai…</a:t>
            </a:r>
          </a:p>
          <a:p>
            <a:r>
              <a:rPr lang="en-US" altLang="zh-CN" sz="2400" dirty="0" smtClean="0"/>
              <a:t>LCS has much web2.0 features and </a:t>
            </a:r>
            <a:r>
              <a:rPr lang="en-US" altLang="zh-CN" sz="2400" dirty="0" smtClean="0"/>
              <a:t>pays </a:t>
            </a:r>
            <a:r>
              <a:rPr lang="en-US" altLang="zh-CN" sz="2400" dirty="0" smtClean="0"/>
              <a:t>more attention to the construction of social learning network.</a:t>
            </a:r>
          </a:p>
          <a:p>
            <a:r>
              <a:rPr lang="en-US" altLang="zh-CN" sz="2400" dirty="0" smtClean="0"/>
              <a:t>It can also undertake tasks of college teaching.</a:t>
            </a:r>
            <a:endParaRPr lang="zh-CN" altLang="en-US" sz="2400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23528" y="4797152"/>
            <a:ext cx="3312368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 dirty="0" smtClean="0"/>
              <a:t>A doctoral course named new developments of educational technology instructed by </a:t>
            </a:r>
            <a:r>
              <a:rPr lang="en-US" altLang="zh-CN" dirty="0" smtClean="0">
                <a:latin typeface="Arial" charset="0"/>
              </a:rPr>
              <a:t>Prof. Shengquan YU</a:t>
            </a:r>
          </a:p>
          <a:p>
            <a:pPr algn="l">
              <a:spcBef>
                <a:spcPct val="50000"/>
              </a:spcBef>
              <a:defRPr/>
            </a:pPr>
            <a:r>
              <a:rPr lang="en-US" altLang="zh-CN" dirty="0" smtClean="0">
                <a:latin typeface="Arial" charset="0"/>
              </a:rPr>
              <a:t>15 participants, one semester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509120"/>
            <a:ext cx="5256584" cy="2348880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标题 2"/>
          <p:cNvSpPr txBox="1">
            <a:spLocks/>
          </p:cNvSpPr>
          <p:nvPr/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dirty="0" smtClean="0"/>
              <a:t>Application Scenarios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256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739"/>
    </mc:Choice>
    <mc:Fallback xmlns="">
      <p:transition spd="slow" advTm="3473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030098"/>
            <a:ext cx="7829576" cy="4567254"/>
          </a:xfrm>
        </p:spPr>
        <p:txBody>
          <a:bodyPr/>
          <a:lstStyle/>
          <a:p>
            <a:r>
              <a:rPr lang="en-US" altLang="zh-CN" sz="2400" dirty="0" smtClean="0"/>
              <a:t>Research Goal</a:t>
            </a:r>
          </a:p>
          <a:p>
            <a:pPr lvl="1"/>
            <a:r>
              <a:rPr lang="en-US" altLang="zh-CN" sz="2000" dirty="0" smtClean="0"/>
              <a:t>Consider learning resource </a:t>
            </a:r>
            <a:r>
              <a:rPr lang="en-US" altLang="zh-CN" sz="2000" dirty="0" smtClean="0">
                <a:solidFill>
                  <a:srgbClr val="FF0000"/>
                </a:solidFill>
              </a:rPr>
              <a:t>as an organism </a:t>
            </a:r>
            <a:r>
              <a:rPr lang="en-US" altLang="zh-CN" sz="2000" dirty="0" smtClean="0"/>
              <a:t>from the ecological perspective, </a:t>
            </a:r>
            <a:r>
              <a:rPr lang="en-US" altLang="zh-CN" sz="2000" dirty="0" smtClean="0">
                <a:solidFill>
                  <a:schemeClr val="accent2"/>
                </a:solidFill>
              </a:rPr>
              <a:t>combining </a:t>
            </a:r>
            <a:r>
              <a:rPr lang="en-US" altLang="zh-CN" sz="2000" dirty="0" smtClean="0">
                <a:solidFill>
                  <a:srgbClr val="FF0000"/>
                </a:solidFill>
              </a:rPr>
              <a:t>semantic gene and social trust model technologies to automatically control the orderly evolution </a:t>
            </a:r>
            <a:r>
              <a:rPr lang="en-US" altLang="zh-CN" sz="2000" dirty="0" smtClean="0"/>
              <a:t>of learning resource in an open ecological system</a:t>
            </a:r>
          </a:p>
          <a:p>
            <a:endParaRPr lang="en-US" altLang="zh-CN" sz="2000" dirty="0" smtClean="0"/>
          </a:p>
          <a:p>
            <a:endParaRPr lang="zh-CN" altLang="en-US" sz="2000" dirty="0"/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099538"/>
            <a:ext cx="7056784" cy="242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107504" y="1196752"/>
            <a:ext cx="9073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400" dirty="0" smtClean="0">
                <a:solidFill>
                  <a:schemeClr val="bg1"/>
                </a:solidFill>
              </a:rPr>
              <a:t>1. Orderly </a:t>
            </a:r>
            <a:r>
              <a:rPr lang="en-US" altLang="zh-CN" sz="2400" dirty="0">
                <a:solidFill>
                  <a:schemeClr val="bg1"/>
                </a:solidFill>
              </a:rPr>
              <a:t>Evolution of Learning Resource </a:t>
            </a:r>
            <a:r>
              <a:rPr lang="en-US" altLang="zh-CN" sz="2400" dirty="0" smtClean="0">
                <a:solidFill>
                  <a:schemeClr val="bg1"/>
                </a:solidFill>
              </a:rPr>
              <a:t>in U-Learning Environment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7" name="Rectangle 7"/>
          <p:cNvSpPr/>
          <p:nvPr/>
        </p:nvSpPr>
        <p:spPr bwMode="auto">
          <a:xfrm>
            <a:off x="-7309320" y="188640"/>
            <a:ext cx="11212513" cy="804672"/>
          </a:xfrm>
          <a:prstGeom prst="rect">
            <a:avLst/>
          </a:prstGeom>
          <a:solidFill>
            <a:srgbClr val="F09B2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521208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2062163" indent="-2062163" algn="r"/>
            <a:r>
              <a:rPr lang="en-US" sz="2400" b="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itchFamily="34" charset="-122"/>
                <a:ea typeface="微软雅黑" pitchFamily="34" charset="-122"/>
              </a:rPr>
              <a:t>Ongoing Exploration</a:t>
            </a:r>
            <a:endParaRPr lang="en-US" sz="2400" b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457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39"/>
    </mc:Choice>
    <mc:Fallback xmlns="">
      <p:transition spd="slow" advTm="121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0528" y="1124744"/>
            <a:ext cx="9144000" cy="563563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2400" dirty="0" smtClean="0"/>
              <a:t>2. Personalized Recommendation of Learning </a:t>
            </a:r>
            <a:r>
              <a:rPr lang="en-US" altLang="zh-CN" sz="2400" dirty="0"/>
              <a:t>R</a:t>
            </a:r>
            <a:r>
              <a:rPr lang="en-US" altLang="zh-CN" sz="2400" dirty="0" smtClean="0"/>
              <a:t>esource in U-Learning </a:t>
            </a:r>
            <a:r>
              <a:rPr lang="en-US" altLang="zh-CN" sz="2400" dirty="0"/>
              <a:t>E</a:t>
            </a:r>
            <a:r>
              <a:rPr lang="en-US" altLang="zh-CN" sz="2400" dirty="0" smtClean="0"/>
              <a:t>nvironment</a:t>
            </a:r>
            <a:endParaRPr lang="zh-CN" alt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30856" y="1886082"/>
            <a:ext cx="7829576" cy="4567254"/>
          </a:xfrm>
        </p:spPr>
        <p:txBody>
          <a:bodyPr/>
          <a:lstStyle/>
          <a:p>
            <a:r>
              <a:rPr lang="en-US" altLang="zh-CN" sz="2400" dirty="0" smtClean="0"/>
              <a:t>Research Goal</a:t>
            </a:r>
          </a:p>
          <a:p>
            <a:pPr lvl="1"/>
            <a:r>
              <a:rPr lang="en-US" altLang="zh-CN" sz="2000" dirty="0" smtClean="0"/>
              <a:t>Design a Personalized Recommendation  Model of Content (PRMC) in u-Learning environment and realize the personalized recommendation of LC based on this model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  <p:pic>
        <p:nvPicPr>
          <p:cNvPr id="11" name="Picture 2" descr="hun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677368"/>
            <a:ext cx="5810250" cy="2847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7"/>
          <p:cNvSpPr/>
          <p:nvPr/>
        </p:nvSpPr>
        <p:spPr bwMode="auto">
          <a:xfrm>
            <a:off x="-7309320" y="188640"/>
            <a:ext cx="11212513" cy="804672"/>
          </a:xfrm>
          <a:prstGeom prst="rect">
            <a:avLst/>
          </a:prstGeom>
          <a:solidFill>
            <a:srgbClr val="F09B2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521208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2062163" indent="-2062163" algn="r"/>
            <a:r>
              <a:rPr lang="en-US" sz="2400" b="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itchFamily="34" charset="-122"/>
                <a:ea typeface="微软雅黑" pitchFamily="34" charset="-122"/>
              </a:rPr>
              <a:t>Ongoing Exploration</a:t>
            </a:r>
            <a:endParaRPr lang="en-US" sz="2400" b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996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12"/>
    </mc:Choice>
    <mc:Fallback xmlns="">
      <p:transition spd="slow" advTm="5312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691</TotalTime>
  <Words>1121</Words>
  <Application>Microsoft Office PowerPoint</Application>
  <PresentationFormat>全屏显示(4:3)</PresentationFormat>
  <Paragraphs>171</Paragraphs>
  <Slides>28</Slides>
  <Notes>10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29" baseType="lpstr">
      <vt:lpstr>波形</vt:lpstr>
      <vt:lpstr>Introduction to LCS(2)- Application Scenarios,Ongoing Exploration and Demo</vt:lpstr>
      <vt:lpstr>Application Scenarios</vt:lpstr>
      <vt:lpstr>2. Knowledge Management</vt:lpstr>
      <vt:lpstr>3. Organizational Learning</vt:lpstr>
      <vt:lpstr>4. Project Management</vt:lpstr>
      <vt:lpstr>5. Regional Study of Teaching</vt:lpstr>
      <vt:lpstr>6. College Teaching and Learning</vt:lpstr>
      <vt:lpstr>PowerPoint 演示文稿</vt:lpstr>
      <vt:lpstr>2. Personalized Recommendation of Learning Resource in U-Learning Environment</vt:lpstr>
      <vt:lpstr>3. Learning Model Design for U-Learning Based on LC</vt:lpstr>
      <vt:lpstr>4. Automatic Construction of  Visual Social and Knowledge Network</vt:lpstr>
      <vt:lpstr>5. Adaptive Presentation of Learning Content on Multi-Devices</vt:lpstr>
      <vt:lpstr>6. Design of Structured Knowledge Template</vt:lpstr>
      <vt:lpstr>Demo Multiple Learning Models based on LCS </vt:lpstr>
      <vt:lpstr> Demo . </vt:lpstr>
      <vt:lpstr> Demo . </vt:lpstr>
      <vt:lpstr> Demo . </vt:lpstr>
      <vt:lpstr> Demo . </vt:lpstr>
      <vt:lpstr> Demo . </vt:lpstr>
      <vt:lpstr> Demo . </vt:lpstr>
      <vt:lpstr> Demo . </vt:lpstr>
      <vt:lpstr> Demo . </vt:lpstr>
      <vt:lpstr> Demo . </vt:lpstr>
      <vt:lpstr> Demo . </vt:lpstr>
      <vt:lpstr> Demo . </vt:lpstr>
      <vt:lpstr> Demo . </vt:lpstr>
      <vt:lpstr> Demo .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LCS(2)- Application Scenarios and Case</dc:title>
  <dc:creator>wpf</dc:creator>
  <cp:lastModifiedBy>wpf</cp:lastModifiedBy>
  <cp:revision>60</cp:revision>
  <dcterms:created xsi:type="dcterms:W3CDTF">2013-10-07T11:59:41Z</dcterms:created>
  <dcterms:modified xsi:type="dcterms:W3CDTF">2013-10-14T13:55:05Z</dcterms:modified>
</cp:coreProperties>
</file>