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85" r:id="rId3"/>
    <p:sldId id="286" r:id="rId4"/>
    <p:sldId id="287" r:id="rId5"/>
    <p:sldId id="294" r:id="rId6"/>
    <p:sldId id="295" r:id="rId7"/>
    <p:sldId id="288" r:id="rId8"/>
    <p:sldId id="292" r:id="rId9"/>
    <p:sldId id="284" r:id="rId10"/>
    <p:sldId id="289" r:id="rId11"/>
    <p:sldId id="291" r:id="rId12"/>
    <p:sldId id="293" r:id="rId13"/>
    <p:sldId id="296" r:id="rId14"/>
    <p:sldId id="282" r:id="rId15"/>
    <p:sldId id="298" r:id="rId16"/>
    <p:sldId id="277" r:id="rId17"/>
    <p:sldId id="297" r:id="rId1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5700"/>
    <a:srgbClr val="1600FF"/>
    <a:srgbClr val="550F9B"/>
    <a:srgbClr val="05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94" d="100"/>
          <a:sy n="94" d="100"/>
        </p:scale>
        <p:origin x="-12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51D18F07-62E0-1E41-89EC-47D49768F33B}" type="datetime1">
              <a:rPr lang="en-US"/>
              <a:pPr>
                <a:defRPr/>
              </a:pPr>
              <a:t>2/5/13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3DFA6E3A-4515-E045-B62B-1A4453B3BC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0512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FF55A7-E91A-A642-B5A1-0B606A26FEC8}" type="slidenum">
              <a:rPr lang="en-US"/>
              <a:pPr/>
              <a:t>16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2C1C83-D99B-C447-9616-10B0E8CBC861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D3C4E-BF2E-9843-BF2A-B3C835EAFF0F}" type="datetime1">
              <a:rPr lang="en-US"/>
              <a:pPr>
                <a:defRPr/>
              </a:pPr>
              <a:t>2/5/13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F8103-71A5-DC45-A9F6-B6ADB3B472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BBE12-373C-7641-BD28-B8FD0635B81F}" type="datetime1">
              <a:rPr lang="en-US"/>
              <a:pPr>
                <a:defRPr/>
              </a:pPr>
              <a:t>2/5/13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90F09-E497-8448-B996-EB89044029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7FC49-14FC-E742-9753-1ECDB54ED58A}" type="datetime1">
              <a:rPr lang="en-US"/>
              <a:pPr>
                <a:defRPr/>
              </a:pPr>
              <a:t>2/5/13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4D5FF-7FED-324B-85CD-20F51AAC0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888E9-5F5F-974C-B94F-AE4513C549E7}" type="datetime1">
              <a:rPr lang="en-US"/>
              <a:pPr>
                <a:defRPr/>
              </a:pPr>
              <a:t>2/5/13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3487D-C0D0-8B4B-9FC9-210351E8FF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7B022-CD76-3B44-9B03-FD27257EFFCF}" type="datetime1">
              <a:rPr lang="en-US"/>
              <a:pPr>
                <a:defRPr/>
              </a:pPr>
              <a:t>2/5/13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21592-9C7F-FB48-87C5-0DCF982A5C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B34E8-A359-2140-8E15-DF0E5F64436F}" type="datetime1">
              <a:rPr lang="en-US"/>
              <a:pPr>
                <a:defRPr/>
              </a:pPr>
              <a:t>2/5/13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FD77A-8786-5647-AC80-55E60A5527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B0B98-BEB9-524D-B53C-F40BA9798E08}" type="datetime1">
              <a:rPr lang="en-US"/>
              <a:pPr>
                <a:defRPr/>
              </a:pPr>
              <a:t>2/5/13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658E1-B6E4-694B-983D-CB6F9B6FCA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ECADF-693D-E147-96A3-5F603B8888F7}" type="datetime1">
              <a:rPr lang="en-US"/>
              <a:pPr>
                <a:defRPr/>
              </a:pPr>
              <a:t>2/5/13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3D593-ACCE-F247-8511-48FB427152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DD7C6-551B-754B-A1A6-11AEBD2C5EA3}" type="datetime1">
              <a:rPr lang="en-US"/>
              <a:pPr>
                <a:defRPr/>
              </a:pPr>
              <a:t>2/5/13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ABF22-935C-4741-9615-DC3B42BDD0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DD57A-D816-CD41-91B9-85A98260D768}" type="datetime1">
              <a:rPr lang="en-US"/>
              <a:pPr>
                <a:defRPr/>
              </a:pPr>
              <a:t>2/5/13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3763C-F986-864A-BC38-C36B6B2B1B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1C1BC-9E05-4945-844C-62165A7D5ED6}" type="datetime1">
              <a:rPr lang="en-US"/>
              <a:pPr>
                <a:defRPr/>
              </a:pPr>
              <a:t>2/5/13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D2DE6-6F7F-DD4F-A47F-781F56095D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A51828A6-B69D-FE4A-9DF7-F851F0EF4A5C}" type="datetime1">
              <a:rPr lang="en-US"/>
              <a:pPr>
                <a:defRPr/>
              </a:pPr>
              <a:t>2/5/13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758B5643-2A5B-D142-AB16-720BBABB50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emf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381000" y="1066800"/>
            <a:ext cx="8382000" cy="14478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State of the Nation Study: K-12 Online Learning in Canada</a:t>
            </a:r>
          </a:p>
        </p:txBody>
      </p:sp>
      <p:sp>
        <p:nvSpPr>
          <p:cNvPr id="14339" name="Subtitle 2"/>
          <p:cNvSpPr>
            <a:spLocks noGrp="1"/>
          </p:cNvSpPr>
          <p:nvPr>
            <p:ph type="subTitle" idx="1"/>
          </p:nvPr>
        </p:nvSpPr>
        <p:spPr>
          <a:xfrm>
            <a:off x="914400" y="4114800"/>
            <a:ext cx="7315200" cy="1219200"/>
          </a:xfrm>
        </p:spPr>
        <p:txBody>
          <a:bodyPr/>
          <a:lstStyle/>
          <a:p>
            <a:pPr eaLnBrk="1" hangingPunct="1"/>
            <a:r>
              <a:rPr lang="en-US" sz="3000" b="1" dirty="0" smtClean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Michael K. Barbour</a:t>
            </a:r>
          </a:p>
          <a:p>
            <a:pPr eaLnBrk="1" hangingPunct="1"/>
            <a:r>
              <a:rPr lang="en-US" sz="3000" b="1" dirty="0" smtClean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Wayne State University</a:t>
            </a:r>
          </a:p>
          <a:p>
            <a:pPr eaLnBrk="1" hangingPunct="1"/>
            <a:endParaRPr lang="en-US" sz="3000" b="1" dirty="0" smtClean="0">
              <a:solidFill>
                <a:srgbClr val="0000FF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868362"/>
          </a:xfrm>
        </p:spPr>
        <p:txBody>
          <a:bodyPr/>
          <a:lstStyle/>
          <a:p>
            <a:pPr algn="l" eaLnBrk="1" hangingPunct="1"/>
            <a:r>
              <a:rPr lang="en-US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National Overview - Activity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902053"/>
            <a:ext cx="6528559" cy="594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868362"/>
          </a:xfrm>
        </p:spPr>
        <p:txBody>
          <a:bodyPr/>
          <a:lstStyle/>
          <a:p>
            <a:pPr algn="l" eaLnBrk="1" hangingPunct="1"/>
            <a:r>
              <a:rPr lang="en-US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National Overview - Activity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1041400"/>
            <a:ext cx="82931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969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868362"/>
          </a:xfrm>
        </p:spPr>
        <p:txBody>
          <a:bodyPr/>
          <a:lstStyle/>
          <a:p>
            <a:pPr algn="l" eaLnBrk="1" hangingPunct="1"/>
            <a:r>
              <a:rPr lang="en-US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National Overview - Activity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00" y="1612900"/>
            <a:ext cx="8343900" cy="363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87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Conclusions / Take-</a:t>
            </a:r>
            <a:r>
              <a:rPr lang="en-US" dirty="0" err="1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Aways</a:t>
            </a:r>
            <a:endParaRPr lang="en-US" dirty="0" smtClean="0">
              <a:solidFill>
                <a:srgbClr val="FF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Regulatory </a:t>
            </a:r>
            <a:r>
              <a:rPr lang="en-US" dirty="0" err="1" smtClean="0">
                <a:ea typeface="ＭＳ Ｐゴシック" charset="-128"/>
                <a:cs typeface="ＭＳ Ｐゴシック" charset="-128"/>
              </a:rPr>
              <a:t>behaviour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varies considerably from no to extensive regulations</a:t>
            </a:r>
          </a:p>
          <a:p>
            <a:pPr eaLnBrk="1" hangingPunct="1"/>
            <a:endParaRPr lang="en-US" dirty="0"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Leve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l of activity is increasing nationally, but to what level we just can’t tell definitively</a:t>
            </a:r>
          </a:p>
          <a:p>
            <a:pPr eaLnBrk="1" hangingPunct="1"/>
            <a:endParaRPr lang="en-US" dirty="0">
              <a:ea typeface="ＭＳ Ｐゴシック" charset="-128"/>
              <a:cs typeface="ＭＳ Ｐゴシック" charset="-128"/>
            </a:endParaRPr>
          </a:p>
          <a:p>
            <a:pPr eaLnBrk="1" hangingPunct="1"/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1519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ctrTitle"/>
          </p:nvPr>
        </p:nvSpPr>
        <p:spPr>
          <a:xfrm>
            <a:off x="381000" y="228600"/>
            <a:ext cx="8382000" cy="9906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ea typeface="ＭＳ Ｐゴシック" charset="-128"/>
                <a:cs typeface="ＭＳ Ｐゴシック" charset="-128"/>
              </a:rPr>
              <a:t>http:/</a:t>
            </a:r>
            <a:r>
              <a:rPr lang="en-US" sz="2800" b="1" dirty="0" smtClean="0">
                <a:ea typeface="ＭＳ Ｐゴシック" charset="-128"/>
                <a:cs typeface="ＭＳ Ｐゴシック" charset="-128"/>
              </a:rPr>
              <a:t>/virtualschool.wikispaces.com/canada/</a:t>
            </a:r>
            <a:endParaRPr lang="en-US" sz="2800" b="1" dirty="0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7400"/>
            <a:ext cx="9144000" cy="1845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0691" y="4114800"/>
            <a:ext cx="2579109" cy="12676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9388" y="331915"/>
            <a:ext cx="3899983" cy="175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158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3905250" cy="5973762"/>
          </a:xfrm>
        </p:spPr>
        <p:txBody>
          <a:bodyPr/>
          <a:lstStyle/>
          <a:p>
            <a:pPr eaLnBrk="1" hangingPunct="1"/>
            <a:r>
              <a:rPr lang="en-US" sz="6000" smtClean="0">
                <a:solidFill>
                  <a:srgbClr val="FE0603"/>
                </a:solidFill>
                <a:ea typeface="ＭＳ Ｐゴシック" charset="-128"/>
                <a:cs typeface="ＭＳ Ｐゴシック" charset="-128"/>
              </a:rPr>
              <a:t>Your Questions and Comments</a:t>
            </a:r>
            <a:endParaRPr lang="en-US" sz="6000" smtClean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2450" y="0"/>
            <a:ext cx="4781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Content Placeholder 2"/>
          <p:cNvSpPr>
            <a:spLocks noGrp="1"/>
          </p:cNvSpPr>
          <p:nvPr>
            <p:ph idx="4294967295"/>
          </p:nvPr>
        </p:nvSpPr>
        <p:spPr>
          <a:xfrm>
            <a:off x="381000" y="3475038"/>
            <a:ext cx="8229600" cy="2697162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/>
              <a:t>	</a:t>
            </a:r>
            <a:r>
              <a:rPr lang="en-US">
                <a:solidFill>
                  <a:srgbClr val="008000"/>
                </a:solidFill>
              </a:rPr>
              <a:t>Assistant Professor</a:t>
            </a:r>
            <a:br>
              <a:rPr lang="en-US">
                <a:solidFill>
                  <a:srgbClr val="008000"/>
                </a:solidFill>
              </a:rPr>
            </a:br>
            <a:r>
              <a:rPr lang="en-US">
                <a:solidFill>
                  <a:srgbClr val="008000"/>
                </a:solidFill>
              </a:rPr>
              <a:t>Wayne State University, USA</a:t>
            </a:r>
          </a:p>
          <a:p>
            <a:pPr lvl="1" algn="ctr">
              <a:buFontTx/>
              <a:buNone/>
            </a:pPr>
            <a:r>
              <a:rPr lang="en-US" sz="3200">
                <a:solidFill>
                  <a:srgbClr val="008000"/>
                </a:solidFill>
              </a:rPr>
              <a:t>mkbarbour@gmail.com</a:t>
            </a:r>
          </a:p>
          <a:p>
            <a:pPr lvl="1" algn="ctr">
              <a:buFontTx/>
              <a:buNone/>
            </a:pPr>
            <a:r>
              <a:rPr lang="en-US" sz="3200">
                <a:solidFill>
                  <a:srgbClr val="008000"/>
                </a:solidFill>
              </a:rPr>
              <a:t>http://www.michaelbarbour.com</a:t>
            </a:r>
          </a:p>
          <a:p>
            <a:pPr>
              <a:buFontTx/>
              <a:buNone/>
            </a:pPr>
            <a:endParaRPr lang="en-US"/>
          </a:p>
        </p:txBody>
      </p:sp>
      <p:pic>
        <p:nvPicPr>
          <p:cNvPr id="9421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2035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2008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328" y="914564"/>
            <a:ext cx="1771497" cy="2299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 descr="2009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5825" y="1607090"/>
            <a:ext cx="1786467" cy="2299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" descr="report.tif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82292" y="2286164"/>
            <a:ext cx="1794452" cy="2299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iNACOL_CanadaStudy11_cover_v3.2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6744" y="2895764"/>
            <a:ext cx="1794451" cy="23222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1195" y="3621370"/>
            <a:ext cx="1796605" cy="2322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7400"/>
            <a:ext cx="9144000" cy="1845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0691" y="4114800"/>
            <a:ext cx="2579109" cy="12676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9388" y="331915"/>
            <a:ext cx="3899983" cy="17530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21306"/>
          </a:xfrm>
        </p:spPr>
        <p:txBody>
          <a:bodyPr/>
          <a:lstStyle/>
          <a:p>
            <a:pPr algn="l" eaLnBrk="1" hangingPunct="1"/>
            <a:r>
              <a:rPr lang="en-US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Methodology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745107"/>
            <a:ext cx="6347553" cy="60366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National Trends</a:t>
            </a:r>
            <a:endParaRPr lang="en-US" dirty="0" smtClean="0">
              <a:solidFill>
                <a:srgbClr val="FF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charset="-128"/>
                <a:cs typeface="ＭＳ Ｐゴシック" charset="-128"/>
              </a:rPr>
              <a:t>K–12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distance education continues </a:t>
            </a:r>
            <a:r>
              <a:rPr lang="en-US" dirty="0">
                <a:ea typeface="ＭＳ Ｐゴシック" charset="-128"/>
                <a:cs typeface="ＭＳ Ｐゴシック" charset="-128"/>
              </a:rPr>
              <a:t>to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grow</a:t>
            </a:r>
          </a:p>
          <a:p>
            <a:pPr eaLnBrk="1" hangingPunct="1"/>
            <a:endParaRPr lang="en-US" sz="1600" dirty="0" smtClean="0"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en-US" dirty="0">
                <a:ea typeface="ＭＳ Ｐゴシック" charset="-128"/>
                <a:cs typeface="ＭＳ Ｐゴシック" charset="-128"/>
              </a:rPr>
              <a:t>Correspondence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education continues </a:t>
            </a:r>
            <a:r>
              <a:rPr lang="en-US" dirty="0">
                <a:ea typeface="ＭＳ Ｐゴシック" charset="-128"/>
                <a:cs typeface="ＭＳ Ｐゴシック" charset="-128"/>
              </a:rPr>
              <a:t>to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be prevalent</a:t>
            </a:r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pPr marL="0" indent="0" eaLnBrk="1" hangingPunct="1">
              <a:buNone/>
            </a:pPr>
            <a:endParaRPr lang="en-US" sz="1600" dirty="0"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Blended learning </a:t>
            </a:r>
            <a:r>
              <a:rPr lang="en-US" dirty="0">
                <a:ea typeface="ＭＳ Ｐゴシック" charset="-128"/>
                <a:cs typeface="ＭＳ Ｐゴシック" charset="-128"/>
              </a:rPr>
              <a:t>is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seen </a:t>
            </a:r>
            <a:r>
              <a:rPr lang="en-US" dirty="0">
                <a:ea typeface="ＭＳ Ｐゴシック" charset="-128"/>
                <a:cs typeface="ＭＳ Ｐゴシック" charset="-128"/>
              </a:rPr>
              <a:t>as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effective </a:t>
            </a:r>
            <a:r>
              <a:rPr lang="en-US" dirty="0">
                <a:ea typeface="ＭＳ Ｐゴシック" charset="-128"/>
                <a:cs typeface="ＭＳ Ｐゴシック" charset="-128"/>
              </a:rPr>
              <a:t>ICT</a:t>
            </a:r>
            <a:endParaRPr lang="en-US" sz="1600" dirty="0" smtClean="0">
              <a:ea typeface="ＭＳ Ｐゴシック" charset="-128"/>
              <a:cs typeface="ＭＳ Ｐゴシック" charset="-128"/>
            </a:endParaRPr>
          </a:p>
          <a:p>
            <a:pPr eaLnBrk="1" hangingPunct="1"/>
            <a:endParaRPr lang="en-US" sz="1600" dirty="0"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Unions remain cautiously supportive</a:t>
            </a:r>
            <a:endParaRPr lang="en-US" dirty="0">
              <a:ea typeface="ＭＳ Ｐゴシック" charset="-128"/>
              <a:cs typeface="ＭＳ Ｐゴシック" charset="-128"/>
            </a:endParaRPr>
          </a:p>
          <a:p>
            <a:pPr eaLnBrk="1" hangingPunct="1"/>
            <a:endParaRPr lang="en-US" sz="1600" dirty="0"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Several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jurisdictions have made dramatic changes over the past five years </a:t>
            </a:r>
          </a:p>
        </p:txBody>
      </p:sp>
    </p:spTree>
    <p:extLst>
      <p:ext uri="{BB962C8B-B14F-4D97-AF65-F5344CB8AC3E}">
        <p14:creationId xmlns:p14="http://schemas.microsoft.com/office/powerpoint/2010/main" val="867706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l" eaLnBrk="1" hangingPunct="1"/>
            <a:r>
              <a:rPr lang="en-US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National Trends: Regulation</a:t>
            </a:r>
            <a:endParaRPr lang="en-US" dirty="0" smtClean="0">
              <a:solidFill>
                <a:srgbClr val="FF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Many </a:t>
            </a:r>
            <a:r>
              <a:rPr lang="en-US" dirty="0">
                <a:ea typeface="ＭＳ Ｐゴシック" charset="-128"/>
                <a:cs typeface="ＭＳ Ｐゴシック" charset="-128"/>
              </a:rPr>
              <a:t>provinces and territories have some reference to distance education in the </a:t>
            </a:r>
            <a:r>
              <a:rPr lang="en-US" i="1" dirty="0" smtClean="0">
                <a:ea typeface="ＭＳ Ｐゴシック" charset="-128"/>
                <a:cs typeface="ＭＳ Ｐゴシック" charset="-128"/>
              </a:rPr>
              <a:t>Education Act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en-US" dirty="0">
                <a:ea typeface="ＭＳ Ｐゴシック" charset="-128"/>
                <a:cs typeface="ＭＳ Ｐゴシック" charset="-128"/>
              </a:rPr>
              <a:t>or </a:t>
            </a:r>
            <a:r>
              <a:rPr lang="en-US" i="1" dirty="0">
                <a:ea typeface="ＭＳ Ｐゴシック" charset="-128"/>
                <a:cs typeface="ＭＳ Ｐゴシック" charset="-128"/>
              </a:rPr>
              <a:t>Schools </a:t>
            </a:r>
            <a:r>
              <a:rPr lang="en-US" i="1" dirty="0" smtClean="0">
                <a:ea typeface="ＭＳ Ｐゴシック" charset="-128"/>
                <a:cs typeface="ＭＳ Ｐゴシック" charset="-128"/>
              </a:rPr>
              <a:t>Act</a:t>
            </a:r>
          </a:p>
          <a:p>
            <a:pPr lvl="1" eaLnBrk="1" hangingPunct="1"/>
            <a:r>
              <a:rPr lang="en-US" sz="2400" dirty="0" smtClean="0">
                <a:ea typeface="ＭＳ Ｐゴシック" charset="-128"/>
                <a:cs typeface="ＭＳ Ｐゴシック" charset="-128"/>
              </a:rPr>
              <a:t>This is changing!</a:t>
            </a:r>
          </a:p>
          <a:p>
            <a:pPr eaLnBrk="1" hangingPunct="1"/>
            <a:endParaRPr lang="en-US" sz="1600" dirty="0"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en-US" dirty="0">
                <a:ea typeface="ＭＳ Ｐゴシック" charset="-128"/>
                <a:cs typeface="ＭＳ Ｐゴシック" charset="-128"/>
              </a:rPr>
              <a:t>regulation of K–12 distance education is the use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of contracts with </a:t>
            </a:r>
            <a:r>
              <a:rPr lang="en-US" dirty="0" err="1" smtClean="0">
                <a:ea typeface="ＭＳ Ｐゴシック" charset="-128"/>
                <a:cs typeface="ＭＳ Ｐゴシック" charset="-128"/>
              </a:rPr>
              <a:t>MoE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or </a:t>
            </a:r>
            <a:r>
              <a:rPr lang="en-US" dirty="0">
                <a:ea typeface="ＭＳ Ｐゴシック" charset="-128"/>
                <a:cs typeface="ＭＳ Ｐゴシック" charset="-128"/>
              </a:rPr>
              <a:t>policy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handbooks</a:t>
            </a:r>
          </a:p>
          <a:p>
            <a:pPr eaLnBrk="1" hangingPunct="1"/>
            <a:endParaRPr lang="en-US" sz="1600" dirty="0" smtClean="0"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British Columbia and Nova Scotia are major exceptions</a:t>
            </a:r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17892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868362"/>
          </a:xfrm>
        </p:spPr>
        <p:txBody>
          <a:bodyPr/>
          <a:lstStyle/>
          <a:p>
            <a:pPr algn="l" eaLnBrk="1" hangingPunct="1"/>
            <a:r>
              <a:rPr lang="en-US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National Overview - Regulations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06500"/>
            <a:ext cx="8369300" cy="444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00912"/>
          </a:xfrm>
        </p:spPr>
        <p:txBody>
          <a:bodyPr/>
          <a:lstStyle/>
          <a:p>
            <a:pPr algn="l" eaLnBrk="1" hangingPunct="1"/>
            <a:r>
              <a:rPr lang="en-US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National Overview - Regulations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290" y="746950"/>
            <a:ext cx="7975600" cy="595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659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National Trends: Activity</a:t>
            </a:r>
            <a:endParaRPr lang="en-US" dirty="0" smtClean="0">
              <a:solidFill>
                <a:srgbClr val="FF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Growth of K-12 distance education is quite uneven</a:t>
            </a:r>
          </a:p>
          <a:p>
            <a:pPr lvl="1" eaLnBrk="1" hangingPunct="1"/>
            <a:r>
              <a:rPr lang="en-US" sz="2400" dirty="0" smtClean="0">
                <a:ea typeface="ＭＳ Ｐゴシック" charset="-128"/>
                <a:cs typeface="ＭＳ Ｐゴシック" charset="-128"/>
              </a:rPr>
              <a:t>Reported growth in some jurisdictions may be due to better accounting</a:t>
            </a:r>
            <a:endParaRPr lang="en-US" sz="2400" dirty="0" smtClean="0">
              <a:ea typeface="ＭＳ Ｐゴシック" charset="-128"/>
              <a:cs typeface="ＭＳ Ｐゴシック" charset="-128"/>
            </a:endParaRPr>
          </a:p>
          <a:p>
            <a:pPr eaLnBrk="1" hangingPunct="1"/>
            <a:endParaRPr lang="en-US" sz="1600" dirty="0" smtClean="0"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Participation in blended learning is not counted in most instances</a:t>
            </a:r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1683</TotalTime>
  <Words>208</Words>
  <Application>Microsoft Macintosh PowerPoint</Application>
  <PresentationFormat>On-screen Show (4:3)</PresentationFormat>
  <Paragraphs>42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State of the Nation Study: K-12 Online Learning in Canada</vt:lpstr>
      <vt:lpstr>PowerPoint Presentation</vt:lpstr>
      <vt:lpstr>PowerPoint Presentation</vt:lpstr>
      <vt:lpstr>Methodology</vt:lpstr>
      <vt:lpstr>National Trends</vt:lpstr>
      <vt:lpstr>National Trends: Regulation</vt:lpstr>
      <vt:lpstr>National Overview - Regulations</vt:lpstr>
      <vt:lpstr>National Overview - Regulations</vt:lpstr>
      <vt:lpstr>National Trends: Activity</vt:lpstr>
      <vt:lpstr>National Overview - Activity</vt:lpstr>
      <vt:lpstr>National Overview - Activity</vt:lpstr>
      <vt:lpstr>National Overview - Activity</vt:lpstr>
      <vt:lpstr>Conclusions / Take-Aways</vt:lpstr>
      <vt:lpstr>http://virtualschool.wikispaces.com/canada/</vt:lpstr>
      <vt:lpstr>PowerPoint Presentation</vt:lpstr>
      <vt:lpstr>Your Questions and Comments</vt:lpstr>
      <vt:lpstr>PowerPoint Presentation</vt:lpstr>
    </vt:vector>
  </TitlesOfParts>
  <Company>Wayne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Snapshot State of the Nation Study: K-12 Online Learning in Canada</dc:title>
  <dc:creator>Michael Barbour</dc:creator>
  <cp:lastModifiedBy>mbar</cp:lastModifiedBy>
  <cp:revision>22</cp:revision>
  <cp:lastPrinted>2010-11-15T17:40:08Z</cp:lastPrinted>
  <dcterms:created xsi:type="dcterms:W3CDTF">2012-05-02T13:05:52Z</dcterms:created>
  <dcterms:modified xsi:type="dcterms:W3CDTF">2013-02-05T17:09:31Z</dcterms:modified>
</cp:coreProperties>
</file>