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5" r:id="rId23"/>
    <p:sldId id="281" r:id="rId24"/>
    <p:sldId id="282" r:id="rId25"/>
    <p:sldId id="283" r:id="rId26"/>
    <p:sldId id="284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9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C3424-B1FD-BB48-97DA-669F75426536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64724-EA9F-474A-B2C3-4F0A81DBC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www.myfreedomfoundation.com/Uploads/lawyer_cartoon.gif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http://www.mcgilldaily.com/wp-content/uploads/2008/03/graphicsashaplotnikovacoursepacks_medium-4982.jpg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english.illinoisstate.edu/graphics/digitalReserve.jpg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http://freemusicarchive.org/file/images/albums/Single_Copy_-_Survivors_-_2012041660516468.jpg?method=</a:t>
            </a:r>
            <a:r>
              <a:rPr lang="en-US" dirty="0" err="1" smtClean="0"/>
              <a:t>crop&amp;width</a:t>
            </a:r>
            <a:r>
              <a:rPr lang="en-US" dirty="0" smtClean="0"/>
              <a:t>=290&amp;height=290</a:t>
            </a:r>
          </a:p>
          <a:p>
            <a:r>
              <a:rPr lang="en-US" dirty="0" smtClean="0"/>
              <a:t>http://www.blogcdn.com/www.tuaw.com/media/2009/10/db_thl.jpg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http://www.sd83.bc.ca/~rcadden/S00902ED1.6/Image_Percent.gif</a:t>
            </a:r>
          </a:p>
          <a:p>
            <a:r>
              <a:rPr lang="en-US" dirty="0" smtClean="0"/>
              <a:t>http://lawiscool.com/wp-content/uploads/2012/05/reasonable-person-test.jpg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http://bookishpublishers.files.wordpress.com/2012/02/online-china-writing.jpg</a:t>
            </a:r>
          </a:p>
          <a:p>
            <a:r>
              <a:rPr lang="en-US" dirty="0" err="1" smtClean="0"/>
              <a:t>http://www.robgreydesign.com/img/Publications/Publication-group.jpg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http://www.paulvwalters.com/wp-content/uploads/2011/09/burning-books-thumb1997486.jpg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discovermagazine.com/misc/images/digital.jpg</a:t>
            </a:r>
            <a:endParaRPr lang="en-US" dirty="0" smtClean="0"/>
          </a:p>
          <a:p>
            <a:r>
              <a:rPr lang="en-US" dirty="0" smtClean="0"/>
              <a:t>http://www.cbc.ca/books/canadareads/bookstack-175.jpg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http://5.mshcdn.com/wp-content/uploads/2012/08/textbooks.jpg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http://activerain.com/image_store/uploads/6/9/0/5/8/ar125631040985096.jpg</a:t>
            </a:r>
          </a:p>
          <a:p>
            <a:r>
              <a:rPr lang="en-US" dirty="0" smtClean="0"/>
              <a:t>http://us.123rf.com/400wm/400/400/jesterarts/jesterarts1205/jesterarts120500042/13799191-3d-orange-man-pulling-a-giant-globe--a-general-and-vague-concept-open-to-interpretation.jpg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http://us.cdn2.123rf.com/168nwm/dvarg/dvarg1208/dvarg120800089/15019440-twenty-ninth-december-in-calendar-burning-icon-on-black-background.jpg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D4FD8-159B-7447-95C3-AE49604405D0}" type="slidenum">
              <a:rPr lang="en-US">
                <a:latin typeface="Arial" pitchFamily="-84" charset="0"/>
              </a:rPr>
              <a:pPr/>
              <a:t>3</a:t>
            </a:fld>
            <a:endParaRPr lang="en-US">
              <a:latin typeface="Arial" pitchFamily="-8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http://www.yay-today.com/wp-content/uploads/2010/09/queen_ann_portrait.jpg</a:t>
            </a:r>
          </a:p>
          <a:p>
            <a:pPr eaLnBrk="1" hangingPunct="1"/>
            <a:r>
              <a:rPr lang="en-US" i="1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Copyright </a:t>
            </a:r>
            <a:r>
              <a:rPr lang="en-US" i="1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was instituted to protect the rights of the copyright owner.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Copyright isn't on a par with the right to life, liberty, fraternity and equality before the law. It's a privilege extended to us by our fellow citizens because they </a:t>
            </a:r>
            <a:r>
              <a:rPr lang="en-US" dirty="0" err="1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recognise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the value they get out of our efforts. </a:t>
            </a:r>
          </a:p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http://www.thewavingcat.com/wp-content/uploads/2006/05/illustration-illustratie_drm-prison%5B1%5D.jpg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http://www.adpostuae.com/wp-content/uploads/2012/03/99308.education_logo.png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http://4.bp.blogspot.com/-Kz_tIs5xzkM/T7lCfhHiYlI/AAAAAAAAAUk/S68j8CfT84k/s1600/silence1jpg-468x.jpg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http://www.brocku.ca/webfm_send/15672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www.delizonpublishers.com/images/authors.jpg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www.myfreedomfoundation.com/Uploads/lawyer_cartoon.gif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http://people-</a:t>
            </a:r>
            <a:r>
              <a:rPr lang="en-US" dirty="0" err="1" smtClean="0"/>
              <a:t>equation.com/wp-content/uploads/Thank-you.jpg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ABEEE-5431-504C-AF80-9321EBCDD475}" type="slidenum">
              <a:rPr lang="en-US">
                <a:latin typeface="Arial" pitchFamily="-84" charset="0"/>
              </a:rPr>
              <a:pPr/>
              <a:t>4</a:t>
            </a:fld>
            <a:endParaRPr lang="en-US">
              <a:latin typeface="Arial" pitchFamily="-8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http://cinemaknifefight.files.wordpress.com/2012/06/washington.png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883-5D7E-854B-BA69-93DD929560EB}" type="slidenum">
              <a:rPr lang="en-US">
                <a:latin typeface="Arial" pitchFamily="-84" charset="0"/>
              </a:rPr>
              <a:pPr/>
              <a:t>5</a:t>
            </a:fld>
            <a:endParaRPr lang="en-US">
              <a:latin typeface="Arial" pitchFamily="-8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http://files.libertyfund.org/img/ThomasJefferson250.jpg</a:t>
            </a:r>
          </a:p>
          <a:p>
            <a:pPr eaLnBrk="1" hangingPunct="1"/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Thomas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Jefferson was zealous in his opposition to making copyright a property law.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24F91-31BF-F04C-B159-2FB22A959D44}" type="slidenum">
              <a:rPr lang="en-US">
                <a:latin typeface="Arial" pitchFamily="-84" charset="0"/>
              </a:rPr>
              <a:pPr/>
              <a:t>6</a:t>
            </a:fld>
            <a:endParaRPr lang="en-US">
              <a:latin typeface="Arial" pitchFamily="-8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http://1.bp.blogspot.com/-zga__mt4wbE/T1sz0YUnrXI/AAAAAAAAETU/QQYB5IDL-wk/s1600/34.jpg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http://www.scc-csc.gc.ca/images_scc/popup/pi_16.jpg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http://www.revenuecanada666.com/uploads/5/2/1/1/5211185/2450474_orig.jpg</a:t>
            </a:r>
          </a:p>
          <a:p>
            <a:r>
              <a:rPr lang="en-US" dirty="0" smtClean="0"/>
              <a:t>http://drawn.ca/wordpress/wp-content/uploads/2009/10/AccessCopyrightLogo1.jpg</a:t>
            </a:r>
          </a:p>
          <a:p>
            <a:r>
              <a:rPr lang="en-US" dirty="0" err="1" smtClean="0"/>
              <a:t>http://www.campusaccess.com/images/map-canada.jpg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http://srhabay.wikispaces.com/file/view/classroom.gif/39167168/classroom.gif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http://sustainability.utoronto.ca/Assets/Sustainability+Digital+Assets/Projects/rewire/Rewire+-+Resources+-+Supplementary.gifhttp://sustainability.utoronto.ca/Assets/Sustainability+Digital+Assets/Projects/rewire/Rewire+-+Resources+-+Supplementary.gif</a:t>
            </a:r>
            <a:endParaRPr lang="en-US" dirty="0" smtClean="0"/>
          </a:p>
          <a:p>
            <a:r>
              <a:rPr lang="en-US" dirty="0" err="1" smtClean="0"/>
              <a:t>http://www.running-advice.com/images/onlineStoreIcons/required_reading.jpg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724-EA9F-474A-B2C3-4F0A81DBC5A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79BCE4-3AEE-854F-96B2-9F0466B3D6B1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DE3C2-6504-5F40-8CA5-B868A7287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79BCE4-3AEE-854F-96B2-9F0466B3D6B1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DE3C2-6504-5F40-8CA5-B868A7287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79BCE4-3AEE-854F-96B2-9F0466B3D6B1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DE3C2-6504-5F40-8CA5-B868A7287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79BCE4-3AEE-854F-96B2-9F0466B3D6B1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DE3C2-6504-5F40-8CA5-B868A7287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79BCE4-3AEE-854F-96B2-9F0466B3D6B1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DE3C2-6504-5F40-8CA5-B868A7287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79BCE4-3AEE-854F-96B2-9F0466B3D6B1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DE3C2-6504-5F40-8CA5-B868A7287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79BCE4-3AEE-854F-96B2-9F0466B3D6B1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DE3C2-6504-5F40-8CA5-B868A7287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79BCE4-3AEE-854F-96B2-9F0466B3D6B1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DE3C2-6504-5F40-8CA5-B868A7287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79BCE4-3AEE-854F-96B2-9F0466B3D6B1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DE3C2-6504-5F40-8CA5-B868A7287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79BCE4-3AEE-854F-96B2-9F0466B3D6B1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DE3C2-6504-5F40-8CA5-B868A7287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79BCE4-3AEE-854F-96B2-9F0466B3D6B1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DE3C2-6504-5F40-8CA5-B868A7287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66713" y="6113463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248400" y="5767388"/>
            <a:ext cx="25908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Tekri Logo 5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230563" y="5973763"/>
            <a:ext cx="20304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5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Copyright in  Canada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/>
              <a:t>Pentalogy</a:t>
            </a:r>
            <a:r>
              <a:rPr lang="en-US" b="1" dirty="0" smtClean="0"/>
              <a:t> &amp; Bill C-11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Rory McGreal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September 2012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25450" y="660400"/>
            <a:ext cx="4256088" cy="831850"/>
            <a:chOff x="4191000" y="6103235"/>
            <a:chExt cx="1916695" cy="539729"/>
          </a:xfrm>
        </p:grpSpPr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91000" y="6172200"/>
              <a:ext cx="914400" cy="322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105400" y="6103235"/>
              <a:ext cx="1002295" cy="539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Calibri" pitchFamily="-84" charset="0"/>
                </a:rPr>
                <a:t>Creative Commons Attribution 3.0 License</a:t>
              </a:r>
            </a:p>
            <a:p>
              <a:r>
                <a:rPr lang="en-US" sz="1100" b="1">
                  <a:latin typeface="Calibri" pitchFamily="-84" charset="0"/>
                </a:rPr>
                <a:t>(some images fair dealing</a:t>
              </a:r>
              <a:r>
                <a:rPr lang="en-US" sz="1600" b="1">
                  <a:latin typeface="Calibri" pitchFamily="-84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Fair Dealing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855" y="1232972"/>
            <a:ext cx="749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WRONG							</a:t>
            </a:r>
            <a:r>
              <a:rPr lang="en-US" sz="2800" b="1" dirty="0" smtClean="0">
                <a:solidFill>
                  <a:srgbClr val="008000"/>
                </a:solidFill>
              </a:rPr>
              <a:t>RIGHT</a:t>
            </a: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987" y="2303640"/>
            <a:ext cx="28476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 Class copies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6266" y="2303640"/>
            <a:ext cx="33606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Class copies are ok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9" y="3536400"/>
            <a:ext cx="3677289" cy="1850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036" y="3623564"/>
            <a:ext cx="3694565" cy="18501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43573" y="3053835"/>
            <a:ext cx="198602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0" i="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16600" dirty="0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8056" y="2976057"/>
            <a:ext cx="140294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0" i="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166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842" y="832394"/>
            <a:ext cx="1320800" cy="142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881" y="3626958"/>
            <a:ext cx="3441700" cy="2044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09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Fair Dealing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855" y="1232972"/>
            <a:ext cx="749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WRONG							</a:t>
            </a:r>
            <a:r>
              <a:rPr lang="en-US" sz="2800" b="1" dirty="0" smtClean="0">
                <a:solidFill>
                  <a:srgbClr val="008000"/>
                </a:solidFill>
              </a:rPr>
              <a:t>RIGHT</a:t>
            </a: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987" y="2075040"/>
            <a:ext cx="3449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NOT when required for a course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1166" y="2062340"/>
            <a:ext cx="40456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Class copies are ok when required, optional or supplementary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89" y="4064001"/>
            <a:ext cx="2631699" cy="1578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842" y="832394"/>
            <a:ext cx="1320800" cy="142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842" y="832394"/>
            <a:ext cx="1320800" cy="142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550" y="2680146"/>
            <a:ext cx="3974549" cy="3233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966" y="349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Fair Dealing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855" y="1232972"/>
            <a:ext cx="749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WRONG							</a:t>
            </a:r>
            <a:r>
              <a:rPr lang="en-US" sz="2800" b="1" dirty="0" smtClean="0">
                <a:solidFill>
                  <a:srgbClr val="008000"/>
                </a:solidFill>
              </a:rPr>
              <a:t>RIGHT</a:t>
            </a: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085" y="1967436"/>
            <a:ext cx="29915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 course packs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94599" y="1992340"/>
            <a:ext cx="3551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Course packs are ok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6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Fair Dealing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855" y="1232972"/>
            <a:ext cx="749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WRONG							</a:t>
            </a:r>
            <a:r>
              <a:rPr lang="en-US" sz="2800" b="1" dirty="0" smtClean="0">
                <a:solidFill>
                  <a:srgbClr val="008000"/>
                </a:solidFill>
              </a:rPr>
              <a:t>RIGHT</a:t>
            </a: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987" y="2303640"/>
            <a:ext cx="3424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ONLY one copy in  library reserve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6267" y="2303640"/>
            <a:ext cx="3880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Library reserve ok with multiple copies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808" y="3429000"/>
            <a:ext cx="2857500" cy="222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842" y="832394"/>
            <a:ext cx="1320800" cy="142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05" y="2976053"/>
            <a:ext cx="2973281" cy="2973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711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Fair Dealing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855" y="1232972"/>
            <a:ext cx="749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WRONG							</a:t>
            </a:r>
            <a:r>
              <a:rPr lang="en-US" sz="2800" b="1" dirty="0" smtClean="0">
                <a:solidFill>
                  <a:srgbClr val="008000"/>
                </a:solidFill>
              </a:rPr>
              <a:t>RIGHT</a:t>
            </a: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987" y="2303640"/>
            <a:ext cx="3573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Single copies only for personal use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6266" y="2303640"/>
            <a:ext cx="3623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Class copies are allowed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302" y="3561304"/>
            <a:ext cx="3372319" cy="1755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842" y="832394"/>
            <a:ext cx="1320800" cy="142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417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Fair Dealing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855" y="1232972"/>
            <a:ext cx="749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WRONG							</a:t>
            </a:r>
            <a:r>
              <a:rPr lang="en-US" sz="2800" b="1" dirty="0" smtClean="0">
                <a:solidFill>
                  <a:srgbClr val="008000"/>
                </a:solidFill>
              </a:rPr>
              <a:t>RIGHT</a:t>
            </a: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988" y="2303640"/>
            <a:ext cx="301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10%  limit or even 5%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07408" y="1805560"/>
            <a:ext cx="4395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“reasonable amount” can be copied with a liberal interpretation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24" y="3555186"/>
            <a:ext cx="1983275" cy="1922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330" y="3380556"/>
            <a:ext cx="3224914" cy="2418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842" y="832394"/>
            <a:ext cx="1320800" cy="142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26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Fair Dealing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855" y="1232972"/>
            <a:ext cx="749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WRONG							</a:t>
            </a:r>
            <a:r>
              <a:rPr lang="en-US" sz="2800" b="1" dirty="0" smtClean="0">
                <a:solidFill>
                  <a:srgbClr val="008000"/>
                </a:solidFill>
              </a:rPr>
              <a:t>RIGHT</a:t>
            </a: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987" y="2091956"/>
            <a:ext cx="3374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Only for published works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6266" y="2303640"/>
            <a:ext cx="37046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Applies to ALL works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584" y="3057106"/>
            <a:ext cx="2686734" cy="289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058" y="3025280"/>
            <a:ext cx="3750099" cy="2632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842" y="832394"/>
            <a:ext cx="1320800" cy="142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26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Fair Dealing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855" y="1232972"/>
            <a:ext cx="749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WRONG							</a:t>
            </a:r>
            <a:r>
              <a:rPr lang="en-US" sz="2800" b="1" dirty="0" smtClean="0">
                <a:solidFill>
                  <a:srgbClr val="008000"/>
                </a:solidFill>
              </a:rPr>
              <a:t>RIGHT</a:t>
            </a: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987" y="1954984"/>
            <a:ext cx="4005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Digital “book burning” is necessary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6266" y="1967436"/>
            <a:ext cx="3623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Destroying copies has little relevance if any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842" y="832394"/>
            <a:ext cx="1320800" cy="142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682" y="3122216"/>
            <a:ext cx="3712767" cy="278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150" y="3310730"/>
            <a:ext cx="2075668" cy="2649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711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Fair Dealing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855" y="1232972"/>
            <a:ext cx="749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WRONG							</a:t>
            </a:r>
            <a:r>
              <a:rPr lang="en-US" sz="2800" b="1" dirty="0" smtClean="0">
                <a:solidFill>
                  <a:srgbClr val="008000"/>
                </a:solidFill>
              </a:rPr>
              <a:t>RIGHT</a:t>
            </a: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987" y="2303640"/>
            <a:ext cx="3449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Different rules for paper &amp; digital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6266" y="2303640"/>
            <a:ext cx="40985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Technologically neutral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842" y="832394"/>
            <a:ext cx="1320800" cy="142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800" y="3050292"/>
            <a:ext cx="2806030" cy="2659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05" y="2621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Fair Dealing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855" y="1232972"/>
            <a:ext cx="749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WRONG							</a:t>
            </a:r>
            <a:r>
              <a:rPr lang="en-US" sz="2800" b="1" dirty="0" smtClean="0">
                <a:solidFill>
                  <a:srgbClr val="008000"/>
                </a:solidFill>
              </a:rPr>
              <a:t>RIGHT</a:t>
            </a: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987" y="2303640"/>
            <a:ext cx="4034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Digital reserve cannot substitute for buying whole book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6266" y="2303640"/>
            <a:ext cx="3623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</a:t>
            </a:r>
            <a:r>
              <a:rPr lang="en-US" sz="3200" b="1" dirty="0" smtClean="0"/>
              <a:t>sing </a:t>
            </a:r>
            <a:r>
              <a:rPr lang="en-US" sz="3200" b="1" dirty="0"/>
              <a:t>a portion of a work should NOT force the institution to buy the whole </a:t>
            </a:r>
            <a:r>
              <a:rPr lang="en-US" sz="3200" b="1" dirty="0" smtClean="0"/>
              <a:t>book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842" y="832394"/>
            <a:ext cx="1320800" cy="142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02" y="3873301"/>
            <a:ext cx="3424136" cy="2030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42" y="5229885"/>
            <a:ext cx="8229600" cy="1143000"/>
          </a:xfrm>
        </p:spPr>
        <p:txBody>
          <a:bodyPr/>
          <a:lstStyle/>
          <a:p>
            <a:r>
              <a:rPr lang="en-US" b="1" dirty="0" smtClean="0"/>
              <a:t>I am not a lawyer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384814"/>
            <a:ext cx="2540000" cy="506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2000" y="-224458"/>
            <a:ext cx="293368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dirty="0" smtClean="0">
                <a:solidFill>
                  <a:srgbClr val="FF0000"/>
                </a:solidFill>
              </a:rPr>
              <a:t>X</a:t>
            </a:r>
            <a:endParaRPr lang="en-US" sz="41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898" y="3628003"/>
            <a:ext cx="2278607" cy="2272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89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Fair Dealing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855" y="1232972"/>
            <a:ext cx="749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WRONG							</a:t>
            </a:r>
            <a:r>
              <a:rPr lang="en-US" sz="2800" b="1" dirty="0" smtClean="0">
                <a:solidFill>
                  <a:srgbClr val="008000"/>
                </a:solidFill>
              </a:rPr>
              <a:t>RIGHT</a:t>
            </a: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987" y="2303640"/>
            <a:ext cx="3486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Overly restrictive &amp; unnecessary requirements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6266" y="2303640"/>
            <a:ext cx="38128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Liberal interpretation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842" y="832394"/>
            <a:ext cx="1320800" cy="142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491" y="3374521"/>
            <a:ext cx="3215984" cy="2572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842" y="832394"/>
            <a:ext cx="1320800" cy="142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Fair Dealing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855" y="1232972"/>
            <a:ext cx="749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WRONG							</a:t>
            </a:r>
            <a:r>
              <a:rPr lang="en-US" sz="2800" b="1" dirty="0" smtClean="0">
                <a:solidFill>
                  <a:srgbClr val="008000"/>
                </a:solidFill>
              </a:rPr>
              <a:t>RIGHT</a:t>
            </a: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17700"/>
            <a:ext cx="3345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Course content is only fair dealing until the end of a course after which the copy must be </a:t>
            </a:r>
            <a:r>
              <a:rPr lang="en-US" sz="3200" b="1" dirty="0" smtClean="0"/>
              <a:t>destroyed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31560" y="1979888"/>
            <a:ext cx="3880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Not </a:t>
            </a:r>
            <a:r>
              <a:rPr lang="en-US" sz="3200" b="1" dirty="0"/>
              <a:t>necessarily limited by </a:t>
            </a:r>
            <a:r>
              <a:rPr lang="en-US" sz="3200" b="1" dirty="0" smtClean="0"/>
              <a:t>time 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367" y="3336020"/>
            <a:ext cx="2483405" cy="248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7" y="174330"/>
            <a:ext cx="4638631" cy="2477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17" y="2400007"/>
            <a:ext cx="4746211" cy="3559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89928" y="2129310"/>
            <a:ext cx="37588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T</a:t>
            </a:r>
            <a:r>
              <a:rPr lang="en-US" sz="4800" b="1" dirty="0" smtClean="0"/>
              <a:t>echnological</a:t>
            </a:r>
          </a:p>
          <a:p>
            <a:r>
              <a:rPr lang="en-US" sz="6600" b="1" dirty="0" smtClean="0"/>
              <a:t>P</a:t>
            </a:r>
            <a:r>
              <a:rPr lang="en-US" sz="4800" b="1" dirty="0" smtClean="0"/>
              <a:t>rotection </a:t>
            </a:r>
          </a:p>
          <a:p>
            <a:r>
              <a:rPr lang="en-US" sz="6600" b="1" dirty="0" smtClean="0"/>
              <a:t>M</a:t>
            </a:r>
            <a:r>
              <a:rPr lang="en-US" sz="4800" b="1" dirty="0" smtClean="0"/>
              <a:t>easures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97" y="2652296"/>
            <a:ext cx="7495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 Includes EDUCATION in Fair Dealing</a:t>
            </a:r>
          </a:p>
          <a:p>
            <a:pPr>
              <a:buFont typeface="Arial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Expands the </a:t>
            </a:r>
            <a:r>
              <a:rPr lang="en-US" sz="2800" b="1" dirty="0" err="1" smtClean="0">
                <a:solidFill>
                  <a:srgbClr val="FF0000"/>
                </a:solidFill>
              </a:rPr>
              <a:t>pentalogy</a:t>
            </a:r>
            <a:r>
              <a:rPr lang="en-US" sz="2800" b="1" dirty="0" smtClean="0">
                <a:solidFill>
                  <a:srgbClr val="FF0000"/>
                </a:solidFill>
              </a:rPr>
              <a:t> conditions even further	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297" y="3860154"/>
            <a:ext cx="76576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Fear of being sued is reduced:</a:t>
            </a:r>
          </a:p>
          <a:p>
            <a:r>
              <a:rPr lang="en-US" sz="3200" b="1" dirty="0" smtClean="0"/>
              <a:t>	MUST prove financial harm</a:t>
            </a:r>
          </a:p>
          <a:p>
            <a:r>
              <a:rPr lang="en-US" sz="3200" b="1" dirty="0" smtClean="0"/>
              <a:t>	$5K limit on fines for non-commercial infringements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7" y="174330"/>
            <a:ext cx="4638631" cy="2477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616" y="257721"/>
            <a:ext cx="2911229" cy="3037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09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AUCC Silence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304" y="840628"/>
            <a:ext cx="4963830" cy="4525963"/>
          </a:xfrm>
        </p:spPr>
        <p:txBody>
          <a:bodyPr/>
          <a:lstStyle/>
          <a:p>
            <a:r>
              <a:rPr lang="en-US" dirty="0"/>
              <a:t> </a:t>
            </a:r>
          </a:p>
          <a:p>
            <a:r>
              <a:rPr lang="en-US" b="1" dirty="0" smtClean="0"/>
              <a:t>The “</a:t>
            </a:r>
            <a:r>
              <a:rPr lang="en-US" b="1" dirty="0" err="1" smtClean="0"/>
              <a:t>Pentalogy</a:t>
            </a:r>
            <a:r>
              <a:rPr lang="en-US" b="1" dirty="0" smtClean="0"/>
              <a:t>” and </a:t>
            </a:r>
            <a:r>
              <a:rPr lang="en-US" b="1" i="1" dirty="0"/>
              <a:t>Alberta </a:t>
            </a:r>
            <a:r>
              <a:rPr lang="en-US" b="1" i="1" dirty="0" err="1"/>
              <a:t>v</a:t>
            </a:r>
            <a:r>
              <a:rPr lang="en-US" b="1" i="1" dirty="0"/>
              <a:t>. AC</a:t>
            </a:r>
            <a:r>
              <a:rPr lang="en-US" b="1" dirty="0" smtClean="0"/>
              <a:t> </a:t>
            </a:r>
            <a:r>
              <a:rPr lang="en-US" b="1" dirty="0"/>
              <a:t> </a:t>
            </a:r>
            <a:r>
              <a:rPr lang="en-US" b="1" dirty="0" smtClean="0"/>
              <a:t>vindicate the principled </a:t>
            </a:r>
            <a:r>
              <a:rPr lang="en-US" b="1" dirty="0"/>
              <a:t>decision to oppose the </a:t>
            </a:r>
            <a:r>
              <a:rPr lang="en-US" b="1" dirty="0" err="1"/>
              <a:t>AUCC’s</a:t>
            </a:r>
            <a:r>
              <a:rPr lang="en-US" b="1" dirty="0"/>
              <a:t> recommendation for a fair dealing policy and opt out of the AUCC-Access Copyright model license</a:t>
            </a:r>
            <a:r>
              <a:rPr lang="en-US" b="1" dirty="0" smtClean="0"/>
              <a:t>   </a:t>
            </a:r>
            <a:r>
              <a:rPr lang="en-US" sz="2000" dirty="0" smtClean="0"/>
              <a:t>-- Mark McCutcheon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470" y="-463272"/>
            <a:ext cx="2523918" cy="2718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37" y="1704034"/>
            <a:ext cx="4290270" cy="3762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Copyright Board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Access Copyright’s “enforcer”</a:t>
            </a:r>
          </a:p>
          <a:p>
            <a:r>
              <a:rPr lang="en-US" b="1" dirty="0" smtClean="0"/>
              <a:t>SC decision is referred back to them</a:t>
            </a:r>
          </a:p>
          <a:p>
            <a:r>
              <a:rPr lang="en-US" b="1" dirty="0" smtClean="0"/>
              <a:t>AUCC is not on our side</a:t>
            </a:r>
          </a:p>
          <a:p>
            <a:r>
              <a:rPr lang="en-US" b="1" dirty="0" smtClean="0"/>
              <a:t>A “copyright grab”  by AC is possible – compulsory tariff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205" y="1556515"/>
            <a:ext cx="2540000" cy="3636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Support for Authors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27" y="1786980"/>
            <a:ext cx="5320242" cy="4525963"/>
          </a:xfrm>
        </p:spPr>
        <p:txBody>
          <a:bodyPr/>
          <a:lstStyle/>
          <a:p>
            <a:r>
              <a:rPr lang="en-US" b="1" dirty="0" smtClean="0"/>
              <a:t>Universities and students buy texts</a:t>
            </a:r>
          </a:p>
          <a:p>
            <a:r>
              <a:rPr lang="en-US" b="1" dirty="0" smtClean="0"/>
              <a:t>Universities license works</a:t>
            </a:r>
          </a:p>
          <a:p>
            <a:r>
              <a:rPr lang="en-US" b="1" dirty="0" smtClean="0"/>
              <a:t>This supports authors</a:t>
            </a:r>
          </a:p>
          <a:p>
            <a:r>
              <a:rPr lang="en-US" b="1" dirty="0" smtClean="0"/>
              <a:t>This is not a copyright free-for-all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881" y="1816102"/>
            <a:ext cx="3681606" cy="3701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42" y="5192529"/>
            <a:ext cx="8229600" cy="1143000"/>
          </a:xfrm>
        </p:spPr>
        <p:txBody>
          <a:bodyPr/>
          <a:lstStyle/>
          <a:p>
            <a:r>
              <a:rPr lang="en-US" b="1" dirty="0" smtClean="0"/>
              <a:t>I am not a lawyer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384814"/>
            <a:ext cx="2540000" cy="506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2000" y="-224458"/>
            <a:ext cx="293368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dirty="0" smtClean="0">
                <a:solidFill>
                  <a:srgbClr val="FF0000"/>
                </a:solidFill>
              </a:rPr>
              <a:t>X</a:t>
            </a:r>
            <a:endParaRPr lang="en-US" sz="41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92495"/>
            <a:ext cx="4851400" cy="4466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42" y="4659129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rory@athabascau.ca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04813"/>
            <a:ext cx="82296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i="1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Myth 1. Copyright was instituted to protect the rights of the copyright owner</a:t>
            </a:r>
            <a:endParaRPr lang="en-US" sz="320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84613" y="2266284"/>
            <a:ext cx="43703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CA" sz="4800" b="1" dirty="0" smtClean="0"/>
              <a:t>An </a:t>
            </a:r>
            <a:r>
              <a:rPr lang="en-CA" sz="4800" b="1" dirty="0"/>
              <a:t>Act for the Encouragement of Learning </a:t>
            </a:r>
            <a:endParaRPr lang="en-US" sz="4800" b="1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79388" y="5314284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</a:rPr>
              <a:t>Statute of Queen Anne 1710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7" y="1752600"/>
            <a:ext cx="3502323" cy="356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42988" y="1923603"/>
            <a:ext cx="39608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i="1" dirty="0">
                <a:solidFill>
                  <a:srgbClr val="FF3300"/>
                </a:solidFill>
              </a:rPr>
              <a:t>An Act to Promote the Progress of Science and the Useful Arts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042988" y="328453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200" b="1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1430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5508625" y="4898728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sz="2800" b="1" dirty="0">
                <a:solidFill>
                  <a:schemeClr val="tx2"/>
                </a:solidFill>
              </a:rPr>
              <a:t>George Washington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684213" y="404813"/>
            <a:ext cx="7561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USA: </a:t>
            </a:r>
            <a:r>
              <a:rPr lang="en-US" sz="4400" b="1">
                <a:solidFill>
                  <a:srgbClr val="FF0000"/>
                </a:solidFill>
              </a:rPr>
              <a:t>Copyright Act 1790:</a:t>
            </a:r>
            <a:r>
              <a:rPr lang="en-US" sz="3200" b="1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750" y="1745676"/>
            <a:ext cx="3468476" cy="3468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07078" y="5377308"/>
            <a:ext cx="4973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President Thomas Jefferson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838200" indent="-838200" eaLnBrk="1" hangingPunct="1"/>
            <a:r>
              <a:rPr lang="en-US" sz="36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Myth 2. Copyrighted materials are intellectual “property”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118302" y="1730843"/>
            <a:ext cx="3738534" cy="34163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rgbClr val="FF3300"/>
                </a:solidFill>
              </a:rPr>
              <a:t>“Inventions cannot  be a subject of property”</a:t>
            </a:r>
          </a:p>
        </p:txBody>
      </p:sp>
      <p:pic>
        <p:nvPicPr>
          <p:cNvPr id="30724" name="Picture 4" descr="jeffpic1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932804"/>
            <a:ext cx="3429000" cy="44767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2971800" y="19812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600" b="1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526181" y="1263255"/>
            <a:ext cx="4572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“incentive NOT property or natural law is the foundational justification for American copyright  - It is a </a:t>
            </a:r>
            <a:r>
              <a:rPr lang="en-US" sz="4400" b="1" dirty="0">
                <a:solidFill>
                  <a:srgbClr val="FF0000"/>
                </a:solidFill>
              </a:rPr>
              <a:t>privileged monopoly.”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86927" y="5204980"/>
            <a:ext cx="4557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President James Madison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4" y="1497262"/>
            <a:ext cx="4237572" cy="3857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2255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Canadian Supreme Court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048344"/>
            <a:ext cx="5080000" cy="4064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17521" y="186780"/>
            <a:ext cx="5477458" cy="10086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Pentalogy</a:t>
            </a:r>
            <a:r>
              <a:rPr lang="en-US" sz="4000" b="1" dirty="0" smtClean="0">
                <a:solidFill>
                  <a:srgbClr val="FF0000"/>
                </a:solidFill>
              </a:rPr>
              <a:t>, July, 2012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988" y="274638"/>
            <a:ext cx="6378621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5 Court cases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3899"/>
            <a:ext cx="8229600" cy="4525963"/>
          </a:xfrm>
        </p:spPr>
        <p:txBody>
          <a:bodyPr>
            <a:normAutofit fontScale="40000" lnSpcReduction="20000"/>
          </a:bodyPr>
          <a:lstStyle/>
          <a:p>
            <a:r>
              <a:rPr lang="en-US" sz="4500" b="1" dirty="0" smtClean="0"/>
              <a:t>Entertainment Software Association, et al. </a:t>
            </a:r>
            <a:r>
              <a:rPr lang="en-US" sz="4500" b="1" dirty="0" err="1" smtClean="0"/>
              <a:t>v</a:t>
            </a:r>
            <a:r>
              <a:rPr lang="en-US" sz="4500" b="1" dirty="0" smtClean="0"/>
              <a:t>. Society of Composers, Authors and Music Publishers of Canada</a:t>
            </a:r>
            <a:br>
              <a:rPr lang="en-US" sz="4500" b="1" dirty="0" smtClean="0"/>
            </a:br>
            <a:endParaRPr lang="en-US" sz="4500" b="1" dirty="0" smtClean="0"/>
          </a:p>
          <a:p>
            <a:r>
              <a:rPr lang="en-US" sz="4500" b="1" dirty="0" smtClean="0"/>
              <a:t>Rogers Communications Inc., Rogers Wireless Partnership and Shaw </a:t>
            </a:r>
            <a:r>
              <a:rPr lang="en-US" sz="4500" b="1" dirty="0" err="1" smtClean="0"/>
              <a:t>Cablesystems</a:t>
            </a:r>
            <a:r>
              <a:rPr lang="en-US" sz="4500" b="1" dirty="0" smtClean="0"/>
              <a:t> G.P., Bell Canada and </a:t>
            </a:r>
            <a:r>
              <a:rPr lang="en-US" sz="4500" b="1" dirty="0" err="1" smtClean="0"/>
              <a:t>Telus</a:t>
            </a:r>
            <a:r>
              <a:rPr lang="en-US" sz="4500" b="1" dirty="0" smtClean="0"/>
              <a:t> Communications Company and Respondent SOCAN can be found here:</a:t>
            </a:r>
            <a:br>
              <a:rPr lang="en-US" sz="4500" b="1" dirty="0" smtClean="0"/>
            </a:br>
            <a:endParaRPr lang="en-US" sz="4500" b="1" dirty="0" smtClean="0"/>
          </a:p>
          <a:p>
            <a:r>
              <a:rPr lang="en-US" sz="4500" b="1" dirty="0" err="1" smtClean="0"/>
              <a:t>Re:Sound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v</a:t>
            </a:r>
            <a:r>
              <a:rPr lang="en-US" sz="4500" b="1" dirty="0" smtClean="0"/>
              <a:t>. Motion Picture Theatre Associations of Canada, et al.  </a:t>
            </a:r>
          </a:p>
          <a:p>
            <a:endParaRPr lang="en-US" sz="4500" b="1" dirty="0" smtClean="0"/>
          </a:p>
          <a:p>
            <a:r>
              <a:rPr lang="en-US" sz="4500" b="1" dirty="0" smtClean="0"/>
              <a:t>Society of Composers, Authors and Music Publishers of Canada, et al. </a:t>
            </a:r>
            <a:r>
              <a:rPr lang="en-US" sz="4500" b="1" dirty="0" err="1" smtClean="0"/>
              <a:t>v</a:t>
            </a:r>
            <a:r>
              <a:rPr lang="en-US" sz="4500" b="1" dirty="0" smtClean="0"/>
              <a:t>. Bell Canada, et al.</a:t>
            </a:r>
            <a:br>
              <a:rPr lang="en-US" sz="4500" b="1" dirty="0" smtClean="0"/>
            </a:br>
            <a:r>
              <a:rPr lang="en-US" sz="4500" b="1" dirty="0" smtClean="0"/>
              <a:t>  </a:t>
            </a:r>
            <a:endParaRPr lang="en-US" sz="5000" b="1" dirty="0" smtClean="0">
              <a:solidFill>
                <a:srgbClr val="3366FF"/>
              </a:solidFill>
            </a:endParaRPr>
          </a:p>
          <a:p>
            <a:r>
              <a:rPr lang="en-US" sz="5000" b="1" dirty="0" smtClean="0">
                <a:solidFill>
                  <a:srgbClr val="3366FF"/>
                </a:solidFill>
              </a:rPr>
              <a:t>Province of Alberta as represented by the Minister of Education;, et al. </a:t>
            </a:r>
            <a:r>
              <a:rPr lang="en-US" sz="5000" b="1" dirty="0" err="1" smtClean="0">
                <a:solidFill>
                  <a:srgbClr val="3366FF"/>
                </a:solidFill>
              </a:rPr>
              <a:t>v</a:t>
            </a:r>
            <a:r>
              <a:rPr lang="en-US" sz="5000" b="1" dirty="0" smtClean="0">
                <a:solidFill>
                  <a:srgbClr val="3366FF"/>
                </a:solidFill>
              </a:rPr>
              <a:t>. Canadian Copyright Licensing Agency Operating as "Access Copyright"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  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03222" cy="2383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Fair Dealing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160"/>
            <a:ext cx="8686800" cy="4525963"/>
          </a:xfrm>
        </p:spPr>
        <p:txBody>
          <a:bodyPr/>
          <a:lstStyle/>
          <a:p>
            <a:r>
              <a:rPr lang="en-US" b="1" dirty="0" smtClean="0"/>
              <a:t>All </a:t>
            </a:r>
            <a:r>
              <a:rPr lang="en-US" b="1" dirty="0" err="1" smtClean="0"/>
              <a:t>anglophone</a:t>
            </a:r>
            <a:r>
              <a:rPr lang="en-US" b="1" dirty="0" smtClean="0"/>
              <a:t> provinces vs. Access Copyright</a:t>
            </a:r>
          </a:p>
          <a:p>
            <a:r>
              <a:rPr lang="en-US" b="1" dirty="0" smtClean="0"/>
              <a:t>SC strongly restated fair dealing as a RIGHT</a:t>
            </a:r>
          </a:p>
          <a:p>
            <a:r>
              <a:rPr lang="en-US" b="1" dirty="0"/>
              <a:t>C</a:t>
            </a:r>
            <a:r>
              <a:rPr lang="en-US" b="1" dirty="0" smtClean="0"/>
              <a:t>opy </a:t>
            </a:r>
            <a:r>
              <a:rPr lang="en-US" b="1" dirty="0"/>
              <a:t>portions</a:t>
            </a:r>
            <a:r>
              <a:rPr lang="en-US" b="1" dirty="0" smtClean="0"/>
              <a:t> without </a:t>
            </a:r>
            <a:r>
              <a:rPr lang="en-US" b="1" dirty="0"/>
              <a:t>permission</a:t>
            </a:r>
            <a:r>
              <a:rPr lang="en-US" b="1" dirty="0" smtClean="0"/>
              <a:t> for research AND</a:t>
            </a:r>
          </a:p>
          <a:p>
            <a:r>
              <a:rPr lang="en-US" b="1" dirty="0" smtClean="0"/>
              <a:t>Education NOT separate from research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4590951"/>
            <a:ext cx="2921000" cy="146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099" y="4114800"/>
            <a:ext cx="2015439" cy="17715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4200" y="4891157"/>
            <a:ext cx="671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3366FF"/>
                </a:solidFill>
              </a:rPr>
              <a:t>Vs</a:t>
            </a:r>
            <a:endParaRPr lang="en-US" sz="4000" b="1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3664" y="5075823"/>
            <a:ext cx="38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1488</Words>
  <Application>Microsoft Macintosh PowerPoint</Application>
  <PresentationFormat>On-screen Show (4:3)</PresentationFormat>
  <Paragraphs>175</Paragraphs>
  <Slides>28</Slides>
  <Notes>26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Copyright in  Canada</vt:lpstr>
      <vt:lpstr>I am not a lawyer</vt:lpstr>
      <vt:lpstr>Myth 1. Copyright was instituted to protect the rights of the copyright owner</vt:lpstr>
      <vt:lpstr>Slide 4</vt:lpstr>
      <vt:lpstr>Myth 2. Copyrighted materials are intellectual “property”</vt:lpstr>
      <vt:lpstr>Slide 6</vt:lpstr>
      <vt:lpstr>Canadian Supreme Court</vt:lpstr>
      <vt:lpstr>5 Court cases</vt:lpstr>
      <vt:lpstr>Fair Dealing</vt:lpstr>
      <vt:lpstr>Fair Dealing </vt:lpstr>
      <vt:lpstr>Fair Dealing </vt:lpstr>
      <vt:lpstr>Fair Dealing </vt:lpstr>
      <vt:lpstr>Fair Dealing </vt:lpstr>
      <vt:lpstr>Fair Dealing </vt:lpstr>
      <vt:lpstr>Fair Dealing </vt:lpstr>
      <vt:lpstr>Fair Dealing </vt:lpstr>
      <vt:lpstr>Fair Dealing </vt:lpstr>
      <vt:lpstr>Fair Dealing </vt:lpstr>
      <vt:lpstr>Fair Dealing </vt:lpstr>
      <vt:lpstr>Fair Dealing </vt:lpstr>
      <vt:lpstr>Fair Dealing </vt:lpstr>
      <vt:lpstr>Slide 22</vt:lpstr>
      <vt:lpstr>Slide 23</vt:lpstr>
      <vt:lpstr>AUCC Silence</vt:lpstr>
      <vt:lpstr>Copyright Board</vt:lpstr>
      <vt:lpstr>Support for Authors</vt:lpstr>
      <vt:lpstr>I am not a lawyer</vt:lpstr>
      <vt:lpstr>rory@athabascau.ca</vt:lpstr>
    </vt:vector>
  </TitlesOfParts>
  <Company>Athabasca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Rory McGreal</dc:creator>
  <cp:lastModifiedBy>Rory McGreal</cp:lastModifiedBy>
  <cp:revision>7</cp:revision>
  <dcterms:created xsi:type="dcterms:W3CDTF">2012-09-12T16:20:03Z</dcterms:created>
  <dcterms:modified xsi:type="dcterms:W3CDTF">2012-09-12T16:25:53Z</dcterms:modified>
</cp:coreProperties>
</file>