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03" r:id="rId2"/>
    <p:sldId id="289" r:id="rId3"/>
    <p:sldId id="320" r:id="rId4"/>
    <p:sldId id="319" r:id="rId5"/>
    <p:sldId id="315" r:id="rId6"/>
    <p:sldId id="291" r:id="rId7"/>
    <p:sldId id="317" r:id="rId8"/>
    <p:sldId id="312" r:id="rId9"/>
    <p:sldId id="30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74" autoAdjust="0"/>
    <p:restoredTop sz="98925" autoAdjust="0"/>
  </p:normalViewPr>
  <p:slideViewPr>
    <p:cSldViewPr>
      <p:cViewPr varScale="1">
        <p:scale>
          <a:sx n="85" d="100"/>
          <a:sy n="85" d="100"/>
        </p:scale>
        <p:origin x="-103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678"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358A4F-943F-4904-A0A6-DA3CA49174DC}"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95BB1B35-A90E-49DD-922D-F0991293110C}" type="pres">
      <dgm:prSet presAssocID="{26358A4F-943F-4904-A0A6-DA3CA49174DC}" presName="cycle" presStyleCnt="0">
        <dgm:presLayoutVars>
          <dgm:dir/>
          <dgm:resizeHandles val="exact"/>
        </dgm:presLayoutVars>
      </dgm:prSet>
      <dgm:spPr/>
      <dgm:t>
        <a:bodyPr/>
        <a:lstStyle/>
        <a:p>
          <a:endParaRPr lang="en-US"/>
        </a:p>
      </dgm:t>
    </dgm:pt>
  </dgm:ptLst>
  <dgm:cxnLst>
    <dgm:cxn modelId="{61A0F8D8-E92D-401C-A1AD-73C35A1CC2AC}" type="presOf" srcId="{26358A4F-943F-4904-A0A6-DA3CA49174DC}" destId="{95BB1B35-A90E-49DD-922D-F0991293110C}"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AD436B-4226-4237-89C5-7CF5D5DB7FC2}" type="datetimeFigureOut">
              <a:rPr lang="en-CA" smtClean="0"/>
              <a:pPr/>
              <a:t>03/06/2012</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88CCF8-C408-4BD5-8656-70B3886C65B0}" type="slidenum">
              <a:rPr lang="en-CA" smtClean="0"/>
              <a:pPr/>
              <a:t>‹#›</a:t>
            </a:fld>
            <a:endParaRPr lang="en-CA"/>
          </a:p>
        </p:txBody>
      </p:sp>
    </p:spTree>
    <p:extLst>
      <p:ext uri="{BB962C8B-B14F-4D97-AF65-F5344CB8AC3E}">
        <p14:creationId xmlns:p14="http://schemas.microsoft.com/office/powerpoint/2010/main" val="1438917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sz="1200" kern="1200" dirty="0" smtClean="0">
                <a:solidFill>
                  <a:schemeClr val="tx1"/>
                </a:solidFill>
                <a:latin typeface="+mn-lt"/>
                <a:ea typeface="+mn-ea"/>
                <a:cs typeface="+mn-cs"/>
              </a:rPr>
              <a:t>Despite its continuing growth, the use of social software in education is still in its infancy and there is little empirical research exploring the adoption of social software by students in blended or online learning environments.  </a:t>
            </a:r>
          </a:p>
          <a:p>
            <a:pPr>
              <a:buFont typeface="Arial" pitchFamily="34" charset="0"/>
              <a:buChar char="•"/>
            </a:pPr>
            <a:r>
              <a:rPr lang="en-US" sz="1200" kern="1200" dirty="0" smtClean="0">
                <a:solidFill>
                  <a:schemeClr val="tx1"/>
                </a:solidFill>
                <a:latin typeface="+mn-lt"/>
                <a:ea typeface="+mn-ea"/>
                <a:cs typeface="+mn-cs"/>
              </a:rPr>
              <a:t>While social software may be used by students to promote personal interests, it is unclear how learners can embrace this new learning platform for educational purposes.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The purpose of this study was to develop a grounded theory regarding the adoption of social software applications among students in blended and online learning environments.</a:t>
            </a:r>
          </a:p>
          <a:p>
            <a:r>
              <a:rPr lang="en-US" sz="1200" kern="1200" dirty="0" smtClean="0">
                <a:solidFill>
                  <a:schemeClr val="tx1"/>
                </a:solidFill>
                <a:latin typeface="+mn-lt"/>
                <a:ea typeface="+mn-ea"/>
                <a:cs typeface="+mn-cs"/>
              </a:rPr>
              <a:t>Central Research Question:</a:t>
            </a:r>
            <a:endParaRPr lang="en-CA" sz="1200" kern="1200" dirty="0" smtClean="0">
              <a:solidFill>
                <a:schemeClr val="tx1"/>
              </a:solidFill>
              <a:latin typeface="+mn-lt"/>
              <a:ea typeface="+mn-ea"/>
              <a:cs typeface="+mn-cs"/>
            </a:endParaRPr>
          </a:p>
          <a:p>
            <a:pPr lvl="0">
              <a:buFont typeface="Arial" pitchFamily="34" charset="0"/>
              <a:buChar char="•"/>
            </a:pPr>
            <a:r>
              <a:rPr lang="en-US" sz="1200" kern="1200" dirty="0" smtClean="0">
                <a:solidFill>
                  <a:schemeClr val="tx1"/>
                </a:solidFill>
                <a:latin typeface="+mn-lt"/>
                <a:ea typeface="+mn-ea"/>
                <a:cs typeface="+mn-cs"/>
              </a:rPr>
              <a:t>What factors promote or hinder the adoption of social software applications among students in blended and online learning environments?</a:t>
            </a:r>
            <a:endParaRPr lang="en-CA"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Sub -Questions: </a:t>
            </a:r>
            <a:endParaRPr lang="en-CA" sz="1200" kern="1200" dirty="0" smtClean="0">
              <a:solidFill>
                <a:schemeClr val="tx1"/>
              </a:solidFill>
              <a:latin typeface="+mn-lt"/>
              <a:ea typeface="+mn-ea"/>
              <a:cs typeface="+mn-cs"/>
            </a:endParaRPr>
          </a:p>
          <a:p>
            <a:pPr lvl="0">
              <a:buFont typeface="Arial" pitchFamily="34" charset="0"/>
              <a:buChar char="•"/>
            </a:pPr>
            <a:r>
              <a:rPr lang="en-US" sz="1200" kern="1200" dirty="0" smtClean="0">
                <a:solidFill>
                  <a:schemeClr val="tx1"/>
                </a:solidFill>
                <a:latin typeface="+mn-lt"/>
                <a:ea typeface="+mn-ea"/>
                <a:cs typeface="+mn-cs"/>
              </a:rPr>
              <a:t>What role, if any, does the instructor play in supporting the adoption of social software among students in blended and online learning environments? </a:t>
            </a:r>
            <a:endParaRPr lang="en-CA" sz="1200" kern="1200" dirty="0" smtClean="0">
              <a:solidFill>
                <a:schemeClr val="tx1"/>
              </a:solidFill>
              <a:latin typeface="+mn-lt"/>
              <a:ea typeface="+mn-ea"/>
              <a:cs typeface="+mn-cs"/>
            </a:endParaRPr>
          </a:p>
          <a:p>
            <a:pPr lvl="0">
              <a:buFont typeface="Arial" pitchFamily="34" charset="0"/>
              <a:buChar char="•"/>
            </a:pPr>
            <a:r>
              <a:rPr lang="en-US" sz="1200" kern="1200" dirty="0" smtClean="0">
                <a:solidFill>
                  <a:schemeClr val="tx1"/>
                </a:solidFill>
                <a:latin typeface="+mn-lt"/>
                <a:ea typeface="+mn-ea"/>
                <a:cs typeface="+mn-cs"/>
              </a:rPr>
              <a:t>Can social software encourage meaningful interactions and learning among students in blended and online learning environments, and if so, how might it occur? </a:t>
            </a:r>
            <a:endParaRPr lang="en-CA"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CA" sz="1200" kern="1200" dirty="0" smtClean="0">
              <a:solidFill>
                <a:schemeClr val="tx1"/>
              </a:solidFill>
              <a:latin typeface="+mn-lt"/>
              <a:ea typeface="+mn-ea"/>
              <a:cs typeface="+mn-cs"/>
            </a:endParaRPr>
          </a:p>
          <a:p>
            <a:pPr>
              <a:buFont typeface="Arial" pitchFamily="34" charset="0"/>
              <a:buChar char="•"/>
            </a:pPr>
            <a:endParaRPr lang="en-CA" dirty="0"/>
          </a:p>
        </p:txBody>
      </p:sp>
      <p:sp>
        <p:nvSpPr>
          <p:cNvPr id="4" name="Slide Number Placeholder 3"/>
          <p:cNvSpPr>
            <a:spLocks noGrp="1"/>
          </p:cNvSpPr>
          <p:nvPr>
            <p:ph type="sldNum" sz="quarter" idx="10"/>
          </p:nvPr>
        </p:nvSpPr>
        <p:spPr/>
        <p:txBody>
          <a:bodyPr/>
          <a:lstStyle/>
          <a:p>
            <a:fld id="{DE88CCF8-C408-4BD5-8656-70B3886C65B0}" type="slidenum">
              <a:rPr lang="en-CA" smtClean="0">
                <a:solidFill>
                  <a:prstClr val="black"/>
                </a:solidFill>
              </a:rPr>
              <a:pPr/>
              <a:t>4</a:t>
            </a:fld>
            <a:endParaRPr lang="en-CA">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D630068A-D997-47F8-872A-CAFB1F547838}" type="datetimeFigureOut">
              <a:rPr lang="en-CA" smtClean="0"/>
              <a:pPr/>
              <a:t>03/06/2012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A69E33B-00F5-4220-92B7-FC7E9928DD25}"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D630068A-D997-47F8-872A-CAFB1F547838}" type="datetimeFigureOut">
              <a:rPr lang="en-CA" smtClean="0"/>
              <a:pPr/>
              <a:t>03/06/2012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A69E33B-00F5-4220-92B7-FC7E9928DD25}"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D630068A-D997-47F8-872A-CAFB1F547838}" type="datetimeFigureOut">
              <a:rPr lang="en-CA" smtClean="0"/>
              <a:pPr/>
              <a:t>03/06/2012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A69E33B-00F5-4220-92B7-FC7E9928DD25}"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D630068A-D997-47F8-872A-CAFB1F547838}" type="datetimeFigureOut">
              <a:rPr lang="en-CA" smtClean="0"/>
              <a:pPr/>
              <a:t>03/06/2012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A69E33B-00F5-4220-92B7-FC7E9928DD25}"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30068A-D997-47F8-872A-CAFB1F547838}" type="datetimeFigureOut">
              <a:rPr lang="en-CA" smtClean="0"/>
              <a:pPr/>
              <a:t>03/06/2012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A69E33B-00F5-4220-92B7-FC7E9928DD25}"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D630068A-D997-47F8-872A-CAFB1F547838}" type="datetimeFigureOut">
              <a:rPr lang="en-CA" smtClean="0"/>
              <a:pPr/>
              <a:t>03/06/2012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A69E33B-00F5-4220-92B7-FC7E9928DD25}"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D630068A-D997-47F8-872A-CAFB1F547838}" type="datetimeFigureOut">
              <a:rPr lang="en-CA" smtClean="0"/>
              <a:pPr/>
              <a:t>03/06/2012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3A69E33B-00F5-4220-92B7-FC7E9928DD25}"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D630068A-D997-47F8-872A-CAFB1F547838}" type="datetimeFigureOut">
              <a:rPr lang="en-CA" smtClean="0"/>
              <a:pPr/>
              <a:t>03/06/2012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3A69E33B-00F5-4220-92B7-FC7E9928DD25}"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30068A-D997-47F8-872A-CAFB1F547838}" type="datetimeFigureOut">
              <a:rPr lang="en-CA" smtClean="0"/>
              <a:pPr/>
              <a:t>03/06/2012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3A69E33B-00F5-4220-92B7-FC7E9928DD25}"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30068A-D997-47F8-872A-CAFB1F547838}" type="datetimeFigureOut">
              <a:rPr lang="en-CA" smtClean="0"/>
              <a:pPr/>
              <a:t>03/06/2012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A69E33B-00F5-4220-92B7-FC7E9928DD25}"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30068A-D997-47F8-872A-CAFB1F547838}" type="datetimeFigureOut">
              <a:rPr lang="en-CA" smtClean="0"/>
              <a:pPr/>
              <a:t>03/06/2012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A69E33B-00F5-4220-92B7-FC7E9928DD25}"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30068A-D997-47F8-872A-CAFB1F547838}" type="datetimeFigureOut">
              <a:rPr lang="en-CA" smtClean="0"/>
              <a:pPr/>
              <a:t>03/06/2012</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69E33B-00F5-4220-92B7-FC7E9928DD25}"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jpeg"/><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descr="http://us.123rf.com/400wm/400/400/joannawnuk/joannawnuk1008/joannawnuk100800375/7734922-brush-mixing-paint-on-palette.jpg"/>
          <p:cNvPicPr>
            <a:picLocks noChangeAspect="1" noChangeArrowheads="1"/>
          </p:cNvPicPr>
          <p:nvPr/>
        </p:nvPicPr>
        <p:blipFill>
          <a:blip r:embed="rId2" cstate="print"/>
          <a:srcRect/>
          <a:stretch>
            <a:fillRect/>
          </a:stretch>
        </p:blipFill>
        <p:spPr bwMode="auto">
          <a:xfrm>
            <a:off x="0" y="0"/>
            <a:ext cx="9177792" cy="6858000"/>
          </a:xfrm>
          <a:prstGeom prst="rect">
            <a:avLst/>
          </a:prstGeom>
          <a:noFill/>
        </p:spPr>
      </p:pic>
      <p:sp>
        <p:nvSpPr>
          <p:cNvPr id="5" name="Rectangle 4"/>
          <p:cNvSpPr/>
          <p:nvPr/>
        </p:nvSpPr>
        <p:spPr>
          <a:xfrm>
            <a:off x="0" y="2514600"/>
            <a:ext cx="9144000" cy="1524000"/>
          </a:xfrm>
          <a:prstGeom prst="rect">
            <a:avLst/>
          </a:prstGeom>
          <a:solidFill>
            <a:schemeClr val="tx1">
              <a:alpha val="59000"/>
            </a:schemeClr>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3600" b="1" dirty="0">
                <a:solidFill>
                  <a:schemeClr val="tx2">
                    <a:lumMod val="60000"/>
                    <a:lumOff val="40000"/>
                  </a:schemeClr>
                </a:solidFill>
              </a:rPr>
              <a:t>Experiencing contiguous teaching </a:t>
            </a:r>
            <a:endParaRPr lang="en-US" sz="3600" b="1" dirty="0" smtClean="0">
              <a:solidFill>
                <a:schemeClr val="tx2">
                  <a:lumMod val="60000"/>
                  <a:lumOff val="40000"/>
                </a:schemeClr>
              </a:solidFill>
            </a:endParaRPr>
          </a:p>
          <a:p>
            <a:pPr algn="ctr"/>
            <a:r>
              <a:rPr lang="en-US" sz="3600" b="1" dirty="0" smtClean="0">
                <a:solidFill>
                  <a:schemeClr val="tx2">
                    <a:lumMod val="60000"/>
                    <a:lumOff val="40000"/>
                  </a:schemeClr>
                </a:solidFill>
              </a:rPr>
              <a:t>and </a:t>
            </a:r>
            <a:r>
              <a:rPr lang="en-US" sz="3600" b="1" dirty="0">
                <a:solidFill>
                  <a:schemeClr val="tx2">
                    <a:lumMod val="60000"/>
                    <a:lumOff val="40000"/>
                  </a:schemeClr>
                </a:solidFill>
              </a:rPr>
              <a:t>the student impact:  </a:t>
            </a:r>
            <a:endParaRPr lang="en-US" sz="3600" b="1" dirty="0" smtClean="0">
              <a:solidFill>
                <a:schemeClr val="tx2">
                  <a:lumMod val="60000"/>
                  <a:lumOff val="40000"/>
                </a:schemeClr>
              </a:solidFill>
            </a:endParaRPr>
          </a:p>
          <a:p>
            <a:pPr algn="ctr"/>
            <a:r>
              <a:rPr lang="en-US" sz="3600" dirty="0" smtClean="0">
                <a:solidFill>
                  <a:schemeClr val="tx2">
                    <a:lumMod val="60000"/>
                    <a:lumOff val="40000"/>
                  </a:schemeClr>
                </a:solidFill>
              </a:rPr>
              <a:t>Describing </a:t>
            </a:r>
            <a:r>
              <a:rPr lang="en-US" sz="3600" dirty="0">
                <a:solidFill>
                  <a:schemeClr val="tx2">
                    <a:lumMod val="60000"/>
                    <a:lumOff val="40000"/>
                  </a:schemeClr>
                </a:solidFill>
              </a:rPr>
              <a:t>the blended teacher as </a:t>
            </a:r>
            <a:r>
              <a:rPr lang="en-US" sz="3600" i="1" dirty="0">
                <a:solidFill>
                  <a:schemeClr val="tx2">
                    <a:lumMod val="60000"/>
                    <a:lumOff val="40000"/>
                  </a:schemeClr>
                </a:solidFill>
              </a:rPr>
              <a:t>bricoleur</a:t>
            </a:r>
            <a:r>
              <a:rPr lang="en-US" sz="3600" dirty="0">
                <a:solidFill>
                  <a:schemeClr val="tx2">
                    <a:lumMod val="60000"/>
                    <a:lumOff val="40000"/>
                  </a:schemeClr>
                </a:solidFill>
              </a:rPr>
              <a:t>. </a:t>
            </a:r>
            <a:endParaRPr lang="en-CA" sz="2400" dirty="0">
              <a:solidFill>
                <a:schemeClr val="tx2">
                  <a:lumMod val="60000"/>
                  <a:lumOff val="40000"/>
                </a:schemeClr>
              </a:solidFill>
              <a:latin typeface="Arial" pitchFamily="34" charset="0"/>
              <a:cs typeface="Arial" pitchFamily="34" charset="0"/>
            </a:endParaRPr>
          </a:p>
        </p:txBody>
      </p:sp>
      <p:sp>
        <p:nvSpPr>
          <p:cNvPr id="2" name="TextBox 1"/>
          <p:cNvSpPr txBox="1"/>
          <p:nvPr/>
        </p:nvSpPr>
        <p:spPr>
          <a:xfrm>
            <a:off x="3640704" y="6334780"/>
            <a:ext cx="4436496" cy="523220"/>
          </a:xfrm>
          <a:prstGeom prst="rect">
            <a:avLst/>
          </a:prstGeom>
          <a:noFill/>
        </p:spPr>
        <p:txBody>
          <a:bodyPr wrap="square" rtlCol="0">
            <a:spAutoFit/>
          </a:bodyPr>
          <a:lstStyle/>
          <a:p>
            <a:r>
              <a:rPr lang="en-US" sz="2800" b="1" dirty="0" smtClean="0">
                <a:solidFill>
                  <a:schemeClr val="tx2">
                    <a:lumMod val="60000"/>
                    <a:lumOff val="40000"/>
                  </a:schemeClr>
                </a:solidFill>
              </a:rPr>
              <a:t>M. Cleveland-Innes, Ph.D.</a:t>
            </a:r>
            <a:endParaRPr lang="en-US" sz="2800" b="1" dirty="0">
              <a:solidFill>
                <a:schemeClr val="tx2">
                  <a:lumMod val="60000"/>
                  <a:lumOff val="40000"/>
                </a:schemeClr>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86493" y="5891660"/>
            <a:ext cx="796749" cy="88623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2.bp.blogspot.com/_MgF84czRYQw/TSygZDiohYI/AAAAAAAABK4/-FI3IaHZD7A/s640/swatches.jpg"/>
          <p:cNvPicPr>
            <a:picLocks noChangeAspect="1" noChangeArrowheads="1"/>
          </p:cNvPicPr>
          <p:nvPr/>
        </p:nvPicPr>
        <p:blipFill>
          <a:blip r:embed="rId2" cstate="print"/>
          <a:srcRect/>
          <a:stretch>
            <a:fillRect/>
          </a:stretch>
        </p:blipFill>
        <p:spPr bwMode="auto">
          <a:xfrm>
            <a:off x="4981575" y="4467225"/>
            <a:ext cx="4162425" cy="2390775"/>
          </a:xfrm>
          <a:prstGeom prst="rect">
            <a:avLst/>
          </a:prstGeom>
          <a:noFill/>
        </p:spPr>
      </p:pic>
      <p:sp>
        <p:nvSpPr>
          <p:cNvPr id="2" name="Title 1"/>
          <p:cNvSpPr>
            <a:spLocks noGrp="1"/>
          </p:cNvSpPr>
          <p:nvPr>
            <p:ph type="title"/>
          </p:nvPr>
        </p:nvSpPr>
        <p:spPr/>
        <p:txBody>
          <a:bodyPr/>
          <a:lstStyle/>
          <a:p>
            <a:r>
              <a:rPr lang="en-US" dirty="0" smtClean="0"/>
              <a:t>The complexity of blends</a:t>
            </a:r>
            <a:endParaRPr lang="en-CA" dirty="0"/>
          </a:p>
        </p:txBody>
      </p:sp>
      <p:sp>
        <p:nvSpPr>
          <p:cNvPr id="3" name="Content Placeholder 2"/>
          <p:cNvSpPr>
            <a:spLocks noGrp="1"/>
          </p:cNvSpPr>
          <p:nvPr>
            <p:ph idx="1"/>
          </p:nvPr>
        </p:nvSpPr>
        <p:spPr/>
        <p:txBody>
          <a:bodyPr>
            <a:normAutofit fontScale="70000" lnSpcReduction="20000"/>
          </a:bodyPr>
          <a:lstStyle/>
          <a:p>
            <a:pPr>
              <a:buNone/>
            </a:pPr>
            <a:r>
              <a:rPr lang="en-CA" dirty="0" smtClean="0"/>
              <a:t>More than multiple colors…..</a:t>
            </a:r>
          </a:p>
          <a:p>
            <a:pPr>
              <a:buNone/>
            </a:pPr>
            <a:endParaRPr lang="en-CA" dirty="0" smtClean="0"/>
          </a:p>
          <a:p>
            <a:pPr>
              <a:buNone/>
            </a:pPr>
            <a:r>
              <a:rPr lang="en-US" dirty="0" smtClean="0"/>
              <a:t>“the organic integration of thoughtfully selected and complementary face-to-face and online approaches” (p.148)</a:t>
            </a:r>
          </a:p>
          <a:p>
            <a:pPr>
              <a:buNone/>
            </a:pPr>
            <a:endParaRPr lang="en-US" dirty="0" smtClean="0"/>
          </a:p>
          <a:p>
            <a:pPr>
              <a:buNone/>
            </a:pPr>
            <a:r>
              <a:rPr lang="en-US" dirty="0" smtClean="0"/>
              <a:t> and</a:t>
            </a:r>
          </a:p>
          <a:p>
            <a:pPr>
              <a:buNone/>
            </a:pPr>
            <a:endParaRPr lang="en-US" dirty="0" smtClean="0"/>
          </a:p>
          <a:p>
            <a:pPr>
              <a:buNone/>
            </a:pPr>
            <a:r>
              <a:rPr lang="en-US" dirty="0" smtClean="0"/>
              <a:t>“a complex weaving of the face-to-face and online communities so that participants move between them in a seamless manner—each with its complementary strengths” (p. 27) </a:t>
            </a:r>
          </a:p>
          <a:p>
            <a:pPr>
              <a:buNone/>
            </a:pPr>
            <a:endParaRPr lang="en-US" dirty="0" smtClean="0"/>
          </a:p>
          <a:p>
            <a:pPr>
              <a:buNone/>
            </a:pPr>
            <a:endParaRPr lang="en-US" dirty="0" smtClean="0"/>
          </a:p>
          <a:p>
            <a:pPr>
              <a:buNone/>
            </a:pPr>
            <a:r>
              <a:rPr lang="en-US" dirty="0" smtClean="0"/>
              <a:t>Garrison &amp; Vaughan, 2008</a:t>
            </a:r>
            <a:endParaRPr lang="en-CA" dirty="0" smtClean="0"/>
          </a:p>
          <a:p>
            <a:pPr>
              <a:buNone/>
            </a:pPr>
            <a:endParaRPr lang="en-CA" dirty="0" smtClean="0"/>
          </a:p>
          <a:p>
            <a:pPr>
              <a:buNone/>
            </a:pPr>
            <a:endParaRPr lang="en-C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2.bp.blogspot.com/_MgF84czRYQw/TSygZDiohYI/AAAAAAAABK4/-FI3IaHZD7A/s640/swatches.jpg"/>
          <p:cNvPicPr>
            <a:picLocks noChangeAspect="1" noChangeArrowheads="1"/>
          </p:cNvPicPr>
          <p:nvPr/>
        </p:nvPicPr>
        <p:blipFill>
          <a:blip r:embed="rId2" cstate="print"/>
          <a:srcRect/>
          <a:stretch>
            <a:fillRect/>
          </a:stretch>
        </p:blipFill>
        <p:spPr bwMode="auto">
          <a:xfrm>
            <a:off x="4981575" y="4467225"/>
            <a:ext cx="4162425" cy="2390775"/>
          </a:xfrm>
          <a:prstGeom prst="rect">
            <a:avLst/>
          </a:prstGeom>
          <a:noFill/>
        </p:spPr>
      </p:pic>
      <p:sp>
        <p:nvSpPr>
          <p:cNvPr id="2" name="Title 1"/>
          <p:cNvSpPr>
            <a:spLocks noGrp="1"/>
          </p:cNvSpPr>
          <p:nvPr>
            <p:ph type="title"/>
          </p:nvPr>
        </p:nvSpPr>
        <p:spPr/>
        <p:txBody>
          <a:bodyPr/>
          <a:lstStyle/>
          <a:p>
            <a:r>
              <a:rPr lang="en-US" b="1" dirty="0" smtClean="0">
                <a:latin typeface="Trebuchet MS" pitchFamily="34" charset="0"/>
              </a:rPr>
              <a:t>Faculty role change</a:t>
            </a:r>
            <a:endParaRPr lang="en-CA" dirty="0"/>
          </a:p>
        </p:txBody>
      </p:sp>
      <p:sp>
        <p:nvSpPr>
          <p:cNvPr id="3" name="Content Placeholder 2"/>
          <p:cNvSpPr>
            <a:spLocks noGrp="1"/>
          </p:cNvSpPr>
          <p:nvPr>
            <p:ph idx="1"/>
          </p:nvPr>
        </p:nvSpPr>
        <p:spPr>
          <a:xfrm>
            <a:off x="685800" y="1600200"/>
            <a:ext cx="8229600" cy="4525963"/>
          </a:xfrm>
        </p:spPr>
        <p:txBody>
          <a:bodyPr>
            <a:normAutofit/>
          </a:bodyPr>
          <a:lstStyle/>
          <a:p>
            <a:pPr>
              <a:buNone/>
            </a:pPr>
            <a:endParaRPr lang="en-CA" dirty="0" smtClean="0"/>
          </a:p>
          <a:p>
            <a:pPr>
              <a:buNone/>
            </a:pPr>
            <a:endParaRPr lang="en-CA" dirty="0"/>
          </a:p>
        </p:txBody>
      </p:sp>
      <p:sp>
        <p:nvSpPr>
          <p:cNvPr id="5" name="Rectangle 4"/>
          <p:cNvSpPr/>
          <p:nvPr/>
        </p:nvSpPr>
        <p:spPr>
          <a:xfrm>
            <a:off x="1066800" y="1143000"/>
            <a:ext cx="7315200" cy="553998"/>
          </a:xfrm>
          <a:prstGeom prst="rect">
            <a:avLst/>
          </a:prstGeom>
        </p:spPr>
        <p:txBody>
          <a:bodyPr wrap="square">
            <a:spAutoFit/>
          </a:bodyPr>
          <a:lstStyle/>
          <a:p>
            <a:pPr>
              <a:spcBef>
                <a:spcPct val="50000"/>
              </a:spcBef>
            </a:pPr>
            <a:endParaRPr lang="en-US" dirty="0" smtClean="0"/>
          </a:p>
          <a:p>
            <a:endParaRPr lang="en-US" sz="1200" dirty="0" smtClean="0"/>
          </a:p>
        </p:txBody>
      </p:sp>
      <p:sp>
        <p:nvSpPr>
          <p:cNvPr id="6" name="TextBox 5"/>
          <p:cNvSpPr txBox="1"/>
          <p:nvPr/>
        </p:nvSpPr>
        <p:spPr>
          <a:xfrm>
            <a:off x="492512" y="1419999"/>
            <a:ext cx="7924800" cy="5078313"/>
          </a:xfrm>
          <a:prstGeom prst="rect">
            <a:avLst/>
          </a:prstGeom>
          <a:noFill/>
        </p:spPr>
        <p:txBody>
          <a:bodyPr wrap="square" rtlCol="0">
            <a:spAutoFit/>
          </a:bodyPr>
          <a:lstStyle/>
          <a:p>
            <a:pPr marL="285750" indent="-285750">
              <a:buFont typeface="Arial" pitchFamily="34" charset="0"/>
              <a:buChar char="•"/>
            </a:pPr>
            <a:r>
              <a:rPr lang="en-US" sz="2400" dirty="0"/>
              <a:t>"...... </a:t>
            </a:r>
            <a:r>
              <a:rPr lang="en-US" sz="2400" dirty="0" smtClean="0"/>
              <a:t>teaching </a:t>
            </a:r>
            <a:r>
              <a:rPr lang="en-US" sz="2400" dirty="0"/>
              <a:t>and course materials (have become) more sophisticated and complex in ways that translate into new forms of faculty work. ..... such new forms are not replacing old ones, but instead are layered on top of them, making for more work." (Rhoades, 2000, p, 38</a:t>
            </a:r>
            <a:r>
              <a:rPr lang="en-US" sz="2400" dirty="0" smtClean="0"/>
              <a:t>)</a:t>
            </a:r>
          </a:p>
          <a:p>
            <a:pPr marL="285750" indent="-285750">
              <a:buFont typeface="Arial" pitchFamily="34" charset="0"/>
              <a:buChar char="•"/>
            </a:pPr>
            <a:r>
              <a:rPr lang="en-US" sz="2400" dirty="0"/>
              <a:t>N</a:t>
            </a:r>
            <a:r>
              <a:rPr lang="en-US" sz="2400" dirty="0" smtClean="0"/>
              <a:t>ew </a:t>
            </a:r>
            <a:r>
              <a:rPr lang="en-US" sz="2400" dirty="0"/>
              <a:t>ways of teaching will make it more difficult for faculty to be exemplars of research and </a:t>
            </a:r>
            <a:r>
              <a:rPr lang="en-US" sz="2400" dirty="0" smtClean="0"/>
              <a:t>teaching (</a:t>
            </a:r>
            <a:r>
              <a:rPr lang="en-US" sz="2400" dirty="0" err="1" smtClean="0"/>
              <a:t>Fairweather</a:t>
            </a:r>
            <a:r>
              <a:rPr lang="en-US" sz="2400" dirty="0" smtClean="0"/>
              <a:t>, 2002).</a:t>
            </a:r>
          </a:p>
          <a:p>
            <a:pPr marL="285750" indent="-285750">
              <a:buFont typeface="Arial" pitchFamily="34" charset="0"/>
              <a:buChar char="•"/>
            </a:pPr>
            <a:r>
              <a:rPr lang="en-US" sz="2400" dirty="0"/>
              <a:t>The individualization of communications</a:t>
            </a:r>
            <a:r>
              <a:rPr lang="en-US" sz="2400" dirty="0" smtClean="0"/>
              <a:t>,</a:t>
            </a:r>
          </a:p>
          <a:p>
            <a:r>
              <a:rPr lang="en-US" sz="2400" dirty="0" smtClean="0"/>
              <a:t> and </a:t>
            </a:r>
            <a:r>
              <a:rPr lang="en-US" sz="2400" dirty="0"/>
              <a:t>the role of instructor as a facilitator of student participation and learning, add to instructor workload when teaching online (Davidson-Shivers, 2009). </a:t>
            </a:r>
            <a:endParaRPr lang="en-US" sz="2400" dirty="0" smtClean="0"/>
          </a:p>
          <a:p>
            <a:pPr marL="285750" indent="-285750">
              <a:buFont typeface="Arial" pitchFamily="34" charset="0"/>
              <a:buChar char="•"/>
            </a:pPr>
            <a:endParaRPr lang="en-US" dirty="0" smtClean="0"/>
          </a:p>
          <a:p>
            <a:pPr marL="285750" indent="-285750">
              <a:buFont typeface="Arial" pitchFamily="34" charset="0"/>
              <a:buChar char="•"/>
            </a:pPr>
            <a:endParaRPr lang="en-US" dirty="0"/>
          </a:p>
        </p:txBody>
      </p:sp>
    </p:spTree>
    <p:extLst>
      <p:ext uri="{BB962C8B-B14F-4D97-AF65-F5344CB8AC3E}">
        <p14:creationId xmlns:p14="http://schemas.microsoft.com/office/powerpoint/2010/main" val="2621761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0"/>
            <a:ext cx="8229600" cy="1143000"/>
          </a:xfrm>
        </p:spPr>
        <p:txBody>
          <a:bodyPr/>
          <a:lstStyle/>
          <a:p>
            <a:r>
              <a:rPr lang="en-US" b="1" dirty="0">
                <a:latin typeface="Trebuchet MS" pitchFamily="34" charset="0"/>
              </a:rPr>
              <a:t>The Argument</a:t>
            </a:r>
            <a:endParaRPr lang="en-US" b="1" dirty="0">
              <a:latin typeface="Trebuchet MS" pitchFamily="34" charset="0"/>
            </a:endParaRPr>
          </a:p>
        </p:txBody>
      </p:sp>
      <p:sp>
        <p:nvSpPr>
          <p:cNvPr id="11" name="Content Placeholder 10"/>
          <p:cNvSpPr>
            <a:spLocks noGrp="1"/>
          </p:cNvSpPr>
          <p:nvPr>
            <p:ph idx="1"/>
          </p:nvPr>
        </p:nvSpPr>
        <p:spPr>
          <a:xfrm>
            <a:off x="457200" y="1143000"/>
            <a:ext cx="8229600" cy="4525963"/>
          </a:xfrm>
        </p:spPr>
        <p:txBody>
          <a:bodyPr/>
          <a:lstStyle/>
          <a:p>
            <a:pPr marL="0" lvl="0" indent="0">
              <a:spcBef>
                <a:spcPts val="0"/>
              </a:spcBef>
              <a:buFontTx/>
              <a:buChar char="•"/>
            </a:pPr>
            <a:r>
              <a:rPr lang="en-US" sz="2400" dirty="0">
                <a:solidFill>
                  <a:prstClr val="black"/>
                </a:solidFill>
                <a:latin typeface="Calibri" pitchFamily="34" charset="0"/>
                <a:cs typeface="Calibri" pitchFamily="34" charset="0"/>
              </a:rPr>
              <a:t>Teaching </a:t>
            </a:r>
            <a:r>
              <a:rPr lang="en-US" sz="2400" dirty="0" smtClean="0">
                <a:solidFill>
                  <a:prstClr val="black"/>
                </a:solidFill>
                <a:latin typeface="Calibri" pitchFamily="34" charset="0"/>
                <a:cs typeface="Calibri" pitchFamily="34" charset="0"/>
              </a:rPr>
              <a:t>in online or blended environments constitutes </a:t>
            </a:r>
            <a:r>
              <a:rPr lang="en-US" sz="2400" dirty="0">
                <a:solidFill>
                  <a:prstClr val="black"/>
                </a:solidFill>
                <a:latin typeface="Calibri" pitchFamily="34" charset="0"/>
                <a:cs typeface="Calibri" pitchFamily="34" charset="0"/>
              </a:rPr>
              <a:t>a new role for the teacher</a:t>
            </a:r>
            <a:r>
              <a:rPr lang="en-US" sz="2400" dirty="0" smtClean="0">
                <a:solidFill>
                  <a:prstClr val="black"/>
                </a:solidFill>
                <a:latin typeface="Calibri" pitchFamily="34" charset="0"/>
                <a:cs typeface="Calibri" pitchFamily="34" charset="0"/>
              </a:rPr>
              <a:t>.</a:t>
            </a:r>
          </a:p>
          <a:p>
            <a:pPr marL="0" lvl="0" indent="0">
              <a:spcBef>
                <a:spcPts val="0"/>
              </a:spcBef>
              <a:buFontTx/>
              <a:buChar char="•"/>
            </a:pPr>
            <a:endParaRPr lang="en-US" sz="2400" dirty="0">
              <a:solidFill>
                <a:prstClr val="black"/>
              </a:solidFill>
              <a:latin typeface="Calibri" pitchFamily="34" charset="0"/>
              <a:cs typeface="Calibri" pitchFamily="34" charset="0"/>
            </a:endParaRPr>
          </a:p>
          <a:p>
            <a:pPr marL="0" lvl="0" indent="0">
              <a:spcBef>
                <a:spcPts val="0"/>
              </a:spcBef>
              <a:buFontTx/>
              <a:buChar char="•"/>
            </a:pPr>
            <a:r>
              <a:rPr lang="en-US" sz="2400" dirty="0">
                <a:solidFill>
                  <a:prstClr val="black"/>
                </a:solidFill>
                <a:latin typeface="Calibri" pitchFamily="34" charset="0"/>
                <a:cs typeface="Calibri" pitchFamily="34" charset="0"/>
              </a:rPr>
              <a:t>In this new role, support for learner independence and interdependence will be mixed with the most innovative and creative delivery options</a:t>
            </a:r>
            <a:r>
              <a:rPr lang="en-US" sz="2400" dirty="0" smtClean="0">
                <a:solidFill>
                  <a:prstClr val="black"/>
                </a:solidFill>
                <a:latin typeface="Calibri" pitchFamily="34" charset="0"/>
                <a:cs typeface="Calibri" pitchFamily="34" charset="0"/>
              </a:rPr>
              <a:t>.</a:t>
            </a:r>
          </a:p>
          <a:p>
            <a:pPr marL="0" lvl="0" indent="0">
              <a:spcBef>
                <a:spcPts val="0"/>
              </a:spcBef>
              <a:buFontTx/>
              <a:buChar char="•"/>
            </a:pPr>
            <a:endParaRPr lang="en-US" sz="2400" dirty="0">
              <a:solidFill>
                <a:prstClr val="black"/>
              </a:solidFill>
              <a:latin typeface="Calibri" pitchFamily="34" charset="0"/>
              <a:cs typeface="Calibri" pitchFamily="34" charset="0"/>
            </a:endParaRPr>
          </a:p>
          <a:p>
            <a:pPr marL="0" lvl="0" indent="0">
              <a:spcBef>
                <a:spcPts val="0"/>
              </a:spcBef>
              <a:buFontTx/>
              <a:buChar char="•"/>
            </a:pPr>
            <a:r>
              <a:rPr lang="en-US" sz="2400" dirty="0">
                <a:solidFill>
                  <a:prstClr val="black"/>
                </a:solidFill>
                <a:latin typeface="Calibri" pitchFamily="34" charset="0"/>
                <a:cs typeface="Calibri" pitchFamily="34" charset="0"/>
              </a:rPr>
              <a:t>The complex role of </a:t>
            </a:r>
            <a:r>
              <a:rPr lang="en-US" sz="2400" dirty="0" smtClean="0">
                <a:solidFill>
                  <a:prstClr val="black"/>
                </a:solidFill>
                <a:latin typeface="Calibri" pitchFamily="34" charset="0"/>
                <a:cs typeface="Calibri" pitchFamily="34" charset="0"/>
              </a:rPr>
              <a:t>a blended/online </a:t>
            </a:r>
            <a:r>
              <a:rPr lang="en-US" sz="2400" dirty="0">
                <a:solidFill>
                  <a:prstClr val="black"/>
                </a:solidFill>
                <a:latin typeface="Calibri" pitchFamily="34" charset="0"/>
                <a:cs typeface="Calibri" pitchFamily="34" charset="0"/>
              </a:rPr>
              <a:t>teacher will take a dynamic, flexible quality in the nature of </a:t>
            </a:r>
            <a:r>
              <a:rPr lang="en-US" sz="2400" i="1" dirty="0">
                <a:solidFill>
                  <a:prstClr val="black"/>
                </a:solidFill>
                <a:latin typeface="Calibri" pitchFamily="34" charset="0"/>
                <a:cs typeface="Calibri" pitchFamily="34" charset="0"/>
              </a:rPr>
              <a:t>bricoleur</a:t>
            </a:r>
            <a:r>
              <a:rPr lang="en-US" sz="2400" dirty="0">
                <a:solidFill>
                  <a:prstClr val="black"/>
                </a:solidFill>
                <a:latin typeface="Calibri" pitchFamily="34" charset="0"/>
                <a:cs typeface="Calibri" pitchFamily="34" charset="0"/>
              </a:rPr>
              <a:t> – using all that is available to create learning.</a:t>
            </a:r>
            <a:endParaRPr lang="en-US" sz="2400" dirty="0">
              <a:solidFill>
                <a:prstClr val="black"/>
              </a:solidFill>
              <a:latin typeface="Calibri" pitchFamily="34" charset="0"/>
              <a:cs typeface="Calibri" pitchFamily="34" charset="0"/>
            </a:endParaRPr>
          </a:p>
        </p:txBody>
      </p:sp>
      <p:pic>
        <p:nvPicPr>
          <p:cNvPr id="12" name="Picture 8" descr="http://www.housepaint.tk/wp-content/uploads/Best-Paint-For-House-Painting.jpg"/>
          <p:cNvPicPr>
            <a:picLocks noChangeAspect="1" noChangeArrowheads="1"/>
          </p:cNvPicPr>
          <p:nvPr/>
        </p:nvPicPr>
        <p:blipFill>
          <a:blip r:embed="rId3" cstate="print"/>
          <a:srcRect t="8191" b="9898"/>
          <a:stretch>
            <a:fillRect/>
          </a:stretch>
        </p:blipFill>
        <p:spPr bwMode="auto">
          <a:xfrm>
            <a:off x="4724400" y="5029200"/>
            <a:ext cx="4343400" cy="1828800"/>
          </a:xfrm>
          <a:prstGeom prst="rect">
            <a:avLst/>
          </a:prstGeom>
          <a:noFill/>
        </p:spPr>
      </p:pic>
    </p:spTree>
    <p:extLst>
      <p:ext uri="{BB962C8B-B14F-4D97-AF65-F5344CB8AC3E}">
        <p14:creationId xmlns:p14="http://schemas.microsoft.com/office/powerpoint/2010/main" val="2561970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The approach</a:t>
            </a:r>
            <a:endParaRPr lang="en-US"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2534911406"/>
              </p:ext>
            </p:extLst>
          </p:nvPr>
        </p:nvGraphicFramePr>
        <p:xfrm>
          <a:off x="457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ontent Placeholder 6"/>
          <p:cNvSpPr>
            <a:spLocks noGrp="1"/>
          </p:cNvSpPr>
          <p:nvPr>
            <p:ph sz="half" idx="2"/>
          </p:nvPr>
        </p:nvSpPr>
        <p:spPr>
          <a:xfrm>
            <a:off x="533400" y="2819400"/>
            <a:ext cx="2971800" cy="3657600"/>
          </a:xfrm>
        </p:spPr>
        <p:txBody>
          <a:bodyPr>
            <a:normAutofit/>
          </a:bodyPr>
          <a:lstStyle/>
          <a:p>
            <a:pPr lvl="0"/>
            <a:r>
              <a:rPr lang="en-US" sz="1700" dirty="0" smtClean="0"/>
              <a:t>Create research </a:t>
            </a:r>
            <a:r>
              <a:rPr lang="en-US" sz="1700" dirty="0"/>
              <a:t>focus </a:t>
            </a:r>
          </a:p>
          <a:p>
            <a:pPr lvl="0"/>
            <a:r>
              <a:rPr lang="en-US" sz="1700" dirty="0" smtClean="0"/>
              <a:t>Document personal reflection  data</a:t>
            </a:r>
            <a:endParaRPr lang="en-US" sz="1700" dirty="0"/>
          </a:p>
          <a:p>
            <a:pPr lvl="0"/>
            <a:r>
              <a:rPr lang="en-US" sz="1700" dirty="0" smtClean="0"/>
              <a:t>Document self-observation data</a:t>
            </a:r>
            <a:endParaRPr lang="en-US" sz="1700" dirty="0"/>
          </a:p>
          <a:p>
            <a:pPr lvl="0"/>
            <a:r>
              <a:rPr lang="en-US" sz="1700" dirty="0" smtClean="0"/>
              <a:t>Document personal memory data </a:t>
            </a:r>
            <a:endParaRPr lang="en-US" sz="1700" dirty="0"/>
          </a:p>
          <a:p>
            <a:pPr lvl="0"/>
            <a:r>
              <a:rPr lang="en-US" sz="1700" dirty="0" smtClean="0"/>
              <a:t>Compare to external data</a:t>
            </a:r>
          </a:p>
          <a:p>
            <a:pPr lvl="0"/>
            <a:endParaRPr lang="en-US" dirty="0" smtClean="0"/>
          </a:p>
          <a:p>
            <a:pPr marL="0" indent="0">
              <a:buNone/>
            </a:pPr>
            <a:r>
              <a:rPr lang="en-US" sz="1300" dirty="0"/>
              <a:t>Chang, H. 2008. </a:t>
            </a:r>
            <a:r>
              <a:rPr lang="en-US" sz="1300" dirty="0" err="1"/>
              <a:t>Autoethnography</a:t>
            </a:r>
            <a:r>
              <a:rPr lang="en-US" sz="1300" dirty="0"/>
              <a:t> as method. Walnut Creek, CA: Left Coast Press.</a:t>
            </a:r>
          </a:p>
          <a:p>
            <a:pPr marL="0" lvl="0" indent="0">
              <a:buNone/>
            </a:pPr>
            <a:endParaRPr lang="en-US" dirty="0"/>
          </a:p>
        </p:txBody>
      </p:sp>
      <p:sp>
        <p:nvSpPr>
          <p:cNvPr id="4" name="Rectangle 3"/>
          <p:cNvSpPr/>
          <p:nvPr/>
        </p:nvSpPr>
        <p:spPr>
          <a:xfrm rot="16200000">
            <a:off x="6398205" y="2708920"/>
            <a:ext cx="4572000" cy="646331"/>
          </a:xfrm>
          <a:prstGeom prst="rect">
            <a:avLst/>
          </a:prstGeom>
        </p:spPr>
        <p:txBody>
          <a:bodyPr>
            <a:spAutoFit/>
          </a:bodyPr>
          <a:lstStyle/>
          <a:p>
            <a:r>
              <a:rPr lang="en-US" dirty="0" smtClean="0">
                <a:solidFill>
                  <a:schemeClr val="bg1"/>
                </a:solidFill>
              </a:rPr>
              <a:t>COHERE 2011   </a:t>
            </a:r>
          </a:p>
          <a:p>
            <a:r>
              <a:rPr lang="en-US" dirty="0" smtClean="0">
                <a:solidFill>
                  <a:schemeClr val="bg1"/>
                </a:solidFill>
              </a:rPr>
              <a:t>Christie, Cleveland-Innes,  </a:t>
            </a:r>
            <a:r>
              <a:rPr lang="en-US" dirty="0" err="1" smtClean="0">
                <a:solidFill>
                  <a:schemeClr val="bg1"/>
                </a:solidFill>
              </a:rPr>
              <a:t>Gauvreau</a:t>
            </a:r>
            <a:r>
              <a:rPr lang="en-US" dirty="0" smtClean="0">
                <a:solidFill>
                  <a:schemeClr val="bg1"/>
                </a:solidFill>
              </a:rPr>
              <a:t>  </a:t>
            </a:r>
            <a:endParaRPr lang="en-CA" dirty="0">
              <a:solidFill>
                <a:schemeClr val="bg1"/>
              </a:solidFill>
            </a:endParaRPr>
          </a:p>
        </p:txBody>
      </p:sp>
      <p:pic>
        <p:nvPicPr>
          <p:cNvPr id="6" name="Picture 2" descr="http://www.artinstructionblog.com/wp-content/uploads/2009/09/oil-paint-tubes.jpg"/>
          <p:cNvPicPr>
            <a:picLocks noChangeAspect="1" noChangeArrowheads="1"/>
          </p:cNvPicPr>
          <p:nvPr/>
        </p:nvPicPr>
        <p:blipFill>
          <a:blip r:embed="rId7" cstate="print"/>
          <a:srcRect/>
          <a:stretch>
            <a:fillRect/>
          </a:stretch>
        </p:blipFill>
        <p:spPr bwMode="auto">
          <a:xfrm>
            <a:off x="0" y="0"/>
            <a:ext cx="3810000" cy="2108963"/>
          </a:xfrm>
          <a:prstGeom prst="rect">
            <a:avLst/>
          </a:prstGeom>
          <a:noFill/>
        </p:spPr>
      </p:pic>
      <p:sp>
        <p:nvSpPr>
          <p:cNvPr id="9" name="TextBox 8"/>
          <p:cNvSpPr txBox="1"/>
          <p:nvPr/>
        </p:nvSpPr>
        <p:spPr>
          <a:xfrm>
            <a:off x="4726995" y="1981200"/>
            <a:ext cx="4036005" cy="4585871"/>
          </a:xfrm>
          <a:prstGeom prst="rect">
            <a:avLst/>
          </a:prstGeom>
          <a:noFill/>
        </p:spPr>
        <p:txBody>
          <a:bodyPr wrap="square" rtlCol="0">
            <a:spAutoFit/>
          </a:bodyPr>
          <a:lstStyle/>
          <a:p>
            <a:r>
              <a:rPr lang="en-US" dirty="0" err="1" smtClean="0">
                <a:latin typeface="Aharoni" pitchFamily="2" charset="-79"/>
                <a:cs typeface="Aharoni" pitchFamily="2" charset="-79"/>
              </a:rPr>
              <a:t>Autoethnography</a:t>
            </a:r>
            <a:r>
              <a:rPr lang="en-US" dirty="0"/>
              <a:t> </a:t>
            </a:r>
            <a:r>
              <a:rPr lang="en-US" dirty="0" smtClean="0"/>
              <a:t> </a:t>
            </a:r>
            <a:r>
              <a:rPr lang="en-US" sz="2000" dirty="0" smtClean="0"/>
              <a:t>is where “the </a:t>
            </a:r>
            <a:r>
              <a:rPr lang="en-US" sz="2000" dirty="0"/>
              <a:t>investigator creates an ethnographic description and analysis of his/her own behavior, attempting to develop an objective understanding of the behaviors and work context under consideration by casting the investigator as both the informant 'insider' and the analyst </a:t>
            </a:r>
            <a:r>
              <a:rPr lang="en-US" sz="2000" dirty="0" smtClean="0"/>
              <a:t>'outsider‘ ” (Cunningham &amp; Jones, 2005, abstract). </a:t>
            </a:r>
          </a:p>
          <a:p>
            <a:endParaRPr lang="en-US" dirty="0"/>
          </a:p>
          <a:p>
            <a:r>
              <a:rPr lang="en-US" sz="1200" dirty="0"/>
              <a:t>Cunningham, S.J., Jones, M. 2005. </a:t>
            </a:r>
            <a:r>
              <a:rPr lang="en-US" sz="1200" dirty="0" err="1"/>
              <a:t>Autoethnography</a:t>
            </a:r>
            <a:r>
              <a:rPr lang="en-US" sz="1200" dirty="0"/>
              <a:t>:  a tool for practice and education. Proc. of the </a:t>
            </a:r>
            <a:r>
              <a:rPr lang="en-US" sz="1200" dirty="0" smtClean="0"/>
              <a:t>6th </a:t>
            </a:r>
            <a:r>
              <a:rPr lang="en-US" sz="1200" dirty="0"/>
              <a:t>New Zealand </a:t>
            </a:r>
            <a:r>
              <a:rPr lang="en-US" sz="1200" dirty="0" smtClean="0"/>
              <a:t>Int. Conf</a:t>
            </a:r>
            <a:r>
              <a:rPr lang="en-US" sz="1200" dirty="0"/>
              <a:t>. on Computer-Human  Interaction, 1-8.</a:t>
            </a:r>
          </a:p>
          <a:p>
            <a:endParaRPr lang="en-US" dirty="0"/>
          </a:p>
        </p:txBody>
      </p:sp>
    </p:spTree>
    <p:extLst>
      <p:ext uri="{BB962C8B-B14F-4D97-AF65-F5344CB8AC3E}">
        <p14:creationId xmlns:p14="http://schemas.microsoft.com/office/powerpoint/2010/main" val="1743292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us.123rf.com/400wm/400/400/123bogdan/123bogdan0903/123bogdan090300035/4555852-paint-palette-with-brush.jpg"/>
          <p:cNvPicPr>
            <a:picLocks noChangeAspect="1" noChangeArrowheads="1"/>
          </p:cNvPicPr>
          <p:nvPr/>
        </p:nvPicPr>
        <p:blipFill>
          <a:blip r:embed="rId2" cstate="print"/>
          <a:srcRect l="13750" t="5000" r="7500" b="10000"/>
          <a:stretch>
            <a:fillRect/>
          </a:stretch>
        </p:blipFill>
        <p:spPr bwMode="auto">
          <a:xfrm>
            <a:off x="0" y="0"/>
            <a:ext cx="2259106" cy="1828800"/>
          </a:xfrm>
          <a:prstGeom prst="rect">
            <a:avLst/>
          </a:prstGeom>
          <a:noFill/>
        </p:spPr>
      </p:pic>
      <p:sp>
        <p:nvSpPr>
          <p:cNvPr id="2" name="Title 1"/>
          <p:cNvSpPr>
            <a:spLocks noGrp="1"/>
          </p:cNvSpPr>
          <p:nvPr>
            <p:ph type="title"/>
          </p:nvPr>
        </p:nvSpPr>
        <p:spPr>
          <a:xfrm>
            <a:off x="457200" y="274638"/>
            <a:ext cx="8534400" cy="1143000"/>
          </a:xfrm>
        </p:spPr>
        <p:txBody>
          <a:bodyPr>
            <a:normAutofit fontScale="90000"/>
          </a:bodyPr>
          <a:lstStyle/>
          <a:p>
            <a:pPr algn="r"/>
            <a:r>
              <a:rPr lang="en-US" dirty="0" smtClean="0"/>
              <a:t>The application of a blended </a:t>
            </a:r>
            <a:r>
              <a:rPr lang="en-US" dirty="0" err="1" smtClean="0"/>
              <a:t>CoI</a:t>
            </a:r>
            <a:r>
              <a:rPr lang="en-US" dirty="0" smtClean="0"/>
              <a:t/>
            </a:r>
            <a:br>
              <a:rPr lang="en-US" dirty="0" smtClean="0"/>
            </a:br>
            <a:r>
              <a:rPr lang="en-US" sz="2000" dirty="0" smtClean="0"/>
              <a:t>“	“</a:t>
            </a:r>
            <a:r>
              <a:rPr lang="en-US" sz="2700" dirty="0" smtClean="0"/>
              <a:t>ensuring  students have time to reflect on meaning and engage in discourse to share understanding”</a:t>
            </a:r>
            <a:endParaRPr lang="en-CA" sz="2700" dirty="0"/>
          </a:p>
        </p:txBody>
      </p:sp>
      <p:graphicFrame>
        <p:nvGraphicFramePr>
          <p:cNvPr id="5" name="Content Placeholder 4"/>
          <p:cNvGraphicFramePr>
            <a:graphicFrameLocks noGrp="1"/>
          </p:cNvGraphicFramePr>
          <p:nvPr>
            <p:ph idx="1"/>
          </p:nvPr>
        </p:nvGraphicFramePr>
        <p:xfrm>
          <a:off x="1143000" y="1905000"/>
          <a:ext cx="7239000" cy="4724399"/>
        </p:xfrm>
        <a:graphic>
          <a:graphicData uri="http://schemas.openxmlformats.org/drawingml/2006/table">
            <a:tbl>
              <a:tblPr firstRow="1" bandRow="1">
                <a:tableStyleId>{5C22544A-7EE6-4342-B048-85BDC9FD1C3A}</a:tableStyleId>
              </a:tblPr>
              <a:tblGrid>
                <a:gridCol w="1742722"/>
                <a:gridCol w="2413000"/>
                <a:gridCol w="3083278"/>
              </a:tblGrid>
              <a:tr h="415019">
                <a:tc>
                  <a:txBody>
                    <a:bodyPr/>
                    <a:lstStyle/>
                    <a:p>
                      <a:endParaRPr lang="en-US" dirty="0"/>
                    </a:p>
                  </a:txBody>
                  <a:tcPr/>
                </a:tc>
                <a:tc>
                  <a:txBody>
                    <a:bodyPr/>
                    <a:lstStyle/>
                    <a:p>
                      <a:r>
                        <a:rPr lang="en-US" dirty="0" smtClean="0"/>
                        <a:t>Face-to-face</a:t>
                      </a:r>
                      <a:endParaRPr lang="en-US" dirty="0"/>
                    </a:p>
                  </a:txBody>
                  <a:tcPr/>
                </a:tc>
                <a:tc>
                  <a:txBody>
                    <a:bodyPr/>
                    <a:lstStyle/>
                    <a:p>
                      <a:r>
                        <a:rPr lang="en-US" dirty="0" smtClean="0"/>
                        <a:t>Virtual</a:t>
                      </a:r>
                      <a:endParaRPr lang="en-US" dirty="0"/>
                    </a:p>
                  </a:txBody>
                  <a:tcPr/>
                </a:tc>
              </a:tr>
              <a:tr h="1125669">
                <a:tc>
                  <a:txBody>
                    <a:bodyPr/>
                    <a:lstStyle/>
                    <a:p>
                      <a:r>
                        <a:rPr lang="en-US" sz="2400" dirty="0" smtClean="0"/>
                        <a:t>Teaching presence</a:t>
                      </a:r>
                      <a:endParaRPr lang="en-US" sz="2400" dirty="0"/>
                    </a:p>
                  </a:txBody>
                  <a:tcPr/>
                </a:tc>
                <a:tc>
                  <a:txBody>
                    <a:bodyPr/>
                    <a:lstStyle/>
                    <a:p>
                      <a:r>
                        <a:rPr lang="en-US" sz="2000" b="1" dirty="0" smtClean="0"/>
                        <a:t>Design</a:t>
                      </a:r>
                    </a:p>
                    <a:p>
                      <a:r>
                        <a:rPr lang="en-US" sz="2000" b="1" dirty="0" smtClean="0"/>
                        <a:t>Facilitation</a:t>
                      </a:r>
                    </a:p>
                    <a:p>
                      <a:r>
                        <a:rPr lang="en-US" sz="2000" dirty="0" smtClean="0"/>
                        <a:t>Direct instruction</a:t>
                      </a:r>
                      <a:endParaRPr lang="en-US" sz="2000" dirty="0"/>
                    </a:p>
                  </a:txBody>
                  <a:tcPr/>
                </a:tc>
                <a:tc>
                  <a:txBody>
                    <a:bodyPr/>
                    <a:lstStyle/>
                    <a:p>
                      <a:r>
                        <a:rPr lang="en-US" sz="2000" b="1" dirty="0" smtClean="0"/>
                        <a:t>Design</a:t>
                      </a:r>
                    </a:p>
                    <a:p>
                      <a:r>
                        <a:rPr lang="en-US" sz="2000" b="1" dirty="0" smtClean="0"/>
                        <a:t>Facilitation</a:t>
                      </a:r>
                    </a:p>
                    <a:p>
                      <a:r>
                        <a:rPr lang="en-US" sz="2000" b="1" dirty="0" smtClean="0"/>
                        <a:t>Direct instruction</a:t>
                      </a:r>
                    </a:p>
                  </a:txBody>
                  <a:tcPr/>
                </a:tc>
              </a:tr>
              <a:tr h="1466781">
                <a:tc>
                  <a:txBody>
                    <a:bodyPr/>
                    <a:lstStyle/>
                    <a:p>
                      <a:r>
                        <a:rPr lang="en-US" sz="2400" dirty="0" smtClean="0"/>
                        <a:t>Social presence</a:t>
                      </a:r>
                      <a:endParaRPr lang="en-US" sz="2400" dirty="0"/>
                    </a:p>
                  </a:txBody>
                  <a:tcPr/>
                </a:tc>
                <a:tc>
                  <a:txBody>
                    <a:bodyPr/>
                    <a:lstStyle/>
                    <a:p>
                      <a:r>
                        <a:rPr lang="en-US" sz="2000" b="1" dirty="0" smtClean="0"/>
                        <a:t>Open communication</a:t>
                      </a:r>
                    </a:p>
                    <a:p>
                      <a:r>
                        <a:rPr lang="en-US" sz="2000" b="1" dirty="0" smtClean="0"/>
                        <a:t>Affective expression Group cohesion</a:t>
                      </a:r>
                      <a:endParaRPr lang="en-US" sz="2000" b="1" dirty="0"/>
                    </a:p>
                  </a:txBody>
                  <a:tcPr/>
                </a:tc>
                <a:tc>
                  <a:txBody>
                    <a:bodyPr/>
                    <a:lstStyle/>
                    <a:p>
                      <a:r>
                        <a:rPr lang="en-US" sz="2000" b="1" dirty="0" smtClean="0"/>
                        <a:t>Open communication</a:t>
                      </a:r>
                    </a:p>
                    <a:p>
                      <a:r>
                        <a:rPr lang="en-US" sz="2000" b="1" dirty="0" smtClean="0"/>
                        <a:t>Affective expression</a:t>
                      </a:r>
                    </a:p>
                    <a:p>
                      <a:r>
                        <a:rPr lang="en-US" sz="2000" dirty="0" smtClean="0"/>
                        <a:t>Group cohesion</a:t>
                      </a:r>
                    </a:p>
                  </a:txBody>
                  <a:tcPr/>
                </a:tc>
              </a:tr>
              <a:tr h="1716930">
                <a:tc>
                  <a:txBody>
                    <a:bodyPr/>
                    <a:lstStyle/>
                    <a:p>
                      <a:r>
                        <a:rPr lang="en-US" sz="2400" dirty="0" smtClean="0"/>
                        <a:t>Cognitive presence</a:t>
                      </a:r>
                      <a:endParaRPr lang="en-US" sz="2400" dirty="0"/>
                    </a:p>
                  </a:txBody>
                  <a:tcPr/>
                </a:tc>
                <a:tc>
                  <a:txBody>
                    <a:bodyPr/>
                    <a:lstStyle/>
                    <a:p>
                      <a:r>
                        <a:rPr lang="en-US" sz="2000" b="1" dirty="0" smtClean="0"/>
                        <a:t>Triggering event</a:t>
                      </a:r>
                    </a:p>
                    <a:p>
                      <a:r>
                        <a:rPr lang="en-US" sz="2000" b="1" dirty="0" smtClean="0"/>
                        <a:t>Exploration</a:t>
                      </a:r>
                    </a:p>
                    <a:p>
                      <a:r>
                        <a:rPr lang="en-US" sz="2000" b="1" dirty="0" smtClean="0"/>
                        <a:t>Integration</a:t>
                      </a:r>
                    </a:p>
                    <a:p>
                      <a:r>
                        <a:rPr lang="en-US" sz="2000" b="1" dirty="0" smtClean="0"/>
                        <a:t>Resolution</a:t>
                      </a:r>
                    </a:p>
                  </a:txBody>
                  <a:tcPr/>
                </a:tc>
                <a:tc>
                  <a:txBody>
                    <a:bodyPr/>
                    <a:lstStyle/>
                    <a:p>
                      <a:r>
                        <a:rPr lang="en-US" sz="2000" dirty="0" smtClean="0"/>
                        <a:t>Triggering event</a:t>
                      </a:r>
                    </a:p>
                    <a:p>
                      <a:r>
                        <a:rPr lang="en-US" sz="2000" b="1" dirty="0" smtClean="0"/>
                        <a:t>Exploration</a:t>
                      </a:r>
                    </a:p>
                    <a:p>
                      <a:r>
                        <a:rPr lang="en-US" sz="2000" dirty="0" smtClean="0"/>
                        <a:t>Integration</a:t>
                      </a:r>
                    </a:p>
                    <a:p>
                      <a:r>
                        <a:rPr lang="en-US" sz="2000" dirty="0" smtClean="0"/>
                        <a:t>Resolution</a:t>
                      </a:r>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2.bp.blogspot.com/_MgF84czRYQw/TSygZDiohYI/AAAAAAAABK4/-FI3IaHZD7A/s640/swatches.jpg"/>
          <p:cNvPicPr>
            <a:picLocks noChangeAspect="1" noChangeArrowheads="1"/>
          </p:cNvPicPr>
          <p:nvPr/>
        </p:nvPicPr>
        <p:blipFill>
          <a:blip r:embed="rId2" cstate="print"/>
          <a:srcRect/>
          <a:stretch>
            <a:fillRect/>
          </a:stretch>
        </p:blipFill>
        <p:spPr bwMode="auto">
          <a:xfrm>
            <a:off x="4981575" y="4467225"/>
            <a:ext cx="4162425" cy="2390775"/>
          </a:xfrm>
          <a:prstGeom prst="rect">
            <a:avLst/>
          </a:prstGeom>
          <a:noFill/>
        </p:spPr>
      </p:pic>
      <p:sp>
        <p:nvSpPr>
          <p:cNvPr id="2" name="Title 1"/>
          <p:cNvSpPr>
            <a:spLocks noGrp="1"/>
          </p:cNvSpPr>
          <p:nvPr>
            <p:ph type="title"/>
          </p:nvPr>
        </p:nvSpPr>
        <p:spPr/>
        <p:txBody>
          <a:bodyPr/>
          <a:lstStyle/>
          <a:p>
            <a:r>
              <a:rPr lang="en-US" b="1" dirty="0" smtClean="0">
                <a:latin typeface="Trebuchet MS" pitchFamily="34" charset="0"/>
              </a:rPr>
              <a:t>Blended teacher </a:t>
            </a:r>
            <a:r>
              <a:rPr lang="en-US" b="1" dirty="0">
                <a:latin typeface="Trebuchet MS" pitchFamily="34" charset="0"/>
              </a:rPr>
              <a:t>as bricoleur</a:t>
            </a:r>
            <a:endParaRPr lang="en-CA" dirty="0"/>
          </a:p>
        </p:txBody>
      </p:sp>
      <p:sp>
        <p:nvSpPr>
          <p:cNvPr id="3" name="Content Placeholder 2"/>
          <p:cNvSpPr>
            <a:spLocks noGrp="1"/>
          </p:cNvSpPr>
          <p:nvPr>
            <p:ph idx="1"/>
          </p:nvPr>
        </p:nvSpPr>
        <p:spPr>
          <a:xfrm>
            <a:off x="685800" y="1600200"/>
            <a:ext cx="8229600" cy="4525963"/>
          </a:xfrm>
        </p:spPr>
        <p:txBody>
          <a:bodyPr>
            <a:normAutofit/>
          </a:bodyPr>
          <a:lstStyle/>
          <a:p>
            <a:pPr>
              <a:buNone/>
            </a:pPr>
            <a:endParaRPr lang="en-CA" dirty="0" smtClean="0"/>
          </a:p>
          <a:p>
            <a:pPr>
              <a:buNone/>
            </a:pPr>
            <a:endParaRPr lang="en-CA" dirty="0"/>
          </a:p>
        </p:txBody>
      </p:sp>
      <p:sp>
        <p:nvSpPr>
          <p:cNvPr id="5" name="Rectangle 4"/>
          <p:cNvSpPr/>
          <p:nvPr/>
        </p:nvSpPr>
        <p:spPr>
          <a:xfrm>
            <a:off x="1066800" y="1143000"/>
            <a:ext cx="7315200" cy="4939814"/>
          </a:xfrm>
          <a:prstGeom prst="rect">
            <a:avLst/>
          </a:prstGeom>
        </p:spPr>
        <p:txBody>
          <a:bodyPr wrap="square">
            <a:spAutoFit/>
          </a:bodyPr>
          <a:lstStyle/>
          <a:p>
            <a:pPr algn="r">
              <a:spcBef>
                <a:spcPct val="50000"/>
              </a:spcBef>
            </a:pPr>
            <a:endParaRPr lang="en-US" dirty="0" smtClean="0"/>
          </a:p>
          <a:p>
            <a:pPr algn="r">
              <a:spcBef>
                <a:spcPct val="50000"/>
              </a:spcBef>
            </a:pPr>
            <a:r>
              <a:rPr lang="en-US" dirty="0" smtClean="0"/>
              <a:t>A </a:t>
            </a:r>
            <a:r>
              <a:rPr lang="en-US" b="1" dirty="0"/>
              <a:t>bricoleur</a:t>
            </a:r>
            <a:r>
              <a:rPr lang="en-US" dirty="0"/>
              <a:t> is one who creates or crafts from a diverse range of materials and tools which happen to be available.</a:t>
            </a:r>
          </a:p>
          <a:p>
            <a:pPr algn="r">
              <a:spcBef>
                <a:spcPct val="50000"/>
              </a:spcBef>
            </a:pPr>
            <a:endParaRPr lang="en-US" sz="1200" dirty="0"/>
          </a:p>
          <a:p>
            <a:pPr algn="r">
              <a:spcBef>
                <a:spcPct val="50000"/>
              </a:spcBef>
            </a:pPr>
            <a:r>
              <a:rPr lang="en-US" dirty="0"/>
              <a:t>The </a:t>
            </a:r>
            <a:r>
              <a:rPr lang="en-US" b="1" dirty="0"/>
              <a:t>teacher as bricoleur</a:t>
            </a:r>
            <a:r>
              <a:rPr lang="en-US" dirty="0"/>
              <a:t> makes a series of professional judgments about what and how to teach. </a:t>
            </a:r>
          </a:p>
          <a:p>
            <a:pPr algn="r">
              <a:spcBef>
                <a:spcPct val="50000"/>
              </a:spcBef>
            </a:pPr>
            <a:r>
              <a:rPr lang="en-US" sz="1000" b="1" i="1" dirty="0"/>
              <a:t>Honan, </a:t>
            </a:r>
            <a:r>
              <a:rPr lang="en-US" sz="1000" b="1" i="1" dirty="0" smtClean="0"/>
              <a:t>2004</a:t>
            </a:r>
            <a:endParaRPr lang="en-US" sz="1000" b="1" i="1" dirty="0"/>
          </a:p>
          <a:p>
            <a:pPr>
              <a:spcBef>
                <a:spcPct val="50000"/>
              </a:spcBef>
            </a:pPr>
            <a:endParaRPr lang="en-US" sz="1200" dirty="0"/>
          </a:p>
          <a:p>
            <a:pPr algn="r"/>
            <a:r>
              <a:rPr lang="en-US" dirty="0"/>
              <a:t>The </a:t>
            </a:r>
            <a:r>
              <a:rPr lang="en-US" b="1" dirty="0" smtClean="0"/>
              <a:t>blended </a:t>
            </a:r>
            <a:r>
              <a:rPr lang="en-US" b="1" dirty="0"/>
              <a:t>teacher as bricoleur</a:t>
            </a:r>
            <a:r>
              <a:rPr lang="en-US" dirty="0"/>
              <a:t> makes a series of professional judgments about what and how to teach using the diverse range of material and tools </a:t>
            </a:r>
            <a:r>
              <a:rPr lang="en-US" dirty="0" smtClean="0"/>
              <a:t>available…. </a:t>
            </a:r>
            <a:endParaRPr lang="en-US" dirty="0"/>
          </a:p>
          <a:p>
            <a:pPr algn="r"/>
            <a:endParaRPr lang="en-US" dirty="0"/>
          </a:p>
          <a:p>
            <a:endParaRPr lang="en-US" sz="1200" dirty="0" smtClean="0"/>
          </a:p>
          <a:p>
            <a:endParaRPr lang="en-US" sz="1200" dirty="0"/>
          </a:p>
          <a:p>
            <a:r>
              <a:rPr lang="en-US" sz="1200" dirty="0" smtClean="0"/>
              <a:t>Honan</a:t>
            </a:r>
            <a:r>
              <a:rPr lang="en-US" sz="1200" dirty="0"/>
              <a:t>, E. (2004) Teachers as </a:t>
            </a:r>
            <a:r>
              <a:rPr lang="en-US" sz="1200" dirty="0" err="1"/>
              <a:t>bricoleurs</a:t>
            </a:r>
            <a:r>
              <a:rPr lang="en-US" sz="1200" dirty="0"/>
              <a:t>: </a:t>
            </a:r>
            <a:r>
              <a:rPr lang="en-US" sz="1200" dirty="0" smtClean="0"/>
              <a:t>producing</a:t>
            </a:r>
          </a:p>
          <a:p>
            <a:r>
              <a:rPr lang="en-US" sz="1200" dirty="0" smtClean="0"/>
              <a:t> </a:t>
            </a:r>
            <a:r>
              <a:rPr lang="en-US" sz="1200" dirty="0"/>
              <a:t>plausible readings of curriculum documents,</a:t>
            </a:r>
          </a:p>
          <a:p>
            <a:r>
              <a:rPr lang="en-US" sz="1200" i="1" dirty="0"/>
              <a:t>English Teaching: Practice and Critique, </a:t>
            </a:r>
            <a:r>
              <a:rPr lang="en-US" sz="1200" dirty="0"/>
              <a:t>3(2), 99–112. </a:t>
            </a:r>
            <a:endParaRPr lang="en-US" sz="1200" dirty="0" smtClean="0"/>
          </a:p>
          <a:p>
            <a:r>
              <a:rPr lang="en-US" sz="1200" dirty="0" smtClean="0"/>
              <a:t>Available </a:t>
            </a:r>
            <a:r>
              <a:rPr lang="en-US" sz="1200" dirty="0"/>
              <a:t>online at: http://education.</a:t>
            </a:r>
          </a:p>
          <a:p>
            <a:r>
              <a:rPr lang="en-US" sz="1200" dirty="0"/>
              <a:t>waikato.ac.nz/research/files/2004v3n2art6.pdf </a:t>
            </a:r>
          </a:p>
        </p:txBody>
      </p:sp>
    </p:spTree>
    <p:extLst>
      <p:ext uri="{BB962C8B-B14F-4D97-AF65-F5344CB8AC3E}">
        <p14:creationId xmlns:p14="http://schemas.microsoft.com/office/powerpoint/2010/main" val="3642945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1143000"/>
          </a:xfrm>
        </p:spPr>
        <p:txBody>
          <a:bodyPr/>
          <a:lstStyle/>
          <a:p>
            <a:pPr algn="r"/>
            <a:r>
              <a:rPr lang="en-US" b="1" dirty="0" smtClean="0"/>
              <a:t>Student response</a:t>
            </a:r>
            <a:endParaRPr lang="en-CA"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11456730"/>
              </p:ext>
            </p:extLst>
          </p:nvPr>
        </p:nvGraphicFramePr>
        <p:xfrm>
          <a:off x="990600" y="1981200"/>
          <a:ext cx="7620000" cy="4278452"/>
        </p:xfrm>
        <a:graphic>
          <a:graphicData uri="http://schemas.openxmlformats.org/drawingml/2006/table">
            <a:tbl>
              <a:tblPr firstRow="1" bandRow="1">
                <a:tableStyleId>{5C22544A-7EE6-4342-B048-85BDC9FD1C3A}</a:tableStyleId>
              </a:tblPr>
              <a:tblGrid>
                <a:gridCol w="5181600"/>
                <a:gridCol w="2438400"/>
              </a:tblGrid>
              <a:tr h="841013">
                <a:tc>
                  <a:txBody>
                    <a:bodyPr/>
                    <a:lstStyle/>
                    <a:p>
                      <a:endParaRPr lang="en-US" dirty="0" smtClean="0"/>
                    </a:p>
                    <a:p>
                      <a:r>
                        <a:rPr lang="en-US" dirty="0" smtClean="0"/>
                        <a:t>LEARNING ENVIRONMENT</a:t>
                      </a:r>
                      <a:endParaRPr lang="en-US" dirty="0"/>
                    </a:p>
                  </a:txBody>
                  <a:tcPr/>
                </a:tc>
                <a:tc>
                  <a:txBody>
                    <a:bodyPr/>
                    <a:lstStyle/>
                    <a:p>
                      <a:endParaRPr lang="en-US" dirty="0" smtClean="0"/>
                    </a:p>
                    <a:p>
                      <a:r>
                        <a:rPr lang="en-US" dirty="0" smtClean="0"/>
                        <a:t>4.88/5</a:t>
                      </a:r>
                      <a:endParaRPr lang="en-US" dirty="0"/>
                    </a:p>
                  </a:txBody>
                  <a:tcPr/>
                </a:tc>
              </a:tr>
              <a:tr h="841013">
                <a:tc>
                  <a:txBody>
                    <a:bodyPr/>
                    <a:lstStyle/>
                    <a:p>
                      <a:endParaRPr lang="en-US" dirty="0" smtClean="0"/>
                    </a:p>
                    <a:p>
                      <a:r>
                        <a:rPr lang="en-US" dirty="0" smtClean="0"/>
                        <a:t>INSTRUCTOR SUPPORT</a:t>
                      </a:r>
                      <a:endParaRPr lang="en-US" dirty="0"/>
                    </a:p>
                  </a:txBody>
                  <a:tcPr/>
                </a:tc>
                <a:tc>
                  <a:txBody>
                    <a:bodyPr/>
                    <a:lstStyle/>
                    <a:p>
                      <a:endParaRPr lang="en-US" dirty="0" smtClean="0"/>
                    </a:p>
                    <a:p>
                      <a:r>
                        <a:rPr lang="en-US" dirty="0" smtClean="0"/>
                        <a:t>4.78/5</a:t>
                      </a:r>
                      <a:endParaRPr lang="en-US" dirty="0"/>
                    </a:p>
                  </a:txBody>
                  <a:tcPr/>
                </a:tc>
              </a:tr>
              <a:tr h="841013">
                <a:tc>
                  <a:txBody>
                    <a:bodyPr/>
                    <a:lstStyle/>
                    <a:p>
                      <a:endParaRPr lang="en-US" dirty="0" smtClean="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mtClean="0">
                          <a:solidFill>
                            <a:schemeClr val="bg1"/>
                          </a:solidFill>
                        </a:rPr>
                        <a:t>EVALUATION</a:t>
                      </a:r>
                    </a:p>
                  </a:txBody>
                  <a:tcPr>
                    <a:solidFill>
                      <a:schemeClr val="accent2"/>
                    </a:solidFill>
                  </a:tcPr>
                </a:tc>
                <a:tc>
                  <a:txBody>
                    <a:bodyPr/>
                    <a:lstStyle/>
                    <a:p>
                      <a:endParaRPr lang="en-US" dirty="0" smtClean="0">
                        <a:solidFill>
                          <a:schemeClr val="bg1"/>
                        </a:solidFill>
                      </a:endParaRPr>
                    </a:p>
                    <a:p>
                      <a:r>
                        <a:rPr lang="en-US" dirty="0" smtClean="0">
                          <a:solidFill>
                            <a:schemeClr val="bg1"/>
                          </a:solidFill>
                        </a:rPr>
                        <a:t>4.33/5</a:t>
                      </a:r>
                    </a:p>
                  </a:txBody>
                  <a:tcPr>
                    <a:solidFill>
                      <a:schemeClr val="accent2"/>
                    </a:solidFill>
                  </a:tcPr>
                </a:tc>
              </a:tr>
              <a:tr h="8410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rPr>
                        <a:t>FACILITATION</a:t>
                      </a:r>
                    </a:p>
                    <a:p>
                      <a:endParaRPr lang="en-US" dirty="0" smtClean="0">
                        <a:solidFill>
                          <a:schemeClr val="bg1"/>
                        </a:solidFill>
                      </a:endParaRPr>
                    </a:p>
                  </a:txBody>
                  <a:tcPr>
                    <a:solidFill>
                      <a:srgbClr val="CC00CC"/>
                    </a:solidFill>
                  </a:tcPr>
                </a:tc>
                <a:tc>
                  <a:txBody>
                    <a:bodyPr/>
                    <a:lstStyle/>
                    <a:p>
                      <a:endParaRPr lang="en-US" dirty="0" smtClean="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4.14/5</a:t>
                      </a:r>
                    </a:p>
                    <a:p>
                      <a:endParaRPr lang="en-US" dirty="0">
                        <a:solidFill>
                          <a:schemeClr val="bg1"/>
                        </a:solidFill>
                      </a:endParaRPr>
                    </a:p>
                  </a:txBody>
                  <a:tcPr>
                    <a:solidFill>
                      <a:srgbClr val="CC00CC"/>
                    </a:solidFill>
                  </a:tcPr>
                </a:tc>
              </a:tr>
              <a:tr h="841013">
                <a:tc>
                  <a:txBody>
                    <a:bodyPr/>
                    <a:lstStyle/>
                    <a:p>
                      <a:endParaRPr lang="en-US" dirty="0" smtClean="0"/>
                    </a:p>
                    <a:p>
                      <a:r>
                        <a:rPr lang="en-US" dirty="0" smtClean="0"/>
                        <a:t>DIRECT INSTRUCTION</a:t>
                      </a:r>
                      <a:endParaRPr lang="en-US" dirty="0"/>
                    </a:p>
                  </a:txBody>
                  <a:tcPr/>
                </a:tc>
                <a:tc>
                  <a:txBody>
                    <a:bodyPr/>
                    <a:lstStyle/>
                    <a:p>
                      <a:endParaRPr lang="en-US" dirty="0" smtClean="0"/>
                    </a:p>
                    <a:p>
                      <a:r>
                        <a:rPr lang="en-US" smtClean="0"/>
                        <a:t>4.16/5</a:t>
                      </a:r>
                      <a:endParaRPr lang="en-US" dirty="0"/>
                    </a:p>
                  </a:txBody>
                  <a:tcPr/>
                </a:tc>
              </a:tr>
            </a:tbl>
          </a:graphicData>
        </a:graphic>
      </p:graphicFrame>
      <p:sp>
        <p:nvSpPr>
          <p:cNvPr id="4" name="Footer Placeholder 3"/>
          <p:cNvSpPr>
            <a:spLocks noGrp="1"/>
          </p:cNvSpPr>
          <p:nvPr>
            <p:ph type="ftr" sz="quarter" idx="11"/>
          </p:nvPr>
        </p:nvSpPr>
        <p:spPr/>
        <p:txBody>
          <a:bodyPr/>
          <a:lstStyle/>
          <a:p>
            <a:endParaRPr lang="en-CA" dirty="0"/>
          </a:p>
        </p:txBody>
      </p:sp>
      <p:pic>
        <p:nvPicPr>
          <p:cNvPr id="7" name="Picture 2" descr="http://images.thriftyfun.com/img/004/226/paint_supplies_tm.jpg"/>
          <p:cNvPicPr>
            <a:picLocks noChangeAspect="1" noChangeArrowheads="1"/>
          </p:cNvPicPr>
          <p:nvPr/>
        </p:nvPicPr>
        <p:blipFill>
          <a:blip r:embed="rId2" cstate="print"/>
          <a:srcRect t="8571" b="9143"/>
          <a:stretch>
            <a:fillRect/>
          </a:stretch>
        </p:blipFill>
        <p:spPr bwMode="auto">
          <a:xfrm>
            <a:off x="1219200" y="228600"/>
            <a:ext cx="1944688" cy="1600200"/>
          </a:xfrm>
          <a:prstGeom prst="rect">
            <a:avLst/>
          </a:prstGeom>
          <a:noFill/>
        </p:spPr>
      </p:pic>
    </p:spTree>
    <p:extLst>
      <p:ext uri="{BB962C8B-B14F-4D97-AF65-F5344CB8AC3E}">
        <p14:creationId xmlns:p14="http://schemas.microsoft.com/office/powerpoint/2010/main" val="13749097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2" descr="http://museinwoodenshoes.files.wordpress.com/2011/02/paint-chips-from-artquiltmaker.jpg"/>
          <p:cNvPicPr>
            <a:picLocks noChangeAspect="1" noChangeArrowheads="1"/>
          </p:cNvPicPr>
          <p:nvPr/>
        </p:nvPicPr>
        <p:blipFill>
          <a:blip r:embed="rId2" cstate="print"/>
          <a:srcRect t="3232"/>
          <a:stretch>
            <a:fillRect/>
          </a:stretch>
        </p:blipFill>
        <p:spPr bwMode="auto">
          <a:xfrm>
            <a:off x="0" y="0"/>
            <a:ext cx="9144000" cy="6858000"/>
          </a:xfrm>
          <a:prstGeom prst="rect">
            <a:avLst/>
          </a:prstGeom>
          <a:noFill/>
        </p:spPr>
      </p:pic>
      <p:sp>
        <p:nvSpPr>
          <p:cNvPr id="5" name="Rectangle 4"/>
          <p:cNvSpPr/>
          <p:nvPr/>
        </p:nvSpPr>
        <p:spPr>
          <a:xfrm>
            <a:off x="0" y="2971800"/>
            <a:ext cx="9144000" cy="914400"/>
          </a:xfrm>
          <a:prstGeom prst="rect">
            <a:avLst/>
          </a:prstGeom>
          <a:solidFill>
            <a:schemeClr val="tx1">
              <a:alpha val="59000"/>
            </a:schemeClr>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3600" b="1" dirty="0" smtClean="0">
                <a:solidFill>
                  <a:schemeClr val="bg1"/>
                </a:solidFill>
                <a:latin typeface="Arial" pitchFamily="34" charset="0"/>
                <a:cs typeface="Arial" pitchFamily="34" charset="0"/>
              </a:rPr>
              <a:t>THANK YOU</a:t>
            </a:r>
            <a:endParaRPr lang="en-CA" sz="2400" dirty="0">
              <a:solidFill>
                <a:schemeClr val="bg1"/>
              </a:solidFill>
              <a:latin typeface="Arial" pitchFamily="34" charset="0"/>
              <a:cs typeface="Arial" pitchFamily="34" charset="0"/>
            </a:endParaRPr>
          </a:p>
        </p:txBody>
      </p:sp>
      <p:sp>
        <p:nvSpPr>
          <p:cNvPr id="2" name="Rectangle 1"/>
          <p:cNvSpPr/>
          <p:nvPr/>
        </p:nvSpPr>
        <p:spPr>
          <a:xfrm>
            <a:off x="4020663" y="3244334"/>
            <a:ext cx="1102674" cy="369332"/>
          </a:xfrm>
          <a:prstGeom prst="rect">
            <a:avLst/>
          </a:prstGeom>
        </p:spPr>
        <p:txBody>
          <a:bodyPr wrap="none">
            <a:spAutoFit/>
          </a:bodyPr>
          <a:lstStyle/>
          <a:p>
            <a:r>
              <a:rPr lang="en-US" dirty="0"/>
              <a:t>full marks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3951</TotalTime>
  <Words>754</Words>
  <Application>Microsoft Office PowerPoint</Application>
  <PresentationFormat>On-screen Show (4:3)</PresentationFormat>
  <Paragraphs>112</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The complexity of blends</vt:lpstr>
      <vt:lpstr>Faculty role change</vt:lpstr>
      <vt:lpstr>The Argument</vt:lpstr>
      <vt:lpstr>The approach</vt:lpstr>
      <vt:lpstr>The application of a blended CoI “ “ensuring  students have time to reflect on meaning and engage in discourse to share understanding”</vt:lpstr>
      <vt:lpstr>Blended teacher as bricoleur</vt:lpstr>
      <vt:lpstr>Student response</vt:lpstr>
      <vt:lpstr>PowerPoint Presentation</vt:lpstr>
    </vt:vector>
  </TitlesOfParts>
  <Company>Durham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End User</dc:creator>
  <cp:lastModifiedBy>Dr. Marti Cleveland-Innes</cp:lastModifiedBy>
  <cp:revision>99</cp:revision>
  <dcterms:created xsi:type="dcterms:W3CDTF">2011-10-08T13:36:55Z</dcterms:created>
  <dcterms:modified xsi:type="dcterms:W3CDTF">2012-06-04T04:14:11Z</dcterms:modified>
</cp:coreProperties>
</file>