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85" r:id="rId3"/>
    <p:sldId id="286" r:id="rId4"/>
    <p:sldId id="287" r:id="rId5"/>
    <p:sldId id="288" r:id="rId6"/>
    <p:sldId id="290" r:id="rId7"/>
    <p:sldId id="289" r:id="rId8"/>
    <p:sldId id="283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84" r:id="rId22"/>
    <p:sldId id="282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FF5700"/>
    <a:srgbClr val="1600FF"/>
    <a:srgbClr val="550F9B"/>
    <a:srgbClr val="05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-8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1D18F07-62E0-1E41-89EC-47D49768F33B}" type="datetime1">
              <a:rPr lang="en-US"/>
              <a:pPr>
                <a:defRPr/>
              </a:pPr>
              <a:t>5/2/12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DFA6E3A-4515-E045-B62B-1A4453B3B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FF55A7-E91A-A642-B5A1-0B606A26FEC8}" type="slidenum">
              <a:rPr lang="en-US"/>
              <a:pPr/>
              <a:t>23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35CF8E-36D6-744D-8B78-03AF951D0F5F}" type="slidenum">
              <a:rPr lang="en-US"/>
              <a:pPr/>
              <a:t>24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D3C4E-BF2E-9843-BF2A-B3C835EAFF0F}" type="datetime1">
              <a:rPr lang="en-US"/>
              <a:pPr>
                <a:defRPr/>
              </a:pPr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F8103-71A5-DC45-A9F6-B6ADB3B47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BE12-373C-7641-BD28-B8FD0635B81F}" type="datetime1">
              <a:rPr lang="en-US"/>
              <a:pPr>
                <a:defRPr/>
              </a:pPr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90F09-E497-8448-B996-EB8904402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7FC49-14FC-E742-9753-1ECDB54ED58A}" type="datetime1">
              <a:rPr lang="en-US"/>
              <a:pPr>
                <a:defRPr/>
              </a:pPr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D5FF-7FED-324B-85CD-20F51AAC0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888E9-5F5F-974C-B94F-AE4513C549E7}" type="datetime1">
              <a:rPr lang="en-US"/>
              <a:pPr>
                <a:defRPr/>
              </a:pPr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3487D-C0D0-8B4B-9FC9-210351E8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7B022-CD76-3B44-9B03-FD27257EFFCF}" type="datetime1">
              <a:rPr lang="en-US"/>
              <a:pPr>
                <a:defRPr/>
              </a:pPr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1592-9C7F-FB48-87C5-0DCF982A5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B34E8-A359-2140-8E15-DF0E5F64436F}" type="datetime1">
              <a:rPr lang="en-US"/>
              <a:pPr>
                <a:defRPr/>
              </a:pPr>
              <a:t>5/2/12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FD77A-8786-5647-AC80-55E60A552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B0B98-BEB9-524D-B53C-F40BA9798E08}" type="datetime1">
              <a:rPr lang="en-US"/>
              <a:pPr>
                <a:defRPr/>
              </a:pPr>
              <a:t>5/2/12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58E1-B6E4-694B-983D-CB6F9B6FC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ECADF-693D-E147-96A3-5F603B8888F7}" type="datetime1">
              <a:rPr lang="en-US"/>
              <a:pPr>
                <a:defRPr/>
              </a:pPr>
              <a:t>5/2/12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3D593-ACCE-F247-8511-48FB42715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DD7C6-551B-754B-A1A6-11AEBD2C5EA3}" type="datetime1">
              <a:rPr lang="en-US"/>
              <a:pPr>
                <a:defRPr/>
              </a:pPr>
              <a:t>5/2/12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ABF22-935C-4741-9615-DC3B42BDD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DD57A-D816-CD41-91B9-85A98260D768}" type="datetime1">
              <a:rPr lang="en-US"/>
              <a:pPr>
                <a:defRPr/>
              </a:pPr>
              <a:t>5/2/12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763C-F986-864A-BC38-C36B6B2B1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1C1BC-9E05-4945-844C-62165A7D5ED6}" type="datetime1">
              <a:rPr lang="en-US"/>
              <a:pPr>
                <a:defRPr/>
              </a:pPr>
              <a:t>5/2/12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D2DE6-6F7F-DD4F-A47F-781F56095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A51828A6-B69D-FE4A-9DF7-F851F0EF4A5C}" type="datetime1">
              <a:rPr lang="en-US"/>
              <a:pPr>
                <a:defRPr/>
              </a:pPr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758B5643-2A5B-D142-AB16-720BBABB5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5" Type="http://schemas.openxmlformats.org/officeDocument/2006/relationships/image" Target="../media/image5.pd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382000" cy="14478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State of the Nation Study: K-12 Online Learning in Canada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914400" y="4114800"/>
            <a:ext cx="7315200" cy="12192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Michael K.</a:t>
            </a:r>
            <a:r>
              <a:rPr lang="en-US" sz="3000" b="1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 Barbour</a:t>
            </a:r>
          </a:p>
          <a:p>
            <a:pPr eaLnBrk="1" hangingPunct="1"/>
            <a:r>
              <a:rPr lang="en-US" sz="3000" b="1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Wayne State University</a:t>
            </a:r>
          </a:p>
          <a:p>
            <a:pPr eaLnBrk="1" hangingPunct="1"/>
            <a:endParaRPr lang="en-US" sz="3000" b="1" dirty="0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67513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Prince Edward Island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Small video conferencing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programme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&amp; uses online learning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programme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in New Brunswick</a:t>
            </a:r>
          </a:p>
          <a:p>
            <a:pPr eaLnBrk="1" hangingPunct="1">
              <a:buFont typeface="Arial" charset="0"/>
              <a:buNone/>
            </a:pPr>
            <a:endParaRPr lang="en-US" sz="18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MOE has issued two directives since 2001 containing guidelines for the use of distance education in K-12 environment</a:t>
            </a:r>
          </a:p>
          <a:p>
            <a:pPr eaLnBrk="1" hangingPunct="1"/>
            <a:endParaRPr lang="en-US" sz="18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Approximately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~65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students annually</a:t>
            </a:r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8525" y="381000"/>
            <a:ext cx="1438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67513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New Brunswick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Online learning began in 1998</a:t>
            </a:r>
          </a:p>
          <a:p>
            <a:pPr eaLnBrk="1" hangingPunct="1"/>
            <a:endParaRPr lang="en-US" sz="12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Single province-wide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programme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/>
            <a:r>
              <a:rPr lang="en-US" dirty="0" smtClean="0"/>
              <a:t>used frequently by face-to-face teachers too</a:t>
            </a:r>
          </a:p>
          <a:p>
            <a:pPr eaLnBrk="1" hangingPunct="1"/>
            <a:endParaRPr lang="en-US" sz="12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No specific policies for online learning, but provincial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programme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is housed within MOE</a:t>
            </a:r>
          </a:p>
          <a:p>
            <a:pPr eaLnBrk="1" hangingPunct="1"/>
            <a:endParaRPr lang="en-US" sz="18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~1,800 students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annually in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both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programmes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4713" y="360363"/>
            <a:ext cx="1462087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67513" cy="792162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Quebec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MOE devolved distance education</a:t>
            </a:r>
          </a:p>
          <a:p>
            <a:pPr eaLnBrk="1" hangingPunct="1">
              <a:buFont typeface="Arial" charset="0"/>
              <a:buNone/>
            </a:pPr>
            <a:endParaRPr lang="en-US" sz="12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err="1" smtClean="0">
                <a:ea typeface="ＭＳ Ｐゴシック" charset="-128"/>
                <a:cs typeface="ＭＳ Ｐゴシック" charset="-128"/>
              </a:rPr>
              <a:t>Société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de formation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à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distance des commissions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scolaires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du Québec (SOFAD)</a:t>
            </a:r>
          </a:p>
          <a:p>
            <a:pPr lvl="1" eaLnBrk="1" hangingPunct="1"/>
            <a:r>
              <a:rPr lang="en-US" sz="2600" dirty="0" smtClean="0"/>
              <a:t>Approximately</a:t>
            </a:r>
            <a:r>
              <a:rPr lang="en-US" sz="2600" dirty="0" smtClean="0"/>
              <a:t> 27,000 </a:t>
            </a:r>
            <a:r>
              <a:rPr lang="en-US" sz="2600" dirty="0" smtClean="0"/>
              <a:t>enrolments</a:t>
            </a:r>
          </a:p>
          <a:p>
            <a:pPr eaLnBrk="1" hangingPunct="1"/>
            <a:endParaRPr lang="en-US" sz="12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Learn Quebec</a:t>
            </a:r>
          </a:p>
          <a:p>
            <a:pPr lvl="1" eaLnBrk="1" hangingPunct="1"/>
            <a:r>
              <a:rPr lang="en-US" dirty="0" smtClean="0"/>
              <a:t> </a:t>
            </a:r>
            <a:r>
              <a:rPr lang="en-US" sz="2600" dirty="0" smtClean="0"/>
              <a:t>Approximately 300 </a:t>
            </a:r>
            <a:r>
              <a:rPr lang="en-US" sz="2600" dirty="0" smtClean="0"/>
              <a:t>enrolments*</a:t>
            </a:r>
          </a:p>
          <a:p>
            <a:pPr eaLnBrk="1" hangingPunct="1"/>
            <a:endParaRPr lang="en-US" sz="12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err="1" smtClean="0">
                <a:ea typeface="ＭＳ Ｐゴシック" charset="-128"/>
                <a:cs typeface="ＭＳ Ｐゴシック" charset="-128"/>
              </a:rPr>
              <a:t>Écoles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éloignées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en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réseau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or Remote Networked Schools </a:t>
            </a:r>
          </a:p>
          <a:p>
            <a:pPr lvl="1" eaLnBrk="1" hangingPunct="1"/>
            <a:r>
              <a:rPr lang="en-US" sz="2600" dirty="0" smtClean="0"/>
              <a:t>Connects schools, but no distance education</a:t>
            </a: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2458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8525" y="381000"/>
            <a:ext cx="1438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67513" cy="792162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Ontario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Online learning began in 1994</a:t>
            </a:r>
          </a:p>
          <a:p>
            <a:pPr eaLnBrk="1" hangingPunct="1"/>
            <a:endParaRPr lang="en-US" sz="10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Primarily district-based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programmes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using the provincial CMS and course content</a:t>
            </a:r>
          </a:p>
          <a:p>
            <a:pPr lvl="1" eaLnBrk="1" hangingPunct="1"/>
            <a:r>
              <a:rPr lang="en-US" sz="2400" dirty="0" smtClean="0"/>
              <a:t>Cooperation between boards through</a:t>
            </a:r>
            <a:r>
              <a:rPr lang="en-US" sz="2400" dirty="0" smtClean="0"/>
              <a:t> consortiums</a:t>
            </a:r>
          </a:p>
          <a:p>
            <a:pPr lvl="1" eaLnBrk="1" hangingPunct="1"/>
            <a:r>
              <a:rPr lang="en-US" sz="2400" dirty="0" smtClean="0"/>
              <a:t>Approximately</a:t>
            </a:r>
            <a:r>
              <a:rPr lang="en-US" sz="2400" dirty="0" smtClean="0"/>
              <a:t> </a:t>
            </a:r>
            <a:r>
              <a:rPr lang="en-US" sz="2400" dirty="0" smtClean="0"/>
              <a:t>25</a:t>
            </a:r>
            <a:r>
              <a:rPr lang="en-US" sz="2400" dirty="0" smtClean="0"/>
              <a:t>,000 </a:t>
            </a:r>
            <a:r>
              <a:rPr lang="en-US" sz="2400" dirty="0" smtClean="0"/>
              <a:t>students</a:t>
            </a:r>
            <a:endParaRPr lang="en-US" sz="2400" dirty="0" smtClean="0"/>
          </a:p>
          <a:p>
            <a:pPr eaLnBrk="1" hangingPunct="1">
              <a:buNone/>
            </a:pPr>
            <a:endParaRPr lang="en-US" sz="1000" dirty="0" smtClean="0">
              <a:ea typeface="ＭＳ Ｐゴシック" charset="-128"/>
              <a:cs typeface="ＭＳ Ｐゴシック" charset="-128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sz="3200" dirty="0" smtClean="0">
                <a:ea typeface="ＭＳ Ｐゴシック" charset="-128"/>
                <a:cs typeface="ＭＳ Ｐゴシック" charset="-128"/>
              </a:rPr>
              <a:t>Three private </a:t>
            </a:r>
            <a:r>
              <a:rPr lang="en-US" sz="3200" dirty="0" smtClean="0">
                <a:ea typeface="ＭＳ Ｐゴシック" charset="-128"/>
                <a:cs typeface="ＭＳ Ｐゴシック" charset="-128"/>
              </a:rPr>
              <a:t>schools</a:t>
            </a:r>
          </a:p>
          <a:p>
            <a:pPr marL="742950" lvl="2" indent="-342900" eaLnBrk="1" hangingPunct="1">
              <a:buFont typeface="Lucida Grande"/>
              <a:buChar char="-"/>
            </a:pPr>
            <a:r>
              <a:rPr lang="en-US" dirty="0" smtClean="0"/>
              <a:t>Approximately 5,000 students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None/>
            </a:pPr>
            <a:endParaRPr lang="en-US" sz="10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Independent Learning Centre</a:t>
            </a:r>
          </a:p>
          <a:p>
            <a:pPr lvl="1" eaLnBrk="1" hangingPunct="1"/>
            <a:r>
              <a:rPr lang="en-US" sz="2400" dirty="0" smtClean="0">
                <a:ea typeface="ＭＳ Ｐゴシック" charset="-128"/>
                <a:cs typeface="ＭＳ Ｐゴシック" charset="-128"/>
              </a:rPr>
              <a:t>Approximately 20,000 students</a:t>
            </a:r>
          </a:p>
          <a:p>
            <a:pPr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8525" y="381000"/>
            <a:ext cx="1438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67513" cy="792162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Manitoba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Province offers three forms</a:t>
            </a:r>
          </a:p>
          <a:p>
            <a:pPr lvl="1" eaLnBrk="1" hangingPunct="1"/>
            <a:r>
              <a:rPr lang="en-US" dirty="0" smtClean="0"/>
              <a:t>MOE manages correspondence and audio teleconference systems</a:t>
            </a:r>
            <a:endParaRPr lang="en-US" dirty="0" smtClean="0"/>
          </a:p>
          <a:p>
            <a:pPr lvl="2" eaLnBrk="1" hangingPunct="1"/>
            <a:r>
              <a:rPr lang="en-US" dirty="0" smtClean="0">
                <a:ea typeface="ＭＳ Ｐゴシック" charset="-128"/>
              </a:rPr>
              <a:t>2,500 </a:t>
            </a:r>
            <a:r>
              <a:rPr lang="en-US" dirty="0" smtClean="0">
                <a:ea typeface="ＭＳ Ｐゴシック" charset="-128"/>
              </a:rPr>
              <a:t>enrolments for correspondence, approximately</a:t>
            </a:r>
            <a:r>
              <a:rPr lang="en-US" dirty="0" smtClean="0">
                <a:ea typeface="ＭＳ Ｐゴシック" charset="-128"/>
              </a:rPr>
              <a:t> 400 </a:t>
            </a:r>
            <a:r>
              <a:rPr lang="en-US" dirty="0" smtClean="0">
                <a:ea typeface="ＭＳ Ｐゴシック" charset="-128"/>
              </a:rPr>
              <a:t>for teleconference</a:t>
            </a:r>
          </a:p>
          <a:p>
            <a:pPr lvl="1" eaLnBrk="1" hangingPunct="1"/>
            <a:r>
              <a:rPr lang="en-US" dirty="0" smtClean="0"/>
              <a:t>districts manage their own web-based </a:t>
            </a:r>
            <a:r>
              <a:rPr lang="en-US" dirty="0" err="1" smtClean="0"/>
              <a:t>programme</a:t>
            </a:r>
            <a:r>
              <a:rPr lang="en-US" dirty="0" smtClean="0"/>
              <a:t> using MOE content</a:t>
            </a:r>
          </a:p>
          <a:p>
            <a:pPr lvl="2" eaLnBrk="1" hangingPunct="1"/>
            <a:r>
              <a:rPr lang="en-US" dirty="0" smtClean="0">
                <a:ea typeface="ＭＳ Ｐゴシック" charset="-128"/>
              </a:rPr>
              <a:t>approximately</a:t>
            </a:r>
            <a:r>
              <a:rPr lang="en-US" dirty="0" smtClean="0">
                <a:ea typeface="ＭＳ Ｐゴシック" charset="-128"/>
              </a:rPr>
              <a:t> 6,000 </a:t>
            </a:r>
            <a:r>
              <a:rPr lang="en-US" dirty="0" smtClean="0">
                <a:ea typeface="ＭＳ Ｐゴシック" charset="-128"/>
              </a:rPr>
              <a:t>students</a:t>
            </a:r>
          </a:p>
          <a:p>
            <a:pPr eaLnBrk="1" hangingPunct="1"/>
            <a:endParaRPr lang="en-US" sz="10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All districts appear to participate in web-based option to some extent</a:t>
            </a:r>
          </a:p>
        </p:txBody>
      </p:sp>
      <p:pic>
        <p:nvPicPr>
          <p:cNvPr id="2662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274638"/>
            <a:ext cx="1438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67513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Saskatchewan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Province devolved responsibility to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 districts</a:t>
            </a:r>
          </a:p>
          <a:p>
            <a:pPr eaLnBrk="1" hangingPunct="1"/>
            <a:endParaRPr lang="en-US" sz="12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Most districts have their own capacity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Sixteen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districts provided space to external students through the Saskatchewan Distance Learning Course Repository</a:t>
            </a:r>
          </a:p>
          <a:p>
            <a:pPr eaLnBrk="1" hangingPunct="1"/>
            <a:endParaRPr lang="en-US" sz="18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Approximately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4,500 enrolments from3,300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students</a:t>
            </a:r>
          </a:p>
        </p:txBody>
      </p:sp>
      <p:pic>
        <p:nvPicPr>
          <p:cNvPr id="2765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4713" y="381000"/>
            <a:ext cx="1438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67513" cy="715962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Alberta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Online learning began in 1994-95</a:t>
            </a:r>
          </a:p>
          <a:p>
            <a:pPr eaLnBrk="1" hangingPunct="1"/>
            <a:endParaRPr lang="en-US" sz="12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Numerous district-based, several private, and a province-wide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programme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z="12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MOE has no specific online learning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policies</a:t>
            </a:r>
          </a:p>
          <a:p>
            <a:pPr eaLnBrk="1" hangingPunct="1"/>
            <a:endParaRPr lang="en-US" sz="12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Release </a:t>
            </a:r>
            <a:r>
              <a:rPr lang="en-US" i="1" dirty="0" smtClean="0">
                <a:ea typeface="ＭＳ Ｐゴシック" charset="-128"/>
                <a:cs typeface="ＭＳ Ｐゴシック" charset="-128"/>
              </a:rPr>
              <a:t>Inspiring Action on Education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in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June 2011</a:t>
            </a:r>
          </a:p>
          <a:p>
            <a:pPr eaLnBrk="1" hangingPunct="1"/>
            <a:endParaRPr lang="en-US" sz="12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Approximately 21,000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students</a:t>
            </a:r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4713" y="360363"/>
            <a:ext cx="1462087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67513" cy="868362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British Columbia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First online learning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programmes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(1993)</a:t>
            </a:r>
          </a:p>
          <a:p>
            <a:pPr eaLnBrk="1" hangingPunct="1"/>
            <a:endParaRPr lang="en-US" sz="12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Fifty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-four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public &amp;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14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private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programmes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z="12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Most extensive distributed learning regulations</a:t>
            </a:r>
          </a:p>
          <a:p>
            <a:pPr lvl="1" eaLnBrk="1" hangingPunct="1"/>
            <a:r>
              <a:rPr lang="en-US" dirty="0" smtClean="0"/>
              <a:t>Funding follows student</a:t>
            </a:r>
          </a:p>
          <a:p>
            <a:pPr eaLnBrk="1" hangingPunct="1"/>
            <a:endParaRPr lang="en-US" sz="12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Over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88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,000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students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enroled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970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8525" y="274638"/>
            <a:ext cx="1438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67513" cy="639762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Yukon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Several MOE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programmes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and also 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utilizes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programmes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from British 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Columbia &amp; Alberta</a:t>
            </a:r>
          </a:p>
          <a:p>
            <a:pPr eaLnBrk="1" hangingPunct="1"/>
            <a:endParaRPr lang="en-US" sz="12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Primarily regulated by Ministry or through inter-provincial agreements</a:t>
            </a:r>
          </a:p>
          <a:p>
            <a:pPr eaLnBrk="1" hangingPunct="1"/>
            <a:endParaRPr lang="en-US" sz="12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Fifteen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students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enroled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in video conferencing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programme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z="12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Approximately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80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students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enroled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British Columbia &amp; Alberta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programmes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3072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274638"/>
            <a:ext cx="1438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67513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Northwest Territories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Primarily utilizes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programmes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from Alberta, beginning to create internal capacity</a:t>
            </a:r>
          </a:p>
          <a:p>
            <a:pPr lvl="1" eaLnBrk="1" hangingPunct="1"/>
            <a:r>
              <a:rPr lang="en-US" dirty="0" smtClean="0"/>
              <a:t>Beaufort Delta Education Council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MOE active in this provincial-territorial agreement</a:t>
            </a:r>
          </a:p>
          <a:p>
            <a:pPr eaLnBrk="1" hangingPunct="1"/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Less then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50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students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enroled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174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8525" y="381000"/>
            <a:ext cx="1438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2008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178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2009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066800"/>
            <a:ext cx="28416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report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133600"/>
            <a:ext cx="28543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NACOL_CanadaStudy11_cover_v3.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289676" y="3164170"/>
            <a:ext cx="2854324" cy="3693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67513" cy="868363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Nunavut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020763"/>
            <a:ext cx="8229600" cy="5303837"/>
          </a:xfrm>
        </p:spPr>
        <p:txBody>
          <a:bodyPr/>
          <a:lstStyle/>
          <a:p>
            <a:pPr eaLnBrk="1" hangingPunct="1"/>
            <a:r>
              <a:rPr lang="en-US" sz="3000" dirty="0" smtClean="0">
                <a:ea typeface="ＭＳ Ｐゴシック" charset="-128"/>
                <a:cs typeface="ＭＳ Ｐゴシック" charset="-128"/>
              </a:rPr>
              <a:t>Utilizes </a:t>
            </a:r>
            <a:r>
              <a:rPr lang="en-US" sz="3000" dirty="0" err="1" smtClean="0">
                <a:ea typeface="ＭＳ Ｐゴシック" charset="-128"/>
                <a:cs typeface="ＭＳ Ｐゴシック" charset="-128"/>
              </a:rPr>
              <a:t>programmes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 from Alberta &amp; </a:t>
            </a:r>
            <a:br>
              <a:rPr lang="en-US" sz="3000" dirty="0" smtClean="0">
                <a:ea typeface="ＭＳ Ｐゴシック" charset="-128"/>
                <a:cs typeface="ＭＳ Ｐゴシック" charset="-128"/>
              </a:rPr>
            </a:br>
            <a:r>
              <a:rPr lang="en-US" sz="3000" dirty="0" smtClean="0">
                <a:ea typeface="ＭＳ Ｐゴシック" charset="-128"/>
                <a:cs typeface="ＭＳ Ｐゴシック" charset="-128"/>
              </a:rPr>
              <a:t>British Columbia</a:t>
            </a:r>
          </a:p>
          <a:p>
            <a:pPr eaLnBrk="1" hangingPunct="1"/>
            <a:endParaRPr lang="en-US" sz="24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3000" dirty="0" smtClean="0">
                <a:ea typeface="ＭＳ Ｐゴシック" charset="-128"/>
                <a:cs typeface="ＭＳ Ｐゴシック" charset="-128"/>
              </a:rPr>
              <a:t>A belief that southern distance education courses rarely meet the needs of students in context, cultural, relevance, and pedagogy.</a:t>
            </a:r>
          </a:p>
          <a:p>
            <a:pPr eaLnBrk="1" hangingPunct="1"/>
            <a:endParaRPr lang="en-US" sz="24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3000" dirty="0" smtClean="0">
                <a:ea typeface="ＭＳ Ｐゴシック" charset="-128"/>
                <a:cs typeface="ＭＳ Ｐゴシック" charset="-128"/>
              </a:rPr>
              <a:t>Trying to build internal capacity</a:t>
            </a:r>
          </a:p>
          <a:p>
            <a:pPr lvl="1" eaLnBrk="1" hangingPunct="1"/>
            <a:r>
              <a:rPr lang="en-US" sz="2600" dirty="0" smtClean="0">
                <a:ea typeface="ＭＳ Ｐゴシック" charset="-128"/>
                <a:cs typeface="ＭＳ Ｐゴシック" charset="-128"/>
              </a:rPr>
              <a:t>Building on other existing programs, including adult programs like “</a:t>
            </a:r>
            <a:r>
              <a:rPr lang="en-US" sz="2600" dirty="0" smtClean="0"/>
              <a:t>Together @ a Distance”</a:t>
            </a:r>
            <a:endParaRPr lang="en-US" sz="2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Arial" charset="0"/>
              <a:buNone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277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4713" y="381000"/>
            <a:ext cx="1438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National/Comparative Take-</a:t>
            </a:r>
            <a:r>
              <a:rPr lang="en-US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aways</a:t>
            </a:r>
            <a:endParaRPr lang="en-US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Seen as a substitute when face-to-face learning is not feasible or economic</a:t>
            </a:r>
          </a:p>
          <a:p>
            <a:pPr eaLnBrk="1" hangingPunct="1"/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Unions are cautious supporters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Has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not become a political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issue</a:t>
            </a:r>
          </a:p>
          <a:p>
            <a:pPr eaLnBrk="1" hangingPunct="1"/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Several jurisdictions have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made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dramatic changes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over the past five years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382000" cy="4267200"/>
          </a:xfrm>
        </p:spPr>
        <p:txBody>
          <a:bodyPr/>
          <a:lstStyle/>
          <a:p>
            <a:pPr eaLnBrk="1" hangingPunct="1"/>
            <a:r>
              <a:rPr lang="en-US" sz="2800" b="1" smtClean="0">
                <a:ea typeface="ＭＳ Ｐゴシック" charset="-128"/>
                <a:cs typeface="ＭＳ Ｐゴシック" charset="-128"/>
              </a:rPr>
              <a:t>http://www.inacol.org/research/docs/iNACOL_CanadaStudy10-finalweb.pdf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905250" cy="5973762"/>
          </a:xfrm>
        </p:spPr>
        <p:txBody>
          <a:bodyPr/>
          <a:lstStyle/>
          <a:p>
            <a:pPr eaLnBrk="1" hangingPunct="1"/>
            <a:r>
              <a:rPr lang="en-US" sz="6000" smtClean="0">
                <a:solidFill>
                  <a:srgbClr val="FE0603"/>
                </a:solidFill>
                <a:ea typeface="ＭＳ Ｐゴシック" charset="-128"/>
                <a:cs typeface="ＭＳ Ｐゴシック" charset="-128"/>
              </a:rPr>
              <a:t>Your Questions and Comments</a:t>
            </a:r>
            <a:endParaRPr lang="en-US" sz="600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2450" y="0"/>
            <a:ext cx="4781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4294967295"/>
          </p:nvPr>
        </p:nvSpPr>
        <p:spPr>
          <a:xfrm>
            <a:off x="381000" y="14478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	</a:t>
            </a:r>
            <a:r>
              <a:rPr lang="en-US" sz="3600" dirty="0" smtClean="0">
                <a:ea typeface="ＭＳ Ｐゴシック" charset="-128"/>
                <a:cs typeface="ＭＳ Ｐゴシック" charset="-128"/>
              </a:rPr>
              <a:t>Michael K. Barbour, Assistant Professor</a:t>
            </a:r>
          </a:p>
          <a:p>
            <a:pPr marL="342900" lvl="1" indent="-342900" algn="ctr" eaLnBrk="1" hangingPunct="1">
              <a:buNone/>
            </a:pPr>
            <a:r>
              <a:rPr lang="en-US" sz="3600" dirty="0" smtClean="0"/>
              <a:t>Jason </a:t>
            </a:r>
            <a:r>
              <a:rPr lang="en-US" sz="3600" dirty="0" err="1" smtClean="0"/>
              <a:t>Siko</a:t>
            </a:r>
            <a:r>
              <a:rPr lang="en-US" sz="3600" dirty="0" smtClean="0"/>
              <a:t>, Doctoral Student</a:t>
            </a:r>
          </a:p>
          <a:p>
            <a:pPr marL="342900" lvl="1" indent="-342900" algn="ctr" eaLnBrk="1" hangingPunct="1">
              <a:buNone/>
            </a:pPr>
            <a:r>
              <a:rPr lang="en-US" sz="26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sz="2600" dirty="0" smtClean="0">
                <a:ea typeface="ＭＳ Ｐゴシック" charset="-128"/>
                <a:cs typeface="ＭＳ Ｐゴシック" charset="-128"/>
              </a:rPr>
            </a:br>
            <a:r>
              <a:rPr lang="en-US" sz="2600" dirty="0" smtClean="0">
                <a:ea typeface="ＭＳ Ｐゴシック" charset="-128"/>
                <a:cs typeface="ＭＳ Ｐゴシック" charset="-128"/>
              </a:rPr>
              <a:t>Wayne State University, USA</a:t>
            </a:r>
          </a:p>
          <a:p>
            <a:pPr marL="342900" lvl="1" indent="-342900" algn="ctr" eaLnBrk="1" hangingPunct="1">
              <a:buNone/>
            </a:pPr>
            <a:endParaRPr lang="en-US" sz="2600" dirty="0" smtClean="0">
              <a:ea typeface="ＭＳ Ｐゴシック" charset="-128"/>
              <a:cs typeface="ＭＳ Ｐゴシック" charset="-128"/>
            </a:endParaRPr>
          </a:p>
          <a:p>
            <a:pPr lvl="1" algn="ctr" eaLnBrk="1" hangingPunct="1">
              <a:buFontTx/>
              <a:buNone/>
            </a:pPr>
            <a:r>
              <a:rPr lang="en-US" sz="3600" dirty="0" err="1" smtClean="0"/>
              <a:t>mkbarbour@gmail.com</a:t>
            </a:r>
            <a:endParaRPr lang="en-US" sz="3600" dirty="0" smtClean="0"/>
          </a:p>
          <a:p>
            <a:pPr lvl="1" algn="ctr" eaLnBrk="1" hangingPunct="1">
              <a:buFontTx/>
              <a:buNone/>
            </a:pPr>
            <a:r>
              <a:rPr lang="en-US" sz="3600" dirty="0" smtClean="0"/>
              <a:t>http://</a:t>
            </a:r>
            <a:r>
              <a:rPr lang="en-US" sz="3600" dirty="0" err="1" smtClean="0"/>
              <a:t>www.michaelbarbour.com</a:t>
            </a:r>
            <a:endParaRPr lang="en-US" sz="3600" dirty="0" smtClean="0"/>
          </a:p>
          <a:p>
            <a:pPr lvl="1" algn="ctr" eaLnBrk="1" hangingPunct="1">
              <a:buFontTx/>
              <a:buNone/>
            </a:pPr>
            <a:endParaRPr lang="en-US" sz="3200" dirty="0" smtClean="0"/>
          </a:p>
          <a:p>
            <a:pPr eaLnBrk="1" hangingPunct="1">
              <a:buFontTx/>
              <a:buNone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onnectionsacademy.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78486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igitell_logo_2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149" y="3702765"/>
            <a:ext cx="4697851" cy="1250235"/>
          </a:xfrm>
          <a:prstGeom prst="rect">
            <a:avLst/>
          </a:prstGeom>
        </p:spPr>
      </p:pic>
      <p:pic>
        <p:nvPicPr>
          <p:cNvPr id="6" name="Picture 5" descr="heritage-christi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276600"/>
            <a:ext cx="2667000" cy="2272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Methodology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990600"/>
          <a:ext cx="8229600" cy="536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295400"/>
                <a:gridCol w="1371600"/>
                <a:gridCol w="1371600"/>
                <a:gridCol w="1447800"/>
              </a:tblGrid>
              <a:tr h="383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Province/Territory</a:t>
                      </a: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2008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2009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2010</a:t>
                      </a: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2011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3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Newfoundland &amp; Labrador</a:t>
                      </a: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KS / DA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 / DA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DA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3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Nova Scotia</a:t>
                      </a: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DA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 / DA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 / DA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 / DA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3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Prince Edward Island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DA</a:t>
                      </a: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KS / DA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3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New Brunswick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DA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 / DA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 / DA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3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Quebec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KS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KS / DA</a:t>
                      </a: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 / KS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 / KS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3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Ontario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KS / DA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KS / DA</a:t>
                      </a: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KS / DA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 / DA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3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Manitoba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KS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 / DA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3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Saskatchewan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KS / DA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 / KS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3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Alberta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DA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KS / DA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KS / DA</a:t>
                      </a: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3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British Columbia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 / DA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 / DA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</a:t>
                      </a: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3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Yukon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DA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KS / DA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 / DA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</a:t>
                      </a: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3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Northwest Territories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DA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 / DA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DA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3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Nunavut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DA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</a:t>
                      </a:r>
                      <a:endParaRPr lang="en-US" sz="1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D0D0D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MoE</a:t>
                      </a:r>
                      <a:endParaRPr lang="en-US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-regul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6226629" cy="5448300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National Overview - Regulations</a:t>
            </a:r>
          </a:p>
        </p:txBody>
      </p:sp>
      <p:sp>
        <p:nvSpPr>
          <p:cNvPr id="18435" name="Content Placeholder 5"/>
          <p:cNvSpPr>
            <a:spLocks noGrp="1"/>
          </p:cNvSpPr>
          <p:nvPr>
            <p:ph sz="half" idx="2"/>
          </p:nvPr>
        </p:nvSpPr>
        <p:spPr>
          <a:xfrm>
            <a:off x="6324600" y="1295400"/>
            <a:ext cx="2819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1600FF"/>
                </a:solidFill>
                <a:ea typeface="ＭＳ Ｐゴシック" charset="-128"/>
                <a:cs typeface="ＭＳ Ｐゴシック" charset="-128"/>
              </a:rPr>
              <a:t>Legislative regime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b="1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Policy regulations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b="1" dirty="0" smtClean="0">
              <a:solidFill>
                <a:srgbClr val="550F9B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dirty="0" smtClean="0">
                <a:solidFill>
                  <a:srgbClr val="550F9B"/>
                </a:solidFill>
                <a:ea typeface="ＭＳ Ｐゴシック" charset="-128"/>
                <a:cs typeface="ＭＳ Ｐゴシック" charset="-128"/>
              </a:rPr>
              <a:t>No real regulations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b="1" dirty="0" smtClean="0">
              <a:solidFill>
                <a:srgbClr val="056600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dirty="0" smtClean="0">
                <a:solidFill>
                  <a:srgbClr val="056600"/>
                </a:solidFill>
                <a:ea typeface="ＭＳ Ｐゴシック" charset="-128"/>
                <a:cs typeface="ＭＳ Ｐゴシック" charset="-128"/>
              </a:rPr>
              <a:t>Memorandums of Understanding with other provinces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67513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National Trends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Regulations varied significantly</a:t>
            </a:r>
            <a:endParaRPr lang="en-US" sz="18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Method of delivery is still print-based in many instances</a:t>
            </a:r>
          </a:p>
          <a:p>
            <a:pPr lvl="1" eaLnBrk="1" hangingPunct="1"/>
            <a:r>
              <a:rPr lang="en-US" dirty="0" smtClean="0"/>
              <a:t>Greater reliance upon synchronous tools than elsewhere</a:t>
            </a:r>
            <a:endParaRPr lang="en-US" sz="1400" dirty="0" smtClean="0">
              <a:ea typeface="ＭＳ Ｐゴシック" charset="-128"/>
              <a:cs typeface="ＭＳ Ｐゴシック" charset="-128"/>
            </a:endParaRP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~210,000 K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-12 students took one or more DE courses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5"/>
          <p:cNvSpPr>
            <a:spLocks noGrp="1"/>
          </p:cNvSpPr>
          <p:nvPr>
            <p:ph sz="half" idx="2"/>
          </p:nvPr>
        </p:nvSpPr>
        <p:spPr>
          <a:xfrm>
            <a:off x="6324600" y="1143000"/>
            <a:ext cx="2514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Single provincial </a:t>
            </a:r>
            <a:r>
              <a:rPr lang="en-US" sz="2400" b="1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programme</a:t>
            </a:r>
            <a:r>
              <a:rPr lang="en-US" sz="2400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1600FF"/>
                </a:solidFill>
                <a:ea typeface="ＭＳ Ｐゴシック" charset="-128"/>
                <a:cs typeface="ＭＳ Ｐゴシック" charset="-128"/>
              </a:rPr>
              <a:t>Primarily district-based </a:t>
            </a:r>
            <a:r>
              <a:rPr lang="en-US" sz="2400" b="1" dirty="0" err="1" smtClean="0">
                <a:solidFill>
                  <a:srgbClr val="1600FF"/>
                </a:solidFill>
                <a:ea typeface="ＭＳ Ｐゴシック" charset="-128"/>
                <a:cs typeface="ＭＳ Ｐゴシック" charset="-128"/>
              </a:rPr>
              <a:t>programmes</a:t>
            </a:r>
            <a:r>
              <a:rPr lang="en-US" sz="2400" b="1" dirty="0" smtClean="0">
                <a:solidFill>
                  <a:srgbClr val="1600FF"/>
                </a:solidFill>
                <a:ea typeface="ＭＳ Ｐゴシック" charset="-128"/>
                <a:cs typeface="ＭＳ Ｐゴシック" charset="-128"/>
              </a:rPr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550F9B"/>
                </a:solidFill>
                <a:ea typeface="ＭＳ Ｐゴシック" charset="-128"/>
                <a:cs typeface="ＭＳ Ｐゴシック" charset="-128"/>
              </a:rPr>
              <a:t>Combination of provincial and district-based </a:t>
            </a:r>
            <a:r>
              <a:rPr lang="en-US" sz="2400" b="1" dirty="0" err="1" smtClean="0">
                <a:solidFill>
                  <a:srgbClr val="550F9B"/>
                </a:solidFill>
                <a:ea typeface="ＭＳ Ｐゴシック" charset="-128"/>
                <a:cs typeface="ＭＳ Ｐゴシック" charset="-128"/>
              </a:rPr>
              <a:t>programmes</a:t>
            </a:r>
            <a:r>
              <a:rPr lang="en-US" sz="2400" b="1" dirty="0" smtClean="0">
                <a:solidFill>
                  <a:srgbClr val="550F9B"/>
                </a:solidFill>
                <a:ea typeface="ＭＳ Ｐゴシック" charset="-128"/>
                <a:cs typeface="ＭＳ Ｐゴシック" charset="-128"/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dirty="0" smtClean="0">
                <a:solidFill>
                  <a:srgbClr val="056600"/>
                </a:solidFill>
                <a:ea typeface="ＭＳ Ｐゴシック" charset="-128"/>
                <a:cs typeface="ＭＳ Ｐゴシック" charset="-128"/>
              </a:rPr>
              <a:t>Use </a:t>
            </a:r>
            <a:r>
              <a:rPr lang="en-US" sz="2400" b="1" dirty="0" err="1" smtClean="0">
                <a:solidFill>
                  <a:srgbClr val="056600"/>
                </a:solidFill>
                <a:ea typeface="ＭＳ Ｐゴシック" charset="-128"/>
                <a:cs typeface="ＭＳ Ｐゴシック" charset="-128"/>
              </a:rPr>
              <a:t>programmes</a:t>
            </a:r>
            <a:r>
              <a:rPr lang="en-US" sz="2400" b="1" dirty="0" smtClean="0">
                <a:solidFill>
                  <a:srgbClr val="056600"/>
                </a:solidFill>
                <a:ea typeface="ＭＳ Ｐゴシック" charset="-128"/>
                <a:cs typeface="ＭＳ Ｐゴシック" charset="-128"/>
              </a:rPr>
              <a:t> from other provinces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National Overview - Activity</a:t>
            </a:r>
          </a:p>
        </p:txBody>
      </p:sp>
      <p:pic>
        <p:nvPicPr>
          <p:cNvPr id="9" name="Picture 8" descr="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58" y="914399"/>
            <a:ext cx="6096001" cy="5334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67513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Newfoundland and Labrador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Online learning began in mid-1990s with district-based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programmes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z="18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Single province-wide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programme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since 2001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Arial" charset="0"/>
              <a:buNone/>
            </a:pPr>
            <a:endParaRPr lang="en-US" sz="18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No specific policies for online learning, but provincial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programme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is housed within MOE</a:t>
            </a:r>
          </a:p>
          <a:p>
            <a:pPr eaLnBrk="1" hangingPunct="1">
              <a:buFont typeface="Arial" charset="0"/>
              <a:buNone/>
            </a:pPr>
            <a:endParaRPr lang="en-US" sz="18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Between 1,500 – 1,800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enrolments &amp; 1,000 students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annually</a:t>
            </a: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4713" y="360363"/>
            <a:ext cx="1462087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67513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Nova Scotia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Online learning began in 2003</a:t>
            </a:r>
          </a:p>
          <a:p>
            <a:pPr eaLnBrk="1" hangingPunct="1"/>
            <a:endParaRPr lang="en-US" sz="18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Creation of a single province-wide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programme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Arial" charset="0"/>
              <a:buNone/>
            </a:pPr>
            <a:endParaRPr lang="en-US" sz="18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11 provisions included in the agreement between the Government &amp; teachers union</a:t>
            </a:r>
          </a:p>
          <a:p>
            <a:pPr eaLnBrk="1" hangingPunct="1"/>
            <a:endParaRPr lang="en-US" sz="18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Between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~2,500 students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annually</a:t>
            </a:r>
          </a:p>
          <a:p>
            <a:pPr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4713" y="360363"/>
            <a:ext cx="1462087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844</Words>
  <Application>Microsoft Macintosh PowerPoint</Application>
  <PresentationFormat>On-screen Show (4:3)</PresentationFormat>
  <Paragraphs>223</Paragraphs>
  <Slides>24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State of the Nation Study: K-12 Online Learning in Canada</vt:lpstr>
      <vt:lpstr>Slide 2</vt:lpstr>
      <vt:lpstr>Slide 3</vt:lpstr>
      <vt:lpstr>Methodology</vt:lpstr>
      <vt:lpstr>National Overview - Regulations</vt:lpstr>
      <vt:lpstr>National Trends</vt:lpstr>
      <vt:lpstr>National Overview - Activity</vt:lpstr>
      <vt:lpstr>Newfoundland and Labrador</vt:lpstr>
      <vt:lpstr>Nova Scotia</vt:lpstr>
      <vt:lpstr>Prince Edward Island</vt:lpstr>
      <vt:lpstr>New Brunswick</vt:lpstr>
      <vt:lpstr>Quebec</vt:lpstr>
      <vt:lpstr>Ontario</vt:lpstr>
      <vt:lpstr>Manitoba</vt:lpstr>
      <vt:lpstr>Saskatchewan</vt:lpstr>
      <vt:lpstr>Alberta</vt:lpstr>
      <vt:lpstr>British Columbia</vt:lpstr>
      <vt:lpstr>Yukon</vt:lpstr>
      <vt:lpstr>Northwest Territories</vt:lpstr>
      <vt:lpstr>Nunavut</vt:lpstr>
      <vt:lpstr>National/Comparative Take-aways</vt:lpstr>
      <vt:lpstr>http://www.inacol.org/research/docs/iNACOL_CanadaStudy10-finalweb.pdf</vt:lpstr>
      <vt:lpstr>Your Questions and Comments</vt:lpstr>
      <vt:lpstr>Slide 24</vt:lpstr>
    </vt:vector>
  </TitlesOfParts>
  <Company>Wayne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Snapshot State of the Nation Study: K-12 Online Learning in Canada</dc:title>
  <dc:creator>Michael Barbour</dc:creator>
  <cp:lastModifiedBy>Michael Barbour</cp:lastModifiedBy>
  <cp:revision>17</cp:revision>
  <cp:lastPrinted>2010-11-15T17:40:08Z</cp:lastPrinted>
  <dcterms:created xsi:type="dcterms:W3CDTF">2012-05-02T13:05:52Z</dcterms:created>
  <dcterms:modified xsi:type="dcterms:W3CDTF">2012-05-02T13:21:42Z</dcterms:modified>
</cp:coreProperties>
</file>