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97" r:id="rId3"/>
    <p:sldId id="298" r:id="rId4"/>
    <p:sldId id="299" r:id="rId5"/>
    <p:sldId id="300" r:id="rId6"/>
    <p:sldId id="301" r:id="rId7"/>
    <p:sldId id="263" r:id="rId8"/>
    <p:sldId id="264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30" r:id="rId17"/>
    <p:sldId id="278" r:id="rId18"/>
    <p:sldId id="325" r:id="rId19"/>
    <p:sldId id="276" r:id="rId20"/>
    <p:sldId id="275" r:id="rId21"/>
    <p:sldId id="274" r:id="rId22"/>
    <p:sldId id="285" r:id="rId23"/>
    <p:sldId id="269" r:id="rId24"/>
    <p:sldId id="288" r:id="rId25"/>
    <p:sldId id="291" r:id="rId26"/>
    <p:sldId id="290" r:id="rId27"/>
    <p:sldId id="292" r:id="rId28"/>
    <p:sldId id="293" r:id="rId29"/>
    <p:sldId id="258" r:id="rId30"/>
    <p:sldId id="296" r:id="rId31"/>
    <p:sldId id="311" r:id="rId32"/>
    <p:sldId id="312" r:id="rId33"/>
    <p:sldId id="313" r:id="rId34"/>
    <p:sldId id="314" r:id="rId35"/>
    <p:sldId id="315" r:id="rId36"/>
    <p:sldId id="316" r:id="rId37"/>
    <p:sldId id="326" r:id="rId38"/>
    <p:sldId id="317" r:id="rId39"/>
    <p:sldId id="318" r:id="rId40"/>
    <p:sldId id="319" r:id="rId41"/>
    <p:sldId id="320" r:id="rId42"/>
    <p:sldId id="321" r:id="rId43"/>
    <p:sldId id="327" r:id="rId44"/>
    <p:sldId id="329" r:id="rId45"/>
    <p:sldId id="286" r:id="rId46"/>
    <p:sldId id="259" r:id="rId47"/>
    <p:sldId id="260" r:id="rId48"/>
    <p:sldId id="328" r:id="rId49"/>
    <p:sldId id="261" r:id="rId50"/>
    <p:sldId id="262" r:id="rId51"/>
    <p:sldId id="272" r:id="rId52"/>
    <p:sldId id="273" r:id="rId53"/>
    <p:sldId id="324" r:id="rId54"/>
    <p:sldId id="280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4734-9D2B-0B45-905A-95422266A1F3}" type="datetimeFigureOut">
              <a:rPr lang="en-US" smtClean="0"/>
              <a:t>12-04-04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E2C7-1EB6-4040-9A4E-A60CE677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4734-9D2B-0B45-905A-95422266A1F3}" type="datetimeFigureOut">
              <a:rPr lang="en-US" smtClean="0"/>
              <a:t>12-04-04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E2C7-1EB6-4040-9A4E-A60CE677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6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4734-9D2B-0B45-905A-95422266A1F3}" type="datetimeFigureOut">
              <a:rPr lang="en-US" smtClean="0"/>
              <a:t>12-04-04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E2C7-1EB6-4040-9A4E-A60CE677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2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4734-9D2B-0B45-905A-95422266A1F3}" type="datetimeFigureOut">
              <a:rPr lang="en-US" smtClean="0"/>
              <a:t>12-04-04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E2C7-1EB6-4040-9A4E-A60CE677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4734-9D2B-0B45-905A-95422266A1F3}" type="datetimeFigureOut">
              <a:rPr lang="en-US" smtClean="0"/>
              <a:t>12-04-04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E2C7-1EB6-4040-9A4E-A60CE677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6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4734-9D2B-0B45-905A-95422266A1F3}" type="datetimeFigureOut">
              <a:rPr lang="en-US" smtClean="0"/>
              <a:t>12-04-04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E2C7-1EB6-4040-9A4E-A60CE677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4734-9D2B-0B45-905A-95422266A1F3}" type="datetimeFigureOut">
              <a:rPr lang="en-US" smtClean="0"/>
              <a:t>12-04-04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E2C7-1EB6-4040-9A4E-A60CE677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2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4734-9D2B-0B45-905A-95422266A1F3}" type="datetimeFigureOut">
              <a:rPr lang="en-US" smtClean="0"/>
              <a:t>12-04-04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E2C7-1EB6-4040-9A4E-A60CE677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6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4734-9D2B-0B45-905A-95422266A1F3}" type="datetimeFigureOut">
              <a:rPr lang="en-US" smtClean="0"/>
              <a:t>12-04-04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E2C7-1EB6-4040-9A4E-A60CE677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4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4734-9D2B-0B45-905A-95422266A1F3}" type="datetimeFigureOut">
              <a:rPr lang="en-US" smtClean="0"/>
              <a:t>12-04-04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E2C7-1EB6-4040-9A4E-A60CE677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4734-9D2B-0B45-905A-95422266A1F3}" type="datetimeFigureOut">
              <a:rPr lang="en-US" smtClean="0"/>
              <a:t>12-04-04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E2C7-1EB6-4040-9A4E-A60CE677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8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4734-9D2B-0B45-905A-95422266A1F3}" type="datetimeFigureOut">
              <a:rPr lang="en-US" smtClean="0"/>
              <a:t>12-04-04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E2C7-1EB6-4040-9A4E-A60CE677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7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hyperlink" Target="http://cohere.open.ac.uk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learnspace.org/blo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LAR_PowerPoint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73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is Different: sensemaking </a:t>
            </a:r>
            <a:r>
              <a:rPr lang="en-US" dirty="0" smtClean="0"/>
              <a:t>and wayfinding in complex information </a:t>
            </a:r>
            <a:r>
              <a:rPr lang="en-US" dirty="0" smtClean="0"/>
              <a:t>environments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624" y="3599862"/>
            <a:ext cx="3069376" cy="1752600"/>
          </a:xfrm>
        </p:spPr>
        <p:txBody>
          <a:bodyPr/>
          <a:lstStyle/>
          <a:p>
            <a:pPr algn="l"/>
            <a:r>
              <a:rPr lang="en-US" dirty="0" smtClean="0"/>
              <a:t>George Siemens</a:t>
            </a:r>
          </a:p>
          <a:p>
            <a:pPr algn="l"/>
            <a:r>
              <a:rPr lang="en-US" dirty="0" smtClean="0"/>
              <a:t>April 4, 2012</a:t>
            </a:r>
          </a:p>
          <a:p>
            <a:pPr algn="l"/>
            <a:r>
              <a:rPr lang="en-US" dirty="0" smtClean="0"/>
              <a:t>Presented to:</a:t>
            </a:r>
            <a:endParaRPr lang="en-US" dirty="0" smtClean="0"/>
          </a:p>
          <a:p>
            <a:pPr algn="l"/>
            <a:endParaRPr lang="en-US" dirty="0" smtClean="0"/>
          </a:p>
        </p:txBody>
      </p:sp>
      <p:pic>
        <p:nvPicPr>
          <p:cNvPr id="5" name="Picture 4" descr="tekri_logo.png"/>
          <p:cNvPicPr>
            <a:picLocks noChangeAspect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" y="2893005"/>
            <a:ext cx="3063044" cy="1413713"/>
          </a:xfrm>
          <a:prstGeom prst="rect">
            <a:avLst/>
          </a:prstGeom>
        </p:spPr>
      </p:pic>
      <p:pic>
        <p:nvPicPr>
          <p:cNvPr id="4" name="Picture 3" descr="CID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24" y="5438939"/>
            <a:ext cx="3069376" cy="14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Complex systems: 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a set of diverse actors who dynamically interact with one another awash in a sea of feedbacks.” </a:t>
            </a:r>
            <a:endParaRPr lang="en-US" dirty="0" smtClean="0"/>
          </a:p>
          <a:p>
            <a:pPr marL="0" indent="0" algn="r">
              <a:buNone/>
            </a:pPr>
            <a:r>
              <a:rPr lang="en-US" sz="2400" i="1" dirty="0" smtClean="0"/>
              <a:t>Miller and Page, 2007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0043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Complexity: 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disturbing traits of mess, of the inextricable, or disorder, of ambiguity, or uncertainty</a:t>
            </a:r>
            <a:r>
              <a:rPr lang="en-US" dirty="0" smtClean="0"/>
              <a:t>”</a:t>
            </a:r>
          </a:p>
          <a:p>
            <a:pPr marL="0" indent="0" algn="r">
              <a:buNone/>
            </a:pPr>
            <a:r>
              <a:rPr lang="en-US" sz="2400" i="1" dirty="0" smtClean="0"/>
              <a:t>Morin, 2008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2357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6251"/>
            <a:ext cx="8229600" cy="1143000"/>
          </a:xfrm>
        </p:spPr>
        <p:txBody>
          <a:bodyPr/>
          <a:lstStyle/>
          <a:p>
            <a:r>
              <a:rPr lang="en-US" dirty="0" smtClean="0"/>
              <a:t>Coherence is the thing…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dirty="0"/>
              <a:t>meaning relations that connect discourse segments” </a:t>
            </a:r>
            <a:endParaRPr lang="en-GB" dirty="0" smtClean="0"/>
          </a:p>
          <a:p>
            <a:pPr marL="0" indent="0" algn="r">
              <a:buNone/>
            </a:pPr>
            <a:r>
              <a:rPr lang="en-GB" sz="2400" i="1" dirty="0" err="1" smtClean="0"/>
              <a:t>Kamalski</a:t>
            </a:r>
            <a:r>
              <a:rPr lang="en-GB" sz="2400" i="1" dirty="0" smtClean="0"/>
              <a:t> </a:t>
            </a:r>
            <a:r>
              <a:rPr lang="en-GB" sz="2400" i="1" dirty="0"/>
              <a:t>et al. 2008: </a:t>
            </a:r>
            <a:r>
              <a:rPr lang="en-GB" sz="2400" i="1" dirty="0" smtClean="0"/>
              <a:t>323</a:t>
            </a:r>
            <a:r>
              <a:rPr lang="en-US" sz="2400" i="1" dirty="0" smtClean="0"/>
              <a:t> 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22643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GB" dirty="0"/>
              <a:t>an ancient urge to seek a comprehensive picture of the </a:t>
            </a:r>
            <a:r>
              <a:rPr lang="en-GB" dirty="0" err="1"/>
              <a:t>world</a:t>
            </a:r>
            <a:r>
              <a:rPr lang="en-GB" dirty="0" err="1">
                <a:sym typeface="Symbol"/>
              </a:rPr>
              <a:t></a:t>
            </a:r>
            <a:r>
              <a:rPr lang="en-GB" dirty="0" err="1"/>
              <a:t>for</a:t>
            </a:r>
            <a:r>
              <a:rPr lang="en-GB" dirty="0"/>
              <a:t> the sake of understanding ourselves, for knowledge’s sake, and not the least for acting as best we </a:t>
            </a:r>
            <a:r>
              <a:rPr lang="en-GB" dirty="0" smtClean="0"/>
              <a:t>can</a:t>
            </a:r>
            <a:r>
              <a:rPr lang="en-US" dirty="0" smtClean="0"/>
              <a:t>”</a:t>
            </a:r>
          </a:p>
          <a:p>
            <a:pPr marL="0" indent="0" algn="r">
              <a:buNone/>
            </a:pPr>
            <a:r>
              <a:rPr lang="en-GB" sz="2400" dirty="0">
                <a:solidFill>
                  <a:srgbClr val="7F7F7F"/>
                </a:solidFill>
              </a:rPr>
              <a:t>Cordero </a:t>
            </a:r>
            <a:r>
              <a:rPr lang="en-GB" sz="2400" dirty="0" smtClean="0">
                <a:solidFill>
                  <a:srgbClr val="7F7F7F"/>
                </a:solidFill>
              </a:rPr>
              <a:t>2007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endParaRPr lang="en-US" sz="2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11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High-knowledge readers perform better with reduced coherence.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GB" sz="2400" i="1" dirty="0" smtClean="0">
                <a:solidFill>
                  <a:srgbClr val="7F7F7F"/>
                </a:solidFill>
              </a:rPr>
              <a:t>McNamara </a:t>
            </a:r>
            <a:r>
              <a:rPr lang="en-GB" sz="2400" i="1" dirty="0">
                <a:solidFill>
                  <a:srgbClr val="7F7F7F"/>
                </a:solidFill>
              </a:rPr>
              <a:t>et al. 1996: </a:t>
            </a:r>
            <a:r>
              <a:rPr lang="en-GB" sz="2400" i="1" dirty="0" smtClean="0">
                <a:solidFill>
                  <a:srgbClr val="7F7F7F"/>
                </a:solidFill>
              </a:rPr>
              <a:t>35</a:t>
            </a:r>
            <a:r>
              <a:rPr lang="en-US" sz="2400" i="1" dirty="0" smtClean="0">
                <a:solidFill>
                  <a:srgbClr val="7F7F7F"/>
                </a:solidFill>
              </a:rPr>
              <a:t>  </a:t>
            </a:r>
            <a:endParaRPr lang="en-US" sz="24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6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is different</a:t>
            </a:r>
          </a:p>
          <a:p>
            <a:pPr marL="0" indent="0" algn="r">
              <a:buNone/>
            </a:pPr>
            <a:r>
              <a:rPr lang="en-US" sz="2400" i="1" dirty="0" smtClean="0"/>
              <a:t>P.W. Anderson (1972)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78724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Complex systems: 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a set of diverse actors who dynamically interact with one another awash in a sea of feedbacks.” </a:t>
            </a:r>
            <a:endParaRPr lang="en-US" dirty="0" smtClean="0"/>
          </a:p>
          <a:p>
            <a:pPr marL="0" indent="0" algn="r">
              <a:buNone/>
            </a:pPr>
            <a:r>
              <a:rPr lang="en-US" sz="2400" i="1" dirty="0" smtClean="0"/>
              <a:t>Miller and Page, 2007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84084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Enter the MOOC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0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oni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9144000" cy="30951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707759"/>
            <a:ext cx="9144000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“For all intents and purposes I am sitting in the middle of a massive coffee-shop…in the middle of hundreds of half-baked, uninformed conversations…</a:t>
            </a:r>
            <a:r>
              <a:rPr lang="en-US" sz="2400" b="1" dirty="0" smtClean="0"/>
              <a:t>not grounded in scholarship</a:t>
            </a:r>
            <a:r>
              <a:rPr lang="en-US" sz="2400" dirty="0" smtClean="0"/>
              <a:t> and since the tendency is for the bloggers and </a:t>
            </a:r>
            <a:r>
              <a:rPr lang="en-US" sz="2400" dirty="0" err="1" smtClean="0"/>
              <a:t>tweaters</a:t>
            </a:r>
            <a:r>
              <a:rPr lang="en-US" sz="2400" dirty="0" smtClean="0"/>
              <a:t> to flit from conversation to conversation I have </a:t>
            </a:r>
            <a:r>
              <a:rPr lang="en-US" sz="2400" b="1" dirty="0" smtClean="0"/>
              <a:t>no sense of any substantial engagement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58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19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Can learners be trusted to account for their own learning?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2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oni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9144000" cy="30951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5353284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“Too many </a:t>
            </a:r>
            <a:r>
              <a:rPr lang="en-US" sz="2400" b="1" dirty="0" smtClean="0"/>
              <a:t>disconnected , unconnected things </a:t>
            </a:r>
            <a:r>
              <a:rPr lang="en-US" sz="2400" dirty="0" smtClean="0"/>
              <a:t>going on to have a good sense that one is making reasonable, thoughtful choices.”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58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1" y="0"/>
            <a:ext cx="9214352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351" y="18082"/>
            <a:ext cx="9214351" cy="1906068"/>
          </a:xfrm>
          <a:solidFill>
            <a:schemeClr val="bg1">
              <a:lumMod val="75000"/>
              <a:alpha val="61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Because we’ve been presented with coherent wholes most of our lives </a:t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(at least in formal education)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68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08" y="3019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real question, then, is not </a:t>
            </a:r>
            <a:br>
              <a:rPr lang="en-US" dirty="0" smtClean="0"/>
            </a:br>
            <a:r>
              <a:rPr lang="en-US" dirty="0" smtClean="0"/>
              <a:t>IF </a:t>
            </a:r>
            <a:br>
              <a:rPr lang="en-US" dirty="0" smtClean="0"/>
            </a:br>
            <a:r>
              <a:rPr lang="en-US" dirty="0" smtClean="0"/>
              <a:t>coherence is important, but </a:t>
            </a:r>
            <a:br>
              <a:rPr lang="en-US" dirty="0" smtClean="0"/>
            </a:br>
            <a:r>
              <a:rPr lang="en-US" dirty="0" smtClean="0"/>
              <a:t>WHO </a:t>
            </a:r>
            <a:br>
              <a:rPr lang="en-US" dirty="0" smtClean="0"/>
            </a:br>
            <a:r>
              <a:rPr lang="en-US" dirty="0" smtClean="0"/>
              <a:t>creates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33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Coherence formation has two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Sensemaking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Wayfinding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2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Sensemaking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dirty="0"/>
              <a:t>S</a:t>
            </a:r>
            <a:r>
              <a:rPr lang="en-GB" dirty="0" smtClean="0"/>
              <a:t>ensemaking </a:t>
            </a:r>
            <a:r>
              <a:rPr lang="en-GB" dirty="0"/>
              <a:t>is a motivated, continuous effort to understand connections . . . in order to anticipate their trajectories and act effectively</a:t>
            </a:r>
            <a:r>
              <a:rPr lang="en-GB" dirty="0" smtClean="0"/>
              <a:t>”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r">
              <a:buNone/>
            </a:pPr>
            <a:r>
              <a:rPr lang="en-GB" sz="2400" dirty="0" smtClean="0">
                <a:solidFill>
                  <a:srgbClr val="A6A6A6"/>
                </a:solidFill>
              </a:rPr>
              <a:t>(</a:t>
            </a:r>
            <a:r>
              <a:rPr lang="en-GB" sz="2400" dirty="0">
                <a:solidFill>
                  <a:srgbClr val="A6A6A6"/>
                </a:solidFill>
              </a:rPr>
              <a:t>Klein </a:t>
            </a:r>
            <a:r>
              <a:rPr lang="en-GB" sz="2400" i="1" dirty="0">
                <a:solidFill>
                  <a:srgbClr val="A6A6A6"/>
                </a:solidFill>
              </a:rPr>
              <a:t>et al</a:t>
            </a:r>
            <a:r>
              <a:rPr lang="en-GB" sz="2400" dirty="0">
                <a:solidFill>
                  <a:srgbClr val="A6A6A6"/>
                </a:solidFill>
              </a:rPr>
              <a:t>. </a:t>
            </a:r>
            <a:r>
              <a:rPr lang="en-GB" sz="2400" dirty="0" smtClean="0">
                <a:solidFill>
                  <a:srgbClr val="A6A6A6"/>
                </a:solidFill>
              </a:rPr>
              <a:t>2006</a:t>
            </a:r>
            <a:r>
              <a:rPr lang="en-GB" sz="2400" dirty="0">
                <a:solidFill>
                  <a:srgbClr val="A6A6A6"/>
                </a:solidFill>
              </a:rPr>
              <a:t>)</a:t>
            </a:r>
            <a:endParaRPr lang="en-US" sz="24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49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4689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or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“Sensemaking </a:t>
            </a:r>
            <a:r>
              <a:rPr lang="en-GB" dirty="0"/>
              <a:t>is about </a:t>
            </a:r>
            <a:r>
              <a:rPr lang="en-GB" dirty="0" err="1"/>
              <a:t>labeling</a:t>
            </a:r>
            <a:r>
              <a:rPr lang="en-GB" dirty="0"/>
              <a:t> and categorizing to stabilize the streaming of experience”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sz="2400" dirty="0" smtClean="0">
                <a:solidFill>
                  <a:srgbClr val="A6A6A6"/>
                </a:solidFill>
              </a:rPr>
              <a:t>(</a:t>
            </a:r>
            <a:r>
              <a:rPr lang="en-GB" sz="2400" dirty="0" err="1">
                <a:solidFill>
                  <a:srgbClr val="A6A6A6"/>
                </a:solidFill>
              </a:rPr>
              <a:t>Weick</a:t>
            </a:r>
            <a:r>
              <a:rPr lang="en-GB" sz="2400" dirty="0">
                <a:solidFill>
                  <a:srgbClr val="A6A6A6"/>
                </a:solidFill>
              </a:rPr>
              <a:t> </a:t>
            </a:r>
            <a:r>
              <a:rPr lang="en-GB" sz="2400" i="1" dirty="0">
                <a:solidFill>
                  <a:srgbClr val="A6A6A6"/>
                </a:solidFill>
              </a:rPr>
              <a:t>et al</a:t>
            </a:r>
            <a:r>
              <a:rPr lang="en-GB" sz="2400" dirty="0">
                <a:solidFill>
                  <a:srgbClr val="A6A6A6"/>
                </a:solidFill>
              </a:rPr>
              <a:t>. 2005: 411)</a:t>
            </a:r>
            <a:r>
              <a:rPr lang="en-US" sz="2400" dirty="0" smtClean="0">
                <a:solidFill>
                  <a:srgbClr val="A6A6A6"/>
                </a:solidFill>
                <a:effectLst/>
              </a:rPr>
              <a:t> </a:t>
            </a:r>
            <a:endParaRPr lang="en-US" sz="24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49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Wayfinding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GB" dirty="0" smtClean="0"/>
              <a:t>the </a:t>
            </a:r>
            <a:r>
              <a:rPr lang="en-GB" dirty="0"/>
              <a:t>process that takes place when people orient themselves and navigate through space”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sz="2400" dirty="0" smtClean="0">
                <a:solidFill>
                  <a:srgbClr val="A6A6A6"/>
                </a:solidFill>
              </a:rPr>
              <a:t>(</a:t>
            </a:r>
            <a:r>
              <a:rPr lang="en-GB" sz="2400" dirty="0" err="1">
                <a:solidFill>
                  <a:srgbClr val="A6A6A6"/>
                </a:solidFill>
              </a:rPr>
              <a:t>Raubal</a:t>
            </a:r>
            <a:r>
              <a:rPr lang="en-GB" sz="2400" dirty="0">
                <a:solidFill>
                  <a:srgbClr val="A6A6A6"/>
                </a:solidFill>
              </a:rPr>
              <a:t> and Winter </a:t>
            </a:r>
            <a:r>
              <a:rPr lang="en-GB" sz="2400" dirty="0" smtClean="0">
                <a:solidFill>
                  <a:srgbClr val="A6A6A6"/>
                </a:solidFill>
              </a:rPr>
              <a:t>2002</a:t>
            </a:r>
            <a:r>
              <a:rPr lang="en-US" sz="2400" dirty="0">
                <a:solidFill>
                  <a:srgbClr val="A6A6A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5603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38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Or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dirty="0"/>
              <a:t>recognizing places and finding one’s way between places”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sz="2400" dirty="0" smtClean="0">
                <a:solidFill>
                  <a:srgbClr val="A6A6A6"/>
                </a:solidFill>
              </a:rPr>
              <a:t>(</a:t>
            </a:r>
            <a:r>
              <a:rPr lang="en-GB" sz="2400" dirty="0" err="1">
                <a:solidFill>
                  <a:srgbClr val="A6A6A6"/>
                </a:solidFill>
              </a:rPr>
              <a:t>Golledge</a:t>
            </a:r>
            <a:r>
              <a:rPr lang="en-GB" sz="2400" dirty="0">
                <a:solidFill>
                  <a:srgbClr val="A6A6A6"/>
                </a:solidFill>
              </a:rPr>
              <a:t> </a:t>
            </a:r>
            <a:r>
              <a:rPr lang="en-GB" sz="2400" dirty="0" smtClean="0">
                <a:solidFill>
                  <a:srgbClr val="A6A6A6"/>
                </a:solidFill>
              </a:rPr>
              <a:t>1992</a:t>
            </a:r>
            <a:r>
              <a:rPr lang="en-US" sz="2400" dirty="0">
                <a:solidFill>
                  <a:srgbClr val="A6A6A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9168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23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Sensemaking and wayfinding are personal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>
              <a:solidFill>
                <a:srgbClr val="A6A6A6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A6A6A6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A6A6A6"/>
                </a:solidFill>
              </a:rPr>
              <a:t>(even thought they are socially and communally enabled)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16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97"/>
          <a:stretch/>
        </p:blipFill>
        <p:spPr>
          <a:xfrm>
            <a:off x="0" y="102621"/>
            <a:ext cx="5529378" cy="6755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0748" y="-8275"/>
            <a:ext cx="4243252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How I manage </a:t>
            </a:r>
          </a:p>
          <a:p>
            <a:r>
              <a:rPr lang="en-US" sz="4000" dirty="0" smtClean="0">
                <a:solidFill>
                  <a:srgbClr val="FFFFFF"/>
                </a:solidFill>
              </a:rPr>
              <a:t>information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39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Because the internet and social media make managing/owning/directing your own learning possible.</a:t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Intermediary agents need not apply.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2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" y="1307415"/>
            <a:ext cx="5951772" cy="112667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2472265"/>
            <a:ext cx="9144000" cy="4360832"/>
            <a:chOff x="0" y="2297936"/>
            <a:chExt cx="9144000" cy="4360832"/>
          </a:xfrm>
        </p:grpSpPr>
        <p:pic>
          <p:nvPicPr>
            <p:cNvPr id="288771" name="Picture 2" descr="mooc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97190"/>
              <a:ext cx="9144000" cy="1197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8772" name="TextBox 3"/>
            <p:cNvSpPr txBox="1">
              <a:spLocks noChangeArrowheads="1"/>
            </p:cNvSpPr>
            <p:nvPr/>
          </p:nvSpPr>
          <p:spPr bwMode="auto">
            <a:xfrm rot="20650567">
              <a:off x="6700698" y="4236876"/>
              <a:ext cx="1805514" cy="34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4291" tIns="32146" rIns="64291" bIns="32146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800000"/>
                  </a:solidFill>
                </a:rPr>
                <a:t>2008, 2009</a:t>
              </a:r>
              <a:r>
                <a:rPr lang="en-US" dirty="0" smtClean="0">
                  <a:solidFill>
                    <a:srgbClr val="800000"/>
                  </a:solidFill>
                </a:rPr>
                <a:t>, </a:t>
              </a:r>
              <a:r>
                <a:rPr lang="en-US" dirty="0">
                  <a:solidFill>
                    <a:srgbClr val="800000"/>
                  </a:solidFill>
                </a:rPr>
                <a:t>2011</a:t>
              </a:r>
            </a:p>
          </p:txBody>
        </p:sp>
        <p:pic>
          <p:nvPicPr>
            <p:cNvPr id="288773" name="Picture 4" descr="plenk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51" y="5285072"/>
              <a:ext cx="8972491" cy="137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edfuture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307283"/>
              <a:ext cx="8984942" cy="698224"/>
            </a:xfrm>
            <a:prstGeom prst="rect">
              <a:avLst/>
            </a:prstGeom>
          </p:spPr>
        </p:pic>
        <p:pic>
          <p:nvPicPr>
            <p:cNvPr id="2" name="Picture 1" descr="eci831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2" r="36712"/>
            <a:stretch/>
          </p:blipFill>
          <p:spPr>
            <a:xfrm>
              <a:off x="0" y="2297936"/>
              <a:ext cx="4186940" cy="792802"/>
            </a:xfrm>
            <a:prstGeom prst="rect">
              <a:avLst/>
            </a:prstGeom>
          </p:spPr>
        </p:pic>
      </p:grpSp>
      <p:pic>
        <p:nvPicPr>
          <p:cNvPr id="9" name="Picture 8" descr="chan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59" y="0"/>
            <a:ext cx="5232400" cy="635000"/>
          </a:xfrm>
          <a:prstGeom prst="rect">
            <a:avLst/>
          </a:prstGeom>
        </p:spPr>
      </p:pic>
      <p:pic>
        <p:nvPicPr>
          <p:cNvPr id="7" name="Picture 6" descr="edumoo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65" y="2804187"/>
            <a:ext cx="5491069" cy="624392"/>
          </a:xfrm>
          <a:prstGeom prst="rect">
            <a:avLst/>
          </a:prstGeom>
        </p:spPr>
      </p:pic>
      <p:pic>
        <p:nvPicPr>
          <p:cNvPr id="8" name="Picture 7" descr="CMC1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78" y="868028"/>
            <a:ext cx="5784455" cy="878773"/>
          </a:xfrm>
          <a:prstGeom prst="rect">
            <a:avLst/>
          </a:prstGeom>
        </p:spPr>
      </p:pic>
      <p:pic>
        <p:nvPicPr>
          <p:cNvPr id="10" name="Picture 9" descr="mobimooc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42" y="2161038"/>
            <a:ext cx="2743200" cy="5461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450" y="63500"/>
            <a:ext cx="9133883" cy="1143000"/>
          </a:xfrm>
          <a:solidFill>
            <a:schemeClr val="bg1">
              <a:lumMod val="65000"/>
              <a:alpha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Finding </a:t>
            </a:r>
            <a:r>
              <a:rPr lang="en-US" b="1" dirty="0" smtClean="0"/>
              <a:t>the ‘right’ data set: authentic complex </a:t>
            </a:r>
            <a:r>
              <a:rPr lang="en-US" b="1" dirty="0" smtClean="0"/>
              <a:t>information environments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1004466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Connectivism</a:t>
            </a:r>
            <a:r>
              <a:rPr lang="en-US" dirty="0" smtClean="0"/>
              <a:t> and Connective Knowledge 2008</a:t>
            </a:r>
          </a:p>
          <a:p>
            <a:pPr marL="0" indent="0" algn="ctr">
              <a:buNone/>
            </a:pPr>
            <a:r>
              <a:rPr lang="en-US" dirty="0" smtClean="0"/>
              <a:t>(CCK08)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85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Social network and participation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Corbin &amp; Strauss’ (1990) version of grounded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37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9904"/>
            <a:ext cx="8229600" cy="1143000"/>
          </a:xfrm>
        </p:spPr>
        <p:txBody>
          <a:bodyPr/>
          <a:lstStyle/>
          <a:p>
            <a:r>
              <a:rPr lang="en-US" dirty="0" smtClean="0"/>
              <a:t>SNA &amp; Participation Habits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96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180520"/>
              </p:ext>
            </p:extLst>
          </p:nvPr>
        </p:nvGraphicFramePr>
        <p:xfrm>
          <a:off x="0" y="1282631"/>
          <a:ext cx="8992585" cy="5407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892800" imgH="3543300" progId="Word.Document.12">
                  <p:embed/>
                </p:oleObj>
              </mc:Choice>
              <mc:Fallback>
                <p:oleObj name="Document" r:id="rId3" imgW="5892800" imgH="354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282631"/>
                        <a:ext cx="8992585" cy="5407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6596" y="259586"/>
            <a:ext cx="48325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CCK08 Weekly Forum Posts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4444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38" y="89334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CCK08: Introduction forum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062013" y="1106584"/>
            <a:ext cx="6789632" cy="5633527"/>
            <a:chOff x="1320206" y="1106584"/>
            <a:chExt cx="6789632" cy="5633527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206" y="1232334"/>
              <a:ext cx="6789632" cy="550777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58028" y="1873649"/>
              <a:ext cx="465216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81412" y="1106584"/>
              <a:ext cx="1307633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4489215"/>
            <a:ext cx="193630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Limited interaction. Most are isolated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2161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Downes</a:t>
            </a:r>
            <a:r>
              <a:rPr lang="en-US" dirty="0" smtClean="0"/>
              <a:t> auto-subscribes learners in CCK08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" y="1417638"/>
            <a:ext cx="7894676" cy="5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90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Dramatic participation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Of </a:t>
            </a:r>
            <a:r>
              <a:rPr lang="en-GB" dirty="0"/>
              <a:t>the top ten posters in Week 1, only three were in the top ten in Week 12.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23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/>
          <a:stretch/>
        </p:blipFill>
        <p:spPr bwMode="auto">
          <a:xfrm>
            <a:off x="0" y="1068860"/>
            <a:ext cx="8864242" cy="5570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4316" y="440119"/>
            <a:ext cx="509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Introduction forum posts: CCK08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98890" y="5128684"/>
            <a:ext cx="344511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Dialogue limited: </a:t>
            </a:r>
          </a:p>
          <a:p>
            <a:r>
              <a:rPr lang="en-US" sz="2000" b="1" dirty="0" smtClean="0"/>
              <a:t>Group too large?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0164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5" y="1433531"/>
            <a:ext cx="8851668" cy="5294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8425" y="163473"/>
            <a:ext cx="458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Week 12 forum posts: CCK08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27280" y="4916760"/>
            <a:ext cx="381672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More equitable distribution? </a:t>
            </a:r>
          </a:p>
          <a:p>
            <a:r>
              <a:rPr lang="en-US" sz="2000" b="1" dirty="0" smtClean="0"/>
              <a:t>Due to smaller #’s of participants?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6049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self-organization?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Processes of self-organization literally create order out of </a:t>
            </a:r>
            <a:r>
              <a:rPr lang="en-US" dirty="0" smtClean="0"/>
              <a:t>disorder”</a:t>
            </a:r>
          </a:p>
          <a:p>
            <a:pPr marL="0" indent="0" algn="r">
              <a:buNone/>
            </a:pPr>
            <a:r>
              <a:rPr lang="en-US" sz="2400" i="1" dirty="0">
                <a:solidFill>
                  <a:srgbClr val="7F7F7F"/>
                </a:solidFill>
              </a:rPr>
              <a:t>Francis </a:t>
            </a:r>
            <a:r>
              <a:rPr lang="en-US" sz="2400" i="1" dirty="0" err="1">
                <a:solidFill>
                  <a:srgbClr val="7F7F7F"/>
                </a:solidFill>
              </a:rPr>
              <a:t>Heylighen</a:t>
            </a:r>
            <a:endParaRPr lang="en-US" sz="24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87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60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779"/>
            <a:ext cx="326452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Open coding using Cohere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66" y="402395"/>
            <a:ext cx="5796334" cy="6111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630" y="6111369"/>
            <a:ext cx="272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http://cohere.open.ac.uk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92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Axial Coding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7" y="1493088"/>
            <a:ext cx="8836581" cy="460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74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34"/>
            <a:ext cx="9144000" cy="494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35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7934" y="-1078064"/>
            <a:ext cx="6728127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33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8246"/>
            <a:ext cx="8229600" cy="1143000"/>
          </a:xfrm>
        </p:spPr>
        <p:txBody>
          <a:bodyPr/>
          <a:lstStyle/>
          <a:p>
            <a:r>
              <a:rPr lang="en-US" dirty="0" smtClean="0"/>
              <a:t>SWIM in Open Online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17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im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56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3105"/>
            <a:ext cx="9144000" cy="5632312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64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im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56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0277"/>
            <a:ext cx="9144000" cy="4801315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95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4" y="1053407"/>
            <a:ext cx="8644318" cy="5324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49237" y="144303"/>
            <a:ext cx="4877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Sensemaking </a:t>
            </a:r>
            <a:r>
              <a:rPr lang="en-US" sz="4000" dirty="0" err="1" smtClean="0"/>
              <a:t>artefacts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8143684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im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56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3105"/>
            <a:ext cx="9144000" cy="3693319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379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Individuals, groups, and communities all form symbiotic relationships for a wide variety of reasons but the underlying impetus is resource sharing. Whether the resource is food, information, or support,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individuals come together to share resources </a:t>
            </a:r>
            <a:r>
              <a:rPr lang="en-US" dirty="0"/>
              <a:t>(</a:t>
            </a:r>
            <a:r>
              <a:rPr lang="en-US" dirty="0" err="1"/>
              <a:t>Ribbands</a:t>
            </a:r>
            <a:r>
              <a:rPr lang="en-US" dirty="0"/>
              <a:t>, 1953). </a:t>
            </a:r>
          </a:p>
          <a:p>
            <a:pPr marL="0" indent="0" algn="r">
              <a:buNone/>
            </a:pPr>
            <a:r>
              <a:rPr lang="en-US" sz="2400" i="1" dirty="0" smtClean="0">
                <a:solidFill>
                  <a:srgbClr val="7F7F7F"/>
                </a:solidFill>
              </a:rPr>
              <a:t>Erin Brewer, 2003</a:t>
            </a:r>
            <a:endParaRPr lang="en-US" sz="24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982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im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56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13105"/>
            <a:ext cx="9144000" cy="2585323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3795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im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56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0277"/>
            <a:ext cx="9144000" cy="1200329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97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im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97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im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562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591015"/>
            <a:ext cx="9144000" cy="4832093"/>
          </a:xfrm>
          <a:prstGeom prst="rect">
            <a:avLst/>
          </a:prstGeom>
          <a:solidFill>
            <a:srgbClr val="BFBFBF">
              <a:alpha val="9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Self-organization and sub-networks</a:t>
            </a:r>
          </a:p>
          <a:p>
            <a:pPr algn="ctr"/>
            <a:endParaRPr lang="en-US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Sensegiving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through artefact creation and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sharing</a:t>
            </a:r>
          </a:p>
          <a:p>
            <a:pPr algn="ctr"/>
            <a:endParaRPr lang="en-US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Sensemaking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/giving through language games</a:t>
            </a:r>
          </a:p>
          <a:p>
            <a:pPr algn="ctr"/>
            <a:endParaRPr lang="en-US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Knowledge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domain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expansion</a:t>
            </a:r>
          </a:p>
          <a:p>
            <a:pPr algn="ctr"/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Wayfinding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cues,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symbols</a:t>
            </a:r>
          </a:p>
          <a:p>
            <a:pPr algn="ctr"/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Social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organization through creating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sharing</a:t>
            </a:r>
          </a:p>
        </p:txBody>
      </p:sp>
    </p:spTree>
    <p:extLst>
      <p:ext uri="{BB962C8B-B14F-4D97-AF65-F5344CB8AC3E}">
        <p14:creationId xmlns:p14="http://schemas.microsoft.com/office/powerpoint/2010/main" val="731763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91" y="797486"/>
            <a:ext cx="8726854" cy="55528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Twitter: gsiemens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www.elearnspace.org/blog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5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Online Self-Organizing Social Systems (OSOSS) “</a:t>
            </a:r>
            <a:r>
              <a:rPr lang="en-US" dirty="0"/>
              <a:t>structure allows large numbers of </a:t>
            </a:r>
            <a:r>
              <a:rPr lang="en-US" dirty="0" smtClean="0"/>
              <a:t>individuals </a:t>
            </a:r>
            <a:r>
              <a:rPr lang="en-US" dirty="0"/>
              <a:t>to </a:t>
            </a:r>
            <a:r>
              <a:rPr lang="en-US" b="1" dirty="0">
                <a:solidFill>
                  <a:srgbClr val="E46C0A"/>
                </a:solidFill>
              </a:rPr>
              <a:t>self-organize in a highly decentralized</a:t>
            </a:r>
            <a:r>
              <a:rPr lang="en-US" dirty="0"/>
              <a:t> manner in order to solve problems </a:t>
            </a:r>
            <a:r>
              <a:rPr lang="en-US" dirty="0" smtClean="0"/>
              <a:t>and </a:t>
            </a:r>
            <a:r>
              <a:rPr lang="en-US" dirty="0"/>
              <a:t>accomplish other goals</a:t>
            </a:r>
            <a:r>
              <a:rPr lang="en-US" dirty="0" smtClean="0"/>
              <a:t>.”</a:t>
            </a:r>
          </a:p>
          <a:p>
            <a:pPr marL="0" indent="0" algn="r">
              <a:buNone/>
            </a:pPr>
            <a:r>
              <a:rPr lang="en-US" sz="2400" i="1" dirty="0" smtClean="0">
                <a:solidFill>
                  <a:srgbClr val="7F7F7F"/>
                </a:solidFill>
              </a:rPr>
              <a:t>Wiley &amp; Edwards 2003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1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348"/>
            <a:ext cx="8229600" cy="1337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internet is very good at fragmenting information and narratives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6002"/>
            <a:ext cx="8229600" cy="13501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haven’t developed skills and tools to weave fragmentation together into a coherent whole.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1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avoid getting lost in the “mass of inconsequential” </a:t>
            </a:r>
          </a:p>
          <a:p>
            <a:pPr marL="0" indent="0" algn="r">
              <a:buNone/>
            </a:pPr>
            <a:r>
              <a:rPr lang="en-US" sz="2400" dirty="0" smtClean="0">
                <a:solidFill>
                  <a:srgbClr val="7F7F7F"/>
                </a:solidFill>
              </a:rPr>
              <a:t>(Bush, 1945)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still need control, but the points are different than where the education system has assigned them in the past.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78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795</Words>
  <Application>Microsoft Macintosh PowerPoint</Application>
  <PresentationFormat>On-screen Show (4:3)</PresentationFormat>
  <Paragraphs>201</Paragraphs>
  <Slides>54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Microsoft Word Document</vt:lpstr>
      <vt:lpstr>More is Different: sensemaking and wayfinding in complex information environments</vt:lpstr>
      <vt:lpstr>Can learners be trusted to account for their own learning?</vt:lpstr>
      <vt:lpstr>Because the internet and social media make managing/owning/directing your own learning possible. Intermediary agents need not apply.</vt:lpstr>
      <vt:lpstr>What is self-organization?</vt:lpstr>
      <vt:lpstr>PowerPoint Presentation</vt:lpstr>
      <vt:lpstr>PowerPoint Presentation</vt:lpstr>
      <vt:lpstr>PowerPoint Presentation</vt:lpstr>
      <vt:lpstr>PowerPoint Presentation</vt:lpstr>
      <vt:lpstr>Adaptation </vt:lpstr>
      <vt:lpstr>PowerPoint Presentation</vt:lpstr>
      <vt:lpstr>PowerPoint Presentation</vt:lpstr>
      <vt:lpstr>Coherence is the thing…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Because we’ve been presented with coherent wholes most of our lives  (at least in formal education)</vt:lpstr>
      <vt:lpstr>The real question, then, is not  IF  coherence is important, but  WHO  creates it</vt:lpstr>
      <vt:lpstr>Coherence formation has two components</vt:lpstr>
      <vt:lpstr>Sensemaking</vt:lpstr>
      <vt:lpstr>or</vt:lpstr>
      <vt:lpstr>Wayfinding</vt:lpstr>
      <vt:lpstr>Or</vt:lpstr>
      <vt:lpstr>Sensemaking and wayfinding are personal</vt:lpstr>
      <vt:lpstr>PowerPoint Presentation</vt:lpstr>
      <vt:lpstr>Finding the ‘right’ data set: authentic complex information environments</vt:lpstr>
      <vt:lpstr>The data set</vt:lpstr>
      <vt:lpstr>The methods</vt:lpstr>
      <vt:lpstr>SNA &amp; Participation Habits</vt:lpstr>
      <vt:lpstr>PowerPoint Presentation</vt:lpstr>
      <vt:lpstr>CCK08: Introduction forum</vt:lpstr>
      <vt:lpstr>Downes auto-subscribes learners in CCK08</vt:lpstr>
      <vt:lpstr>Dramatic participation variance</vt:lpstr>
      <vt:lpstr>PowerPoint Presentation</vt:lpstr>
      <vt:lpstr>PowerPoint Presentation</vt:lpstr>
      <vt:lpstr>PowerPoint Presentation</vt:lpstr>
      <vt:lpstr>Open coding using Cohere</vt:lpstr>
      <vt:lpstr>Axial Coding</vt:lpstr>
      <vt:lpstr>PowerPoint Presentation</vt:lpstr>
      <vt:lpstr>PowerPoint Presentation</vt:lpstr>
      <vt:lpstr>SWIM in Open Online Courses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Athabasca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Siemens</dc:creator>
  <cp:lastModifiedBy>George Siemens</cp:lastModifiedBy>
  <cp:revision>20</cp:revision>
  <dcterms:created xsi:type="dcterms:W3CDTF">2011-10-11T15:12:46Z</dcterms:created>
  <dcterms:modified xsi:type="dcterms:W3CDTF">2012-04-04T16:08:39Z</dcterms:modified>
</cp:coreProperties>
</file>