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handoutMasterIdLst>
    <p:handoutMasterId r:id="rId24"/>
  </p:handoutMasterIdLst>
  <p:sldIdLst>
    <p:sldId id="264" r:id="rId3"/>
    <p:sldId id="275" r:id="rId4"/>
    <p:sldId id="293" r:id="rId5"/>
    <p:sldId id="278" r:id="rId6"/>
    <p:sldId id="292" r:id="rId7"/>
    <p:sldId id="294" r:id="rId8"/>
    <p:sldId id="295" r:id="rId9"/>
    <p:sldId id="288" r:id="rId10"/>
    <p:sldId id="274" r:id="rId11"/>
    <p:sldId id="271" r:id="rId12"/>
    <p:sldId id="282" r:id="rId13"/>
    <p:sldId id="267" r:id="rId14"/>
    <p:sldId id="265" r:id="rId15"/>
    <p:sldId id="268" r:id="rId16"/>
    <p:sldId id="284" r:id="rId17"/>
    <p:sldId id="285" r:id="rId18"/>
    <p:sldId id="270" r:id="rId19"/>
    <p:sldId id="289" r:id="rId20"/>
    <p:sldId id="286" r:id="rId21"/>
    <p:sldId id="281" r:id="rId22"/>
  </p:sldIdLst>
  <p:sldSz cx="10688638" cy="7562850"/>
  <p:notesSz cx="6858000" cy="9715500"/>
  <p:custDataLst>
    <p:tags r:id="rId25"/>
  </p:custDataLst>
  <p:defaultTextStyle>
    <a:defPPr>
      <a:defRPr lang="en-GB"/>
    </a:defPPr>
    <a:lvl1pPr algn="l" defTabSz="496888" rtl="0" fontAlgn="base">
      <a:spcBef>
        <a:spcPct val="0"/>
      </a:spcBef>
      <a:spcAft>
        <a:spcPct val="0"/>
      </a:spcAft>
      <a:defRPr sz="2000" kern="1200">
        <a:solidFill>
          <a:schemeClr val="tx1"/>
        </a:solidFill>
        <a:latin typeface="Arial" charset="0"/>
        <a:ea typeface="ＭＳ Ｐゴシック" pitchFamily="34" charset="-128"/>
        <a:cs typeface="+mn-cs"/>
      </a:defRPr>
    </a:lvl1pPr>
    <a:lvl2pPr marL="496888" indent="-39688" algn="l" defTabSz="496888" rtl="0" fontAlgn="base">
      <a:spcBef>
        <a:spcPct val="0"/>
      </a:spcBef>
      <a:spcAft>
        <a:spcPct val="0"/>
      </a:spcAft>
      <a:defRPr sz="2000" kern="1200">
        <a:solidFill>
          <a:schemeClr val="tx1"/>
        </a:solidFill>
        <a:latin typeface="Arial" charset="0"/>
        <a:ea typeface="ＭＳ Ｐゴシック" pitchFamily="34" charset="-128"/>
        <a:cs typeface="+mn-cs"/>
      </a:defRPr>
    </a:lvl2pPr>
    <a:lvl3pPr marL="995363" indent="-80963" algn="l" defTabSz="496888" rtl="0" fontAlgn="base">
      <a:spcBef>
        <a:spcPct val="0"/>
      </a:spcBef>
      <a:spcAft>
        <a:spcPct val="0"/>
      </a:spcAft>
      <a:defRPr sz="2000" kern="1200">
        <a:solidFill>
          <a:schemeClr val="tx1"/>
        </a:solidFill>
        <a:latin typeface="Arial" charset="0"/>
        <a:ea typeface="ＭＳ Ｐゴシック" pitchFamily="34" charset="-128"/>
        <a:cs typeface="+mn-cs"/>
      </a:defRPr>
    </a:lvl3pPr>
    <a:lvl4pPr marL="1492250" indent="-120650" algn="l" defTabSz="496888" rtl="0" fontAlgn="base">
      <a:spcBef>
        <a:spcPct val="0"/>
      </a:spcBef>
      <a:spcAft>
        <a:spcPct val="0"/>
      </a:spcAft>
      <a:defRPr sz="2000" kern="1200">
        <a:solidFill>
          <a:schemeClr val="tx1"/>
        </a:solidFill>
        <a:latin typeface="Arial" charset="0"/>
        <a:ea typeface="ＭＳ Ｐゴシック" pitchFamily="34" charset="-128"/>
        <a:cs typeface="+mn-cs"/>
      </a:defRPr>
    </a:lvl4pPr>
    <a:lvl5pPr marL="1990725" indent="-161925" algn="l" defTabSz="496888" rtl="0" fontAlgn="base">
      <a:spcBef>
        <a:spcPct val="0"/>
      </a:spcBef>
      <a:spcAft>
        <a:spcPct val="0"/>
      </a:spcAft>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893C6"/>
    <a:srgbClr val="3366FF"/>
    <a:srgbClr val="638FC5"/>
    <a:srgbClr val="003164"/>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62" autoAdjust="0"/>
  </p:normalViewPr>
  <p:slideViewPr>
    <p:cSldViewPr snapToObjects="1">
      <p:cViewPr>
        <p:scale>
          <a:sx n="70" d="100"/>
          <a:sy n="70" d="100"/>
        </p:scale>
        <p:origin x="-1806" y="-240"/>
      </p:cViewPr>
      <p:guideLst>
        <p:guide orient="horz" pos="2382"/>
        <p:guide pos="3367"/>
      </p:guideLst>
    </p:cSldViewPr>
  </p:slideViewPr>
  <p:notesTextViewPr>
    <p:cViewPr>
      <p:scale>
        <a:sx n="100" d="100"/>
        <a:sy n="100" d="100"/>
      </p:scale>
      <p:origin x="0" y="0"/>
    </p:cViewPr>
  </p:notesTextViewPr>
  <p:notesViewPr>
    <p:cSldViewPr snapToObjects="1">
      <p:cViewPr>
        <p:scale>
          <a:sx n="100" d="100"/>
          <a:sy n="100" d="100"/>
        </p:scale>
        <p:origin x="-1548" y="2760"/>
      </p:cViewPr>
      <p:guideLst>
        <p:guide orient="horz" pos="306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NZ"/>
          </a:p>
        </p:txBody>
      </p:sp>
      <p:sp>
        <p:nvSpPr>
          <p:cNvPr id="7171" name="Rectangle 3"/>
          <p:cNvSpPr>
            <a:spLocks noGrp="1" noChangeArrowheads="1"/>
          </p:cNvSpPr>
          <p:nvPr>
            <p:ph type="dt" sz="quarter"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07BB2BDE-ECDD-4728-9BE5-F2C11A9FE14C}" type="datetime1">
              <a:rPr lang="en-NZ"/>
              <a:pPr/>
              <a:t>6/03/2012</a:t>
            </a:fld>
            <a:endParaRPr lang="en-NZ"/>
          </a:p>
        </p:txBody>
      </p:sp>
      <p:sp>
        <p:nvSpPr>
          <p:cNvPr id="7172" name="Rectangle 4"/>
          <p:cNvSpPr>
            <a:spLocks noGrp="1" noChangeArrowheads="1"/>
          </p:cNvSpPr>
          <p:nvPr>
            <p:ph type="ftr" sz="quarter" idx="2"/>
          </p:nvPr>
        </p:nvSpPr>
        <p:spPr bwMode="auto">
          <a:xfrm>
            <a:off x="0"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NZ"/>
          </a:p>
        </p:txBody>
      </p:sp>
      <p:sp>
        <p:nvSpPr>
          <p:cNvPr id="7173" name="Rectangle 5"/>
          <p:cNvSpPr>
            <a:spLocks noGrp="1" noChangeArrowheads="1"/>
          </p:cNvSpPr>
          <p:nvPr>
            <p:ph type="sldNum" sz="quarter" idx="3"/>
          </p:nvPr>
        </p:nvSpPr>
        <p:spPr bwMode="auto">
          <a:xfrm>
            <a:off x="3884613"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A546C3C4-ABF5-4110-8BAF-7F21A18B3C52}" type="slidenum">
              <a:rPr lang="en-NZ"/>
              <a:pPr/>
              <a:t>‹#›</a:t>
            </a:fld>
            <a:endParaRPr lang="en-N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NZ"/>
          </a:p>
        </p:txBody>
      </p:sp>
      <p:sp>
        <p:nvSpPr>
          <p:cNvPr id="19459" name="Rectangle 3"/>
          <p:cNvSpPr>
            <a:spLocks noGrp="1" noChangeArrowheads="1"/>
          </p:cNvSpPr>
          <p:nvPr>
            <p:ph type="dt" idx="1"/>
          </p:nvPr>
        </p:nvSpPr>
        <p:spPr bwMode="auto">
          <a:xfrm>
            <a:off x="3884613" y="0"/>
            <a:ext cx="2971800" cy="48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7719430B-25AE-44A8-8B56-50633992823E}" type="datetime1">
              <a:rPr lang="en-NZ"/>
              <a:pPr/>
              <a:t>6/03/2012</a:t>
            </a:fld>
            <a:endParaRPr lang="en-NZ"/>
          </a:p>
        </p:txBody>
      </p:sp>
      <p:sp>
        <p:nvSpPr>
          <p:cNvPr id="19460" name="Rectangle 4"/>
          <p:cNvSpPr>
            <a:spLocks noGrp="1" noRot="1" noChangeAspect="1" noChangeArrowheads="1" noTextEdit="1"/>
          </p:cNvSpPr>
          <p:nvPr>
            <p:ph type="sldImg" idx="2"/>
          </p:nvPr>
        </p:nvSpPr>
        <p:spPr bwMode="auto">
          <a:xfrm>
            <a:off x="854075" y="728663"/>
            <a:ext cx="5149850" cy="3643312"/>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685800" y="4614863"/>
            <a:ext cx="5486400" cy="4371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
        <p:nvSpPr>
          <p:cNvPr id="19462" name="Rectangle 6"/>
          <p:cNvSpPr>
            <a:spLocks noGrp="1" noChangeArrowheads="1"/>
          </p:cNvSpPr>
          <p:nvPr>
            <p:ph type="ftr" sz="quarter" idx="4"/>
          </p:nvPr>
        </p:nvSpPr>
        <p:spPr bwMode="auto">
          <a:xfrm>
            <a:off x="0"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NZ"/>
          </a:p>
        </p:txBody>
      </p:sp>
      <p:sp>
        <p:nvSpPr>
          <p:cNvPr id="19463" name="Rectangle 7"/>
          <p:cNvSpPr>
            <a:spLocks noGrp="1" noChangeArrowheads="1"/>
          </p:cNvSpPr>
          <p:nvPr>
            <p:ph type="sldNum" sz="quarter" idx="5"/>
          </p:nvPr>
        </p:nvSpPr>
        <p:spPr bwMode="auto">
          <a:xfrm>
            <a:off x="3884613" y="9228138"/>
            <a:ext cx="2971800" cy="4857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1B1223A0-B2A7-4559-B283-03A45A79AC61}" type="slidenum">
              <a:rPr lang="en-NZ"/>
              <a:pPr/>
              <a:t>‹#›</a:t>
            </a:fld>
            <a:endParaRPr lang="en-NZ"/>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1pPr>
    <a:lvl2pPr marL="4572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defTabSz="457200" rtl="0" fontAlgn="base">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85800" y="879475"/>
            <a:ext cx="5486400" cy="8107363"/>
          </a:xfrm>
        </p:spPr>
        <p:txBody>
          <a:bodyPr/>
          <a:lstStyle/>
          <a:p>
            <a:r>
              <a:rPr lang="en-US" sz="1400" b="1" dirty="0" smtClean="0"/>
              <a:t>Introduction</a:t>
            </a:r>
            <a:r>
              <a:rPr lang="en-US" sz="1400" dirty="0" smtClean="0"/>
              <a:t>:</a:t>
            </a:r>
          </a:p>
          <a:p>
            <a:pPr>
              <a:buFont typeface="Arial" pitchFamily="34" charset="0"/>
              <a:buChar char="•"/>
            </a:pPr>
            <a:r>
              <a:rPr lang="en-US" sz="1400" dirty="0" smtClean="0"/>
              <a:t>This presentation reports on research that investigated the nature of motivation in online learning environments </a:t>
            </a:r>
          </a:p>
          <a:p>
            <a:pPr>
              <a:buFont typeface="Arial" pitchFamily="34" charset="0"/>
              <a:buChar char="•"/>
            </a:pPr>
            <a:r>
              <a:rPr lang="en-US" sz="1400" dirty="0" smtClean="0"/>
              <a:t>from a contemporary 'person in context' perspective. </a:t>
            </a:r>
          </a:p>
          <a:p>
            <a:pPr>
              <a:buFont typeface="Arial" pitchFamily="34" charset="0"/>
              <a:buChar char="•"/>
            </a:pPr>
            <a:r>
              <a:rPr lang="en-US" sz="1400" dirty="0" smtClean="0"/>
              <a:t>It highlights that motivation is more multidimensional and situation-dependent than first thought and </a:t>
            </a:r>
          </a:p>
          <a:p>
            <a:pPr>
              <a:buFont typeface="Arial" pitchFamily="34" charset="0"/>
              <a:buChar char="•"/>
            </a:pPr>
            <a:r>
              <a:rPr lang="en-US" sz="1400" dirty="0" smtClean="0"/>
              <a:t>identifies a range of social and contextual factors that can combine in complex ways to foster or undermine motivation.</a:t>
            </a:r>
            <a:endParaRPr lang="en-NZ" sz="14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85800" y="727075"/>
            <a:ext cx="5486400" cy="8259763"/>
          </a:xfrm>
        </p:spPr>
        <p:txBody>
          <a:bodyPr/>
          <a:lstStyle/>
          <a:p>
            <a:pPr marL="88900" indent="-88900">
              <a:spcBef>
                <a:spcPct val="50000"/>
              </a:spcBef>
              <a:buFontTx/>
              <a:buChar char="•"/>
            </a:pPr>
            <a:r>
              <a:rPr lang="en-NZ" sz="1400" dirty="0" smtClean="0"/>
              <a:t>As mentioned earlier, there </a:t>
            </a:r>
            <a:r>
              <a:rPr lang="en-NZ" sz="1400" dirty="0"/>
              <a:t>are various motivation frameworks that have been </a:t>
            </a:r>
            <a:r>
              <a:rPr lang="en-NZ" sz="1400" dirty="0" smtClean="0"/>
              <a:t>used</a:t>
            </a:r>
          </a:p>
          <a:p>
            <a:pPr marL="88900" indent="-88900">
              <a:spcBef>
                <a:spcPct val="50000"/>
              </a:spcBef>
              <a:buFontTx/>
              <a:buChar char="•"/>
            </a:pPr>
            <a:r>
              <a:rPr lang="en-NZ" sz="1400" dirty="0" smtClean="0"/>
              <a:t>intrinsic </a:t>
            </a:r>
            <a:r>
              <a:rPr lang="en-NZ" sz="1400" dirty="0"/>
              <a:t>- extrinsic motivation theory </a:t>
            </a:r>
            <a:r>
              <a:rPr lang="en-NZ" sz="1400" dirty="0" smtClean="0"/>
              <a:t>is one that has </a:t>
            </a:r>
            <a:r>
              <a:rPr lang="en-NZ" sz="1400" dirty="0"/>
              <a:t>often been </a:t>
            </a:r>
            <a:r>
              <a:rPr lang="en-NZ" sz="1400" dirty="0" smtClean="0"/>
              <a:t>used</a:t>
            </a:r>
          </a:p>
          <a:p>
            <a:pPr marL="88900" indent="-88900">
              <a:spcBef>
                <a:spcPct val="50000"/>
              </a:spcBef>
              <a:buFontTx/>
              <a:buChar char="•"/>
            </a:pPr>
            <a:r>
              <a:rPr lang="en-NZ" sz="1400" kern="1200" dirty="0" smtClean="0">
                <a:solidFill>
                  <a:schemeClr val="tx1"/>
                </a:solidFill>
                <a:latin typeface="Calibri" pitchFamily="34" charset="0"/>
                <a:ea typeface="ＭＳ Ｐゴシック" pitchFamily="34" charset="-128"/>
                <a:cs typeface="+mn-cs"/>
              </a:rPr>
              <a:t>Intrinsic motivation is defined as the doing of an activity for its inherent satisfactions rather than for something separate (Ryan &amp; Deci, 2000a, p. 56). </a:t>
            </a:r>
          </a:p>
          <a:p>
            <a:pPr marL="88900" indent="-88900">
              <a:spcBef>
                <a:spcPct val="50000"/>
              </a:spcBef>
              <a:buFontTx/>
              <a:buChar char="•"/>
            </a:pPr>
            <a:r>
              <a:rPr lang="en-NZ" sz="1400" kern="1200" dirty="0" smtClean="0">
                <a:solidFill>
                  <a:schemeClr val="tx1"/>
                </a:solidFill>
                <a:latin typeface="Calibri" pitchFamily="34" charset="0"/>
                <a:ea typeface="ＭＳ Ｐゴシック" pitchFamily="34" charset="-128"/>
                <a:cs typeface="+mn-cs"/>
              </a:rPr>
              <a:t>Intrinsic motivation often results from the challenge, interest, or enjoyment an individual derives from an activity. </a:t>
            </a:r>
          </a:p>
          <a:p>
            <a:pPr marL="88900" indent="-88900">
              <a:spcBef>
                <a:spcPct val="50000"/>
              </a:spcBef>
              <a:buFontTx/>
              <a:buChar char="•"/>
            </a:pPr>
            <a:r>
              <a:rPr lang="en-NZ" sz="1400" kern="1200" dirty="0" smtClean="0">
                <a:solidFill>
                  <a:schemeClr val="tx1"/>
                </a:solidFill>
                <a:latin typeface="Calibri" pitchFamily="34" charset="0"/>
                <a:ea typeface="ＭＳ Ｐゴシック" pitchFamily="34" charset="-128"/>
                <a:cs typeface="+mn-cs"/>
              </a:rPr>
              <a:t>extrinsic motivation</a:t>
            </a:r>
            <a:r>
              <a:rPr lang="en-NZ" sz="1400" i="1" kern="1200" dirty="0" smtClean="0">
                <a:solidFill>
                  <a:schemeClr val="tx1"/>
                </a:solidFill>
                <a:latin typeface="Calibri" pitchFamily="34" charset="0"/>
                <a:ea typeface="ＭＳ Ｐゴシック" pitchFamily="34" charset="-128"/>
                <a:cs typeface="+mn-cs"/>
              </a:rPr>
              <a:t> </a:t>
            </a:r>
            <a:r>
              <a:rPr lang="en-NZ" sz="1400" kern="1200" dirty="0" smtClean="0">
                <a:solidFill>
                  <a:schemeClr val="tx1"/>
                </a:solidFill>
                <a:latin typeface="Calibri" pitchFamily="34" charset="0"/>
                <a:ea typeface="ＭＳ Ｐゴシック" pitchFamily="34" charset="-128"/>
                <a:cs typeface="+mn-cs"/>
              </a:rPr>
              <a:t>is where an activity is done in order to attain some separable outcome (Ryan &amp; Deci, 2000a, p. 60).</a:t>
            </a:r>
          </a:p>
          <a:p>
            <a:pPr marL="88900" indent="-88900">
              <a:spcBef>
                <a:spcPct val="50000"/>
              </a:spcBef>
              <a:buFontTx/>
              <a:buChar char="•"/>
            </a:pPr>
            <a:r>
              <a:rPr lang="en-NZ" sz="1400" kern="1200" dirty="0" smtClean="0">
                <a:solidFill>
                  <a:schemeClr val="tx1"/>
                </a:solidFill>
                <a:latin typeface="Calibri" pitchFamily="34" charset="0"/>
                <a:ea typeface="ＭＳ Ｐゴシック" pitchFamily="34" charset="-128"/>
                <a:cs typeface="+mn-cs"/>
              </a:rPr>
              <a:t>E.g., undertaking a course of study to improve future career prospects. </a:t>
            </a:r>
            <a:endParaRPr lang="en-NZ" sz="1400" dirty="0"/>
          </a:p>
          <a:p>
            <a:pPr marL="88900" indent="-88900">
              <a:spcBef>
                <a:spcPct val="50000"/>
              </a:spcBef>
              <a:buFontTx/>
              <a:buChar char="•"/>
            </a:pPr>
            <a:r>
              <a:rPr lang="en-NZ" sz="1400" dirty="0"/>
              <a:t>Self-determination theory is a contemporary theory that addresses this</a:t>
            </a:r>
          </a:p>
          <a:p>
            <a:pPr marL="88900" indent="-88900">
              <a:spcBef>
                <a:spcPct val="50000"/>
              </a:spcBef>
              <a:buFontTx/>
              <a:buChar char="•"/>
            </a:pPr>
            <a:r>
              <a:rPr lang="en-NZ" sz="1400" dirty="0"/>
              <a:t>SDT argues that all humans have an intrinsic need to be self-determining or autonomous, as well as competent and connected, in relation to their environment. </a:t>
            </a:r>
            <a:endParaRPr lang="en-NZ" sz="1400" dirty="0" smtClean="0"/>
          </a:p>
          <a:p>
            <a:pPr marL="88900" indent="-88900">
              <a:spcBef>
                <a:spcPct val="50000"/>
              </a:spcBef>
              <a:buFontTx/>
              <a:buChar char="•"/>
            </a:pPr>
            <a:r>
              <a:rPr lang="en-NZ" sz="1400" dirty="0" smtClean="0"/>
              <a:t>it’s a well established theory that has been applied in a wide range of contexts including education, health and sport</a:t>
            </a:r>
            <a:endParaRPr lang="en-NZ" sz="1400" dirty="0"/>
          </a:p>
          <a:p>
            <a:pPr marL="88900" indent="-88900">
              <a:spcBef>
                <a:spcPct val="50000"/>
              </a:spcBef>
              <a:buFontTx/>
              <a:buNone/>
            </a:pPr>
            <a:endParaRPr lang="en-NZ" sz="14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85800" y="727075"/>
            <a:ext cx="5486400" cy="8259763"/>
          </a:xfrm>
        </p:spPr>
        <p:txBody>
          <a:bodyPr/>
          <a:lstStyle/>
          <a:p>
            <a:pPr marL="88900" indent="-88900">
              <a:spcBef>
                <a:spcPct val="50000"/>
              </a:spcBef>
            </a:pPr>
            <a:r>
              <a:rPr lang="en-NZ" sz="1600" dirty="0" smtClean="0"/>
              <a:t>Go through each definition</a:t>
            </a:r>
          </a:p>
          <a:p>
            <a:pPr marL="88900" indent="-88900">
              <a:spcBef>
                <a:spcPct val="50000"/>
              </a:spcBef>
              <a:buFontTx/>
              <a:buChar char="•"/>
            </a:pPr>
            <a:r>
              <a:rPr lang="en-NZ" sz="1600" i="1" dirty="0" smtClean="0"/>
              <a:t>Autonomy</a:t>
            </a:r>
            <a:r>
              <a:rPr lang="en-NZ" sz="1600" dirty="0" smtClean="0"/>
              <a:t> is defined as “the experience of choice in the initiation, maintenance and regulation of activity and the experience of connectedness between one’s actions and personal goals and values” (Connell, 1990, pp. 62-63). </a:t>
            </a:r>
          </a:p>
          <a:p>
            <a:pPr marL="88900" indent="-88900">
              <a:spcBef>
                <a:spcPct val="50000"/>
              </a:spcBef>
              <a:buFontTx/>
              <a:buChar char="•"/>
            </a:pPr>
            <a:r>
              <a:rPr lang="en-NZ" sz="1600" dirty="0" smtClean="0"/>
              <a:t>When autonomous, students attribute their actions their own abilities; they also experience a sense of freedom, and choice over their actions. </a:t>
            </a:r>
          </a:p>
          <a:p>
            <a:pPr marL="88900" indent="-88900">
              <a:spcBef>
                <a:spcPct val="50000"/>
              </a:spcBef>
              <a:buFontTx/>
              <a:buChar char="•"/>
            </a:pPr>
            <a:r>
              <a:rPr lang="en-NZ" sz="1600" i="1" dirty="0" smtClean="0"/>
              <a:t>Competence</a:t>
            </a:r>
            <a:r>
              <a:rPr lang="en-NZ" sz="1600" dirty="0" smtClean="0"/>
              <a:t> is defined as “the need to experience oneself as capable of producing desired outcomes and avoiding negative outcomes” (Connell &amp; Wellborn, 1991, p. 51). </a:t>
            </a:r>
          </a:p>
          <a:p>
            <a:pPr marL="88900" indent="-88900">
              <a:spcBef>
                <a:spcPct val="50000"/>
              </a:spcBef>
              <a:buFontTx/>
              <a:buChar char="•"/>
            </a:pPr>
            <a:r>
              <a:rPr lang="en-NZ" sz="1600" i="1" dirty="0" smtClean="0"/>
              <a:t>Relatedness</a:t>
            </a:r>
            <a:r>
              <a:rPr lang="en-NZ" sz="1600" dirty="0" smtClean="0"/>
              <a:t> “encompasses the need to feel securely connected to the social surround and the need to experience oneself as worthy and capable of … respect” (Connell &amp; Wellborn, 1991, pp. 51-52).</a:t>
            </a:r>
          </a:p>
          <a:p>
            <a:pPr marL="88900" indent="-88900">
              <a:spcBef>
                <a:spcPct val="50000"/>
              </a:spcBef>
              <a:buFont typeface="Arial" pitchFamily="34" charset="0"/>
              <a:buChar char="•"/>
            </a:pPr>
            <a:r>
              <a:rPr lang="en-NZ" sz="1600" dirty="0" smtClean="0"/>
              <a:t>When you look at these definitions they’re not too dissimilar to some of the concepts in the online literature</a:t>
            </a:r>
          </a:p>
          <a:p>
            <a:pPr marL="88900" indent="-88900">
              <a:spcBef>
                <a:spcPct val="50000"/>
              </a:spcBef>
              <a:buFont typeface="Arial" pitchFamily="34" charset="0"/>
              <a:buChar char="•"/>
            </a:pPr>
            <a:r>
              <a:rPr lang="en-NZ" sz="1600" dirty="0" smtClean="0"/>
              <a:t>SDT states that if the environmental conditions are such that they support an individual’s autonomy, competence and relatedness needs, then a learner’s optimal motivation will be promoted</a:t>
            </a:r>
          </a:p>
          <a:p>
            <a:pPr marL="88900" indent="-88900">
              <a:spcBef>
                <a:spcPct val="50000"/>
              </a:spcBef>
              <a:buFontTx/>
              <a:buChar char="•"/>
            </a:pPr>
            <a:endParaRPr lang="en-NZ" sz="1600" dirty="0" smtClean="0"/>
          </a:p>
          <a:p>
            <a:pPr marL="88900" indent="-88900">
              <a:spcBef>
                <a:spcPct val="50000"/>
              </a:spcBef>
              <a:buFontTx/>
              <a:buChar char="•"/>
            </a:pPr>
            <a:endParaRPr lang="en-NZ" sz="16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85800" y="727075"/>
            <a:ext cx="5486400" cy="8259763"/>
          </a:xfrm>
        </p:spPr>
        <p:txBody>
          <a:bodyPr/>
          <a:lstStyle/>
          <a:p>
            <a:pPr marL="88900" indent="-88900">
              <a:spcBef>
                <a:spcPct val="50000"/>
              </a:spcBef>
              <a:buFontTx/>
              <a:buChar char="•"/>
            </a:pPr>
            <a:r>
              <a:rPr lang="en-NZ" sz="1400" dirty="0"/>
              <a:t>Now, in addition to highlighting the conditions necessary to support optimal motivation (the most optimal being intrinsic motivation), SDT acknowledges that learners will not be intrinsically motivated at all times in all situations.</a:t>
            </a:r>
          </a:p>
          <a:p>
            <a:pPr marL="88900" indent="-88900">
              <a:spcBef>
                <a:spcPct val="50000"/>
              </a:spcBef>
              <a:buFontTx/>
              <a:buChar char="•"/>
            </a:pPr>
            <a:r>
              <a:rPr lang="en-NZ" sz="1400" dirty="0"/>
              <a:t>SDT explains extrinsic motivation processes in terms of external regulation, as the reasons for undertaking the task lie outside the individual. </a:t>
            </a:r>
          </a:p>
          <a:p>
            <a:pPr marL="88900" indent="-88900">
              <a:spcBef>
                <a:spcPct val="50000"/>
              </a:spcBef>
              <a:buFontTx/>
              <a:buChar char="•"/>
            </a:pPr>
            <a:r>
              <a:rPr lang="en-NZ" sz="1400" dirty="0"/>
              <a:t>However, the degree to which an activity is perceived as externally controlled can vary and therefore different types of extrinsic motivation exist. </a:t>
            </a:r>
          </a:p>
          <a:p>
            <a:pPr marL="88900" indent="-88900">
              <a:spcBef>
                <a:spcPct val="50000"/>
              </a:spcBef>
              <a:buFontTx/>
              <a:buChar char="•"/>
            </a:pPr>
            <a:r>
              <a:rPr lang="en-NZ" sz="1400" dirty="0"/>
              <a:t>This model conceptualises a continuum of regulation that incorporates amotivation (lack of motivation) at one end through to intrinsic motivation at the other with different types of extrinsic motivation in between</a:t>
            </a:r>
          </a:p>
          <a:p>
            <a:pPr marL="88900" indent="-88900">
              <a:spcBef>
                <a:spcPct val="50000"/>
              </a:spcBef>
              <a:buFontTx/>
              <a:buChar char="•"/>
            </a:pPr>
            <a:r>
              <a:rPr lang="en-NZ" sz="1400" dirty="0"/>
              <a:t>The various forms of extrinsic motivation highlight a shift in the degree to which externally motivated behaviour is autonomously determined. </a:t>
            </a:r>
          </a:p>
          <a:p>
            <a:pPr marL="88900" indent="-88900">
              <a:spcBef>
                <a:spcPct val="50000"/>
              </a:spcBef>
              <a:buFontTx/>
              <a:buChar char="•"/>
            </a:pPr>
            <a:r>
              <a:rPr lang="en-NZ" sz="1400" dirty="0"/>
              <a:t>They range from externally controlled with little or no self-determination, shifting to more internal control and self-regulation where a learner engages in an activity because of its value for achieving future goals or its significance to their sense of self. </a:t>
            </a:r>
          </a:p>
          <a:p>
            <a:pPr marL="88900" indent="-88900">
              <a:spcBef>
                <a:spcPct val="50000"/>
              </a:spcBef>
              <a:buFontTx/>
              <a:buChar char="•"/>
            </a:pPr>
            <a:r>
              <a:rPr lang="en-NZ" sz="1400" dirty="0" smtClean="0"/>
              <a:t>SDT </a:t>
            </a:r>
            <a:r>
              <a:rPr lang="en-NZ" sz="1400" dirty="0"/>
              <a:t>also views motivation as a dynamic interaction between the learner and his or her environment.</a:t>
            </a:r>
          </a:p>
          <a:p>
            <a:pPr marL="88900" indent="-88900">
              <a:spcBef>
                <a:spcPct val="50000"/>
              </a:spcBef>
              <a:buFontTx/>
              <a:buChar char="•"/>
            </a:pPr>
            <a:r>
              <a:rPr lang="en-NZ" sz="1400" dirty="0"/>
              <a:t>Therefore, if the environment supports learners expressions of autonomy then higher quality motivation ensues. (i.e. the right of the continuum)</a:t>
            </a:r>
          </a:p>
          <a:p>
            <a:pPr marL="88900" indent="-88900">
              <a:spcBef>
                <a:spcPct val="50000"/>
              </a:spcBef>
              <a:buFontTx/>
              <a:buChar char="•"/>
            </a:pPr>
            <a:r>
              <a:rPr lang="en-NZ" sz="1400" dirty="0"/>
              <a:t>Conversely, anything that undermines learner autonomy will contribute to expressions of less self-determined motivation (or the left of the continuum)</a:t>
            </a:r>
          </a:p>
          <a:p>
            <a:pPr marL="88900" indent="-88900">
              <a:spcBef>
                <a:spcPct val="50000"/>
              </a:spcBef>
              <a:buFontTx/>
              <a:buChar char="•"/>
            </a:pPr>
            <a:r>
              <a:rPr lang="en-NZ" sz="1400" dirty="0"/>
              <a:t>This continuum was used to measure learner motivation in this study.</a:t>
            </a:r>
          </a:p>
          <a:p>
            <a:pPr marL="88900" indent="-88900">
              <a:spcBef>
                <a:spcPct val="50000"/>
              </a:spcBef>
              <a:buFontTx/>
              <a:buChar char="•"/>
            </a:pPr>
            <a:r>
              <a:rPr lang="en-NZ" sz="1400" dirty="0"/>
              <a:t>The Situational Motivational Scale  or (SIMS) operationalises this continuum and uses a 7 point Likert type scale to measure the different motivation sub-types highlighted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85800" y="727075"/>
            <a:ext cx="5486400" cy="8259763"/>
          </a:xfrm>
        </p:spPr>
        <p:txBody>
          <a:bodyPr/>
          <a:lstStyle/>
          <a:p>
            <a:pPr marL="88900" indent="-88900">
              <a:spcBef>
                <a:spcPct val="50000"/>
              </a:spcBef>
              <a:buFontTx/>
              <a:buChar char="•"/>
            </a:pPr>
            <a:r>
              <a:rPr lang="en-NZ" sz="1600" dirty="0"/>
              <a:t>Moving on to the study itself</a:t>
            </a:r>
          </a:p>
          <a:p>
            <a:pPr marL="88900" indent="-88900">
              <a:spcBef>
                <a:spcPct val="50000"/>
              </a:spcBef>
              <a:buFontTx/>
              <a:buChar char="•"/>
            </a:pPr>
            <a:r>
              <a:rPr lang="en-NZ" sz="1600" dirty="0" smtClean="0"/>
              <a:t>Two case studies situated </a:t>
            </a:r>
            <a:r>
              <a:rPr lang="en-NZ" sz="1600" dirty="0"/>
              <a:t>within a primary (years 1 to 8) preservice teacher education programme offered in a New Zealand university</a:t>
            </a:r>
          </a:p>
          <a:p>
            <a:pPr marL="88900" indent="-88900">
              <a:spcBef>
                <a:spcPct val="50000"/>
              </a:spcBef>
              <a:buFontTx/>
              <a:buChar char="•"/>
            </a:pPr>
            <a:r>
              <a:rPr lang="en-NZ" sz="1600" dirty="0" smtClean="0"/>
              <a:t>Case </a:t>
            </a:r>
            <a:r>
              <a:rPr lang="en-NZ" sz="1600" dirty="0"/>
              <a:t>study 1 which centred around a Problem Based Learning (PBL) activity undertaken over a six-week period in which students were required to work collaboratively in small groups. </a:t>
            </a:r>
          </a:p>
          <a:p>
            <a:pPr marL="88900" indent="-88900">
              <a:spcBef>
                <a:spcPct val="50000"/>
              </a:spcBef>
              <a:buFontTx/>
              <a:buChar char="•"/>
            </a:pPr>
            <a:r>
              <a:rPr lang="en-NZ" sz="1600" dirty="0"/>
              <a:t>For those who may not know, PBL is an instructional approach built around authentic, ill-structured, complex problems </a:t>
            </a:r>
            <a:r>
              <a:rPr lang="en-NZ" sz="1600" dirty="0" smtClean="0"/>
              <a:t>(in this case science and technology problems)</a:t>
            </a:r>
            <a:endParaRPr lang="en-NZ" sz="1600" dirty="0"/>
          </a:p>
          <a:p>
            <a:pPr marL="88900" indent="-88900">
              <a:spcBef>
                <a:spcPct val="50000"/>
              </a:spcBef>
              <a:buFontTx/>
              <a:buChar char="•"/>
            </a:pPr>
            <a:r>
              <a:rPr lang="en-NZ" sz="1600" dirty="0" smtClean="0"/>
              <a:t>Case study 2 focused on a micro-teaching activity undertaken over a 4-week period and required students to individually plan and teach two consecutive lessons in a real classroom that focused on an area of </a:t>
            </a:r>
            <a:r>
              <a:rPr lang="en-NZ" sz="1600" i="1" dirty="0" smtClean="0"/>
              <a:t>The New Zealand Social Studies Curriculum</a:t>
            </a:r>
            <a:r>
              <a:rPr lang="en-NZ" sz="1600" dirty="0" smtClean="0"/>
              <a:t>. </a:t>
            </a:r>
          </a:p>
          <a:p>
            <a:pPr marL="88900" indent="-88900">
              <a:spcBef>
                <a:spcPct val="50000"/>
              </a:spcBef>
              <a:buFontTx/>
              <a:buChar char="•"/>
            </a:pPr>
            <a:r>
              <a:rPr lang="en-NZ" sz="1600" dirty="0" smtClean="0"/>
              <a:t>As part of this process, students were also required to engage with peers in the wider class and contribute to weekly online activities designed to support this process. </a:t>
            </a:r>
          </a:p>
          <a:p>
            <a:pPr marL="88900" indent="-88900">
              <a:spcBef>
                <a:spcPct val="50000"/>
              </a:spcBef>
              <a:buFontTx/>
              <a:buChar char="•"/>
            </a:pPr>
            <a:r>
              <a:rPr lang="en-NZ" sz="1600" dirty="0" smtClean="0"/>
              <a:t>All </a:t>
            </a:r>
            <a:r>
              <a:rPr lang="en-NZ" sz="1600" dirty="0"/>
              <a:t>students were required to complete all coursework via the WebCT Learning Management </a:t>
            </a:r>
            <a:r>
              <a:rPr lang="en-NZ" sz="1600" dirty="0" smtClean="0"/>
              <a:t>System</a:t>
            </a:r>
            <a:endParaRPr lang="en-NZ" sz="1600" dirty="0"/>
          </a:p>
          <a:p>
            <a:pPr marL="88900" indent="-88900">
              <a:spcBef>
                <a:spcPct val="50000"/>
              </a:spcBef>
              <a:buFontTx/>
              <a:buChar char="•"/>
            </a:pPr>
            <a:r>
              <a:rPr lang="en-NZ" sz="1600" dirty="0"/>
              <a:t>Data collection procedures comprised interviews, questionnaires, archived online data (asynchronous discussion transcripts and usage statistics), achievement data and course resources</a:t>
            </a:r>
            <a:r>
              <a:rPr lang="en-NZ" sz="1600" dirty="0" smtClean="0"/>
              <a:t>.</a:t>
            </a:r>
            <a:endParaRPr lang="en-NZ" sz="16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85800" y="955675"/>
            <a:ext cx="5486400" cy="8031163"/>
          </a:xfrm>
        </p:spPr>
        <p:txBody>
          <a:bodyPr/>
          <a:lstStyle/>
          <a:p>
            <a:pPr marL="88900" indent="-88900">
              <a:spcBef>
                <a:spcPct val="50000"/>
              </a:spcBef>
              <a:buFontTx/>
              <a:buNone/>
            </a:pPr>
            <a:r>
              <a:rPr lang="en-NZ" sz="1400" b="1" kern="1200" dirty="0" smtClean="0">
                <a:solidFill>
                  <a:schemeClr val="tx1"/>
                </a:solidFill>
                <a:latin typeface="Calibri" pitchFamily="34" charset="0"/>
                <a:ea typeface="ＭＳ Ｐゴシック" pitchFamily="34" charset="-128"/>
                <a:cs typeface="+mn-cs"/>
              </a:rPr>
              <a:t>Findings </a:t>
            </a:r>
          </a:p>
          <a:p>
            <a:pPr marL="88900" indent="-88900">
              <a:spcBef>
                <a:spcPct val="50000"/>
              </a:spcBef>
              <a:buFontTx/>
              <a:buNone/>
            </a:pPr>
            <a:r>
              <a:rPr lang="en-NZ" sz="1600" kern="1200" dirty="0" smtClean="0">
                <a:solidFill>
                  <a:schemeClr val="tx1"/>
                </a:solidFill>
                <a:latin typeface="Calibri" pitchFamily="34" charset="0"/>
                <a:ea typeface="ＭＳ Ｐゴシック" pitchFamily="34" charset="-128"/>
                <a:cs typeface="+mn-cs"/>
              </a:rPr>
              <a:t>Motivation was revealed to be multidimensional. </a:t>
            </a:r>
          </a:p>
          <a:p>
            <a:pPr marL="88900" indent="-88900">
              <a:spcBef>
                <a:spcPct val="50000"/>
              </a:spcBef>
              <a:buFont typeface="Arial" pitchFamily="34" charset="0"/>
              <a:buChar char="•"/>
            </a:pPr>
            <a:r>
              <a:rPr lang="en-NZ" sz="1600" kern="1200" dirty="0" smtClean="0">
                <a:solidFill>
                  <a:schemeClr val="tx1"/>
                </a:solidFill>
                <a:latin typeface="Calibri" pitchFamily="34" charset="0"/>
                <a:ea typeface="ＭＳ Ｐゴシック" pitchFamily="34" charset="-128"/>
                <a:cs typeface="+mn-cs"/>
              </a:rPr>
              <a:t>Within a given context learners were shown to be motivated in many different ways as they engaged in online learning activities around an assignment. </a:t>
            </a:r>
          </a:p>
          <a:p>
            <a:pPr marL="88900" indent="-88900">
              <a:spcBef>
                <a:spcPct val="50000"/>
              </a:spcBef>
              <a:buFont typeface="Arial" pitchFamily="34" charset="0"/>
              <a:buChar char="•"/>
            </a:pPr>
            <a:r>
              <a:rPr lang="en-NZ" sz="1600" dirty="0" smtClean="0"/>
              <a:t>SIMS subscale results showed that participants in both case studies reported varying degrees of amotivation, external regulation, identified regulation and intrinsic motivation. </a:t>
            </a:r>
          </a:p>
          <a:p>
            <a:pPr marL="88900" indent="-88900">
              <a:spcBef>
                <a:spcPct val="50000"/>
              </a:spcBef>
              <a:buFont typeface="Arial" pitchFamily="34" charset="0"/>
              <a:buChar char="•"/>
            </a:pPr>
            <a:r>
              <a:rPr lang="en-NZ" sz="1600" dirty="0" smtClean="0"/>
              <a:t>And, in both, perceptions of external regulation were present alongside more self-determined forms of motivation (identified regulation and intrinsic motivation). </a:t>
            </a:r>
          </a:p>
          <a:p>
            <a:pPr marL="88900" indent="-88900">
              <a:spcBef>
                <a:spcPct val="50000"/>
              </a:spcBef>
              <a:buFont typeface="Arial" pitchFamily="34" charset="0"/>
              <a:buChar char="•"/>
            </a:pPr>
            <a:r>
              <a:rPr lang="en-NZ" sz="1600" dirty="0" smtClean="0"/>
              <a:t>This supports the argument for looking more closely at multiple types of motivation rather than just intrinsic </a:t>
            </a:r>
            <a:r>
              <a:rPr lang="en-NZ" sz="1600" i="1" dirty="0" smtClean="0"/>
              <a:t>or</a:t>
            </a:r>
            <a:r>
              <a:rPr lang="en-NZ" sz="1600" dirty="0" smtClean="0"/>
              <a:t> extrinsic motivation.</a:t>
            </a:r>
          </a:p>
          <a:p>
            <a:pPr marL="88900" marR="0" indent="-88900" algn="l" defTabSz="457200" rtl="0" eaLnBrk="1" fontAlgn="base" latinLnBrk="0" hangingPunct="1">
              <a:lnSpc>
                <a:spcPct val="100000"/>
              </a:lnSpc>
              <a:spcBef>
                <a:spcPct val="50000"/>
              </a:spcBef>
              <a:spcAft>
                <a:spcPct val="0"/>
              </a:spcAft>
              <a:buClrTx/>
              <a:buSzTx/>
              <a:buFont typeface="Arial" pitchFamily="34" charset="0"/>
              <a:buChar char="•"/>
              <a:tabLst/>
              <a:defRPr/>
            </a:pPr>
            <a:r>
              <a:rPr lang="en-NZ" sz="1600" kern="1200" dirty="0" smtClean="0">
                <a:solidFill>
                  <a:schemeClr val="tx1"/>
                </a:solidFill>
                <a:latin typeface="Calibri" pitchFamily="34" charset="0"/>
                <a:ea typeface="ＭＳ Ｐゴシック" pitchFamily="34" charset="-128"/>
                <a:cs typeface="+mn-cs"/>
              </a:rPr>
              <a:t>Situational differences were apparent in relation to identified regulation and  intrinsic motivation. </a:t>
            </a:r>
          </a:p>
          <a:p>
            <a:pPr marL="88900" marR="0" indent="-88900" algn="l" defTabSz="457200" rtl="0" eaLnBrk="1" fontAlgn="base" latinLnBrk="0" hangingPunct="1">
              <a:lnSpc>
                <a:spcPct val="100000"/>
              </a:lnSpc>
              <a:spcBef>
                <a:spcPct val="50000"/>
              </a:spcBef>
              <a:spcAft>
                <a:spcPct val="0"/>
              </a:spcAft>
              <a:buClrTx/>
              <a:buSzTx/>
              <a:buFont typeface="Arial" pitchFamily="34" charset="0"/>
              <a:buChar char="•"/>
              <a:tabLst/>
              <a:defRPr/>
            </a:pPr>
            <a:r>
              <a:rPr lang="en-NZ" sz="1600" kern="1200" dirty="0" smtClean="0">
                <a:solidFill>
                  <a:schemeClr val="tx1"/>
                </a:solidFill>
                <a:latin typeface="Calibri" pitchFamily="34" charset="0"/>
                <a:ea typeface="ＭＳ Ｐゴシック" pitchFamily="34" charset="-128"/>
                <a:cs typeface="+mn-cs"/>
              </a:rPr>
              <a:t>CS2 participants reported significantly higher intrinsic motivation than those in Case Study One. </a:t>
            </a:r>
          </a:p>
          <a:p>
            <a:pPr marL="88900" indent="-88900">
              <a:spcBef>
                <a:spcPct val="50000"/>
              </a:spcBef>
              <a:buFont typeface="Arial" pitchFamily="34" charset="0"/>
              <a:buChar char="•"/>
              <a:defRPr/>
            </a:pPr>
            <a:r>
              <a:rPr lang="en-NZ" sz="1600" kern="1200" dirty="0" smtClean="0">
                <a:solidFill>
                  <a:schemeClr val="tx1"/>
                </a:solidFill>
                <a:latin typeface="Calibri" pitchFamily="34" charset="0"/>
                <a:ea typeface="ＭＳ Ｐゴシック" pitchFamily="34" charset="-128"/>
                <a:cs typeface="+mn-cs"/>
              </a:rPr>
              <a:t>All CS2 participants highlighted situational interest, generated by certain factors within the learning environment as influencing their intrinsic motivation </a:t>
            </a:r>
            <a:r>
              <a:rPr lang="en-NZ" sz="1600" dirty="0" smtClean="0"/>
              <a:t>(e.g. the enthusiasm of the lecturer, the focus of the discussions themselves)</a:t>
            </a:r>
            <a:endParaRPr lang="en-NZ" sz="1600" kern="1200" dirty="0" smtClean="0">
              <a:solidFill>
                <a:schemeClr val="tx1"/>
              </a:solidFill>
              <a:latin typeface="Calibri" pitchFamily="34" charset="0"/>
              <a:ea typeface="ＭＳ Ｐゴシック" pitchFamily="34" charset="-128"/>
              <a:cs typeface="+mn-cs"/>
            </a:endParaRPr>
          </a:p>
          <a:p>
            <a:pPr marL="88900" marR="0" indent="-88900" algn="l" defTabSz="457200" rtl="0" eaLnBrk="1" fontAlgn="base" latinLnBrk="0" hangingPunct="1">
              <a:lnSpc>
                <a:spcPct val="100000"/>
              </a:lnSpc>
              <a:spcBef>
                <a:spcPct val="50000"/>
              </a:spcBef>
              <a:spcAft>
                <a:spcPct val="0"/>
              </a:spcAft>
              <a:buClrTx/>
              <a:buSzTx/>
              <a:buFont typeface="Arial" pitchFamily="34" charset="0"/>
              <a:buChar char="•"/>
              <a:tabLst/>
              <a:defRPr/>
            </a:pPr>
            <a:r>
              <a:rPr lang="en-NZ" sz="1600" kern="1200" dirty="0" smtClean="0">
                <a:solidFill>
                  <a:schemeClr val="tx1"/>
                </a:solidFill>
                <a:latin typeface="Calibri" pitchFamily="34" charset="0"/>
                <a:ea typeface="ＭＳ Ｐゴシック" pitchFamily="34" charset="-128"/>
                <a:cs typeface="+mn-cs"/>
              </a:rPr>
              <a:t>In contrast, only around half of CS1 participants experienced situational interest in the PBL context. </a:t>
            </a:r>
          </a:p>
          <a:p>
            <a:pPr marL="88900" marR="0" indent="-88900" algn="l" defTabSz="457200" rtl="0" eaLnBrk="1" fontAlgn="base" latinLnBrk="0" hangingPunct="1">
              <a:lnSpc>
                <a:spcPct val="100000"/>
              </a:lnSpc>
              <a:spcBef>
                <a:spcPct val="50000"/>
              </a:spcBef>
              <a:spcAft>
                <a:spcPct val="0"/>
              </a:spcAft>
              <a:buClrTx/>
              <a:buSzTx/>
              <a:buFont typeface="Arial" pitchFamily="34" charset="0"/>
              <a:buChar char="•"/>
              <a:tabLst/>
              <a:defRPr/>
            </a:pPr>
            <a:r>
              <a:rPr lang="en-NZ" sz="1600" kern="1200" dirty="0" smtClean="0">
                <a:solidFill>
                  <a:schemeClr val="tx1"/>
                </a:solidFill>
                <a:latin typeface="Calibri" pitchFamily="34" charset="0"/>
                <a:ea typeface="ＭＳ Ｐゴシック" pitchFamily="34" charset="-128"/>
                <a:cs typeface="+mn-cs"/>
              </a:rPr>
              <a:t>For the rest, other factors within the environment undermined interest (e.g. assessment &amp; time) and therefore intrinsic motivation</a:t>
            </a:r>
          </a:p>
          <a:p>
            <a:pPr marL="88900" marR="0" indent="-88900" algn="l" defTabSz="457200" rtl="0" eaLnBrk="1" fontAlgn="base" latinLnBrk="0" hangingPunct="1">
              <a:lnSpc>
                <a:spcPct val="100000"/>
              </a:lnSpc>
              <a:spcBef>
                <a:spcPct val="50000"/>
              </a:spcBef>
              <a:spcAft>
                <a:spcPct val="0"/>
              </a:spcAft>
              <a:buClrTx/>
              <a:buSzTx/>
              <a:buFont typeface="Arial" pitchFamily="34" charset="0"/>
              <a:buChar char="•"/>
              <a:tabLst/>
              <a:defRPr/>
            </a:pPr>
            <a:r>
              <a:rPr lang="en-NZ" sz="1600" dirty="0" smtClean="0"/>
              <a:t>This was also the case for identified regulation where CS2 reported higher levels than CS1 (CS2 say more value and meaning in what they were doing).</a:t>
            </a:r>
            <a:endParaRPr lang="en-NZ" sz="1600" kern="1200" dirty="0" smtClean="0">
              <a:solidFill>
                <a:schemeClr val="tx1"/>
              </a:solidFill>
              <a:latin typeface="Calibri" pitchFamily="34" charset="0"/>
              <a:ea typeface="ＭＳ Ｐゴシック"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85800" y="537271"/>
            <a:ext cx="5486400" cy="8449568"/>
          </a:xfrm>
        </p:spPr>
        <p:txBody>
          <a:bodyPr/>
          <a:lstStyle/>
          <a:p>
            <a:r>
              <a:rPr lang="en-NZ" sz="1600" b="1" dirty="0" smtClean="0"/>
              <a:t>Findings – Social &amp; contextual</a:t>
            </a:r>
          </a:p>
          <a:p>
            <a:pPr marL="85725" indent="-85725"/>
            <a:r>
              <a:rPr lang="en-NZ" sz="1600" b="1" kern="1200" dirty="0" smtClean="0">
                <a:solidFill>
                  <a:schemeClr val="tx1"/>
                </a:solidFill>
                <a:latin typeface="Calibri" pitchFamily="34" charset="0"/>
                <a:ea typeface="ＭＳ Ｐゴシック" pitchFamily="34" charset="-128"/>
                <a:cs typeface="+mn-cs"/>
              </a:rPr>
              <a:t>Support</a:t>
            </a:r>
          </a:p>
          <a:p>
            <a:pPr marL="85725" indent="-85725"/>
            <a:r>
              <a:rPr lang="en-NZ" sz="1600" b="1" kern="1200" dirty="0" smtClean="0">
                <a:solidFill>
                  <a:schemeClr val="tx1"/>
                </a:solidFill>
                <a:latin typeface="Calibri" pitchFamily="34" charset="0"/>
                <a:ea typeface="ＭＳ Ｐゴシック" pitchFamily="34" charset="-128"/>
                <a:cs typeface="+mn-cs"/>
              </a:rPr>
              <a:t>Teacher</a:t>
            </a:r>
          </a:p>
          <a:p>
            <a:pPr marL="85725" indent="-85725">
              <a:buFont typeface="Arial" pitchFamily="34" charset="0"/>
              <a:buChar char="•"/>
            </a:pPr>
            <a:r>
              <a:rPr lang="en-NZ" sz="1600" kern="1200" dirty="0" smtClean="0">
                <a:solidFill>
                  <a:schemeClr val="tx1"/>
                </a:solidFill>
                <a:latin typeface="Calibri" pitchFamily="34" charset="0"/>
                <a:ea typeface="ＭＳ Ｐゴシック" pitchFamily="34" charset="-128"/>
                <a:cs typeface="+mn-cs"/>
              </a:rPr>
              <a:t>Support for the </a:t>
            </a:r>
            <a:r>
              <a:rPr lang="en-NZ" sz="1600" i="1" kern="1200" dirty="0" smtClean="0">
                <a:solidFill>
                  <a:schemeClr val="tx1"/>
                </a:solidFill>
                <a:latin typeface="Calibri" pitchFamily="34" charset="0"/>
                <a:ea typeface="ＭＳ Ｐゴシック" pitchFamily="34" charset="-128"/>
                <a:cs typeface="+mn-cs"/>
              </a:rPr>
              <a:t>competence</a:t>
            </a:r>
            <a:r>
              <a:rPr lang="en-NZ" sz="1600" kern="1200" dirty="0" smtClean="0">
                <a:solidFill>
                  <a:schemeClr val="tx1"/>
                </a:solidFill>
                <a:latin typeface="Calibri" pitchFamily="34" charset="0"/>
                <a:ea typeface="ＭＳ Ｐゴシック" pitchFamily="34" charset="-128"/>
                <a:cs typeface="+mn-cs"/>
              </a:rPr>
              <a:t> and </a:t>
            </a:r>
            <a:r>
              <a:rPr lang="en-NZ" sz="1600" i="1" kern="1200" dirty="0" smtClean="0">
                <a:solidFill>
                  <a:schemeClr val="tx1"/>
                </a:solidFill>
                <a:latin typeface="Calibri" pitchFamily="34" charset="0"/>
                <a:ea typeface="ＭＳ Ｐゴシック" pitchFamily="34" charset="-128"/>
                <a:cs typeface="+mn-cs"/>
              </a:rPr>
              <a:t>autonomy needs</a:t>
            </a:r>
            <a:r>
              <a:rPr lang="en-NZ" sz="1600" kern="1200" dirty="0" smtClean="0">
                <a:solidFill>
                  <a:schemeClr val="tx1"/>
                </a:solidFill>
                <a:latin typeface="Calibri" pitchFamily="34" charset="0"/>
                <a:ea typeface="ＭＳ Ｐゴシック" pitchFamily="34" charset="-128"/>
                <a:cs typeface="+mn-cs"/>
              </a:rPr>
              <a:t> of learners provided by the </a:t>
            </a:r>
            <a:r>
              <a:rPr lang="en-NZ" sz="1600" b="1" kern="1200" dirty="0" smtClean="0">
                <a:solidFill>
                  <a:schemeClr val="tx1"/>
                </a:solidFill>
                <a:latin typeface="Calibri" pitchFamily="34" charset="0"/>
                <a:ea typeface="ＭＳ Ｐゴシック" pitchFamily="34" charset="-128"/>
                <a:cs typeface="+mn-cs"/>
              </a:rPr>
              <a:t>teacher</a:t>
            </a:r>
            <a:r>
              <a:rPr lang="en-NZ" sz="1600" kern="1200" dirty="0" smtClean="0">
                <a:solidFill>
                  <a:schemeClr val="tx1"/>
                </a:solidFill>
                <a:latin typeface="Calibri" pitchFamily="34" charset="0"/>
                <a:ea typeface="ＭＳ Ｐゴシック" pitchFamily="34" charset="-128"/>
                <a:cs typeface="+mn-cs"/>
              </a:rPr>
              <a:t> were crucial for the promotion of more self-determined types of motivation among learners. </a:t>
            </a:r>
          </a:p>
          <a:p>
            <a:pPr marL="85725" indent="-85725">
              <a:buFont typeface="Arial" pitchFamily="34" charset="0"/>
              <a:buChar char="•"/>
            </a:pPr>
            <a:r>
              <a:rPr lang="en-NZ" sz="1600" kern="1200" dirty="0" smtClean="0">
                <a:solidFill>
                  <a:schemeClr val="tx1"/>
                </a:solidFill>
                <a:latin typeface="Calibri" pitchFamily="34" charset="0"/>
                <a:ea typeface="ＭＳ Ｐゴシック" pitchFamily="34" charset="-128"/>
                <a:cs typeface="+mn-cs"/>
              </a:rPr>
              <a:t>Though less prominent, developing supportive relationships with learners was also important in meeting learners’ </a:t>
            </a:r>
            <a:r>
              <a:rPr lang="en-NZ" sz="1600" i="1" kern="1200" dirty="0" smtClean="0">
                <a:solidFill>
                  <a:schemeClr val="tx1"/>
                </a:solidFill>
                <a:latin typeface="Calibri" pitchFamily="34" charset="0"/>
                <a:ea typeface="ＭＳ Ｐゴシック" pitchFamily="34" charset="-128"/>
                <a:cs typeface="+mn-cs"/>
              </a:rPr>
              <a:t>relatedness needs</a:t>
            </a:r>
            <a:r>
              <a:rPr lang="en-NZ" sz="1600" kern="1200" dirty="0" smtClean="0">
                <a:solidFill>
                  <a:schemeClr val="tx1"/>
                </a:solidFill>
                <a:latin typeface="Calibri" pitchFamily="34" charset="0"/>
                <a:ea typeface="ＭＳ Ｐゴシック" pitchFamily="34" charset="-128"/>
                <a:cs typeface="+mn-cs"/>
              </a:rPr>
              <a:t>.</a:t>
            </a:r>
          </a:p>
          <a:p>
            <a:pPr marL="85725" indent="-85725"/>
            <a:r>
              <a:rPr lang="en-NZ" sz="1600" b="1" kern="1200" dirty="0" smtClean="0">
                <a:solidFill>
                  <a:schemeClr val="tx1"/>
                </a:solidFill>
                <a:latin typeface="Calibri" pitchFamily="34" charset="0"/>
                <a:ea typeface="ＭＳ Ｐゴシック" pitchFamily="34" charset="-128"/>
                <a:cs typeface="+mn-cs"/>
              </a:rPr>
              <a:t>Learning Activity</a:t>
            </a:r>
          </a:p>
          <a:p>
            <a:pPr marL="85725" indent="-85725">
              <a:buFont typeface="Arial" pitchFamily="34" charset="0"/>
              <a:buChar char="•"/>
            </a:pPr>
            <a:r>
              <a:rPr lang="en-NZ" sz="1600" kern="1200" dirty="0" smtClean="0">
                <a:solidFill>
                  <a:schemeClr val="tx1"/>
                </a:solidFill>
                <a:latin typeface="Calibri" pitchFamily="34" charset="0"/>
                <a:ea typeface="ＭＳ Ｐゴシック" pitchFamily="34" charset="-128"/>
                <a:cs typeface="+mn-cs"/>
              </a:rPr>
              <a:t>Factors that supported the </a:t>
            </a:r>
            <a:r>
              <a:rPr lang="en-NZ" sz="1600" i="1" kern="1200" dirty="0" smtClean="0">
                <a:solidFill>
                  <a:schemeClr val="tx1"/>
                </a:solidFill>
                <a:latin typeface="Calibri" pitchFamily="34" charset="0"/>
                <a:ea typeface="ＭＳ Ｐゴシック" pitchFamily="34" charset="-128"/>
                <a:cs typeface="+mn-cs"/>
              </a:rPr>
              <a:t>autonomy needs</a:t>
            </a:r>
            <a:r>
              <a:rPr lang="en-NZ" sz="1600" kern="1200" dirty="0" smtClean="0">
                <a:solidFill>
                  <a:schemeClr val="tx1"/>
                </a:solidFill>
                <a:latin typeface="Calibri" pitchFamily="34" charset="0"/>
                <a:ea typeface="ＭＳ Ｐゴシック" pitchFamily="34" charset="-128"/>
                <a:cs typeface="+mn-cs"/>
              </a:rPr>
              <a:t> of learners were most important in relation to the </a:t>
            </a:r>
            <a:r>
              <a:rPr lang="en-NZ" sz="1600" b="1" kern="1200" dirty="0" smtClean="0">
                <a:solidFill>
                  <a:schemeClr val="tx1"/>
                </a:solidFill>
                <a:latin typeface="Calibri" pitchFamily="34" charset="0"/>
                <a:ea typeface="ＭＳ Ｐゴシック" pitchFamily="34" charset="-128"/>
                <a:cs typeface="+mn-cs"/>
              </a:rPr>
              <a:t>learning activity</a:t>
            </a:r>
            <a:r>
              <a:rPr lang="en-NZ" sz="1600" kern="1200" dirty="0" smtClean="0">
                <a:solidFill>
                  <a:schemeClr val="tx1"/>
                </a:solidFill>
                <a:latin typeface="Calibri" pitchFamily="34" charset="0"/>
                <a:ea typeface="ＭＳ Ｐゴシック" pitchFamily="34" charset="-128"/>
                <a:cs typeface="+mn-cs"/>
              </a:rPr>
              <a:t> that fostered the expression of more self-determined types of motivation (i.e. identified regulation and intrinsic motivation). </a:t>
            </a:r>
          </a:p>
          <a:p>
            <a:pPr marL="85725" indent="-85725">
              <a:buFont typeface="Arial" pitchFamily="34" charset="0"/>
              <a:buChar char="•"/>
            </a:pPr>
            <a:r>
              <a:rPr lang="en-NZ" sz="1600" kern="1200" dirty="0" smtClean="0">
                <a:solidFill>
                  <a:schemeClr val="tx1"/>
                </a:solidFill>
                <a:latin typeface="Calibri" pitchFamily="34" charset="0"/>
                <a:ea typeface="ＭＳ Ｐゴシック" pitchFamily="34" charset="-128"/>
                <a:cs typeface="+mn-cs"/>
              </a:rPr>
              <a:t>This was followed by support for learners’ </a:t>
            </a:r>
            <a:r>
              <a:rPr lang="en-NZ" sz="1600" i="1" kern="1200" dirty="0" smtClean="0">
                <a:solidFill>
                  <a:schemeClr val="tx1"/>
                </a:solidFill>
                <a:latin typeface="Calibri" pitchFamily="34" charset="0"/>
                <a:ea typeface="ＭＳ Ｐゴシック" pitchFamily="34" charset="-128"/>
                <a:cs typeface="+mn-cs"/>
              </a:rPr>
              <a:t>competence needs</a:t>
            </a:r>
            <a:r>
              <a:rPr lang="en-NZ" sz="1600" kern="1200" dirty="0" smtClean="0">
                <a:solidFill>
                  <a:schemeClr val="tx1"/>
                </a:solidFill>
                <a:latin typeface="Calibri" pitchFamily="34" charset="0"/>
                <a:ea typeface="ＭＳ Ｐゴシック" pitchFamily="34" charset="-128"/>
                <a:cs typeface="+mn-cs"/>
              </a:rPr>
              <a:t>.</a:t>
            </a:r>
          </a:p>
          <a:p>
            <a:pPr marL="85725" indent="-85725"/>
            <a:r>
              <a:rPr lang="en-NZ" sz="1600" b="1" kern="1200" dirty="0" smtClean="0">
                <a:solidFill>
                  <a:schemeClr val="tx1"/>
                </a:solidFill>
                <a:latin typeface="Calibri" pitchFamily="34" charset="0"/>
                <a:ea typeface="ＭＳ Ｐゴシック" pitchFamily="34" charset="-128"/>
                <a:cs typeface="+mn-cs"/>
              </a:rPr>
              <a:t>Peers</a:t>
            </a:r>
          </a:p>
          <a:p>
            <a:pPr marL="85725" indent="-85725">
              <a:buFont typeface="Arial" pitchFamily="34" charset="0"/>
              <a:buChar char="•"/>
            </a:pPr>
            <a:r>
              <a:rPr lang="en-NZ" sz="1600" kern="1200" dirty="0" smtClean="0">
                <a:solidFill>
                  <a:schemeClr val="tx1"/>
                </a:solidFill>
                <a:latin typeface="Calibri" pitchFamily="34" charset="0"/>
                <a:ea typeface="ＭＳ Ｐゴシック" pitchFamily="34" charset="-128"/>
                <a:cs typeface="+mn-cs"/>
              </a:rPr>
              <a:t>Influences associated with support for </a:t>
            </a:r>
            <a:r>
              <a:rPr lang="en-NZ" sz="1600" i="1" kern="1200" dirty="0" smtClean="0">
                <a:solidFill>
                  <a:schemeClr val="tx1"/>
                </a:solidFill>
                <a:latin typeface="Calibri" pitchFamily="34" charset="0"/>
                <a:ea typeface="ＭＳ Ｐゴシック" pitchFamily="34" charset="-128"/>
                <a:cs typeface="+mn-cs"/>
              </a:rPr>
              <a:t>competence</a:t>
            </a:r>
            <a:r>
              <a:rPr lang="en-NZ" sz="1600" kern="1200" dirty="0" smtClean="0">
                <a:solidFill>
                  <a:schemeClr val="tx1"/>
                </a:solidFill>
                <a:latin typeface="Calibri" pitchFamily="34" charset="0"/>
                <a:ea typeface="ＭＳ Ｐゴシック" pitchFamily="34" charset="-128"/>
                <a:cs typeface="+mn-cs"/>
              </a:rPr>
              <a:t> and </a:t>
            </a:r>
            <a:r>
              <a:rPr lang="en-NZ" sz="1600" i="1" kern="1200" dirty="0" smtClean="0">
                <a:solidFill>
                  <a:schemeClr val="tx1"/>
                </a:solidFill>
                <a:latin typeface="Calibri" pitchFamily="34" charset="0"/>
                <a:ea typeface="ＭＳ Ｐゴシック" pitchFamily="34" charset="-128"/>
                <a:cs typeface="+mn-cs"/>
              </a:rPr>
              <a:t>relatedness</a:t>
            </a:r>
            <a:r>
              <a:rPr lang="en-NZ" sz="1600" kern="1200" dirty="0" smtClean="0">
                <a:solidFill>
                  <a:schemeClr val="tx1"/>
                </a:solidFill>
                <a:latin typeface="Calibri" pitchFamily="34" charset="0"/>
                <a:ea typeface="ＭＳ Ｐゴシック" pitchFamily="34" charset="-128"/>
                <a:cs typeface="+mn-cs"/>
              </a:rPr>
              <a:t> needs also featured highly in relation to </a:t>
            </a:r>
            <a:r>
              <a:rPr lang="en-NZ" sz="1600" b="1" kern="1200" dirty="0" smtClean="0">
                <a:solidFill>
                  <a:schemeClr val="tx1"/>
                </a:solidFill>
                <a:latin typeface="Calibri" pitchFamily="34" charset="0"/>
                <a:ea typeface="ＭＳ Ｐゴシック" pitchFamily="34" charset="-128"/>
                <a:cs typeface="+mn-cs"/>
              </a:rPr>
              <a:t>peers</a:t>
            </a:r>
            <a:r>
              <a:rPr lang="en-NZ" sz="1600" kern="1200" dirty="0" smtClean="0">
                <a:solidFill>
                  <a:schemeClr val="tx1"/>
                </a:solidFill>
                <a:latin typeface="Calibri" pitchFamily="34" charset="0"/>
                <a:ea typeface="ＭＳ Ｐゴシック" pitchFamily="34" charset="-128"/>
                <a:cs typeface="+mn-cs"/>
              </a:rPr>
              <a:t> and were situation-dependent (i.e. collaborative versus independent activities). </a:t>
            </a:r>
          </a:p>
          <a:p>
            <a:pPr marL="85725" indent="-85725">
              <a:buFont typeface="Arial" pitchFamily="34" charset="0"/>
              <a:buChar char="•"/>
            </a:pPr>
            <a:endParaRPr lang="en-NZ" sz="1600" kern="1200" dirty="0" smtClean="0">
              <a:solidFill>
                <a:schemeClr val="tx1"/>
              </a:solidFill>
              <a:latin typeface="Calibri" pitchFamily="34" charset="0"/>
              <a:ea typeface="ＭＳ Ｐゴシック" pitchFamily="34" charset="-128"/>
              <a:cs typeface="+mn-cs"/>
            </a:endParaRPr>
          </a:p>
          <a:p>
            <a:pPr marL="85725" indent="-85725">
              <a:buFont typeface="Arial" pitchFamily="34" charset="0"/>
              <a:buChar char="•"/>
            </a:pPr>
            <a:r>
              <a:rPr lang="en-NZ" sz="1600" kern="1200" dirty="0" smtClean="0">
                <a:solidFill>
                  <a:schemeClr val="tx1"/>
                </a:solidFill>
                <a:latin typeface="Calibri" pitchFamily="34" charset="0"/>
                <a:ea typeface="ＭＳ Ｐゴシック" pitchFamily="34" charset="-128"/>
                <a:cs typeface="+mn-cs"/>
              </a:rPr>
              <a:t>The ways in which peers supported the </a:t>
            </a:r>
            <a:r>
              <a:rPr lang="en-NZ" sz="1600" i="1" kern="1200" dirty="0" smtClean="0">
                <a:solidFill>
                  <a:schemeClr val="tx1"/>
                </a:solidFill>
                <a:latin typeface="Calibri" pitchFamily="34" charset="0"/>
                <a:ea typeface="ＭＳ Ｐゴシック" pitchFamily="34" charset="-128"/>
                <a:cs typeface="+mn-cs"/>
              </a:rPr>
              <a:t>autonomy</a:t>
            </a:r>
            <a:r>
              <a:rPr lang="en-NZ" sz="1600" kern="1200" dirty="0" smtClean="0">
                <a:solidFill>
                  <a:schemeClr val="tx1"/>
                </a:solidFill>
                <a:latin typeface="Calibri" pitchFamily="34" charset="0"/>
                <a:ea typeface="ＭＳ Ｐゴシック" pitchFamily="34" charset="-128"/>
                <a:cs typeface="+mn-cs"/>
              </a:rPr>
              <a:t> needs of their fellow learners featured in Case Study One only because of the collaborative nature of the activity.</a:t>
            </a:r>
          </a:p>
          <a:p>
            <a:r>
              <a:rPr lang="en-NZ" sz="1600" kern="1200" dirty="0" smtClean="0">
                <a:solidFill>
                  <a:schemeClr val="tx1"/>
                </a:solidFill>
                <a:latin typeface="Calibri" pitchFamily="34" charset="0"/>
                <a:ea typeface="ＭＳ Ｐゴシック" pitchFamily="34" charset="-128"/>
                <a:cs typeface="+mn-cs"/>
              </a:rPr>
              <a:t> </a:t>
            </a:r>
          </a:p>
          <a:p>
            <a:pPr marL="88900" indent="-88900">
              <a:spcBef>
                <a:spcPct val="50000"/>
              </a:spcBef>
              <a:buFontTx/>
              <a:buNone/>
            </a:pPr>
            <a:endParaRPr lang="en-NZ" sz="16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85800" y="753295"/>
            <a:ext cx="5486400" cy="8233544"/>
          </a:xfrm>
        </p:spPr>
        <p:txBody>
          <a:bodyPr/>
          <a:lstStyle/>
          <a:p>
            <a:pPr marR="0" algn="l" defTabSz="457200" rtl="0" eaLnBrk="1" fontAlgn="base" latinLnBrk="0" hangingPunct="1">
              <a:lnSpc>
                <a:spcPct val="100000"/>
              </a:lnSpc>
              <a:spcBef>
                <a:spcPct val="50000"/>
              </a:spcBef>
              <a:spcAft>
                <a:spcPct val="0"/>
              </a:spcAft>
              <a:buClrTx/>
              <a:buSzTx/>
              <a:buFontTx/>
              <a:buNone/>
              <a:tabLst/>
              <a:defRPr/>
            </a:pPr>
            <a:r>
              <a:rPr lang="en-NZ" sz="1600" b="1" kern="1200" dirty="0" smtClean="0">
                <a:solidFill>
                  <a:schemeClr val="tx1"/>
                </a:solidFill>
                <a:latin typeface="Calibri" pitchFamily="34" charset="0"/>
                <a:ea typeface="ＭＳ Ｐゴシック" pitchFamily="34" charset="-128"/>
                <a:cs typeface="+mn-cs"/>
              </a:rPr>
              <a:t>Undermining influences</a:t>
            </a:r>
          </a:p>
          <a:p>
            <a:pPr marR="0" algn="l" defTabSz="457200" rtl="0" eaLnBrk="1" fontAlgn="base" latinLnBrk="0" hangingPunct="1">
              <a:lnSpc>
                <a:spcPct val="100000"/>
              </a:lnSpc>
              <a:spcBef>
                <a:spcPct val="50000"/>
              </a:spcBef>
              <a:spcAft>
                <a:spcPct val="0"/>
              </a:spcAft>
              <a:buClrTx/>
              <a:buSzTx/>
              <a:buFontTx/>
              <a:buNone/>
              <a:tabLst/>
              <a:defRPr/>
            </a:pPr>
            <a:r>
              <a:rPr lang="en-NZ" sz="1600" kern="1200" dirty="0" smtClean="0">
                <a:solidFill>
                  <a:schemeClr val="tx1"/>
                </a:solidFill>
                <a:latin typeface="Calibri" pitchFamily="34" charset="0"/>
                <a:ea typeface="ＭＳ Ｐゴシック" pitchFamily="34" charset="-128"/>
                <a:cs typeface="+mn-cs"/>
              </a:rPr>
              <a:t>Lack of support for learners’ </a:t>
            </a:r>
            <a:r>
              <a:rPr lang="en-NZ" sz="1600" i="1" kern="1200" dirty="0" smtClean="0">
                <a:solidFill>
                  <a:schemeClr val="tx1"/>
                </a:solidFill>
                <a:latin typeface="Calibri" pitchFamily="34" charset="0"/>
                <a:ea typeface="ＭＳ Ｐゴシック" pitchFamily="34" charset="-128"/>
                <a:cs typeface="+mn-cs"/>
              </a:rPr>
              <a:t>competence</a:t>
            </a:r>
            <a:r>
              <a:rPr lang="en-NZ" sz="1600" kern="1200" dirty="0" smtClean="0">
                <a:solidFill>
                  <a:schemeClr val="tx1"/>
                </a:solidFill>
                <a:latin typeface="Calibri" pitchFamily="34" charset="0"/>
                <a:ea typeface="ＭＳ Ｐゴシック" pitchFamily="34" charset="-128"/>
                <a:cs typeface="+mn-cs"/>
              </a:rPr>
              <a:t> and </a:t>
            </a:r>
            <a:r>
              <a:rPr lang="en-NZ" sz="1600" i="1" kern="1200" dirty="0" smtClean="0">
                <a:solidFill>
                  <a:schemeClr val="tx1"/>
                </a:solidFill>
                <a:latin typeface="Calibri" pitchFamily="34" charset="0"/>
                <a:ea typeface="ＭＳ Ｐゴシック" pitchFamily="34" charset="-128"/>
                <a:cs typeface="+mn-cs"/>
              </a:rPr>
              <a:t>autonomy</a:t>
            </a:r>
            <a:r>
              <a:rPr lang="en-NZ" sz="1600" kern="1200" dirty="0" smtClean="0">
                <a:solidFill>
                  <a:schemeClr val="tx1"/>
                </a:solidFill>
                <a:latin typeface="Calibri" pitchFamily="34" charset="0"/>
                <a:ea typeface="ＭＳ Ｐゴシック" pitchFamily="34" charset="-128"/>
                <a:cs typeface="+mn-cs"/>
              </a:rPr>
              <a:t> needs, both within the </a:t>
            </a:r>
            <a:r>
              <a:rPr lang="en-NZ" sz="1600" b="1" kern="1200" dirty="0" smtClean="0">
                <a:solidFill>
                  <a:schemeClr val="tx1"/>
                </a:solidFill>
                <a:latin typeface="Calibri" pitchFamily="34" charset="0"/>
                <a:ea typeface="ＭＳ Ｐゴシック" pitchFamily="34" charset="-128"/>
                <a:cs typeface="+mn-cs"/>
              </a:rPr>
              <a:t>learning activity</a:t>
            </a:r>
            <a:r>
              <a:rPr lang="en-NZ" sz="1600" kern="1200" dirty="0" smtClean="0">
                <a:solidFill>
                  <a:schemeClr val="tx1"/>
                </a:solidFill>
                <a:latin typeface="Calibri" pitchFamily="34" charset="0"/>
                <a:ea typeface="ＭＳ Ｐゴシック" pitchFamily="34" charset="-128"/>
                <a:cs typeface="+mn-cs"/>
              </a:rPr>
              <a:t> itself and by the actions of the </a:t>
            </a:r>
            <a:r>
              <a:rPr lang="en-NZ" sz="1600" b="1" kern="1200" dirty="0" smtClean="0">
                <a:solidFill>
                  <a:schemeClr val="tx1"/>
                </a:solidFill>
                <a:latin typeface="Calibri" pitchFamily="34" charset="0"/>
                <a:ea typeface="ＭＳ Ｐゴシック" pitchFamily="34" charset="-128"/>
                <a:cs typeface="+mn-cs"/>
              </a:rPr>
              <a:t>teachers</a:t>
            </a:r>
            <a:r>
              <a:rPr lang="en-NZ" sz="1600" kern="1200" dirty="0" smtClean="0">
                <a:solidFill>
                  <a:schemeClr val="tx1"/>
                </a:solidFill>
                <a:latin typeface="Calibri" pitchFamily="34" charset="0"/>
                <a:ea typeface="ＭＳ Ｐゴシック" pitchFamily="34" charset="-128"/>
                <a:cs typeface="+mn-cs"/>
              </a:rPr>
              <a:t>, emerged as important ways in which the motivation of learners was undermined. </a:t>
            </a:r>
          </a:p>
          <a:p>
            <a:pPr marR="0" algn="l" defTabSz="457200" rtl="0" eaLnBrk="1" fontAlgn="base" latinLnBrk="0" hangingPunct="1">
              <a:lnSpc>
                <a:spcPct val="100000"/>
              </a:lnSpc>
              <a:spcBef>
                <a:spcPct val="50000"/>
              </a:spcBef>
              <a:spcAft>
                <a:spcPct val="0"/>
              </a:spcAft>
              <a:buClrTx/>
              <a:buSzTx/>
              <a:buFontTx/>
              <a:buNone/>
              <a:tabLst/>
              <a:defRPr/>
            </a:pPr>
            <a:r>
              <a:rPr lang="en-NZ" sz="1600" kern="1200" dirty="0" smtClean="0">
                <a:solidFill>
                  <a:schemeClr val="tx1"/>
                </a:solidFill>
                <a:latin typeface="Calibri" pitchFamily="34" charset="0"/>
                <a:ea typeface="ＭＳ Ｐゴシック" pitchFamily="34" charset="-128"/>
                <a:cs typeface="+mn-cs"/>
              </a:rPr>
              <a:t>Though not as prominent, the undermining of learners’ </a:t>
            </a:r>
            <a:r>
              <a:rPr lang="en-NZ" sz="1600" i="1" kern="1200" dirty="0" smtClean="0">
                <a:solidFill>
                  <a:schemeClr val="tx1"/>
                </a:solidFill>
                <a:latin typeface="Calibri" pitchFamily="34" charset="0"/>
                <a:ea typeface="ＭＳ Ｐゴシック" pitchFamily="34" charset="-128"/>
                <a:cs typeface="+mn-cs"/>
              </a:rPr>
              <a:t>relatedness</a:t>
            </a:r>
            <a:r>
              <a:rPr lang="en-NZ" sz="1600" kern="1200" dirty="0" smtClean="0">
                <a:solidFill>
                  <a:schemeClr val="tx1"/>
                </a:solidFill>
                <a:latin typeface="Calibri" pitchFamily="34" charset="0"/>
                <a:ea typeface="ＭＳ Ｐゴシック" pitchFamily="34" charset="-128"/>
                <a:cs typeface="+mn-cs"/>
              </a:rPr>
              <a:t> needs was an unintended consequence of the small group collaborative activity in Case Study One. </a:t>
            </a:r>
          </a:p>
          <a:p>
            <a:pPr marR="0" algn="l" defTabSz="457200" rtl="0" eaLnBrk="1" fontAlgn="base" latinLnBrk="0" hangingPunct="1">
              <a:lnSpc>
                <a:spcPct val="100000"/>
              </a:lnSpc>
              <a:spcBef>
                <a:spcPct val="50000"/>
              </a:spcBef>
              <a:spcAft>
                <a:spcPct val="0"/>
              </a:spcAft>
              <a:buClrTx/>
              <a:buSzTx/>
              <a:buFontTx/>
              <a:buNone/>
              <a:tabLst/>
              <a:defRPr/>
            </a:pPr>
            <a:endParaRPr lang="en-NZ" sz="1600" b="1" kern="1200" dirty="0" smtClean="0">
              <a:solidFill>
                <a:schemeClr val="tx1"/>
              </a:solidFill>
              <a:latin typeface="Calibri" pitchFamily="34" charset="0"/>
              <a:ea typeface="ＭＳ Ｐゴシック" pitchFamily="34" charset="-128"/>
              <a:cs typeface="+mn-cs"/>
            </a:endParaRPr>
          </a:p>
          <a:p>
            <a:pPr marR="0" algn="l" defTabSz="457200" rtl="0" eaLnBrk="1" fontAlgn="base" latinLnBrk="0" hangingPunct="1">
              <a:lnSpc>
                <a:spcPct val="100000"/>
              </a:lnSpc>
              <a:spcBef>
                <a:spcPct val="50000"/>
              </a:spcBef>
              <a:spcAft>
                <a:spcPct val="0"/>
              </a:spcAft>
              <a:buClrTx/>
              <a:buSzTx/>
              <a:buFontTx/>
              <a:buNone/>
              <a:tabLst/>
              <a:defRPr/>
            </a:pPr>
            <a:r>
              <a:rPr lang="en-NZ" sz="1600" b="1" kern="1200" dirty="0" smtClean="0">
                <a:solidFill>
                  <a:schemeClr val="tx1"/>
                </a:solidFill>
                <a:latin typeface="Calibri" pitchFamily="34" charset="0"/>
                <a:ea typeface="ＭＳ Ｐゴシック" pitchFamily="34" charset="-128"/>
                <a:cs typeface="+mn-cs"/>
              </a:rPr>
              <a:t>Peer</a:t>
            </a:r>
            <a:r>
              <a:rPr lang="en-NZ" sz="1600" kern="1200" dirty="0" smtClean="0">
                <a:solidFill>
                  <a:schemeClr val="tx1"/>
                </a:solidFill>
                <a:latin typeface="Calibri" pitchFamily="34" charset="0"/>
                <a:ea typeface="ＭＳ Ｐゴシック" pitchFamily="34" charset="-128"/>
                <a:cs typeface="+mn-cs"/>
              </a:rPr>
              <a:t> interactions also undermined both the </a:t>
            </a:r>
            <a:r>
              <a:rPr lang="en-NZ" sz="1600" i="1" kern="1200" dirty="0" smtClean="0">
                <a:solidFill>
                  <a:schemeClr val="tx1"/>
                </a:solidFill>
                <a:latin typeface="Calibri" pitchFamily="34" charset="0"/>
                <a:ea typeface="ＭＳ Ｐゴシック" pitchFamily="34" charset="-128"/>
                <a:cs typeface="+mn-cs"/>
              </a:rPr>
              <a:t>relatedness</a:t>
            </a:r>
            <a:r>
              <a:rPr lang="en-NZ" sz="1600" kern="1200" dirty="0" smtClean="0">
                <a:solidFill>
                  <a:schemeClr val="tx1"/>
                </a:solidFill>
                <a:latin typeface="Calibri" pitchFamily="34" charset="0"/>
                <a:ea typeface="ＭＳ Ｐゴシック" pitchFamily="34" charset="-128"/>
                <a:cs typeface="+mn-cs"/>
              </a:rPr>
              <a:t> and </a:t>
            </a:r>
            <a:r>
              <a:rPr lang="en-NZ" sz="1600" i="1" kern="1200" dirty="0" smtClean="0">
                <a:solidFill>
                  <a:schemeClr val="tx1"/>
                </a:solidFill>
                <a:latin typeface="Calibri" pitchFamily="34" charset="0"/>
                <a:ea typeface="ＭＳ Ｐゴシック" pitchFamily="34" charset="-128"/>
                <a:cs typeface="+mn-cs"/>
              </a:rPr>
              <a:t>autonomy needs</a:t>
            </a:r>
            <a:r>
              <a:rPr lang="en-NZ" sz="1600" kern="1200" dirty="0" smtClean="0">
                <a:solidFill>
                  <a:schemeClr val="tx1"/>
                </a:solidFill>
                <a:latin typeface="Calibri" pitchFamily="34" charset="0"/>
                <a:ea typeface="ＭＳ Ｐゴシック" pitchFamily="34" charset="-128"/>
                <a:cs typeface="+mn-cs"/>
              </a:rPr>
              <a:t> of participants within the Case Study One context. </a:t>
            </a:r>
          </a:p>
          <a:p>
            <a:pPr marL="88900" indent="-88900">
              <a:spcBef>
                <a:spcPct val="50000"/>
              </a:spcBef>
              <a:buFontTx/>
              <a:buNone/>
            </a:pPr>
            <a:endParaRPr lang="en-NZ" sz="1600" dirty="0" smtClean="0"/>
          </a:p>
          <a:p>
            <a:pPr marL="88900" indent="-88900">
              <a:spcBef>
                <a:spcPct val="50000"/>
              </a:spcBef>
              <a:buFontTx/>
              <a:buNone/>
            </a:pPr>
            <a:r>
              <a:rPr lang="en-NZ" sz="1600" dirty="0" smtClean="0"/>
              <a:t>Complexity is also highlighted here as some factors that supported motivation for some learners undermined it for others</a:t>
            </a:r>
          </a:p>
          <a:p>
            <a:pPr marL="88900" indent="-88900">
              <a:spcBef>
                <a:spcPct val="50000"/>
              </a:spcBef>
              <a:buFontTx/>
              <a:buNone/>
            </a:pPr>
            <a:r>
              <a:rPr lang="en-NZ" sz="1600" dirty="0" smtClean="0"/>
              <a:t>e.g. the same guidelines and expectations were perceived as supportive of competence needs by some learners in CS1 but undermining by others; collective and self-efficacy were other important influences factors here</a:t>
            </a:r>
            <a:endParaRPr lang="en-NZ" sz="16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685800" y="955675"/>
            <a:ext cx="5486400" cy="8031163"/>
          </a:xfrm>
        </p:spPr>
        <p:txBody>
          <a:bodyPr/>
          <a:lstStyle/>
          <a:p>
            <a:r>
              <a:rPr lang="en-NZ" sz="1600" b="1" kern="1200" dirty="0" smtClean="0">
                <a:solidFill>
                  <a:schemeClr val="tx1"/>
                </a:solidFill>
                <a:latin typeface="Calibri" pitchFamily="34" charset="0"/>
                <a:ea typeface="ＭＳ Ｐゴシック" pitchFamily="34" charset="-128"/>
                <a:cs typeface="+mn-cs"/>
              </a:rPr>
              <a:t>Implications</a:t>
            </a:r>
            <a:r>
              <a:rPr lang="en-NZ" sz="1600" kern="1200" dirty="0" smtClean="0">
                <a:solidFill>
                  <a:schemeClr val="tx1"/>
                </a:solidFill>
                <a:latin typeface="Calibri" pitchFamily="34" charset="0"/>
                <a:ea typeface="ＭＳ Ｐゴシック" pitchFamily="34" charset="-128"/>
                <a:cs typeface="+mn-cs"/>
              </a:rPr>
              <a:t>:</a:t>
            </a:r>
          </a:p>
          <a:p>
            <a:pPr>
              <a:buFont typeface="Arial" pitchFamily="34" charset="0"/>
              <a:buChar char="•"/>
            </a:pPr>
            <a:r>
              <a:rPr lang="en-NZ" sz="1600" kern="1200" dirty="0" smtClean="0">
                <a:solidFill>
                  <a:schemeClr val="tx1"/>
                </a:solidFill>
                <a:latin typeface="Calibri" pitchFamily="34" charset="0"/>
                <a:ea typeface="ＭＳ Ｐゴシック" pitchFamily="34" charset="-128"/>
                <a:cs typeface="+mn-cs"/>
              </a:rPr>
              <a:t>There’s a need to move away from simplistic notions</a:t>
            </a:r>
            <a:r>
              <a:rPr lang="en-NZ" sz="1600" kern="1200" baseline="0" dirty="0" smtClean="0">
                <a:solidFill>
                  <a:schemeClr val="tx1"/>
                </a:solidFill>
                <a:latin typeface="Calibri" pitchFamily="34" charset="0"/>
                <a:ea typeface="ＭＳ Ｐゴシック" pitchFamily="34" charset="-128"/>
                <a:cs typeface="+mn-cs"/>
              </a:rPr>
              <a:t> of motivation to a view that encompasses its complexity, multidimensional and changing nature</a:t>
            </a:r>
          </a:p>
          <a:p>
            <a:pPr>
              <a:buFont typeface="Arial" pitchFamily="34" charset="0"/>
              <a:buChar char="•"/>
            </a:pPr>
            <a:r>
              <a:rPr lang="en-NZ" sz="1600" kern="1200" dirty="0" smtClean="0">
                <a:solidFill>
                  <a:schemeClr val="tx1"/>
                </a:solidFill>
                <a:latin typeface="Calibri" pitchFamily="34" charset="0"/>
                <a:ea typeface="ＭＳ Ｐゴシック" pitchFamily="34" charset="-128"/>
                <a:cs typeface="+mn-cs"/>
              </a:rPr>
              <a:t>Because the meaning, relevance and value of the task emerged as just as importan</a:t>
            </a:r>
            <a:r>
              <a:rPr lang="en-NZ" sz="1600" dirty="0" smtClean="0"/>
              <a:t>t as the enjoyment/interest, means online educators have can support the expression quality motivation among learners</a:t>
            </a:r>
          </a:p>
          <a:p>
            <a:pPr marL="85725" indent="-85725">
              <a:buFont typeface="Arial" pitchFamily="34" charset="0"/>
              <a:buChar char="•"/>
            </a:pPr>
            <a:r>
              <a:rPr lang="en-NZ" sz="1600" dirty="0" smtClean="0"/>
              <a:t>These contextual findings are not intended to be used as a definitive list or a set of prescriptions. Nor will all factors affect all people in all contexts. </a:t>
            </a:r>
          </a:p>
          <a:p>
            <a:pPr marL="85725" indent="-85725">
              <a:buFont typeface="Arial" pitchFamily="34" charset="0"/>
              <a:buChar char="•"/>
            </a:pPr>
            <a:r>
              <a:rPr lang="en-NZ" sz="1600" dirty="0" smtClean="0"/>
              <a:t>provide a </a:t>
            </a:r>
            <a:r>
              <a:rPr lang="en-NZ" sz="1600" i="1" dirty="0" smtClean="0"/>
              <a:t>starting point for online practitioners to re-consider their practice</a:t>
            </a:r>
            <a:r>
              <a:rPr lang="en-NZ" sz="1600" dirty="0" smtClean="0"/>
              <a:t> from the perspective of nurturing the psychological needs of learners and </a:t>
            </a:r>
          </a:p>
          <a:p>
            <a:pPr marL="85725" indent="-85725">
              <a:buFont typeface="Arial" pitchFamily="34" charset="0"/>
              <a:buChar char="•"/>
            </a:pPr>
            <a:r>
              <a:rPr lang="en-NZ" sz="1600" dirty="0" smtClean="0"/>
              <a:t>in doing so creating the conditions necessary to encourage the emergence of more self-determined motivation.</a:t>
            </a:r>
          </a:p>
          <a:p>
            <a:r>
              <a:rPr lang="en-NZ" sz="1600" kern="1200" dirty="0" smtClean="0">
                <a:solidFill>
                  <a:schemeClr val="tx1"/>
                </a:solidFill>
                <a:latin typeface="Calibri" pitchFamily="34" charset="0"/>
                <a:ea typeface="ＭＳ Ｐゴシック" pitchFamily="34" charset="-128"/>
                <a:cs typeface="+mn-cs"/>
              </a:rP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685800" y="955675"/>
            <a:ext cx="5486400" cy="8031163"/>
          </a:xfrm>
        </p:spPr>
        <p:txBody>
          <a:bodyPr/>
          <a:lstStyle/>
          <a:p>
            <a:r>
              <a:rPr lang="en-NZ" sz="1400" b="1" kern="1200" dirty="0" smtClean="0">
                <a:solidFill>
                  <a:schemeClr val="tx1"/>
                </a:solidFill>
                <a:latin typeface="Calibri" pitchFamily="34" charset="0"/>
                <a:ea typeface="ＭＳ Ｐゴシック" pitchFamily="34" charset="-128"/>
                <a:cs typeface="+mn-cs"/>
              </a:rPr>
              <a:t>Implications</a:t>
            </a:r>
            <a:r>
              <a:rPr lang="en-NZ" sz="1200" kern="1200" dirty="0" smtClean="0">
                <a:solidFill>
                  <a:schemeClr val="tx1"/>
                </a:solidFill>
                <a:latin typeface="Calibri" pitchFamily="34" charset="0"/>
                <a:ea typeface="ＭＳ Ｐゴシック" pitchFamily="34" charset="-128"/>
                <a:cs typeface="+mn-cs"/>
              </a:rPr>
              <a:t>: cont’d</a:t>
            </a:r>
          </a:p>
          <a:p>
            <a:pPr marL="85725" indent="-85725">
              <a:buFont typeface="Arial" pitchFamily="34" charset="0"/>
              <a:buChar char="•"/>
            </a:pPr>
            <a:r>
              <a:rPr lang="en-NZ" sz="1600" i="1" kern="1200" dirty="0" smtClean="0">
                <a:solidFill>
                  <a:schemeClr val="tx1"/>
                </a:solidFill>
                <a:latin typeface="Calibri" pitchFamily="34" charset="0"/>
                <a:ea typeface="ＭＳ Ｐゴシック" pitchFamily="34" charset="-128"/>
                <a:cs typeface="+mn-cs"/>
              </a:rPr>
              <a:t>crucial motivational role played by the teachers</a:t>
            </a:r>
            <a:r>
              <a:rPr lang="en-NZ" sz="1600" kern="1200" dirty="0" smtClean="0">
                <a:solidFill>
                  <a:schemeClr val="tx1"/>
                </a:solidFill>
                <a:latin typeface="Calibri" pitchFamily="34" charset="0"/>
                <a:ea typeface="ＭＳ Ｐゴシック" pitchFamily="34" charset="-128"/>
                <a:cs typeface="+mn-cs"/>
              </a:rPr>
              <a:t> </a:t>
            </a:r>
          </a:p>
          <a:p>
            <a:pPr marL="85725" indent="-85725">
              <a:buFont typeface="Arial" pitchFamily="34" charset="0"/>
              <a:buChar char="•"/>
            </a:pPr>
            <a:r>
              <a:rPr lang="en-NZ" sz="1600" kern="1200" dirty="0" smtClean="0">
                <a:solidFill>
                  <a:schemeClr val="tx1"/>
                </a:solidFill>
                <a:latin typeface="Calibri" pitchFamily="34" charset="0"/>
                <a:ea typeface="ＭＳ Ｐゴシック" pitchFamily="34" charset="-128"/>
                <a:cs typeface="+mn-cs"/>
              </a:rPr>
              <a:t>Specifically, the ways in which the teachers were able to support the competence and autonomy needs of learners, in particular, emerged as important considerations. </a:t>
            </a:r>
          </a:p>
          <a:p>
            <a:pPr marL="85725" indent="-85725">
              <a:buFont typeface="Arial" pitchFamily="34" charset="0"/>
              <a:buChar char="•"/>
            </a:pPr>
            <a:endParaRPr lang="en-NZ" sz="1600" kern="1200" dirty="0" smtClean="0">
              <a:solidFill>
                <a:schemeClr val="tx1"/>
              </a:solidFill>
              <a:latin typeface="Calibri" pitchFamily="34" charset="0"/>
              <a:ea typeface="ＭＳ Ｐゴシック" pitchFamily="34" charset="-128"/>
              <a:cs typeface="+mn-cs"/>
            </a:endParaRPr>
          </a:p>
          <a:p>
            <a:pPr marL="85725" indent="-85725">
              <a:buFont typeface="Arial" pitchFamily="34" charset="0"/>
              <a:buChar char="•"/>
            </a:pPr>
            <a:r>
              <a:rPr lang="en-NZ" sz="1600" kern="1200" dirty="0" smtClean="0">
                <a:solidFill>
                  <a:schemeClr val="tx1"/>
                </a:solidFill>
                <a:latin typeface="Calibri" pitchFamily="34" charset="0"/>
                <a:ea typeface="ＭＳ Ｐゴシック" pitchFamily="34" charset="-128"/>
                <a:cs typeface="+mn-cs"/>
              </a:rPr>
              <a:t>occurred both directly:</a:t>
            </a:r>
          </a:p>
          <a:p>
            <a:pPr marL="85725" indent="-85725">
              <a:buFont typeface="Arial" pitchFamily="34" charset="0"/>
              <a:buChar char="•"/>
            </a:pPr>
            <a:r>
              <a:rPr lang="en-NZ" sz="1600" kern="1200" dirty="0" smtClean="0">
                <a:solidFill>
                  <a:schemeClr val="tx1"/>
                </a:solidFill>
                <a:latin typeface="Calibri" pitchFamily="34" charset="0"/>
                <a:ea typeface="ＭＳ Ｐゴシック" pitchFamily="34" charset="-128"/>
                <a:cs typeface="+mn-cs"/>
              </a:rPr>
              <a:t>encompassing the ways in which the teachers met these needs throughout the learning activity</a:t>
            </a:r>
          </a:p>
          <a:p>
            <a:pPr marL="85725" indent="-85725">
              <a:buFont typeface="Arial" pitchFamily="34" charset="0"/>
              <a:buChar char="•"/>
            </a:pPr>
            <a:r>
              <a:rPr lang="en-NZ" sz="1600" kern="1200" dirty="0" smtClean="0">
                <a:solidFill>
                  <a:schemeClr val="tx1"/>
                </a:solidFill>
                <a:latin typeface="Calibri" pitchFamily="34" charset="0"/>
                <a:ea typeface="ＭＳ Ｐゴシック" pitchFamily="34" charset="-128"/>
                <a:cs typeface="+mn-cs"/>
              </a:rPr>
              <a:t>indirectly via the nature and organisation of the learning activities themselves. </a:t>
            </a:r>
          </a:p>
          <a:p>
            <a:r>
              <a:rPr lang="en-NZ" sz="1600" kern="1200" dirty="0" smtClean="0">
                <a:solidFill>
                  <a:schemeClr val="tx1"/>
                </a:solidFill>
                <a:latin typeface="Calibri" pitchFamily="34" charset="0"/>
                <a:ea typeface="ＭＳ Ｐゴシック" pitchFamily="34" charset="-128"/>
                <a:cs typeface="+mn-cs"/>
              </a:rPr>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802799"/>
            <a:ext cx="5486400" cy="8184038"/>
          </a:xfrm>
        </p:spPr>
        <p:txBody>
          <a:bodyPr>
            <a:normAutofit/>
          </a:bodyPr>
          <a:lstStyle/>
          <a:p>
            <a:endParaRPr lang="en-NZ" baseline="0" dirty="0" smtClean="0"/>
          </a:p>
          <a:p>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B5073E5F-3EE5-4DBC-8A88-F1F9740CDBB5}" type="slidenum">
              <a:rPr lang="en-NZ" smtClean="0"/>
              <a:pPr/>
              <a:t>19</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573274"/>
            <a:ext cx="5486400" cy="8413564"/>
          </a:xfrm>
        </p:spPr>
        <p:txBody>
          <a:bodyPr>
            <a:noAutofit/>
          </a:bodyPr>
          <a:lstStyle/>
          <a:p>
            <a:pPr marL="228600" indent="-228600">
              <a:buNone/>
            </a:pPr>
            <a:r>
              <a:rPr lang="en-NZ" sz="1400" baseline="0" dirty="0" smtClean="0"/>
              <a:t>Straw</a:t>
            </a:r>
            <a:r>
              <a:rPr lang="en-NZ" sz="1400" dirty="0" smtClean="0"/>
              <a:t> poll – set up in Connect</a:t>
            </a:r>
          </a:p>
          <a:p>
            <a:pPr marL="228600" indent="-228600">
              <a:buNone/>
            </a:pPr>
            <a:endParaRPr lang="en-NZ" sz="1400" dirty="0" smtClean="0"/>
          </a:p>
          <a:p>
            <a:pPr marL="228600" indent="-228600">
              <a:buNone/>
            </a:pPr>
            <a:r>
              <a:rPr lang="en-NZ" sz="1400" dirty="0" smtClean="0"/>
              <a:t>Motivation to learn is mostly determined by</a:t>
            </a:r>
          </a:p>
          <a:p>
            <a:pPr marL="342900" indent="-342900">
              <a:buAutoNum type="arabicPeriod"/>
            </a:pPr>
            <a:r>
              <a:rPr lang="en-NZ" sz="1400" dirty="0" smtClean="0"/>
              <a:t>The individual</a:t>
            </a:r>
          </a:p>
          <a:p>
            <a:pPr marL="342900" indent="-342900">
              <a:buAutoNum type="arabicPeriod"/>
            </a:pPr>
            <a:r>
              <a:rPr lang="en-NZ" sz="1400" dirty="0" smtClean="0"/>
              <a:t>The learning environment</a:t>
            </a:r>
          </a:p>
          <a:p>
            <a:pPr marL="342900" indent="-342900">
              <a:buAutoNum type="arabicPeriod"/>
            </a:pPr>
            <a:r>
              <a:rPr lang="en-NZ" sz="1400" dirty="0" smtClean="0"/>
              <a:t>A combination of the learner and the learning environment</a:t>
            </a:r>
          </a:p>
          <a:p>
            <a:pPr marL="342900" indent="-342900">
              <a:buAutoNum type="arabicPeriod"/>
            </a:pPr>
            <a:r>
              <a:rPr lang="en-NZ" sz="1400" dirty="0" smtClean="0"/>
              <a:t>Something else</a:t>
            </a:r>
          </a:p>
          <a:p>
            <a:pPr defTabSz="914400" fontAlgn="auto">
              <a:spcBef>
                <a:spcPts val="0"/>
              </a:spcBef>
              <a:spcAft>
                <a:spcPts val="0"/>
              </a:spcAft>
              <a:defRPr/>
            </a:pPr>
            <a:endParaRPr lang="en-NZ" sz="1400" dirty="0" smtClean="0"/>
          </a:p>
          <a:p>
            <a:pPr defTabSz="914400" fontAlgn="auto">
              <a:spcBef>
                <a:spcPts val="0"/>
              </a:spcBef>
              <a:spcAft>
                <a:spcPts val="0"/>
              </a:spcAft>
              <a:defRPr/>
            </a:pPr>
            <a:r>
              <a:rPr lang="en-NZ" sz="1400" dirty="0" smtClean="0"/>
              <a:t>Motivation has been viewed both as a general disposition ( or individual trait) and a situation specific state  (which is induced by the environment). </a:t>
            </a:r>
          </a:p>
          <a:p>
            <a:pPr defTabSz="914400" fontAlgn="auto">
              <a:spcBef>
                <a:spcPts val="0"/>
              </a:spcBef>
              <a:spcAft>
                <a:spcPts val="0"/>
              </a:spcAft>
              <a:defRPr/>
            </a:pPr>
            <a:endParaRPr lang="en-NZ" sz="1400" dirty="0" smtClean="0"/>
          </a:p>
          <a:p>
            <a:pPr defTabSz="914400" fontAlgn="auto">
              <a:spcBef>
                <a:spcPts val="0"/>
              </a:spcBef>
              <a:spcAft>
                <a:spcPts val="0"/>
              </a:spcAft>
              <a:defRPr/>
            </a:pPr>
            <a:r>
              <a:rPr lang="en-NZ" sz="1400" dirty="0" smtClean="0"/>
              <a:t>I’m sure we’ve all come across:</a:t>
            </a:r>
          </a:p>
          <a:p>
            <a:pPr defTabSz="914400" fontAlgn="auto">
              <a:spcBef>
                <a:spcPts val="0"/>
              </a:spcBef>
              <a:spcAft>
                <a:spcPts val="0"/>
              </a:spcAft>
              <a:defRPr/>
            </a:pPr>
            <a:endParaRPr lang="en-NZ" sz="1400" dirty="0" smtClean="0"/>
          </a:p>
          <a:p>
            <a:pPr defTabSz="914400" fontAlgn="auto">
              <a:spcBef>
                <a:spcPts val="0"/>
              </a:spcBef>
              <a:spcAft>
                <a:spcPts val="0"/>
              </a:spcAft>
              <a:buFont typeface="Arial" pitchFamily="34" charset="0"/>
              <a:buChar char="•"/>
              <a:defRPr/>
            </a:pPr>
            <a:r>
              <a:rPr lang="en-NZ" sz="1400" dirty="0" smtClean="0"/>
              <a:t>people who typically show high levels of motivation to learn and achieve.</a:t>
            </a:r>
          </a:p>
          <a:p>
            <a:pPr defTabSz="914400" fontAlgn="auto">
              <a:spcBef>
                <a:spcPts val="0"/>
              </a:spcBef>
              <a:spcAft>
                <a:spcPts val="0"/>
              </a:spcAft>
              <a:buFont typeface="Arial" pitchFamily="34" charset="0"/>
              <a:buNone/>
              <a:defRPr/>
            </a:pPr>
            <a:endParaRPr lang="en-NZ" sz="1400" dirty="0" smtClean="0"/>
          </a:p>
          <a:p>
            <a:pPr defTabSz="914400" fontAlgn="auto">
              <a:spcBef>
                <a:spcPts val="0"/>
              </a:spcBef>
              <a:spcAft>
                <a:spcPts val="0"/>
              </a:spcAft>
              <a:buFont typeface="Arial" pitchFamily="34" charset="0"/>
              <a:buChar char="•"/>
              <a:defRPr/>
            </a:pPr>
            <a:r>
              <a:rPr lang="en-NZ" sz="1400" dirty="0" smtClean="0"/>
              <a:t>While others only appear motivated when their interest has been aroused and they see the activity as being enjoyable or useful.</a:t>
            </a:r>
          </a:p>
          <a:p>
            <a:pPr marL="228600" indent="-228600">
              <a:buNone/>
            </a:pPr>
            <a:endParaRPr lang="en-NZ" sz="1400" baseline="0" dirty="0" smtClean="0"/>
          </a:p>
          <a:p>
            <a:pPr marL="228600" indent="-228600">
              <a:buNone/>
            </a:pPr>
            <a:r>
              <a:rPr lang="en-NZ" sz="1400" dirty="0" smtClean="0"/>
              <a:t>Most contemporary theories of motivation :</a:t>
            </a:r>
            <a:endParaRPr lang="en-NZ" sz="1400" baseline="0" dirty="0" smtClean="0"/>
          </a:p>
          <a:p>
            <a:pPr marL="228600" indent="-228600">
              <a:buFont typeface="Arial" pitchFamily="34" charset="0"/>
              <a:buChar char="•"/>
            </a:pPr>
            <a:r>
              <a:rPr lang="en-NZ" sz="1400" dirty="0" smtClean="0"/>
              <a:t>link it to individuals’ cognitive and affective processes such as thoughts, beliefs and goals</a:t>
            </a:r>
            <a:endParaRPr lang="en-NZ" sz="1400" baseline="0" dirty="0" smtClean="0"/>
          </a:p>
          <a:p>
            <a:pPr marL="228600" indent="-228600"/>
            <a:r>
              <a:rPr lang="en-NZ" sz="1400" baseline="0" dirty="0" smtClean="0"/>
              <a:t>Acknowledge that motivation </a:t>
            </a:r>
          </a:p>
          <a:p>
            <a:pPr marL="228600" indent="-228600">
              <a:buFont typeface="Arial" pitchFamily="34" charset="0"/>
              <a:buChar char="•"/>
            </a:pPr>
            <a:r>
              <a:rPr lang="en-NZ" sz="1400" baseline="0" dirty="0" smtClean="0"/>
              <a:t>is complex (there are a myriad of reasons why people engage and participate)</a:t>
            </a:r>
          </a:p>
          <a:p>
            <a:pPr marL="228600" indent="-228600">
              <a:buFont typeface="Arial" pitchFamily="34" charset="0"/>
              <a:buChar char="•"/>
            </a:pPr>
            <a:r>
              <a:rPr lang="en-NZ" sz="1400" baseline="0" dirty="0" smtClean="0"/>
              <a:t>is not just about the individual (certain influences within the environment supported its expression)</a:t>
            </a:r>
          </a:p>
          <a:p>
            <a:pPr marL="228600" indent="-228600">
              <a:buFont typeface="Arial" pitchFamily="34" charset="0"/>
              <a:buChar char="•"/>
            </a:pPr>
            <a:r>
              <a:rPr lang="en-NZ" sz="1400" dirty="0" smtClean="0"/>
              <a:t>And equally</a:t>
            </a:r>
            <a:r>
              <a:rPr lang="en-NZ" sz="1400" baseline="0" dirty="0" smtClean="0"/>
              <a:t> is not just about the environment (not all people find the same context/situation engaging)</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4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sz="1400" b="1" baseline="0" dirty="0" smtClean="0"/>
              <a:t>Most often motivation is a complex , interactive mix of individual and contextual influences</a:t>
            </a:r>
            <a:r>
              <a:rPr lang="en-NZ" sz="1400" baseline="0" dirty="0" smtClean="0"/>
              <a:t>.</a:t>
            </a:r>
            <a:endParaRPr lang="en-NZ" sz="1400" dirty="0" smtClean="0"/>
          </a:p>
          <a:p>
            <a:pPr marL="177800" indent="-177800"/>
            <a:endParaRPr lang="en-NZ" sz="1400" dirty="0" smtClean="0"/>
          </a:p>
        </p:txBody>
      </p:sp>
      <p:sp>
        <p:nvSpPr>
          <p:cNvPr id="4" name="Slide Number Placeholder 3"/>
          <p:cNvSpPr>
            <a:spLocks noGrp="1"/>
          </p:cNvSpPr>
          <p:nvPr>
            <p:ph type="sldNum" sz="quarter" idx="10"/>
          </p:nvPr>
        </p:nvSpPr>
        <p:spPr/>
        <p:txBody>
          <a:bodyPr/>
          <a:lstStyle/>
          <a:p>
            <a:fld id="{B5073E5F-3EE5-4DBC-8A88-F1F9740CDBB5}" type="slidenum">
              <a:rPr lang="en-NZ" smtClean="0"/>
              <a:pPr/>
              <a:t>2</a:t>
            </a:fld>
            <a:endParaRPr lang="en-NZ"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802799"/>
            <a:ext cx="5486400" cy="8184038"/>
          </a:xfrm>
        </p:spPr>
        <p:txBody>
          <a:bodyPr>
            <a:normAutofit/>
          </a:bodyPr>
          <a:lstStyle/>
          <a:p>
            <a:endParaRPr lang="en-NZ" baseline="0" dirty="0" smtClean="0"/>
          </a:p>
          <a:p>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B5073E5F-3EE5-4DBC-8A88-F1F9740CDBB5}" type="slidenum">
              <a:rPr lang="en-NZ" smtClean="0"/>
              <a:pPr/>
              <a:t>20</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573274"/>
            <a:ext cx="5486400" cy="8413564"/>
          </a:xfrm>
        </p:spPr>
        <p:txBody>
          <a:bodyPr>
            <a:normAutofit/>
          </a:bodyPr>
          <a:lstStyle/>
          <a:p>
            <a:r>
              <a:rPr lang="en-NZ" sz="1600" dirty="0" smtClean="0"/>
              <a:t>In terms of a definition, </a:t>
            </a:r>
            <a:r>
              <a:rPr lang="en-NZ" sz="1600" dirty="0" err="1" smtClean="0"/>
              <a:t>Jere</a:t>
            </a:r>
            <a:r>
              <a:rPr lang="en-NZ" sz="1600" dirty="0" smtClean="0"/>
              <a:t> Brophy (a well-known researcher in the field of motivation and learning)  defines</a:t>
            </a:r>
            <a:r>
              <a:rPr lang="en-NZ" sz="1600" baseline="0" dirty="0" smtClean="0"/>
              <a:t> it in this way:</a:t>
            </a:r>
            <a:endParaRPr lang="en-NZ" sz="1600" dirty="0" smtClean="0"/>
          </a:p>
          <a:p>
            <a:endParaRPr lang="en-NZ" sz="1600" dirty="0" smtClean="0"/>
          </a:p>
          <a:p>
            <a:r>
              <a:rPr lang="en-NZ" sz="1600" dirty="0" smtClean="0"/>
              <a:t>Motivation is concerned with:</a:t>
            </a:r>
          </a:p>
          <a:p>
            <a:endParaRPr lang="en-NZ" sz="1600" dirty="0" smtClean="0"/>
          </a:p>
          <a:p>
            <a:pPr>
              <a:buFont typeface="Arial" pitchFamily="34" charset="0"/>
              <a:buChar char="•"/>
            </a:pPr>
            <a:r>
              <a:rPr lang="en-NZ" sz="1600" dirty="0" smtClean="0"/>
              <a:t> what gets us going</a:t>
            </a:r>
          </a:p>
          <a:p>
            <a:pPr>
              <a:buFont typeface="Arial" pitchFamily="34" charset="0"/>
              <a:buChar char="•"/>
            </a:pPr>
            <a:endParaRPr lang="en-NZ" sz="1600" dirty="0" smtClean="0"/>
          </a:p>
          <a:p>
            <a:pPr>
              <a:buFont typeface="Arial" pitchFamily="34" charset="0"/>
              <a:buChar char="•"/>
            </a:pPr>
            <a:r>
              <a:rPr lang="en-NZ" sz="1600" dirty="0" smtClean="0"/>
              <a:t>what keeps us going</a:t>
            </a:r>
          </a:p>
          <a:p>
            <a:pPr>
              <a:buFont typeface="Arial" pitchFamily="34" charset="0"/>
              <a:buChar char="•"/>
            </a:pPr>
            <a:endParaRPr lang="en-NZ" sz="1600" dirty="0" smtClean="0"/>
          </a:p>
          <a:p>
            <a:pPr>
              <a:buFont typeface="Arial" pitchFamily="34" charset="0"/>
              <a:buChar char="•"/>
            </a:pPr>
            <a:r>
              <a:rPr lang="en-NZ" sz="1600" dirty="0" smtClean="0"/>
              <a:t>why we engage in particular courses of action</a:t>
            </a:r>
          </a:p>
          <a:p>
            <a:pPr>
              <a:buFont typeface="Arial" pitchFamily="34" charset="0"/>
              <a:buChar char="•"/>
            </a:pPr>
            <a:endParaRPr lang="en-NZ" sz="1600" dirty="0" smtClean="0"/>
          </a:p>
          <a:p>
            <a:pPr>
              <a:buFont typeface="Arial" pitchFamily="34" charset="0"/>
              <a:buChar char="•"/>
            </a:pPr>
            <a:r>
              <a:rPr lang="en-NZ" sz="1600" dirty="0" smtClean="0"/>
              <a:t>our level of commitment and effort, and</a:t>
            </a:r>
          </a:p>
          <a:p>
            <a:pPr>
              <a:buFont typeface="Arial" pitchFamily="34" charset="0"/>
              <a:buNone/>
            </a:pPr>
            <a:endParaRPr lang="en-NZ" sz="1600" dirty="0" smtClean="0"/>
          </a:p>
          <a:p>
            <a:pPr>
              <a:buFont typeface="Arial" pitchFamily="34" charset="0"/>
              <a:buChar char="•"/>
            </a:pPr>
            <a:r>
              <a:rPr lang="en-NZ" sz="1600" dirty="0" smtClean="0"/>
              <a:t>whether we stick at a task even when there are setbacks along the way.</a:t>
            </a:r>
          </a:p>
          <a:p>
            <a:endParaRPr lang="en-NZ" sz="1600" dirty="0" smtClean="0"/>
          </a:p>
          <a:p>
            <a:r>
              <a:rPr lang="en-NZ" sz="1600" b="1" baseline="0" dirty="0" smtClean="0"/>
              <a:t>Motivation </a:t>
            </a:r>
            <a:r>
              <a:rPr lang="en-NZ" sz="1600" baseline="0" dirty="0" smtClean="0"/>
              <a:t>has also been described as </a:t>
            </a:r>
            <a:r>
              <a:rPr lang="en-NZ" sz="1600" b="1" baseline="0" dirty="0" smtClean="0"/>
              <a:t>the engine of learning </a:t>
            </a:r>
            <a:r>
              <a:rPr lang="en-NZ" sz="1600" baseline="0" dirty="0" smtClean="0"/>
              <a:t> and is important</a:t>
            </a:r>
            <a:r>
              <a:rPr lang="en-NZ" sz="1600" dirty="0" smtClean="0"/>
              <a:t> because</a:t>
            </a:r>
            <a:r>
              <a:rPr lang="en-NZ" sz="1600" baseline="0" dirty="0" smtClean="0"/>
              <a:t> </a:t>
            </a:r>
            <a:r>
              <a:rPr lang="en-NZ" sz="1600" dirty="0" smtClean="0"/>
              <a:t>research shows that high quality motivation is associated with learners’ willingness to</a:t>
            </a:r>
          </a:p>
          <a:p>
            <a:pPr marL="88900" indent="-88900">
              <a:spcBef>
                <a:spcPct val="50000"/>
              </a:spcBef>
            </a:pPr>
            <a:r>
              <a:rPr lang="en-NZ" sz="1600" dirty="0" smtClean="0"/>
              <a:t>		- undertake challenging activities</a:t>
            </a:r>
          </a:p>
          <a:p>
            <a:pPr marL="88900" indent="-88900">
              <a:spcBef>
                <a:spcPct val="50000"/>
              </a:spcBef>
            </a:pPr>
            <a:r>
              <a:rPr lang="en-NZ" sz="1600" dirty="0" smtClean="0"/>
              <a:t>		- be actively engaged and enjoy learning </a:t>
            </a:r>
          </a:p>
          <a:p>
            <a:pPr marL="88900" indent="-88900">
              <a:spcBef>
                <a:spcPct val="50000"/>
              </a:spcBef>
            </a:pPr>
            <a:r>
              <a:rPr lang="en-NZ" sz="1600" dirty="0" smtClean="0"/>
              <a:t>		- adopt a deep approach to learning and</a:t>
            </a:r>
          </a:p>
          <a:p>
            <a:pPr marL="447675" indent="-447675">
              <a:spcBef>
                <a:spcPct val="50000"/>
              </a:spcBef>
            </a:pPr>
            <a:r>
              <a:rPr lang="en-NZ" sz="1600" dirty="0" smtClean="0"/>
              <a:t>    	- exhibit enhanced performance, persistence, and creativity</a:t>
            </a:r>
            <a:endParaRPr lang="en-NZ" sz="1600" baseline="0" dirty="0" smtClean="0"/>
          </a:p>
          <a:p>
            <a:endParaRPr lang="en-NZ" sz="1600" dirty="0" smtClean="0"/>
          </a:p>
          <a:p>
            <a:endParaRPr lang="en-NZ" sz="1600" dirty="0" smtClean="0"/>
          </a:p>
          <a:p>
            <a:endParaRPr lang="en-NZ" sz="1600" dirty="0" smtClean="0"/>
          </a:p>
          <a:p>
            <a:pPr>
              <a:buFont typeface="Arial" pitchFamily="34" charset="0"/>
              <a:buChar char="•"/>
            </a:pPr>
            <a:endParaRPr lang="en-NZ" sz="1600" dirty="0" smtClean="0"/>
          </a:p>
          <a:p>
            <a:endParaRPr lang="en-NZ" sz="1600" dirty="0" smtClean="0"/>
          </a:p>
          <a:p>
            <a:endParaRPr lang="en-NZ" sz="1600" dirty="0"/>
          </a:p>
        </p:txBody>
      </p:sp>
      <p:sp>
        <p:nvSpPr>
          <p:cNvPr id="4" name="Slide Number Placeholder 3"/>
          <p:cNvSpPr>
            <a:spLocks noGrp="1"/>
          </p:cNvSpPr>
          <p:nvPr>
            <p:ph type="sldNum" sz="quarter" idx="10"/>
          </p:nvPr>
        </p:nvSpPr>
        <p:spPr/>
        <p:txBody>
          <a:bodyPr/>
          <a:lstStyle/>
          <a:p>
            <a:fld id="{B5073E5F-3EE5-4DBC-8A88-F1F9740CDBB5}" type="slidenum">
              <a:rPr lang="en-NZ" smtClean="0"/>
              <a:pPr/>
              <a:t>3</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otes Placeholder 2"/>
          <p:cNvSpPr>
            <a:spLocks noGrp="1"/>
          </p:cNvSpPr>
          <p:nvPr>
            <p:ph type="body" idx="1"/>
          </p:nvPr>
        </p:nvSpPr>
        <p:spPr bwMode="auto">
          <a:xfrm>
            <a:off x="685800" y="573484"/>
            <a:ext cx="5486400" cy="8413353"/>
          </a:xfrm>
          <a:noFill/>
        </p:spPr>
        <p:txBody>
          <a:bodyPr wrap="square" numCol="1" anchor="t" anchorCtr="0" compatLnSpc="1">
            <a:prstTxWarp prst="textNoShape">
              <a:avLst/>
            </a:prstTxWarp>
          </a:bodyPr>
          <a:lstStyle/>
          <a:p>
            <a:pPr>
              <a:spcBef>
                <a:spcPct val="0"/>
              </a:spcBef>
            </a:pPr>
            <a:r>
              <a:rPr lang="en-NZ" sz="1400" b="1" dirty="0" smtClean="0"/>
              <a:t>Brophy’s definition of motivation in the learning context.</a:t>
            </a:r>
          </a:p>
          <a:p>
            <a:pPr>
              <a:spcBef>
                <a:spcPct val="0"/>
              </a:spcBef>
            </a:pPr>
            <a:endParaRPr lang="en-NZ" sz="1400" b="1" dirty="0" smtClean="0"/>
          </a:p>
          <a:p>
            <a:pPr>
              <a:spcBef>
                <a:spcPct val="0"/>
              </a:spcBef>
            </a:pPr>
            <a:r>
              <a:rPr lang="en-NZ" sz="1400" dirty="0" smtClean="0"/>
              <a:t>Important distinction.</a:t>
            </a:r>
          </a:p>
          <a:p>
            <a:pPr>
              <a:spcBef>
                <a:spcPct val="0"/>
              </a:spcBef>
            </a:pPr>
            <a:endParaRPr lang="en-NZ" sz="1400" dirty="0" smtClean="0"/>
          </a:p>
          <a:p>
            <a:pPr>
              <a:spcBef>
                <a:spcPct val="0"/>
              </a:spcBef>
            </a:pPr>
            <a:endParaRPr lang="en-NZ" sz="1400" dirty="0" smtClean="0"/>
          </a:p>
          <a:p>
            <a:pPr>
              <a:spcBef>
                <a:spcPct val="0"/>
              </a:spcBef>
            </a:pPr>
            <a:endParaRPr lang="en-NZ" sz="1400"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5E9ACC-99CD-41FB-B779-7812E28B40A7}" type="slidenum">
              <a:rPr lang="en-NZ">
                <a:latin typeface="Arial" pitchFamily="34" charset="0"/>
                <a:ea typeface="ＭＳ Ｐゴシック"/>
                <a:cs typeface="ＭＳ Ｐゴシック"/>
              </a:rPr>
              <a:pPr/>
              <a:t>4</a:t>
            </a:fld>
            <a:endParaRPr lang="en-NZ">
              <a:latin typeface="Arial"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802800"/>
            <a:ext cx="5486400" cy="8184038"/>
          </a:xfrm>
        </p:spPr>
        <p:txBody>
          <a:bodyPr>
            <a:normAutofit/>
          </a:bodyPr>
          <a:lstStyle/>
          <a:p>
            <a:r>
              <a:rPr lang="en-NZ" sz="1600" dirty="0" smtClean="0"/>
              <a:t>Inherent in the definition is the notion that motivation is a process rather than an end result. </a:t>
            </a:r>
          </a:p>
          <a:p>
            <a:endParaRPr lang="en-NZ" sz="1600" dirty="0" smtClean="0"/>
          </a:p>
          <a:p>
            <a:r>
              <a:rPr lang="en-NZ" sz="1600" dirty="0" smtClean="0"/>
              <a:t>Which has implications in terms of measurement of motivation. </a:t>
            </a:r>
          </a:p>
          <a:p>
            <a:endParaRPr lang="en-NZ" sz="1600" dirty="0" smtClean="0"/>
          </a:p>
          <a:p>
            <a:r>
              <a:rPr lang="en-NZ" sz="1600" dirty="0" smtClean="0"/>
              <a:t>Because it cannot be observed directly it must be inferred from actions such as:</a:t>
            </a:r>
          </a:p>
          <a:p>
            <a:endParaRPr lang="en-NZ" sz="1600" dirty="0" smtClean="0"/>
          </a:p>
          <a:p>
            <a:pPr>
              <a:buFont typeface="Arial" pitchFamily="34" charset="0"/>
              <a:buChar char="•"/>
            </a:pPr>
            <a:r>
              <a:rPr lang="en-NZ" sz="1600" baseline="0" dirty="0" smtClean="0"/>
              <a:t>Choices</a:t>
            </a:r>
          </a:p>
          <a:p>
            <a:pPr>
              <a:buFont typeface="Arial" pitchFamily="34" charset="0"/>
              <a:buChar char="•"/>
            </a:pPr>
            <a:endParaRPr lang="en-NZ" sz="1600" baseline="0" dirty="0" smtClean="0"/>
          </a:p>
          <a:p>
            <a:pPr>
              <a:buFont typeface="Arial" pitchFamily="34" charset="0"/>
              <a:buChar char="•"/>
            </a:pPr>
            <a:r>
              <a:rPr lang="en-NZ" sz="1600" baseline="0" dirty="0" smtClean="0"/>
              <a:t>Effort</a:t>
            </a:r>
          </a:p>
          <a:p>
            <a:pPr>
              <a:buFont typeface="Arial" pitchFamily="34" charset="0"/>
              <a:buChar char="•"/>
            </a:pPr>
            <a:endParaRPr lang="en-NZ" sz="1600" baseline="0" dirty="0" smtClean="0"/>
          </a:p>
          <a:p>
            <a:pPr>
              <a:buFont typeface="Arial" pitchFamily="34" charset="0"/>
              <a:buChar char="•"/>
            </a:pPr>
            <a:r>
              <a:rPr lang="en-NZ" sz="1600" baseline="0" dirty="0" smtClean="0"/>
              <a:t>Persistence</a:t>
            </a:r>
          </a:p>
          <a:p>
            <a:pPr>
              <a:buFont typeface="Arial" pitchFamily="34" charset="0"/>
              <a:buChar char="•"/>
            </a:pPr>
            <a:endParaRPr lang="en-NZ" sz="1600" baseline="0" dirty="0" smtClean="0"/>
          </a:p>
          <a:p>
            <a:pPr>
              <a:buFont typeface="Arial" pitchFamily="34" charset="0"/>
              <a:buChar char="•"/>
            </a:pPr>
            <a:r>
              <a:rPr lang="en-NZ" sz="1600" baseline="0" dirty="0" smtClean="0"/>
              <a:t>Achievement </a:t>
            </a:r>
          </a:p>
          <a:p>
            <a:pPr>
              <a:buFont typeface="Arial" pitchFamily="34" charset="0"/>
              <a:buChar char="•"/>
            </a:pPr>
            <a:endParaRPr lang="en-NZ" sz="1600" baseline="0" dirty="0" smtClean="0"/>
          </a:p>
          <a:p>
            <a:pPr>
              <a:buFont typeface="Arial" pitchFamily="34" charset="0"/>
              <a:buChar char="•"/>
            </a:pPr>
            <a:r>
              <a:rPr lang="en-NZ" sz="1600" dirty="0" smtClean="0"/>
              <a:t>What individuals say about themselves</a:t>
            </a:r>
          </a:p>
          <a:p>
            <a:pPr>
              <a:buFont typeface="Arial" pitchFamily="34" charset="0"/>
              <a:buChar char="•"/>
            </a:pPr>
            <a:endParaRPr lang="en-NZ" sz="1600" dirty="0" smtClean="0"/>
          </a:p>
          <a:p>
            <a:pPr>
              <a:buFont typeface="Arial" pitchFamily="34" charset="0"/>
              <a:buChar char="•"/>
            </a:pPr>
            <a:endParaRPr lang="en-NZ" sz="1600" baseline="0" dirty="0" smtClean="0"/>
          </a:p>
          <a:p>
            <a:endParaRPr lang="en-NZ" baseline="0" dirty="0" smtClean="0"/>
          </a:p>
        </p:txBody>
      </p:sp>
      <p:sp>
        <p:nvSpPr>
          <p:cNvPr id="4" name="Slide Number Placeholder 3"/>
          <p:cNvSpPr>
            <a:spLocks noGrp="1"/>
          </p:cNvSpPr>
          <p:nvPr>
            <p:ph type="sldNum" sz="quarter" idx="10"/>
          </p:nvPr>
        </p:nvSpPr>
        <p:spPr/>
        <p:txBody>
          <a:bodyPr/>
          <a:lstStyle/>
          <a:p>
            <a:fld id="{B5073E5F-3EE5-4DBC-8A88-F1F9740CDBB5}" type="slidenum">
              <a:rPr lang="en-NZ" smtClean="0"/>
              <a:pPr/>
              <a:t>5</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649783"/>
            <a:ext cx="5486400" cy="8337055"/>
          </a:xfrm>
        </p:spPr>
        <p:txBody>
          <a:bodyPr>
            <a:normAutofit/>
          </a:bodyPr>
          <a:lstStyle/>
          <a:p>
            <a:r>
              <a:rPr lang="en-NZ" sz="1400" baseline="0" dirty="0" smtClean="0"/>
              <a:t>2 different kinds of decisions get made by individuals when deciding whether to engage or not.</a:t>
            </a:r>
          </a:p>
          <a:p>
            <a:endParaRPr lang="en-NZ" sz="1400" baseline="0" dirty="0" smtClean="0"/>
          </a:p>
          <a:p>
            <a:r>
              <a:rPr lang="en-NZ" sz="1400" baseline="0" dirty="0" smtClean="0"/>
              <a:t>These can be broadly categorised as responses to the following 2 questions:</a:t>
            </a:r>
          </a:p>
          <a:p>
            <a:endParaRPr lang="en-NZ" sz="1400" baseline="0" dirty="0" smtClean="0"/>
          </a:p>
          <a:p>
            <a:pPr>
              <a:buFont typeface="Arial" pitchFamily="34" charset="0"/>
              <a:buChar char="•"/>
            </a:pPr>
            <a:r>
              <a:rPr lang="en-NZ" sz="1400" baseline="0" dirty="0" smtClean="0"/>
              <a:t>Can I do it? (do I believe I posses the necessary skills, knowledge and abilities to complete this task successfully?)</a:t>
            </a:r>
          </a:p>
          <a:p>
            <a:endParaRPr lang="en-NZ" sz="1400" baseline="0" dirty="0" smtClean="0"/>
          </a:p>
          <a:p>
            <a:pPr>
              <a:buFont typeface="Arial" pitchFamily="34" charset="0"/>
              <a:buChar char="•"/>
            </a:pPr>
            <a:r>
              <a:rPr lang="en-NZ" sz="1400" baseline="0" dirty="0" smtClean="0"/>
              <a:t>Do I want to? (do I find this interesting, enjoyable,</a:t>
            </a:r>
            <a:r>
              <a:rPr lang="en-NZ" sz="1400" dirty="0" smtClean="0"/>
              <a:t> valuable, meaningful, important or necessary to want to take part. Or do I have to)?</a:t>
            </a:r>
            <a:endParaRPr lang="en-NZ" sz="1400" baseline="0" dirty="0" smtClean="0"/>
          </a:p>
          <a:p>
            <a:endParaRPr lang="en-NZ" sz="1400" baseline="0" dirty="0" smtClean="0"/>
          </a:p>
          <a:p>
            <a:r>
              <a:rPr lang="en-NZ" sz="1400" baseline="0" dirty="0" smtClean="0"/>
              <a:t>This is the case in a wide range of learning contexts  including </a:t>
            </a:r>
            <a:r>
              <a:rPr lang="en-NZ" sz="1400" dirty="0" smtClean="0"/>
              <a:t>tertiary online </a:t>
            </a:r>
            <a:r>
              <a:rPr lang="en-NZ" sz="1400" baseline="0" dirty="0" smtClean="0"/>
              <a:t>contexts.</a:t>
            </a:r>
          </a:p>
          <a:p>
            <a:endParaRPr lang="en-NZ" sz="1400" baseline="0" dirty="0" smtClean="0"/>
          </a:p>
          <a:p>
            <a:r>
              <a:rPr lang="en-NZ" sz="1400" baseline="0" dirty="0" smtClean="0"/>
              <a:t>There is no one overarching theory of motivation to learn, but there are several contemporary theories and models that are very helpful in unpacking the complexities of motivation.</a:t>
            </a:r>
          </a:p>
          <a:p>
            <a:endParaRPr lang="en-NZ"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sz="1400" baseline="0" dirty="0" smtClean="0"/>
              <a:t>Current theories essentially address one or both of these questions and a variety of them have been used to underpin research on motivation in online contexts.</a:t>
            </a:r>
          </a:p>
          <a:p>
            <a:endParaRPr lang="en-NZ" sz="1400" baseline="0" dirty="0" smtClean="0"/>
          </a:p>
          <a:p>
            <a:endParaRPr lang="en-NZ" baseline="0"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B5073E5F-3EE5-4DBC-8A88-F1F9740CDBB5}" type="slidenum">
              <a:rPr lang="en-NZ" smtClean="0"/>
              <a:pPr/>
              <a:t>6</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649783"/>
            <a:ext cx="5486400" cy="8337055"/>
          </a:xfrm>
        </p:spPr>
        <p:txBody>
          <a:bodyPr>
            <a:normAutofit/>
          </a:bodyPr>
          <a:lstStyle/>
          <a:p>
            <a:pPr>
              <a:spcBef>
                <a:spcPct val="0"/>
              </a:spcBef>
            </a:pPr>
            <a:endParaRPr lang="en-US" sz="1400" dirty="0" smtClean="0"/>
          </a:p>
          <a:p>
            <a:pPr>
              <a:spcBef>
                <a:spcPct val="0"/>
              </a:spcBef>
              <a:buFontTx/>
              <a:buChar char="•"/>
            </a:pPr>
            <a:r>
              <a:rPr lang="en-NZ" sz="1400" dirty="0" smtClean="0"/>
              <a:t>The can I do it? question addresses the expectancy construct. </a:t>
            </a:r>
          </a:p>
          <a:p>
            <a:pPr>
              <a:spcBef>
                <a:spcPct val="0"/>
              </a:spcBef>
              <a:buFontTx/>
              <a:buChar char="•"/>
            </a:pPr>
            <a:endParaRPr lang="en-NZ" sz="1400" dirty="0" smtClean="0"/>
          </a:p>
          <a:p>
            <a:pPr>
              <a:spcBef>
                <a:spcPct val="0"/>
              </a:spcBef>
              <a:buFontTx/>
              <a:buChar char="•"/>
            </a:pPr>
            <a:r>
              <a:rPr lang="en-NZ" sz="1400" dirty="0" smtClean="0"/>
              <a:t>If an individual expects to succeed then they are more likely to engage in a task while the reverse is true for those who doubt there ability to succeed.</a:t>
            </a:r>
          </a:p>
          <a:p>
            <a:pPr>
              <a:spcBef>
                <a:spcPct val="0"/>
              </a:spcBef>
            </a:pPr>
            <a:r>
              <a:rPr lang="en-NZ" sz="1400" dirty="0" smtClean="0"/>
              <a:t> </a:t>
            </a:r>
          </a:p>
          <a:p>
            <a:pPr>
              <a:spcBef>
                <a:spcPct val="0"/>
              </a:spcBef>
              <a:buFontTx/>
              <a:buChar char="•"/>
            </a:pPr>
            <a:r>
              <a:rPr lang="en-NZ" sz="1400" dirty="0" smtClean="0"/>
              <a:t>The do I want to? question focuses on value components of motivation.</a:t>
            </a:r>
          </a:p>
          <a:p>
            <a:pPr>
              <a:spcBef>
                <a:spcPct val="0"/>
              </a:spcBef>
              <a:buFontTx/>
              <a:buChar char="•"/>
            </a:pPr>
            <a:endParaRPr lang="en-NZ" sz="1400" dirty="0" smtClean="0"/>
          </a:p>
          <a:p>
            <a:pPr>
              <a:spcBef>
                <a:spcPct val="0"/>
              </a:spcBef>
              <a:buFontTx/>
              <a:buChar char="•"/>
            </a:pPr>
            <a:r>
              <a:rPr lang="en-NZ" sz="1400" dirty="0" smtClean="0"/>
              <a:t>That is, the reasons why an individual wants to undertake a task </a:t>
            </a:r>
          </a:p>
          <a:p>
            <a:pPr>
              <a:spcBef>
                <a:spcPct val="0"/>
              </a:spcBef>
            </a:pPr>
            <a:endParaRPr lang="en-NZ" sz="1400" dirty="0" smtClean="0"/>
          </a:p>
          <a:p>
            <a:pPr>
              <a:spcBef>
                <a:spcPct val="0"/>
              </a:spcBef>
              <a:buFontTx/>
              <a:buChar char="•"/>
            </a:pPr>
            <a:r>
              <a:rPr lang="en-NZ" sz="1400" dirty="0" smtClean="0"/>
              <a:t>Both of these constructs are seen as important for predicting individuals’ choice behaviour, persistence, engagement and achievement.</a:t>
            </a:r>
          </a:p>
          <a:p>
            <a:pPr>
              <a:spcBef>
                <a:spcPct val="0"/>
              </a:spcBef>
              <a:buFontTx/>
              <a:buChar char="•"/>
            </a:pPr>
            <a:endParaRPr lang="en-NZ" sz="1400" dirty="0" smtClean="0"/>
          </a:p>
          <a:p>
            <a:pPr>
              <a:spcBef>
                <a:spcPct val="0"/>
              </a:spcBef>
              <a:buFontTx/>
              <a:buChar char="•"/>
            </a:pPr>
            <a:r>
              <a:rPr lang="en-NZ" sz="1400" dirty="0" smtClean="0"/>
              <a:t>So having given you a definition of motivation and a brief overview of the underlying concepts, I want to move on to the study itself.</a:t>
            </a:r>
          </a:p>
          <a:p>
            <a:pPr>
              <a:spcBef>
                <a:spcPct val="0"/>
              </a:spcBef>
            </a:pPr>
            <a:endParaRPr lang="en-NZ" sz="1400" dirty="0" smtClean="0"/>
          </a:p>
        </p:txBody>
      </p:sp>
      <p:sp>
        <p:nvSpPr>
          <p:cNvPr id="4" name="Slide Number Placeholder 3"/>
          <p:cNvSpPr>
            <a:spLocks noGrp="1"/>
          </p:cNvSpPr>
          <p:nvPr>
            <p:ph type="sldNum" sz="quarter" idx="10"/>
          </p:nvPr>
        </p:nvSpPr>
        <p:spPr/>
        <p:txBody>
          <a:bodyPr/>
          <a:lstStyle/>
          <a:p>
            <a:fld id="{B5073E5F-3EE5-4DBC-8A88-F1F9740CDBB5}" type="slidenum">
              <a:rPr lang="en-NZ" smtClean="0"/>
              <a:pPr/>
              <a:t>7</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685800" y="803275"/>
            <a:ext cx="5486400" cy="8183563"/>
          </a:xfrm>
        </p:spPr>
        <p:txBody>
          <a:bodyPr/>
          <a:lstStyle/>
          <a:p>
            <a:r>
              <a:rPr lang="en-NZ" sz="1400" dirty="0" smtClean="0"/>
              <a:t>Several are compelling reasons for the need for this research</a:t>
            </a:r>
          </a:p>
          <a:p>
            <a:r>
              <a:rPr lang="en-NZ" sz="1400" dirty="0" smtClean="0"/>
              <a:t>They include: </a:t>
            </a:r>
          </a:p>
          <a:p>
            <a:pPr marL="228600" indent="-228600">
              <a:buAutoNum type="arabicParenR"/>
            </a:pPr>
            <a:r>
              <a:rPr lang="en-NZ" sz="1400" dirty="0" smtClean="0"/>
              <a:t>the increasing importance of distance education, and rapid growth of e-learning (Larreamendy-Joerns &amp; Leinhardt, 2006); </a:t>
            </a:r>
          </a:p>
          <a:p>
            <a:pPr marL="228600" marR="0" indent="-228600" algn="l" defTabSz="457200" rtl="0" eaLnBrk="1" fontAlgn="base" latinLnBrk="0" hangingPunct="1">
              <a:lnSpc>
                <a:spcPct val="100000"/>
              </a:lnSpc>
              <a:spcBef>
                <a:spcPct val="30000"/>
              </a:spcBef>
              <a:spcAft>
                <a:spcPct val="0"/>
              </a:spcAft>
              <a:buClrTx/>
              <a:buSzTx/>
              <a:buFontTx/>
              <a:buAutoNum type="arabicParenR"/>
              <a:tabLst/>
              <a:defRPr/>
            </a:pPr>
            <a:r>
              <a:rPr lang="en-NZ" sz="1400" dirty="0" smtClean="0"/>
              <a:t>the increasing diversification of the student population (Jeffrey, Atkins, Laurs, &amp; Mann, 2006; McLoughlin, 2007; Rumble &amp; Latchem, 2004);</a:t>
            </a:r>
          </a:p>
          <a:p>
            <a:pPr marL="228600" indent="-228600">
              <a:buFontTx/>
              <a:buAutoNum type="arabicParenR"/>
              <a:defRPr/>
            </a:pPr>
            <a:r>
              <a:rPr lang="en-NZ" sz="1400" dirty="0" smtClean="0"/>
              <a:t>the growing concern over attrition rates in online courses (Levy, 2007; Morris, Finnegan, &amp; Wu, 2005; Muilenburg &amp; Berge, 2005; Pineau, 2007). </a:t>
            </a:r>
          </a:p>
          <a:p>
            <a:pPr marL="228600" indent="-228600">
              <a:buFontTx/>
              <a:buAutoNum type="arabicParenR"/>
            </a:pPr>
            <a:r>
              <a:rPr lang="en-NZ" sz="1400" dirty="0" smtClean="0"/>
              <a:t>while there is extensive educational literature on motivation and learning in f2f contexts, the quantity and quality of existing motivation research in online contexts is limited (A. Jones &amp; Issroff, 2007) and has frequently adopted an overly simplistic view of motivation; </a:t>
            </a:r>
          </a:p>
          <a:p>
            <a:pPr marL="228600" indent="-228600">
              <a:buAutoNum type="arabicParenR"/>
            </a:pPr>
            <a:r>
              <a:rPr lang="en-NZ" sz="1400" dirty="0" smtClean="0"/>
              <a:t>lack of available research that adopts a situated view of motivation (Xie, DeBacker, &amp; Ferguson, 2006).  Those that do exist tend to take 1 of 2 approaches:</a:t>
            </a:r>
          </a:p>
          <a:p>
            <a:pPr marL="88900" indent="-88900"/>
            <a:endParaRPr lang="en-NZ" sz="1400" dirty="0" smtClean="0"/>
          </a:p>
          <a:p>
            <a:pPr marL="88900" indent="-88900"/>
            <a:r>
              <a:rPr lang="en-NZ" sz="1400" b="1" dirty="0" smtClean="0"/>
              <a:t>Either</a:t>
            </a:r>
          </a:p>
          <a:p>
            <a:pPr marL="88900" indent="-88900"/>
            <a:r>
              <a:rPr lang="en-NZ" sz="1400" dirty="0" smtClean="0"/>
              <a:t>  concentrate on the design of the learning environment and the factors considered necessary to provide optimum learner motivation (Keller’s ARCS model – Attention, Relevance, Confidence and Satisfaction). </a:t>
            </a:r>
          </a:p>
          <a:p>
            <a:pPr marL="88900" indent="-88900"/>
            <a:r>
              <a:rPr lang="en-NZ" sz="1400" b="1" dirty="0" smtClean="0"/>
              <a:t>Or</a:t>
            </a:r>
          </a:p>
          <a:p>
            <a:pPr marL="88900" indent="-88900"/>
            <a:r>
              <a:rPr lang="en-NZ" sz="1400" dirty="0" smtClean="0"/>
              <a:t>  focused on identifying learner motivation characteristics as predictors of student success (Yukselturk &amp; Bulut, 2007). </a:t>
            </a:r>
          </a:p>
          <a:p>
            <a:pPr marL="88900" indent="-88900"/>
            <a:r>
              <a:rPr lang="en-NZ" sz="1400" dirty="0" smtClean="0"/>
              <a:t>  Studies that explore the dynamic interaction between personal characteristics and the social context and how these impact on learners’ motivation are infrequent (Xie, DeBacker, &amp; Ferguson, 2006). </a:t>
            </a:r>
          </a:p>
          <a:p>
            <a:r>
              <a:rPr lang="en-NZ" sz="1400" dirty="0" smtClean="0"/>
              <a:t>Collectively, these factors pointed to the need to reconsider motivation to learn in technology-mediated environments.</a:t>
            </a:r>
          </a:p>
          <a:p>
            <a:pPr marL="88900" indent="-88900"/>
            <a:endParaRPr lang="en-NZ" sz="14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685800" y="803275"/>
            <a:ext cx="5486400" cy="8183563"/>
          </a:xfrm>
        </p:spPr>
        <p:txBody>
          <a:bodyPr/>
          <a:lstStyle/>
          <a:p>
            <a:pPr marL="88900" indent="-88900"/>
            <a:r>
              <a:rPr lang="en-NZ" sz="1600" dirty="0"/>
              <a:t>The aims of the wider study were to:</a:t>
            </a:r>
          </a:p>
          <a:p>
            <a:pPr marL="88900" indent="-88900">
              <a:buFontTx/>
              <a:buChar char="•"/>
            </a:pPr>
            <a:endParaRPr lang="en-NZ" sz="1600" dirty="0"/>
          </a:p>
          <a:p>
            <a:pPr marL="88900" indent="-88900">
              <a:buFontTx/>
              <a:buChar char="•"/>
            </a:pPr>
            <a:r>
              <a:rPr lang="en-NZ" sz="1600" dirty="0"/>
              <a:t>Explore the nature of motivation to learn in online contexts</a:t>
            </a:r>
          </a:p>
          <a:p>
            <a:pPr marL="88900" indent="-88900"/>
            <a:endParaRPr lang="en-NZ" sz="1600" dirty="0"/>
          </a:p>
          <a:p>
            <a:pPr marL="88900" indent="-88900"/>
            <a:endParaRPr lang="en-NZ" sz="1600" dirty="0"/>
          </a:p>
          <a:p>
            <a:pPr marL="88900" indent="-88900">
              <a:buFontTx/>
              <a:buChar char="•"/>
            </a:pPr>
            <a:r>
              <a:rPr lang="en-NZ" sz="1600" dirty="0" smtClean="0"/>
              <a:t>Explore </a:t>
            </a:r>
            <a:r>
              <a:rPr lang="en-NZ" sz="1600" dirty="0"/>
              <a:t>relationships between social and contextual factors and student motivation</a:t>
            </a:r>
          </a:p>
          <a:p>
            <a:pPr marL="88900" indent="-88900"/>
            <a:endParaRPr lang="en-NZ" sz="1600" dirty="0" smtClean="0"/>
          </a:p>
          <a:p>
            <a:pPr marL="88900" indent="-88900">
              <a:buFont typeface="Arial" pitchFamily="34" charset="0"/>
              <a:buChar char="•"/>
            </a:pPr>
            <a:r>
              <a:rPr lang="en-NZ" sz="1600" dirty="0" smtClean="0"/>
              <a:t>These are my focus here. There was a third aim which was to</a:t>
            </a:r>
          </a:p>
          <a:p>
            <a:pPr marL="88900" indent="-88900"/>
            <a:endParaRPr lang="en-NZ" sz="1600" dirty="0"/>
          </a:p>
          <a:p>
            <a:pPr marL="88900" indent="-88900">
              <a:buFontTx/>
              <a:buChar char="•"/>
            </a:pPr>
            <a:r>
              <a:rPr lang="en-NZ" sz="1600" dirty="0" smtClean="0"/>
              <a:t>Investigate the nature of the relationships between student motivation and online participation</a:t>
            </a:r>
          </a:p>
          <a:p>
            <a:pPr marL="88900" indent="-88900">
              <a:buFontTx/>
              <a:buChar char="•"/>
            </a:pPr>
            <a:endParaRPr lang="en-NZ" sz="1600" dirty="0"/>
          </a:p>
          <a:p>
            <a:pPr marL="88900" indent="-88900">
              <a:buFontTx/>
              <a:buChar char="•"/>
            </a:pPr>
            <a:r>
              <a:rPr lang="en-NZ" sz="1600" dirty="0" smtClean="0"/>
              <a:t>But I’m not looking at that today.</a:t>
            </a:r>
            <a:endParaRPr lang="en-NZ" sz="1600" dirty="0"/>
          </a:p>
          <a:p>
            <a:pPr marL="88900" indent="-88900">
              <a:buFontTx/>
              <a:buChar char="•"/>
            </a:pPr>
            <a:endParaRPr lang="en-NZ"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5160710"/>
            <a:ext cx="9085342" cy="906731"/>
          </a:xfrm>
          <a:prstGeom prst="rect">
            <a:avLst/>
          </a:prstGeom>
        </p:spPr>
        <p:txBody>
          <a:bodyPr/>
          <a:lstStyle>
            <a:lvl1pPr>
              <a:defRPr sz="4000">
                <a:solidFill>
                  <a:schemeClr val="bg1"/>
                </a:solidFill>
                <a:latin typeface="Times New Roman" pitchFamily="18" charset="0"/>
                <a:cs typeface="Times New Roman" pitchFamily="18"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603296" y="6353193"/>
            <a:ext cx="7482047" cy="861158"/>
          </a:xfrm>
          <a:prstGeom prst="rect">
            <a:avLst/>
          </a:prstGeom>
        </p:spPr>
        <p:txBody>
          <a:bodyPr/>
          <a:lstStyle>
            <a:lvl1pPr marL="0" indent="0" algn="ctr">
              <a:buNone/>
              <a:defRPr sz="2800">
                <a:solidFill>
                  <a:schemeClr val="bg1"/>
                </a:solidFill>
                <a:latin typeface="Times New Roman" pitchFamily="18" charset="0"/>
                <a:cs typeface="Times New Roman" pitchFamily="18" charset="0"/>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34988" y="303214"/>
            <a:ext cx="9618662" cy="620692"/>
          </a:xfrm>
          <a:prstGeom prst="rect">
            <a:avLst/>
          </a:prstGeom>
        </p:spPr>
        <p:txBody>
          <a:bodyPr rtlCol="0">
            <a:normAutofit/>
          </a:bodyPr>
          <a:lstStyle>
            <a:lvl1pPr>
              <a:defRPr b="0" i="0">
                <a:latin typeface="Times New Roman" pitchFamily="18" charset="0"/>
                <a:cs typeface="Times New Roman" pitchFamily="18" charset="0"/>
              </a:defRPr>
            </a:lvl1pPr>
          </a:lstStyle>
          <a:p>
            <a:r>
              <a:rPr lang="en-AU" dirty="0" smtClean="0"/>
              <a:t>Click to edit Master title style</a:t>
            </a:r>
            <a:endParaRPr lang="en-GB" dirty="0"/>
          </a:p>
        </p:txBody>
      </p:sp>
      <p:sp>
        <p:nvSpPr>
          <p:cNvPr id="4" name="Text Placeholder 2"/>
          <p:cNvSpPr>
            <a:spLocks noGrp="1"/>
          </p:cNvSpPr>
          <p:nvPr>
            <p:ph idx="1"/>
          </p:nvPr>
        </p:nvSpPr>
        <p:spPr>
          <a:xfrm>
            <a:off x="534988" y="1066782"/>
            <a:ext cx="9618662" cy="5214974"/>
          </a:xfrm>
          <a:prstGeom prst="rect">
            <a:avLst/>
          </a:prstGeom>
        </p:spPr>
        <p:txBody>
          <a:bodyPr rtlCol="0">
            <a:normAutofit/>
          </a:bodyPr>
          <a:lstStyle>
            <a:lvl1pPr algn="l">
              <a:defRPr sz="3200" b="0" i="0">
                <a:latin typeface="Times New Roman" pitchFamily="18" charset="0"/>
                <a:cs typeface="Times New Roman" pitchFamily="18" charset="0"/>
              </a:defRPr>
            </a:lvl1pPr>
            <a:lvl2pPr algn="l">
              <a:defRPr sz="1400" b="0" i="0">
                <a:latin typeface="C Univers 57 Condensed"/>
                <a:cs typeface="C Univers 57 Condensed"/>
              </a:defRPr>
            </a:lvl2pPr>
            <a:lvl3pPr algn="l">
              <a:defRPr sz="1400" b="0" i="0">
                <a:latin typeface="C Univers 57 Condensed"/>
                <a:cs typeface="C Univers 57 Condensed"/>
              </a:defRPr>
            </a:lvl3pPr>
            <a:lvl4pPr algn="l">
              <a:defRPr sz="1400" b="0" i="0">
                <a:latin typeface="C Univers 57 Condensed"/>
                <a:cs typeface="C Univers 57 Condensed"/>
              </a:defRPr>
            </a:lvl4pPr>
            <a:lvl5pPr algn="l">
              <a:defRPr sz="1400" b="0" i="0">
                <a:latin typeface="C Univers 57 Condensed"/>
                <a:cs typeface="C Univers 57 Condensed"/>
              </a:defRPr>
            </a:lvl5pPr>
          </a:lstStyle>
          <a:p>
            <a:pPr lvl="0"/>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534988" y="303214"/>
            <a:ext cx="9618662" cy="620692"/>
          </a:xfrm>
          <a:prstGeom prst="rect">
            <a:avLst/>
          </a:prstGeom>
        </p:spPr>
        <p:txBody>
          <a:bodyPr rtlCol="0">
            <a:normAutofit/>
          </a:bodyPr>
          <a:lstStyle>
            <a:lvl1pPr>
              <a:defRPr b="0" i="0">
                <a:latin typeface="Times New Roman" pitchFamily="18" charset="0"/>
                <a:cs typeface="Times New Roman" pitchFamily="18" charset="0"/>
              </a:defRPr>
            </a:lvl1pPr>
          </a:lstStyle>
          <a:p>
            <a:r>
              <a:rPr lang="en-AU" dirty="0" smtClean="0"/>
              <a:t>Click to edit Master title style</a:t>
            </a:r>
            <a:endParaRPr lang="en-GB" dirty="0"/>
          </a:p>
        </p:txBody>
      </p:sp>
      <p:sp>
        <p:nvSpPr>
          <p:cNvPr id="4" name="Text Placeholder 2"/>
          <p:cNvSpPr>
            <a:spLocks noGrp="1"/>
          </p:cNvSpPr>
          <p:nvPr>
            <p:ph idx="1"/>
          </p:nvPr>
        </p:nvSpPr>
        <p:spPr>
          <a:xfrm>
            <a:off x="534988" y="1066782"/>
            <a:ext cx="9618662" cy="5214974"/>
          </a:xfrm>
          <a:prstGeom prst="rect">
            <a:avLst/>
          </a:prstGeom>
        </p:spPr>
        <p:txBody>
          <a:bodyPr rtlCol="0">
            <a:normAutofit/>
          </a:bodyPr>
          <a:lstStyle>
            <a:lvl1pPr algn="l">
              <a:defRPr sz="3200" b="0" i="0">
                <a:latin typeface="Times New Roman" pitchFamily="18" charset="0"/>
                <a:cs typeface="Times New Roman" pitchFamily="18" charset="0"/>
              </a:defRPr>
            </a:lvl1pPr>
            <a:lvl2pPr algn="l">
              <a:defRPr sz="1400" b="0" i="0">
                <a:latin typeface="C Univers 57 Condensed"/>
                <a:cs typeface="C Univers 57 Condensed"/>
              </a:defRPr>
            </a:lvl2pPr>
            <a:lvl3pPr algn="l">
              <a:defRPr sz="1400" b="0" i="0">
                <a:latin typeface="C Univers 57 Condensed"/>
                <a:cs typeface="C Univers 57 Condensed"/>
              </a:defRPr>
            </a:lvl3pPr>
            <a:lvl4pPr algn="l">
              <a:defRPr sz="1400" b="0" i="0">
                <a:latin typeface="C Univers 57 Condensed"/>
                <a:cs typeface="C Univers 57 Condensed"/>
              </a:defRPr>
            </a:lvl4pPr>
            <a:lvl5pPr algn="l">
              <a:defRPr sz="1400" b="0" i="0">
                <a:latin typeface="C Univers 57 Condensed"/>
                <a:cs typeface="C Univers 57 Condensed"/>
              </a:defRPr>
            </a:lvl5pPr>
          </a:lstStyle>
          <a:p>
            <a:pPr lvl="0"/>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3164"/>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26" name="Picture 4" descr="MU_logo_master_CMYKrev.eps"/>
          <p:cNvPicPr>
            <a:picLocks noChangeAspect="1"/>
          </p:cNvPicPr>
          <p:nvPr userDrawn="1"/>
        </p:nvPicPr>
        <p:blipFill>
          <a:blip r:embed="rId4"/>
          <a:srcRect/>
          <a:stretch>
            <a:fillRect/>
          </a:stretch>
        </p:blipFill>
        <p:spPr bwMode="auto">
          <a:xfrm>
            <a:off x="3363913" y="3190875"/>
            <a:ext cx="3976687" cy="1581150"/>
          </a:xfrm>
          <a:prstGeom prst="rect">
            <a:avLst/>
          </a:prstGeom>
          <a:noFill/>
          <a:ln w="9525">
            <a:noFill/>
            <a:miter lim="800000"/>
            <a:headEnd/>
            <a:tailEnd/>
          </a:ln>
        </p:spPr>
      </p:pic>
      <p:sp>
        <p:nvSpPr>
          <p:cNvPr id="3" name="Title Placeholder 2"/>
          <p:cNvSpPr>
            <a:spLocks noGrp="1"/>
          </p:cNvSpPr>
          <p:nvPr>
            <p:ph type="title"/>
          </p:nvPr>
        </p:nvSpPr>
        <p:spPr>
          <a:xfrm>
            <a:off x="534988" y="303213"/>
            <a:ext cx="9618662" cy="1260475"/>
          </a:xfrm>
          <a:prstGeom prst="rect">
            <a:avLst/>
          </a:prstGeom>
        </p:spPr>
        <p:txBody>
          <a:bodyPr vert="horz" lIns="91440" tIns="45720" rIns="91440" bIns="45720" rtlCol="0" anchor="ctr">
            <a:normAutofit/>
          </a:bodyPr>
          <a:lstStyle/>
          <a:p>
            <a:r>
              <a:rPr lang="en-US" smtClean="0"/>
              <a:t>Click to edit Master title style</a:t>
            </a:r>
            <a:endParaRPr lang="en-NZ"/>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Lst>
  <p:transition>
    <p:fade/>
  </p:transition>
  <p:txStyles>
    <p:titleStyle>
      <a:lvl1pPr algn="ctr" defTabSz="496888" rtl="0" eaLnBrk="0" fontAlgn="base" hangingPunct="0">
        <a:spcBef>
          <a:spcPct val="0"/>
        </a:spcBef>
        <a:spcAft>
          <a:spcPct val="0"/>
        </a:spcAft>
        <a:defRPr sz="4800" kern="1200">
          <a:solidFill>
            <a:schemeClr val="tx1"/>
          </a:solidFill>
          <a:latin typeface="C Univers 57 Condensed"/>
          <a:ea typeface="ＭＳ Ｐゴシック" pitchFamily="-28" charset="-128"/>
          <a:cs typeface="C Univers 57 Condensed"/>
        </a:defRPr>
      </a:lvl1pPr>
      <a:lvl2pPr algn="ctr" defTabSz="496888" rtl="0" eaLnBrk="0" fontAlgn="base" hangingPunct="0">
        <a:spcBef>
          <a:spcPct val="0"/>
        </a:spcBef>
        <a:spcAft>
          <a:spcPct val="0"/>
        </a:spcAft>
        <a:defRPr sz="4800">
          <a:solidFill>
            <a:schemeClr val="tx1"/>
          </a:solidFill>
          <a:latin typeface="C Univers 57 Condensed" pitchFamily="-28" charset="0"/>
          <a:ea typeface="ＭＳ Ｐゴシック" pitchFamily="-28" charset="-128"/>
          <a:cs typeface="C Univers 57 Condensed" pitchFamily="-28" charset="0"/>
        </a:defRPr>
      </a:lvl2pPr>
      <a:lvl3pPr algn="ctr" defTabSz="496888" rtl="0" eaLnBrk="0" fontAlgn="base" hangingPunct="0">
        <a:spcBef>
          <a:spcPct val="0"/>
        </a:spcBef>
        <a:spcAft>
          <a:spcPct val="0"/>
        </a:spcAft>
        <a:defRPr sz="4800">
          <a:solidFill>
            <a:schemeClr val="tx1"/>
          </a:solidFill>
          <a:latin typeface="C Univers 57 Condensed" pitchFamily="-28" charset="0"/>
          <a:ea typeface="ＭＳ Ｐゴシック" pitchFamily="-28" charset="-128"/>
          <a:cs typeface="C Univers 57 Condensed" pitchFamily="-28" charset="0"/>
        </a:defRPr>
      </a:lvl3pPr>
      <a:lvl4pPr algn="ctr" defTabSz="496888" rtl="0" eaLnBrk="0" fontAlgn="base" hangingPunct="0">
        <a:spcBef>
          <a:spcPct val="0"/>
        </a:spcBef>
        <a:spcAft>
          <a:spcPct val="0"/>
        </a:spcAft>
        <a:defRPr sz="4800">
          <a:solidFill>
            <a:schemeClr val="tx1"/>
          </a:solidFill>
          <a:latin typeface="C Univers 57 Condensed" pitchFamily="-28" charset="0"/>
          <a:ea typeface="ＭＳ Ｐゴシック" pitchFamily="-28" charset="-128"/>
          <a:cs typeface="C Univers 57 Condensed" pitchFamily="-28" charset="0"/>
        </a:defRPr>
      </a:lvl4pPr>
      <a:lvl5pPr algn="ctr" defTabSz="496888" rtl="0" eaLnBrk="0" fontAlgn="base" hangingPunct="0">
        <a:spcBef>
          <a:spcPct val="0"/>
        </a:spcBef>
        <a:spcAft>
          <a:spcPct val="0"/>
        </a:spcAft>
        <a:defRPr sz="4800">
          <a:solidFill>
            <a:schemeClr val="tx1"/>
          </a:solidFill>
          <a:latin typeface="C Univers 57 Condensed" pitchFamily="-28" charset="0"/>
          <a:ea typeface="ＭＳ Ｐゴシック" pitchFamily="-28" charset="-128"/>
          <a:cs typeface="C Univers 57 Condensed" pitchFamily="-28" charset="0"/>
        </a:defRPr>
      </a:lvl5pPr>
      <a:lvl6pPr marL="457200" algn="ctr" defTabSz="496888" rtl="0" fontAlgn="base">
        <a:spcBef>
          <a:spcPct val="0"/>
        </a:spcBef>
        <a:spcAft>
          <a:spcPct val="0"/>
        </a:spcAft>
        <a:defRPr sz="4800">
          <a:solidFill>
            <a:schemeClr val="tx1"/>
          </a:solidFill>
          <a:latin typeface="C Univers 57 Condensed" pitchFamily="-28" charset="0"/>
          <a:ea typeface="ＭＳ Ｐゴシック" pitchFamily="-28" charset="-128"/>
        </a:defRPr>
      </a:lvl6pPr>
      <a:lvl7pPr marL="914400" algn="ctr" defTabSz="496888" rtl="0" fontAlgn="base">
        <a:spcBef>
          <a:spcPct val="0"/>
        </a:spcBef>
        <a:spcAft>
          <a:spcPct val="0"/>
        </a:spcAft>
        <a:defRPr sz="4800">
          <a:solidFill>
            <a:schemeClr val="tx1"/>
          </a:solidFill>
          <a:latin typeface="C Univers 57 Condensed" pitchFamily="-28" charset="0"/>
          <a:ea typeface="ＭＳ Ｐゴシック" pitchFamily="-28" charset="-128"/>
        </a:defRPr>
      </a:lvl7pPr>
      <a:lvl8pPr marL="1371600" algn="ctr" defTabSz="496888" rtl="0" fontAlgn="base">
        <a:spcBef>
          <a:spcPct val="0"/>
        </a:spcBef>
        <a:spcAft>
          <a:spcPct val="0"/>
        </a:spcAft>
        <a:defRPr sz="4800">
          <a:solidFill>
            <a:schemeClr val="tx1"/>
          </a:solidFill>
          <a:latin typeface="C Univers 57 Condensed" pitchFamily="-28" charset="0"/>
          <a:ea typeface="ＭＳ Ｐゴシック" pitchFamily="-28" charset="-128"/>
        </a:defRPr>
      </a:lvl8pPr>
      <a:lvl9pPr marL="1828800" algn="ctr" defTabSz="496888" rtl="0" fontAlgn="base">
        <a:spcBef>
          <a:spcPct val="0"/>
        </a:spcBef>
        <a:spcAft>
          <a:spcPct val="0"/>
        </a:spcAft>
        <a:defRPr sz="4800">
          <a:solidFill>
            <a:schemeClr val="tx1"/>
          </a:solidFill>
          <a:latin typeface="C Univers 57 Condensed" pitchFamily="-28" charset="0"/>
          <a:ea typeface="ＭＳ Ｐゴシック" pitchFamily="-28" charset="-128"/>
        </a:defRPr>
      </a:lvl9pPr>
    </p:titleStyle>
    <p:bodyStyle>
      <a:lvl1pPr marL="373063" indent="-373063" algn="l" defTabSz="496888" rtl="0" eaLnBrk="0" fontAlgn="base" hangingPunct="0">
        <a:spcBef>
          <a:spcPct val="20000"/>
        </a:spcBef>
        <a:spcAft>
          <a:spcPct val="0"/>
        </a:spcAft>
        <a:buFont typeface="Arial" charset="0"/>
        <a:buChar char="•"/>
        <a:defRPr sz="3500" kern="1200">
          <a:solidFill>
            <a:schemeClr val="tx1"/>
          </a:solidFill>
          <a:latin typeface="+mn-lt"/>
          <a:ea typeface="ＭＳ Ｐゴシック" pitchFamily="-28" charset="-128"/>
          <a:cs typeface="ＭＳ Ｐゴシック" pitchFamily="-28" charset="-128"/>
        </a:defRPr>
      </a:lvl1pPr>
      <a:lvl2pPr marL="808038" indent="-309563" algn="l" defTabSz="496888" rtl="0" eaLnBrk="0" fontAlgn="base" hangingPunct="0">
        <a:spcBef>
          <a:spcPct val="20000"/>
        </a:spcBef>
        <a:spcAft>
          <a:spcPct val="0"/>
        </a:spcAft>
        <a:buFont typeface="Arial" charset="0"/>
        <a:buChar char="–"/>
        <a:defRPr sz="3000" kern="1200">
          <a:solidFill>
            <a:schemeClr val="tx1"/>
          </a:solidFill>
          <a:latin typeface="+mn-lt"/>
          <a:ea typeface="ＭＳ Ｐゴシック" pitchFamily="-28" charset="-128"/>
          <a:cs typeface="+mn-cs"/>
        </a:defRPr>
      </a:lvl2pPr>
      <a:lvl3pPr marL="1243013" indent="-247650" algn="l" defTabSz="496888" rtl="0" eaLnBrk="0" fontAlgn="base" hangingPunct="0">
        <a:spcBef>
          <a:spcPct val="20000"/>
        </a:spcBef>
        <a:spcAft>
          <a:spcPct val="0"/>
        </a:spcAft>
        <a:buFont typeface="Arial" charset="0"/>
        <a:buChar char="•"/>
        <a:defRPr sz="2600" kern="1200">
          <a:solidFill>
            <a:schemeClr val="tx1"/>
          </a:solidFill>
          <a:latin typeface="+mn-lt"/>
          <a:ea typeface="ＭＳ Ｐゴシック" pitchFamily="-28" charset="-128"/>
          <a:cs typeface="+mn-cs"/>
        </a:defRPr>
      </a:lvl3pPr>
      <a:lvl4pPr marL="1741488" indent="-247650" algn="l" defTabSz="496888" rtl="0" eaLnBrk="0" fontAlgn="base" hangingPunct="0">
        <a:spcBef>
          <a:spcPct val="20000"/>
        </a:spcBef>
        <a:spcAft>
          <a:spcPct val="0"/>
        </a:spcAft>
        <a:buFont typeface="Arial" charset="0"/>
        <a:buChar char="–"/>
        <a:defRPr sz="2200" kern="1200">
          <a:solidFill>
            <a:schemeClr val="tx1"/>
          </a:solidFill>
          <a:latin typeface="+mn-lt"/>
          <a:ea typeface="ＭＳ Ｐゴシック" pitchFamily="-28" charset="-128"/>
          <a:cs typeface="+mn-cs"/>
        </a:defRPr>
      </a:lvl4pPr>
      <a:lvl5pPr marL="2238375" indent="-247650" algn="l" defTabSz="496888" rtl="0" eaLnBrk="0" fontAlgn="base" hangingPunct="0">
        <a:spcBef>
          <a:spcPct val="20000"/>
        </a:spcBef>
        <a:spcAft>
          <a:spcPct val="0"/>
        </a:spcAft>
        <a:buFont typeface="Arial" charset="0"/>
        <a:buChar char="»"/>
        <a:defRPr sz="2200" kern="1200">
          <a:solidFill>
            <a:schemeClr val="tx1"/>
          </a:solidFill>
          <a:latin typeface="+mn-lt"/>
          <a:ea typeface="ＭＳ Ｐゴシック" pitchFamily="-28" charset="-128"/>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GB"/>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4" descr="powerpointbottom.jpg"/>
          <p:cNvPicPr>
            <a:picLocks noChangeAspect="1"/>
          </p:cNvPicPr>
          <p:nvPr userDrawn="1"/>
        </p:nvPicPr>
        <p:blipFill>
          <a:blip r:embed="rId4"/>
          <a:srcRect/>
          <a:stretch>
            <a:fillRect/>
          </a:stretch>
        </p:blipFill>
        <p:spPr bwMode="auto">
          <a:xfrm>
            <a:off x="0" y="6430963"/>
            <a:ext cx="10688638" cy="1160462"/>
          </a:xfrm>
          <a:prstGeom prst="rect">
            <a:avLst/>
          </a:prstGeom>
          <a:noFill/>
          <a:ln w="9525">
            <a:noFill/>
            <a:miter lim="800000"/>
            <a:headEnd/>
            <a:tailEnd/>
          </a:ln>
        </p:spPr>
      </p:pic>
      <p:sp>
        <p:nvSpPr>
          <p:cNvPr id="3075" name="Title Placeholder 1"/>
          <p:cNvSpPr>
            <a:spLocks noGrp="1"/>
          </p:cNvSpPr>
          <p:nvPr>
            <p:ph type="title"/>
          </p:nvPr>
        </p:nvSpPr>
        <p:spPr bwMode="auto">
          <a:xfrm>
            <a:off x="533400" y="303213"/>
            <a:ext cx="9621838" cy="763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GB" smtClean="0"/>
          </a:p>
        </p:txBody>
      </p:sp>
      <p:sp>
        <p:nvSpPr>
          <p:cNvPr id="3076" name="Text Placeholder 2"/>
          <p:cNvSpPr>
            <a:spLocks noGrp="1"/>
          </p:cNvSpPr>
          <p:nvPr>
            <p:ph type="body" idx="1"/>
          </p:nvPr>
        </p:nvSpPr>
        <p:spPr bwMode="auto">
          <a:xfrm>
            <a:off x="533400" y="1209675"/>
            <a:ext cx="9621838"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457200" rtl="0" eaLnBrk="0" fontAlgn="base" hangingPunct="0">
        <a:spcBef>
          <a:spcPct val="0"/>
        </a:spcBef>
        <a:spcAft>
          <a:spcPct val="0"/>
        </a:spcAft>
        <a:defRPr sz="4400" kern="1200">
          <a:solidFill>
            <a:schemeClr val="tx1"/>
          </a:solidFill>
          <a:latin typeface="Times New Roman" pitchFamily="18" charset="0"/>
          <a:ea typeface="ＭＳ Ｐゴシック" pitchFamily="-28" charset="-128"/>
          <a:cs typeface="Times New Roman" pitchFamily="18" charset="0"/>
        </a:defRPr>
      </a:lvl1pPr>
      <a:lvl2pPr algn="ctr" defTabSz="457200" rtl="0" eaLnBrk="0" fontAlgn="base" hangingPunct="0">
        <a:spcBef>
          <a:spcPct val="0"/>
        </a:spcBef>
        <a:spcAft>
          <a:spcPct val="0"/>
        </a:spcAft>
        <a:defRPr sz="4400">
          <a:solidFill>
            <a:schemeClr val="tx1"/>
          </a:solidFill>
          <a:latin typeface="Times New Roman" pitchFamily="-28" charset="0"/>
          <a:ea typeface="ＭＳ Ｐゴシック" pitchFamily="-28" charset="-128"/>
          <a:cs typeface="Times New Roman" pitchFamily="-28" charset="0"/>
        </a:defRPr>
      </a:lvl2pPr>
      <a:lvl3pPr algn="ctr" defTabSz="457200" rtl="0" eaLnBrk="0" fontAlgn="base" hangingPunct="0">
        <a:spcBef>
          <a:spcPct val="0"/>
        </a:spcBef>
        <a:spcAft>
          <a:spcPct val="0"/>
        </a:spcAft>
        <a:defRPr sz="4400">
          <a:solidFill>
            <a:schemeClr val="tx1"/>
          </a:solidFill>
          <a:latin typeface="Times New Roman" pitchFamily="-28" charset="0"/>
          <a:ea typeface="ＭＳ Ｐゴシック" pitchFamily="-28" charset="-128"/>
          <a:cs typeface="Times New Roman" pitchFamily="-28" charset="0"/>
        </a:defRPr>
      </a:lvl3pPr>
      <a:lvl4pPr algn="ctr" defTabSz="457200" rtl="0" eaLnBrk="0" fontAlgn="base" hangingPunct="0">
        <a:spcBef>
          <a:spcPct val="0"/>
        </a:spcBef>
        <a:spcAft>
          <a:spcPct val="0"/>
        </a:spcAft>
        <a:defRPr sz="4400">
          <a:solidFill>
            <a:schemeClr val="tx1"/>
          </a:solidFill>
          <a:latin typeface="Times New Roman" pitchFamily="-28" charset="0"/>
          <a:ea typeface="ＭＳ Ｐゴシック" pitchFamily="-28" charset="-128"/>
          <a:cs typeface="Times New Roman" pitchFamily="-28" charset="0"/>
        </a:defRPr>
      </a:lvl4pPr>
      <a:lvl5pPr algn="ctr" defTabSz="457200" rtl="0" eaLnBrk="0" fontAlgn="base" hangingPunct="0">
        <a:spcBef>
          <a:spcPct val="0"/>
        </a:spcBef>
        <a:spcAft>
          <a:spcPct val="0"/>
        </a:spcAft>
        <a:defRPr sz="4400">
          <a:solidFill>
            <a:schemeClr val="tx1"/>
          </a:solidFill>
          <a:latin typeface="Times New Roman" pitchFamily="-28" charset="0"/>
          <a:ea typeface="ＭＳ Ｐゴシック" pitchFamily="-28" charset="-128"/>
          <a:cs typeface="Times New Roman" pitchFamily="-28" charset="0"/>
        </a:defRPr>
      </a:lvl5pPr>
      <a:lvl6pPr marL="457200" algn="ctr" defTabSz="457200" rtl="0" fontAlgn="base">
        <a:spcBef>
          <a:spcPct val="0"/>
        </a:spcBef>
        <a:spcAft>
          <a:spcPct val="0"/>
        </a:spcAft>
        <a:defRPr sz="4400">
          <a:solidFill>
            <a:schemeClr val="tx1"/>
          </a:solidFill>
          <a:latin typeface="C Univers 57 Condensed" pitchFamily="-28" charset="0"/>
          <a:ea typeface="ＭＳ Ｐゴシック" pitchFamily="-28" charset="-128"/>
        </a:defRPr>
      </a:lvl6pPr>
      <a:lvl7pPr marL="914400" algn="ctr" defTabSz="457200" rtl="0" fontAlgn="base">
        <a:spcBef>
          <a:spcPct val="0"/>
        </a:spcBef>
        <a:spcAft>
          <a:spcPct val="0"/>
        </a:spcAft>
        <a:defRPr sz="4400">
          <a:solidFill>
            <a:schemeClr val="tx1"/>
          </a:solidFill>
          <a:latin typeface="C Univers 57 Condensed" pitchFamily="-28" charset="0"/>
          <a:ea typeface="ＭＳ Ｐゴシック" pitchFamily="-28" charset="-128"/>
        </a:defRPr>
      </a:lvl7pPr>
      <a:lvl8pPr marL="1371600" algn="ctr" defTabSz="457200" rtl="0" fontAlgn="base">
        <a:spcBef>
          <a:spcPct val="0"/>
        </a:spcBef>
        <a:spcAft>
          <a:spcPct val="0"/>
        </a:spcAft>
        <a:defRPr sz="4400">
          <a:solidFill>
            <a:schemeClr val="tx1"/>
          </a:solidFill>
          <a:latin typeface="C Univers 57 Condensed" pitchFamily="-28" charset="0"/>
          <a:ea typeface="ＭＳ Ｐゴシック" pitchFamily="-28" charset="-128"/>
        </a:defRPr>
      </a:lvl8pPr>
      <a:lvl9pPr marL="1828800" algn="ctr" defTabSz="457200" rtl="0" fontAlgn="base">
        <a:spcBef>
          <a:spcPct val="0"/>
        </a:spcBef>
        <a:spcAft>
          <a:spcPct val="0"/>
        </a:spcAft>
        <a:defRPr sz="4400">
          <a:solidFill>
            <a:schemeClr val="tx1"/>
          </a:solidFill>
          <a:latin typeface="C Univers 57 Condensed" pitchFamily="-28" charset="0"/>
          <a:ea typeface="ＭＳ Ｐゴシック" pitchFamily="-2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Times New Roman" pitchFamily="18" charset="0"/>
          <a:ea typeface="ＭＳ Ｐゴシック" pitchFamily="-28" charset="-128"/>
          <a:cs typeface="Times New Roman" pitchFamily="18"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imes New Roman" pitchFamily="18" charset="0"/>
          <a:ea typeface="ＭＳ Ｐゴシック" pitchFamily="-28" charset="-128"/>
          <a:cs typeface="Times New Roman" pitchFamily="18"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Times New Roman" pitchFamily="18" charset="0"/>
          <a:ea typeface="ＭＳ Ｐゴシック" pitchFamily="-28" charset="-128"/>
          <a:cs typeface="Times New Roman" pitchFamily="18"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itchFamily="18" charset="0"/>
          <a:ea typeface="ＭＳ Ｐゴシック" pitchFamily="-28" charset="-128"/>
          <a:cs typeface="Times New Roman" pitchFamily="18"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Times New Roman" pitchFamily="18" charset="0"/>
          <a:ea typeface="ＭＳ Ｐゴシック" pitchFamily="-28" charset="-128"/>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irrodl.org/index.php/irrodl/article/view/1030" TargetMode="External"/><Relationship Id="rId5" Type="http://schemas.openxmlformats.org/officeDocument/2006/relationships/hyperlink" Target="http://journals.akoaotearoa.ac.nz/index.php/JOFDL/article/view/19" TargetMode="External"/><Relationship Id="rId4" Type="http://schemas.openxmlformats.org/officeDocument/2006/relationships/hyperlink" Target="http://muir.massey.ac.nz/handle/10179/204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bwMode="auto">
          <a:xfrm>
            <a:off x="801688" y="5160963"/>
            <a:ext cx="9085262" cy="906462"/>
          </a:xfrm>
          <a:noFill/>
          <a:ln>
            <a:miter lim="800000"/>
            <a:headEnd/>
            <a:tailEnd/>
          </a:ln>
        </p:spPr>
        <p:txBody>
          <a:bodyPr vert="horz" wrap="square" lIns="91440" tIns="45720" rIns="91440" bIns="45720" numCol="1" anchor="t" anchorCtr="0" compatLnSpc="1">
            <a:prstTxWarp prst="textNoShape">
              <a:avLst/>
            </a:prstTxWarp>
            <a:noAutofit/>
          </a:bodyPr>
          <a:lstStyle/>
          <a:p>
            <a:r>
              <a:rPr lang="en-NZ" sz="3200" b="1" dirty="0" smtClean="0"/>
              <a:t>MOTIVATION IN ONLINE LEARNING CONTEXTS</a:t>
            </a:r>
            <a:endParaRPr lang="en-NZ" sz="3200" b="1" dirty="0" smtClean="0">
              <a:ea typeface="ＭＳ Ｐゴシック" pitchFamily="34" charset="-128"/>
            </a:endParaRPr>
          </a:p>
        </p:txBody>
      </p:sp>
      <p:sp>
        <p:nvSpPr>
          <p:cNvPr id="5123" name="Subtitle 4"/>
          <p:cNvSpPr>
            <a:spLocks noGrp="1"/>
          </p:cNvSpPr>
          <p:nvPr>
            <p:ph type="subTitle" idx="1"/>
          </p:nvPr>
        </p:nvSpPr>
        <p:spPr bwMode="auto">
          <a:xfrm>
            <a:off x="1604963" y="6353175"/>
            <a:ext cx="7478712" cy="860425"/>
          </a:xfrm>
          <a:noFill/>
          <a:ln>
            <a:miter lim="800000"/>
            <a:headEnd/>
            <a:tailEnd/>
          </a:ln>
        </p:spPr>
        <p:txBody>
          <a:bodyPr vert="horz" wrap="square" lIns="91440" tIns="45720" rIns="91440" bIns="45720" numCol="1" anchor="t" anchorCtr="0" compatLnSpc="1">
            <a:prstTxWarp prst="textNoShape">
              <a:avLst/>
            </a:prstTxWarp>
          </a:bodyPr>
          <a:lstStyle/>
          <a:p>
            <a:r>
              <a:rPr lang="en-NZ" dirty="0" smtClean="0">
                <a:ea typeface="ＭＳ Ｐゴシック" pitchFamily="34" charset="-128"/>
              </a:rPr>
              <a:t>Presenter: Dr. Maggie Hartnett</a:t>
            </a:r>
          </a:p>
          <a:p>
            <a:r>
              <a:rPr lang="en-NZ" dirty="0" smtClean="0">
                <a:ea typeface="ＭＳ Ｐゴシック" pitchFamily="34" charset="-128"/>
              </a:rPr>
              <a:t>m.hartnett@massey.ac.nz</a:t>
            </a:r>
          </a:p>
        </p:txBody>
      </p:sp>
      <p:sp>
        <p:nvSpPr>
          <p:cNvPr id="5124" name="Subtitle 4"/>
          <p:cNvSpPr>
            <a:spLocks/>
          </p:cNvSpPr>
          <p:nvPr/>
        </p:nvSpPr>
        <p:spPr bwMode="auto">
          <a:xfrm>
            <a:off x="1604963" y="1836738"/>
            <a:ext cx="7478712" cy="860425"/>
          </a:xfrm>
          <a:prstGeom prst="rect">
            <a:avLst/>
          </a:prstGeom>
          <a:noFill/>
          <a:ln w="9525">
            <a:noFill/>
            <a:miter lim="800000"/>
            <a:headEnd/>
            <a:tailEnd/>
          </a:ln>
        </p:spPr>
        <p:txBody>
          <a:bodyPr/>
          <a:lstStyle/>
          <a:p>
            <a:pPr algn="ctr" eaLnBrk="0" hangingPunct="0">
              <a:spcBef>
                <a:spcPct val="20000"/>
              </a:spcBef>
              <a:buFont typeface="Arial" charset="0"/>
              <a:buNone/>
            </a:pPr>
            <a:r>
              <a:rPr lang="en-NZ" sz="2800" dirty="0" smtClean="0">
                <a:solidFill>
                  <a:schemeClr val="bg1"/>
                </a:solidFill>
                <a:latin typeface="Times New Roman" pitchFamily="18" charset="0"/>
                <a:cs typeface="Times New Roman" pitchFamily="18" charset="0"/>
              </a:rPr>
              <a:t>CIDER SESSION</a:t>
            </a:r>
            <a:endParaRPr lang="en-NZ" sz="2800" dirty="0">
              <a:solidFill>
                <a:schemeClr val="bg1"/>
              </a:solidFill>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3213"/>
            <a:ext cx="9621838" cy="620712"/>
          </a:xfrm>
        </p:spPr>
        <p:txBody>
          <a:bodyPr/>
          <a:lstStyle/>
          <a:p>
            <a:pPr marL="342900" indent="-342900">
              <a:spcBef>
                <a:spcPct val="100000"/>
              </a:spcBef>
            </a:pPr>
            <a:r>
              <a:rPr lang="en-NZ" sz="4800" b="1" dirty="0" smtClean="0">
                <a:solidFill>
                  <a:schemeClr val="tx2"/>
                </a:solidFill>
                <a:latin typeface="+mn-lt"/>
                <a:ea typeface="ＭＳ Ｐゴシック" pitchFamily="34" charset="-128"/>
              </a:rPr>
              <a:t>Theoretical Framework</a:t>
            </a:r>
          </a:p>
        </p:txBody>
      </p:sp>
      <p:sp>
        <p:nvSpPr>
          <p:cNvPr id="17411" name="Content Placeholder 2"/>
          <p:cNvSpPr>
            <a:spLocks noGrp="1"/>
          </p:cNvSpPr>
          <p:nvPr>
            <p:ph idx="4294967295"/>
          </p:nvPr>
        </p:nvSpPr>
        <p:spPr>
          <a:xfrm>
            <a:off x="533400" y="1066800"/>
            <a:ext cx="9621838" cy="5214938"/>
          </a:xfrm>
        </p:spPr>
        <p:txBody>
          <a:bodyPr/>
          <a:lstStyle/>
          <a:p>
            <a:pPr>
              <a:spcBef>
                <a:spcPct val="100000"/>
              </a:spcBef>
            </a:pPr>
            <a:r>
              <a:rPr lang="en-NZ" sz="4000" dirty="0" smtClean="0">
                <a:solidFill>
                  <a:srgbClr val="3366FF"/>
                </a:solidFill>
                <a:latin typeface="+mn-lt"/>
                <a:ea typeface="ＭＳ Ｐゴシック" pitchFamily="34" charset="-128"/>
              </a:rPr>
              <a:t>intrinsic – extrinsic motivation</a:t>
            </a:r>
          </a:p>
          <a:p>
            <a:pPr>
              <a:spcBef>
                <a:spcPct val="100000"/>
              </a:spcBef>
            </a:pPr>
            <a:r>
              <a:rPr lang="en-NZ" sz="4000" dirty="0" smtClean="0">
                <a:solidFill>
                  <a:srgbClr val="3366FF"/>
                </a:solidFill>
                <a:latin typeface="+mn-lt"/>
                <a:ea typeface="ＭＳ Ｐゴシック" pitchFamily="34" charset="-128"/>
              </a:rPr>
              <a:t>Self-Determination Theory </a:t>
            </a:r>
            <a:r>
              <a:rPr lang="en-NZ" sz="4000" b="1" dirty="0" smtClean="0">
                <a:solidFill>
                  <a:srgbClr val="3366FF"/>
                </a:solidFill>
                <a:latin typeface="+mn-lt"/>
                <a:ea typeface="ＭＳ Ｐゴシック" pitchFamily="34" charset="-128"/>
              </a:rPr>
              <a:t>(SDT)                                 										</a:t>
            </a:r>
            <a:r>
              <a:rPr lang="en-NZ" sz="2800" dirty="0" smtClean="0">
                <a:solidFill>
                  <a:srgbClr val="3366FF"/>
                </a:solidFill>
                <a:latin typeface="+mn-lt"/>
                <a:ea typeface="ＭＳ Ｐゴシック" pitchFamily="34" charset="-128"/>
              </a:rPr>
              <a:t>(Ryan &amp; Deci, 2000)</a:t>
            </a:r>
          </a:p>
          <a:p>
            <a:pPr>
              <a:spcBef>
                <a:spcPct val="100000"/>
              </a:spcBef>
            </a:pPr>
            <a:r>
              <a:rPr lang="en-NZ" sz="4000" dirty="0" smtClean="0">
                <a:solidFill>
                  <a:srgbClr val="3366FF"/>
                </a:solidFill>
                <a:latin typeface="+mn-lt"/>
                <a:ea typeface="ＭＳ Ｐゴシック" pitchFamily="34" charset="-128"/>
              </a:rPr>
              <a:t>concepts of </a:t>
            </a:r>
            <a:r>
              <a:rPr lang="en-NZ" sz="4000" b="1" i="1" dirty="0" smtClean="0">
                <a:solidFill>
                  <a:srgbClr val="3366FF"/>
                </a:solidFill>
                <a:effectLst>
                  <a:outerShdw blurRad="38100" dist="38100" dir="2700000" algn="tl">
                    <a:srgbClr val="C0C0C0"/>
                  </a:outerShdw>
                </a:effectLst>
                <a:latin typeface="+mn-lt"/>
                <a:ea typeface="ＭＳ Ｐゴシック" pitchFamily="34" charset="-128"/>
              </a:rPr>
              <a:t>autonomy</a:t>
            </a:r>
            <a:r>
              <a:rPr lang="en-NZ" sz="4000" dirty="0" smtClean="0">
                <a:solidFill>
                  <a:srgbClr val="3366FF"/>
                </a:solidFill>
                <a:latin typeface="+mn-lt"/>
                <a:ea typeface="ＭＳ Ｐゴシック" pitchFamily="34" charset="-128"/>
              </a:rPr>
              <a:t>, </a:t>
            </a:r>
            <a:r>
              <a:rPr lang="en-NZ" sz="4000" b="1" i="1" dirty="0" smtClean="0">
                <a:solidFill>
                  <a:srgbClr val="3366FF"/>
                </a:solidFill>
                <a:latin typeface="+mn-lt"/>
                <a:ea typeface="ＭＳ Ｐゴシック" pitchFamily="34" charset="-128"/>
              </a:rPr>
              <a:t>competence </a:t>
            </a:r>
            <a:r>
              <a:rPr lang="en-NZ" sz="4000" dirty="0" smtClean="0">
                <a:solidFill>
                  <a:srgbClr val="3366FF"/>
                </a:solidFill>
                <a:latin typeface="+mn-lt"/>
                <a:ea typeface="ＭＳ Ｐゴシック" pitchFamily="34" charset="-128"/>
              </a:rPr>
              <a:t>and </a:t>
            </a:r>
            <a:r>
              <a:rPr lang="en-NZ" sz="4000" b="1" i="1" dirty="0" smtClean="0">
                <a:solidFill>
                  <a:srgbClr val="3366FF"/>
                </a:solidFill>
                <a:latin typeface="+mn-lt"/>
                <a:ea typeface="ＭＳ Ｐゴシック" pitchFamily="34" charset="-128"/>
              </a:rPr>
              <a:t>relatedness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3213"/>
            <a:ext cx="9621838" cy="620712"/>
          </a:xfrm>
        </p:spPr>
        <p:txBody>
          <a:bodyPr/>
          <a:lstStyle/>
          <a:p>
            <a:pPr marL="342900" indent="-342900">
              <a:spcBef>
                <a:spcPct val="100000"/>
              </a:spcBef>
            </a:pPr>
            <a:r>
              <a:rPr lang="en-NZ" sz="4800" b="1" dirty="0" smtClean="0">
                <a:solidFill>
                  <a:schemeClr val="tx2"/>
                </a:solidFill>
                <a:latin typeface="+mn-lt"/>
                <a:ea typeface="ＭＳ Ｐゴシック" pitchFamily="34" charset="-128"/>
              </a:rPr>
              <a:t>Underlying concepts</a:t>
            </a:r>
          </a:p>
        </p:txBody>
      </p:sp>
      <p:sp>
        <p:nvSpPr>
          <p:cNvPr id="17411" name="Content Placeholder 2"/>
          <p:cNvSpPr>
            <a:spLocks noGrp="1"/>
          </p:cNvSpPr>
          <p:nvPr>
            <p:ph idx="4294967295"/>
          </p:nvPr>
        </p:nvSpPr>
        <p:spPr>
          <a:xfrm>
            <a:off x="533400" y="1066799"/>
            <a:ext cx="9621838" cy="5738961"/>
          </a:xfrm>
        </p:spPr>
        <p:txBody>
          <a:bodyPr/>
          <a:lstStyle/>
          <a:p>
            <a:pPr marL="2511425" indent="-2511425">
              <a:spcBef>
                <a:spcPct val="100000"/>
              </a:spcBef>
              <a:buNone/>
            </a:pPr>
            <a:r>
              <a:rPr lang="en-NZ" sz="3600" b="1" i="1" dirty="0" smtClean="0">
                <a:solidFill>
                  <a:srgbClr val="3366FF"/>
                </a:solidFill>
                <a:effectLst>
                  <a:outerShdw blurRad="38100" dist="38100" dir="2700000" algn="tl">
                    <a:srgbClr val="C0C0C0"/>
                  </a:outerShdw>
                </a:effectLst>
                <a:latin typeface="+mn-lt"/>
                <a:ea typeface="ＭＳ Ｐゴシック" pitchFamily="34" charset="-128"/>
              </a:rPr>
              <a:t>Autonomy</a:t>
            </a:r>
            <a:r>
              <a:rPr lang="en-NZ" sz="3600" dirty="0" smtClean="0">
                <a:ea typeface="ＭＳ Ｐゴシック" pitchFamily="34" charset="-128"/>
              </a:rPr>
              <a:t> - </a:t>
            </a:r>
            <a:r>
              <a:rPr lang="en-NZ" sz="2400" dirty="0" smtClean="0">
                <a:latin typeface="+mn-lt"/>
                <a:ea typeface="ＭＳ Ｐゴシック" pitchFamily="34" charset="-128"/>
              </a:rPr>
              <a:t>“the experience of choice in the initiation, maintenance and regulation of activity and the experience of connectedness between one’s actions and personal goals and values” </a:t>
            </a:r>
            <a:r>
              <a:rPr lang="en-NZ" sz="1800" dirty="0" smtClean="0">
                <a:latin typeface="+mn-lt"/>
                <a:ea typeface="ＭＳ Ｐゴシック" pitchFamily="34" charset="-128"/>
              </a:rPr>
              <a:t>(Connell, 1990, p.62-63)</a:t>
            </a:r>
          </a:p>
          <a:p>
            <a:pPr marL="2786063" indent="-2786063">
              <a:spcBef>
                <a:spcPct val="100000"/>
              </a:spcBef>
              <a:buNone/>
            </a:pPr>
            <a:r>
              <a:rPr lang="en-NZ" sz="3600" b="1" i="1" dirty="0" smtClean="0">
                <a:solidFill>
                  <a:srgbClr val="3366FF"/>
                </a:solidFill>
                <a:effectLst>
                  <a:outerShdw blurRad="38100" dist="38100" dir="2700000" algn="tl">
                    <a:srgbClr val="C0C0C0"/>
                  </a:outerShdw>
                </a:effectLst>
                <a:latin typeface="+mn-lt"/>
                <a:ea typeface="ＭＳ Ｐゴシック" pitchFamily="34" charset="-128"/>
              </a:rPr>
              <a:t>Competence</a:t>
            </a:r>
            <a:r>
              <a:rPr lang="en-NZ" sz="3600" b="1" i="1" dirty="0" smtClean="0">
                <a:solidFill>
                  <a:srgbClr val="3366FF"/>
                </a:solidFill>
                <a:latin typeface="+mn-lt"/>
                <a:ea typeface="ＭＳ Ｐゴシック" pitchFamily="34" charset="-128"/>
              </a:rPr>
              <a:t> </a:t>
            </a:r>
            <a:r>
              <a:rPr lang="en-NZ" sz="3600" b="1" i="1" dirty="0" smtClean="0">
                <a:ea typeface="ＭＳ Ｐゴシック" pitchFamily="34" charset="-128"/>
              </a:rPr>
              <a:t>- </a:t>
            </a:r>
            <a:r>
              <a:rPr lang="en-NZ" sz="2400" dirty="0" smtClean="0">
                <a:latin typeface="+mn-lt"/>
                <a:ea typeface="ＭＳ Ｐゴシック" pitchFamily="34" charset="-128"/>
              </a:rPr>
              <a:t>“the need to experience oneself as capable of producing desired outcomes and avoiding negative outcomes” </a:t>
            </a:r>
            <a:r>
              <a:rPr lang="en-NZ" sz="1800" dirty="0" smtClean="0">
                <a:latin typeface="+mn-lt"/>
                <a:ea typeface="ＭＳ Ｐゴシック" pitchFamily="34" charset="-128"/>
              </a:rPr>
              <a:t>(Connell &amp; Wellborn, 1991, p. 51). </a:t>
            </a:r>
          </a:p>
          <a:p>
            <a:pPr marL="2786063" indent="-2786063">
              <a:spcBef>
                <a:spcPct val="100000"/>
              </a:spcBef>
              <a:buNone/>
            </a:pPr>
            <a:r>
              <a:rPr lang="en-NZ" sz="3600" b="1" i="1" dirty="0" smtClean="0">
                <a:solidFill>
                  <a:srgbClr val="3366FF"/>
                </a:solidFill>
                <a:effectLst>
                  <a:outerShdw blurRad="38100" dist="38100" dir="2700000" algn="tl">
                    <a:srgbClr val="C0C0C0"/>
                  </a:outerShdw>
                </a:effectLst>
                <a:latin typeface="+mn-lt"/>
                <a:ea typeface="ＭＳ Ｐゴシック" pitchFamily="34" charset="-128"/>
              </a:rPr>
              <a:t>Relatednes</a:t>
            </a:r>
            <a:r>
              <a:rPr lang="en-NZ" sz="3600" b="1" i="1" dirty="0" smtClean="0">
                <a:solidFill>
                  <a:srgbClr val="3366FF"/>
                </a:solidFill>
                <a:latin typeface="+mn-lt"/>
                <a:ea typeface="ＭＳ Ｐゴシック" pitchFamily="34" charset="-128"/>
              </a:rPr>
              <a:t>s </a:t>
            </a:r>
            <a:r>
              <a:rPr lang="en-NZ" sz="3600" b="1" i="1" dirty="0" smtClean="0">
                <a:latin typeface="+mn-lt"/>
                <a:ea typeface="ＭＳ Ｐゴシック" pitchFamily="34" charset="-128"/>
              </a:rPr>
              <a:t>– </a:t>
            </a:r>
            <a:r>
              <a:rPr lang="en-NZ" sz="2400" dirty="0" smtClean="0">
                <a:latin typeface="+mn-lt"/>
                <a:ea typeface="ＭＳ Ｐゴシック" pitchFamily="34" charset="-128"/>
              </a:rPr>
              <a:t>“encompasses the need to feel securely connected to the social surround and the need to experience oneself as worthy and capable of … respect”      </a:t>
            </a:r>
            <a:r>
              <a:rPr lang="en-NZ" sz="1800" dirty="0" smtClean="0">
                <a:latin typeface="+mn-lt"/>
                <a:ea typeface="ＭＳ Ｐゴシック" pitchFamily="34" charset="-128"/>
              </a:rPr>
              <a:t>(Connell &amp; Wellborn, 1991, pp. 51-52)</a:t>
            </a:r>
            <a:endParaRPr lang="en-NZ" sz="1800" b="1" i="1" dirty="0" smtClean="0">
              <a:latin typeface="+mn-lt"/>
              <a:ea typeface="ＭＳ Ｐゴシック" pitchFamily="34" charset="-128"/>
            </a:endParaRPr>
          </a:p>
          <a:p>
            <a:pPr>
              <a:spcBef>
                <a:spcPct val="100000"/>
              </a:spcBef>
            </a:pPr>
            <a:endParaRPr lang="en-NZ" sz="2000" dirty="0" smtClean="0">
              <a:solidFill>
                <a:schemeClr val="accent1"/>
              </a:solidFill>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572" name="Group 332"/>
          <p:cNvGraphicFramePr>
            <a:graphicFrameLocks noGrp="1"/>
          </p:cNvGraphicFramePr>
          <p:nvPr/>
        </p:nvGraphicFramePr>
        <p:xfrm>
          <a:off x="807815" y="1620838"/>
          <a:ext cx="9145018" cy="5184922"/>
        </p:xfrm>
        <a:graphic>
          <a:graphicData uri="http://schemas.openxmlformats.org/drawingml/2006/table">
            <a:tbl>
              <a:tblPr>
                <a:tableStyleId>{3C2FFA5D-87B4-456A-9821-1D502468CF0F}</a:tableStyleId>
              </a:tblPr>
              <a:tblGrid>
                <a:gridCol w="1306431"/>
                <a:gridCol w="1450626"/>
                <a:gridCol w="1275391"/>
                <a:gridCol w="1193277"/>
                <a:gridCol w="1306431"/>
                <a:gridCol w="1306431"/>
                <a:gridCol w="1306431"/>
              </a:tblGrid>
              <a:tr h="1178071">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dirty="0" smtClean="0">
                          <a:ln>
                            <a:noFill/>
                          </a:ln>
                          <a:effectLst/>
                        </a:rPr>
                        <a:t>Type of motivation</a:t>
                      </a:r>
                      <a:endParaRPr kumimoji="0" lang="en-NZ" sz="1600" b="1" i="0" u="none" strike="noStrike" cap="none" normalizeH="0" baseline="0" dirty="0" smtClean="0">
                        <a:ln>
                          <a:noFill/>
                        </a:ln>
                        <a:solidFill>
                          <a:schemeClr val="tx2"/>
                        </a:solidFill>
                        <a:effectLst/>
                        <a:latin typeface="Times New Roman" pitchFamily="18"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dirty="0" smtClean="0">
                          <a:ln>
                            <a:noFill/>
                          </a:ln>
                          <a:effectLst/>
                        </a:rPr>
                        <a:t>Amotivation</a:t>
                      </a:r>
                      <a:endParaRPr kumimoji="0" lang="en-NZ" sz="1600" b="1" i="0" u="none" strike="noStrike" cap="none" normalizeH="0" baseline="0" dirty="0" smtClean="0">
                        <a:ln>
                          <a:noFill/>
                        </a:ln>
                        <a:solidFill>
                          <a:schemeClr val="tx2"/>
                        </a:solidFill>
                        <a:effectLst/>
                        <a:latin typeface="Times New Roman" pitchFamily="18" charset="0"/>
                        <a:ea typeface="ＭＳ Ｐゴシック" pitchFamily="34" charset="-128"/>
                      </a:endParaRPr>
                    </a:p>
                  </a:txBody>
                  <a:tcPr anchor="ctr" horzOverflow="overflow"/>
                </a:tc>
                <a:tc gridSpan="4">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dirty="0" smtClean="0">
                          <a:ln>
                            <a:noFill/>
                          </a:ln>
                          <a:effectLst/>
                        </a:rPr>
                        <a:t>	 Extrinsic Motivation</a:t>
                      </a:r>
                      <a:endParaRPr kumimoji="0" lang="en-NZ" sz="1600" b="1" i="0" u="none" strike="noStrike" cap="none" normalizeH="0" baseline="0" dirty="0" smtClean="0">
                        <a:ln>
                          <a:noFill/>
                        </a:ln>
                        <a:solidFill>
                          <a:schemeClr val="tx2"/>
                        </a:solidFill>
                        <a:effectLst/>
                        <a:latin typeface="Times New Roman" pitchFamily="18" charset="0"/>
                        <a:ea typeface="ＭＳ Ｐゴシック" pitchFamily="34" charset="-128"/>
                      </a:endParaRPr>
                    </a:p>
                  </a:txBody>
                  <a:tcPr anchor="ctr" horzOverflow="overflow"/>
                </a:tc>
                <a:tc hMerge="1">
                  <a:txBody>
                    <a:bodyPr/>
                    <a:lstStyle/>
                    <a:p>
                      <a:endParaRPr lang="en-NZ"/>
                    </a:p>
                  </a:txBody>
                  <a:tcPr/>
                </a:tc>
                <a:tc hMerge="1">
                  <a:txBody>
                    <a:bodyPr/>
                    <a:lstStyle/>
                    <a:p>
                      <a:endParaRPr lang="en-NZ"/>
                    </a:p>
                  </a:txBody>
                  <a:tcPr/>
                </a:tc>
                <a:tc hMerge="1">
                  <a:txBody>
                    <a:bodyPr/>
                    <a:lstStyle/>
                    <a:p>
                      <a:endParaRPr lang="en-NZ"/>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dirty="0" smtClean="0">
                          <a:ln>
                            <a:noFill/>
                          </a:ln>
                          <a:effectLst/>
                        </a:rPr>
                        <a:t>Intrinsic Motivation</a:t>
                      </a:r>
                      <a:endParaRPr kumimoji="0" lang="en-NZ" sz="1600" b="1" i="0" u="none" strike="noStrike" cap="none" normalizeH="0" baseline="0" dirty="0" smtClean="0">
                        <a:ln>
                          <a:noFill/>
                        </a:ln>
                        <a:solidFill>
                          <a:schemeClr val="tx2"/>
                        </a:solidFill>
                        <a:effectLst/>
                        <a:latin typeface="Times New Roman" pitchFamily="18" charset="0"/>
                        <a:ea typeface="ＭＳ Ｐゴシック" pitchFamily="34" charset="-128"/>
                      </a:endParaRPr>
                    </a:p>
                  </a:txBody>
                  <a:tcPr anchor="ctr" horzOverflow="overflow"/>
                </a:tc>
              </a:tr>
              <a:tr h="135785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NZ" sz="1600" u="none" strike="noStrike" cap="none" normalizeH="0" baseline="0" dirty="0" smtClean="0">
                        <a:ln>
                          <a:noFill/>
                        </a:ln>
                        <a:effectLst/>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dirty="0" smtClean="0">
                          <a:ln>
                            <a:noFill/>
                          </a:ln>
                          <a:effectLst/>
                        </a:rPr>
                        <a:t>Type of Regulation</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NZ" sz="1600" b="1" i="0" u="none" strike="noStrike" cap="none" normalizeH="0" baseline="0" dirty="0" smtClean="0">
                        <a:ln>
                          <a:noFill/>
                        </a:ln>
                        <a:solidFill>
                          <a:schemeClr val="tx2"/>
                        </a:solidFill>
                        <a:effectLst/>
                        <a:latin typeface="Times New Roman" pitchFamily="18" charset="0"/>
                        <a:ea typeface="ＭＳ Ｐゴシック" pitchFamily="34" charset="-128"/>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endParaRPr kumimoji="0" lang="en-NZ" sz="1600"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NZ" sz="1600" u="none" strike="noStrike" cap="none" normalizeH="0" baseline="0" dirty="0" smtClean="0">
                          <a:ln>
                            <a:noFill/>
                          </a:ln>
                          <a:effectLst/>
                        </a:rPr>
                        <a:t>Non-Regulation</a:t>
                      </a:r>
                    </a:p>
                    <a:p>
                      <a:pPr marL="0" marR="0" lvl="0" indent="0" algn="ctr" defTabSz="914400" rtl="0" eaLnBrk="0" fontAlgn="base" latinLnBrk="0" hangingPunct="0">
                        <a:lnSpc>
                          <a:spcPct val="100000"/>
                        </a:lnSpc>
                        <a:spcBef>
                          <a:spcPct val="0"/>
                        </a:spcBef>
                        <a:spcAft>
                          <a:spcPct val="0"/>
                        </a:spcAft>
                        <a:buClrTx/>
                        <a:buSzTx/>
                        <a:buFont typeface="Arial" charset="0"/>
                        <a:buNone/>
                        <a:tabLst/>
                      </a:pPr>
                      <a:endParaRPr kumimoji="0" lang="en-NZ" sz="1600"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NZ" sz="1600" u="none" strike="noStrike" cap="none" normalizeH="0" baseline="0" dirty="0" smtClean="0">
                        <a:ln>
                          <a:noFill/>
                        </a:ln>
                        <a:effectLst/>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dirty="0" smtClean="0">
                          <a:ln>
                            <a:noFill/>
                          </a:ln>
                          <a:effectLst/>
                        </a:rPr>
                        <a:t>External Regulation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NZ" sz="1600" u="none" strike="noStrike" cap="none" normalizeH="0" baseline="0" dirty="0" smtClean="0">
                        <a:ln>
                          <a:noFill/>
                        </a:ln>
                        <a:effectLst/>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dirty="0" smtClean="0">
                          <a:ln>
                            <a:noFill/>
                          </a:ln>
                          <a:effectLst/>
                        </a:rPr>
                        <a:t>Introjected Regulation</a:t>
                      </a: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NZ" sz="1600" u="none" strike="noStrike" cap="none" normalizeH="0" baseline="0" smtClean="0">
                        <a:ln>
                          <a:noFill/>
                        </a:ln>
                        <a:effectLst/>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smtClean="0">
                          <a:ln>
                            <a:noFill/>
                          </a:ln>
                          <a:effectLst/>
                        </a:rPr>
                        <a:t>Identified Regulation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NZ" sz="16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NZ" sz="1600" u="none" strike="noStrike" cap="none" normalizeH="0" baseline="0" smtClean="0">
                        <a:ln>
                          <a:noFill/>
                        </a:ln>
                        <a:effectLst/>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smtClean="0">
                          <a:ln>
                            <a:noFill/>
                          </a:ln>
                          <a:effectLst/>
                        </a:rPr>
                        <a:t>Integrated Regulation</a:t>
                      </a:r>
                      <a:endParaRPr kumimoji="0" lang="en-NZ" sz="16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endParaRPr kumimoji="0" lang="en-NZ" sz="1600" u="none" strike="noStrike" cap="none" normalizeH="0" baseline="0" dirty="0" smtClean="0">
                        <a:ln>
                          <a:noFill/>
                        </a:ln>
                        <a:effectLst/>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NZ" sz="1600" u="none" strike="noStrike" cap="none" normalizeH="0" baseline="0" dirty="0" smtClean="0">
                          <a:ln>
                            <a:noFill/>
                          </a:ln>
                          <a:effectLst/>
                        </a:rPr>
                        <a:t>Intrinsic Regulation</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r>
              <a:tr h="120777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dirty="0" smtClean="0">
                          <a:ln>
                            <a:noFill/>
                          </a:ln>
                          <a:effectLst/>
                        </a:rPr>
                        <a:t>Associated processes</a:t>
                      </a:r>
                      <a:endParaRPr kumimoji="0" lang="en-NZ" sz="1600" b="1" i="0" u="none" strike="noStrike" cap="none" normalizeH="0" baseline="0" dirty="0" smtClean="0">
                        <a:ln>
                          <a:noFill/>
                        </a:ln>
                        <a:solidFill>
                          <a:schemeClr val="tx2"/>
                        </a:solidFill>
                        <a:effectLst/>
                        <a:latin typeface="Times New Roman" pitchFamily="18" charset="0"/>
                        <a:ea typeface="ＭＳ Ｐゴシック" pitchFamily="34" charset="-128"/>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smtClean="0">
                          <a:ln>
                            <a:noFill/>
                          </a:ln>
                          <a:effectLst/>
                        </a:rPr>
                        <a:t>Non-relevance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smtClean="0">
                          <a:ln>
                            <a:noFill/>
                          </a:ln>
                          <a:effectLst/>
                        </a:rPr>
                        <a:t>Low competence</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NZ" sz="16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dirty="0" smtClean="0">
                          <a:ln>
                            <a:noFill/>
                          </a:ln>
                          <a:effectLst/>
                        </a:rPr>
                        <a:t>Rewards/ punishment</a:t>
                      </a: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dirty="0" smtClean="0">
                          <a:ln>
                            <a:noFill/>
                          </a:ln>
                          <a:effectLst/>
                        </a:rPr>
                        <a:t>Approval from self/ others</a:t>
                      </a: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smtClean="0">
                          <a:ln>
                            <a:noFill/>
                          </a:ln>
                          <a:effectLst/>
                        </a:rPr>
                        <a:t>Utility value</a:t>
                      </a:r>
                      <a:endParaRPr kumimoji="0" lang="en-NZ" sz="16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dirty="0" smtClean="0">
                          <a:ln>
                            <a:noFill/>
                          </a:ln>
                          <a:effectLst/>
                        </a:rPr>
                        <a:t>Congruence</a:t>
                      </a: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dirty="0" smtClean="0">
                          <a:ln>
                            <a:noFill/>
                          </a:ln>
                          <a:effectLst/>
                        </a:rPr>
                        <a:t>Interest/ enjoyment</a:t>
                      </a: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r>
              <a:tr h="60746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NZ" sz="1600" b="1" i="0" u="none" strike="noStrike" cap="none" normalizeH="0" baseline="0" dirty="0" smtClean="0">
                        <a:ln>
                          <a:noFill/>
                        </a:ln>
                        <a:solidFill>
                          <a:schemeClr val="tx2"/>
                        </a:solidFill>
                        <a:effectLst/>
                        <a:latin typeface="Times New Roman" pitchFamily="18" charset="0"/>
                        <a:ea typeface="ＭＳ Ｐゴシック" pitchFamily="34" charset="-128"/>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NZ" sz="16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NZ" sz="16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r>
              <a:tr h="83376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dirty="0" smtClean="0">
                          <a:ln>
                            <a:noFill/>
                          </a:ln>
                          <a:effectLst/>
                        </a:rPr>
                        <a:t>Quality of Behaviour</a:t>
                      </a:r>
                      <a:endParaRPr kumimoji="0" lang="en-NZ" sz="1600" b="1" i="0" u="none" strike="noStrike" cap="none" normalizeH="0" baseline="0" dirty="0" smtClean="0">
                        <a:ln>
                          <a:noFill/>
                        </a:ln>
                        <a:solidFill>
                          <a:schemeClr val="tx2"/>
                        </a:solidFill>
                        <a:effectLst/>
                        <a:latin typeface="Times New Roman" pitchFamily="18" charset="0"/>
                        <a:ea typeface="ＭＳ Ｐゴシック" pitchFamily="34" charset="-128"/>
                      </a:endParaRPr>
                    </a:p>
                  </a:txBody>
                  <a:tcPr horzOverflow="overflow"/>
                </a:tc>
                <a:tc grid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smtClean="0">
                          <a:ln>
                            <a:noFill/>
                          </a:ln>
                          <a:effectLst/>
                        </a:rPr>
                        <a:t>Non-self-determined</a:t>
                      </a:r>
                      <a:endParaRPr kumimoji="0" lang="en-NZ" sz="16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horzOverflow="overflow"/>
                </a:tc>
                <a:tc hMerge="1">
                  <a:txBody>
                    <a:bodyPr/>
                    <a:lstStyle/>
                    <a:p>
                      <a:endParaRPr lang="en-NZ"/>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c gridSpan="2">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en-NZ" sz="1600" u="none" strike="noStrike" cap="none" normalizeH="0" baseline="0" dirty="0" smtClean="0">
                          <a:ln>
                            <a:noFill/>
                          </a:ln>
                          <a:effectLst/>
                        </a:rPr>
                        <a:t>Self-determined</a:t>
                      </a:r>
                      <a:endParaRPr kumimoji="0" lang="en-NZ" sz="16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c hMerge="1">
                  <a:txBody>
                    <a:bodyPr/>
                    <a:lstStyle/>
                    <a:p>
                      <a:endParaRPr lang="en-NZ"/>
                    </a:p>
                  </a:txBody>
                  <a:tcPr/>
                </a:tc>
              </a:tr>
            </a:tbl>
          </a:graphicData>
        </a:graphic>
      </p:graphicFrame>
      <p:sp>
        <p:nvSpPr>
          <p:cNvPr id="10558" name="Rectangle 318"/>
          <p:cNvSpPr>
            <a:spLocks noChangeArrowheads="1"/>
          </p:cNvSpPr>
          <p:nvPr/>
        </p:nvSpPr>
        <p:spPr bwMode="auto">
          <a:xfrm>
            <a:off x="2103959" y="1620838"/>
            <a:ext cx="1440929" cy="3744763"/>
          </a:xfrm>
          <a:prstGeom prst="rect">
            <a:avLst/>
          </a:prstGeom>
          <a:solidFill>
            <a:schemeClr val="accent1">
              <a:alpha val="39999"/>
            </a:schemeClr>
          </a:solidFill>
          <a:ln w="9525">
            <a:noFill/>
            <a:miter lim="800000"/>
            <a:headEnd/>
            <a:tailEnd/>
          </a:ln>
          <a:effectLst/>
        </p:spPr>
        <p:txBody>
          <a:bodyPr wrap="none" anchor="ctr"/>
          <a:lstStyle/>
          <a:p>
            <a:endParaRPr lang="en-NZ"/>
          </a:p>
        </p:txBody>
      </p:sp>
      <p:sp>
        <p:nvSpPr>
          <p:cNvPr id="2" name="Title 1"/>
          <p:cNvSpPr>
            <a:spLocks noGrp="1"/>
          </p:cNvSpPr>
          <p:nvPr>
            <p:ph type="title" idx="4294967295"/>
          </p:nvPr>
        </p:nvSpPr>
        <p:spPr>
          <a:xfrm>
            <a:off x="533400" y="303213"/>
            <a:ext cx="9621838" cy="620712"/>
          </a:xfrm>
        </p:spPr>
        <p:txBody>
          <a:bodyPr/>
          <a:lstStyle/>
          <a:p>
            <a:r>
              <a:rPr lang="en-NZ" sz="4800" b="1" dirty="0" smtClean="0">
                <a:solidFill>
                  <a:schemeClr val="tx2"/>
                </a:solidFill>
                <a:latin typeface="+mn-lt"/>
                <a:ea typeface="ＭＳ Ｐゴシック" pitchFamily="34" charset="-128"/>
              </a:rPr>
              <a:t>Continuum of human motivation</a:t>
            </a:r>
          </a:p>
        </p:txBody>
      </p:sp>
      <p:sp>
        <p:nvSpPr>
          <p:cNvPr id="10407" name="Text Box 167"/>
          <p:cNvSpPr txBox="1">
            <a:spLocks noChangeArrowheads="1"/>
          </p:cNvSpPr>
          <p:nvPr/>
        </p:nvSpPr>
        <p:spPr bwMode="auto">
          <a:xfrm>
            <a:off x="2500313" y="6805761"/>
            <a:ext cx="4306888" cy="396875"/>
          </a:xfrm>
          <a:prstGeom prst="rect">
            <a:avLst/>
          </a:prstGeom>
          <a:noFill/>
          <a:ln w="9525">
            <a:noFill/>
            <a:miter lim="800000"/>
            <a:headEnd/>
            <a:tailEnd/>
          </a:ln>
          <a:effectLst/>
        </p:spPr>
        <p:txBody>
          <a:bodyPr>
            <a:spAutoFit/>
          </a:bodyPr>
          <a:lstStyle/>
          <a:p>
            <a:pPr algn="r" defTabSz="914400">
              <a:spcBef>
                <a:spcPct val="50000"/>
              </a:spcBef>
            </a:pPr>
            <a:r>
              <a:rPr lang="en-NZ" dirty="0"/>
              <a:t>(Ryan &amp; Deci, 2002, p.16)</a:t>
            </a:r>
            <a:r>
              <a:rPr lang="en-AU" dirty="0"/>
              <a:t> </a:t>
            </a:r>
            <a:endParaRPr lang="en-NZ" dirty="0"/>
          </a:p>
        </p:txBody>
      </p:sp>
      <p:sp>
        <p:nvSpPr>
          <p:cNvPr id="10564" name="Rectangle 324"/>
          <p:cNvSpPr>
            <a:spLocks noChangeArrowheads="1"/>
          </p:cNvSpPr>
          <p:nvPr/>
        </p:nvSpPr>
        <p:spPr bwMode="auto">
          <a:xfrm>
            <a:off x="3544887" y="2809875"/>
            <a:ext cx="1296000" cy="2568426"/>
          </a:xfrm>
          <a:prstGeom prst="rect">
            <a:avLst/>
          </a:prstGeom>
          <a:solidFill>
            <a:schemeClr val="accent1">
              <a:alpha val="39999"/>
            </a:schemeClr>
          </a:solidFill>
          <a:ln w="9525">
            <a:noFill/>
            <a:miter lim="800000"/>
            <a:headEnd/>
            <a:tailEnd/>
          </a:ln>
          <a:effectLst/>
        </p:spPr>
        <p:txBody>
          <a:bodyPr wrap="none" anchor="ctr"/>
          <a:lstStyle/>
          <a:p>
            <a:endParaRPr lang="en-NZ"/>
          </a:p>
        </p:txBody>
      </p:sp>
      <p:sp>
        <p:nvSpPr>
          <p:cNvPr id="10565" name="Rectangle 325"/>
          <p:cNvSpPr>
            <a:spLocks noChangeArrowheads="1"/>
          </p:cNvSpPr>
          <p:nvPr/>
        </p:nvSpPr>
        <p:spPr bwMode="auto">
          <a:xfrm>
            <a:off x="6064399" y="2797175"/>
            <a:ext cx="1260000" cy="2555726"/>
          </a:xfrm>
          <a:prstGeom prst="rect">
            <a:avLst/>
          </a:prstGeom>
          <a:solidFill>
            <a:schemeClr val="accent1">
              <a:alpha val="39999"/>
            </a:schemeClr>
          </a:solidFill>
          <a:ln w="9525">
            <a:noFill/>
            <a:miter lim="800000"/>
            <a:headEnd/>
            <a:tailEnd/>
          </a:ln>
          <a:effectLst/>
        </p:spPr>
        <p:txBody>
          <a:bodyPr wrap="none" anchor="ctr"/>
          <a:lstStyle/>
          <a:p>
            <a:endParaRPr lang="en-NZ"/>
          </a:p>
        </p:txBody>
      </p:sp>
      <p:sp>
        <p:nvSpPr>
          <p:cNvPr id="10566" name="Rectangle 326"/>
          <p:cNvSpPr>
            <a:spLocks noChangeArrowheads="1"/>
          </p:cNvSpPr>
          <p:nvPr/>
        </p:nvSpPr>
        <p:spPr bwMode="auto">
          <a:xfrm>
            <a:off x="8656833" y="1620838"/>
            <a:ext cx="1296000" cy="3732063"/>
          </a:xfrm>
          <a:prstGeom prst="rect">
            <a:avLst/>
          </a:prstGeom>
          <a:solidFill>
            <a:schemeClr val="accent1">
              <a:alpha val="39999"/>
            </a:schemeClr>
          </a:solidFill>
          <a:ln w="9525">
            <a:noFill/>
            <a:miter lim="800000"/>
            <a:headEnd/>
            <a:tailEnd/>
          </a:ln>
          <a:effectLst/>
        </p:spPr>
        <p:txBody>
          <a:bodyPr wrap="none" anchor="ctr"/>
          <a:lstStyle/>
          <a:p>
            <a:endParaRPr lang="en-NZ"/>
          </a:p>
        </p:txBody>
      </p:sp>
      <p:grpSp>
        <p:nvGrpSpPr>
          <p:cNvPr id="10578" name="Group 338"/>
          <p:cNvGrpSpPr>
            <a:grpSpLocks/>
          </p:cNvGrpSpPr>
          <p:nvPr/>
        </p:nvGrpSpPr>
        <p:grpSpPr bwMode="auto">
          <a:xfrm>
            <a:off x="2989263" y="1214438"/>
            <a:ext cx="5883275" cy="1360487"/>
            <a:chOff x="1883" y="765"/>
            <a:chExt cx="3706" cy="857"/>
          </a:xfrm>
        </p:grpSpPr>
        <p:sp>
          <p:nvSpPr>
            <p:cNvPr id="10573" name="Text Box 333"/>
            <p:cNvSpPr txBox="1">
              <a:spLocks noChangeArrowheads="1"/>
            </p:cNvSpPr>
            <p:nvPr/>
          </p:nvSpPr>
          <p:spPr bwMode="auto">
            <a:xfrm>
              <a:off x="2641" y="765"/>
              <a:ext cx="1861" cy="256"/>
            </a:xfrm>
            <a:prstGeom prst="rect">
              <a:avLst/>
            </a:prstGeom>
            <a:noFill/>
            <a:ln w="9525">
              <a:solidFill>
                <a:schemeClr val="tx1"/>
              </a:solidFill>
              <a:miter lim="800000"/>
              <a:headEnd/>
              <a:tailEnd/>
            </a:ln>
            <a:effectLst/>
          </p:spPr>
          <p:txBody>
            <a:bodyPr>
              <a:spAutoFit/>
            </a:bodyPr>
            <a:lstStyle/>
            <a:p>
              <a:pPr defTabSz="914400">
                <a:spcBef>
                  <a:spcPct val="50000"/>
                </a:spcBef>
              </a:pPr>
              <a:r>
                <a:rPr lang="en-NZ"/>
                <a:t>SIMS – likert-type scale </a:t>
              </a:r>
            </a:p>
          </p:txBody>
        </p:sp>
        <p:sp>
          <p:nvSpPr>
            <p:cNvPr id="10574" name="Arc 334"/>
            <p:cNvSpPr>
              <a:spLocks/>
            </p:cNvSpPr>
            <p:nvPr/>
          </p:nvSpPr>
          <p:spPr bwMode="auto">
            <a:xfrm rot="16200000">
              <a:off x="2109" y="674"/>
              <a:ext cx="441" cy="894"/>
            </a:xfrm>
            <a:custGeom>
              <a:avLst/>
              <a:gdLst>
                <a:gd name="G0" fmla="+- 0 0 0"/>
                <a:gd name="G1" fmla="+- 21431 0 0"/>
                <a:gd name="G2" fmla="+- 21600 0 0"/>
                <a:gd name="T0" fmla="*/ 2698 w 21327"/>
                <a:gd name="T1" fmla="*/ 0 h 21431"/>
                <a:gd name="T2" fmla="*/ 21327 w 21327"/>
                <a:gd name="T3" fmla="*/ 18005 h 21431"/>
                <a:gd name="T4" fmla="*/ 0 w 21327"/>
                <a:gd name="T5" fmla="*/ 21431 h 21431"/>
              </a:gdLst>
              <a:ahLst/>
              <a:cxnLst>
                <a:cxn ang="0">
                  <a:pos x="T0" y="T1"/>
                </a:cxn>
                <a:cxn ang="0">
                  <a:pos x="T2" y="T3"/>
                </a:cxn>
                <a:cxn ang="0">
                  <a:pos x="T4" y="T5"/>
                </a:cxn>
              </a:cxnLst>
              <a:rect l="0" t="0" r="r" b="b"/>
              <a:pathLst>
                <a:path w="21327" h="21431" fill="none" extrusionOk="0">
                  <a:moveTo>
                    <a:pt x="2697" y="0"/>
                  </a:moveTo>
                  <a:cubicBezTo>
                    <a:pt x="12217" y="1198"/>
                    <a:pt x="19804" y="8532"/>
                    <a:pt x="21326" y="18005"/>
                  </a:cubicBezTo>
                </a:path>
                <a:path w="21327" h="21431" stroke="0" extrusionOk="0">
                  <a:moveTo>
                    <a:pt x="2697" y="0"/>
                  </a:moveTo>
                  <a:cubicBezTo>
                    <a:pt x="12217" y="1198"/>
                    <a:pt x="19804" y="8532"/>
                    <a:pt x="21326" y="18005"/>
                  </a:cubicBezTo>
                  <a:lnTo>
                    <a:pt x="0" y="21431"/>
                  </a:lnTo>
                  <a:close/>
                </a:path>
              </a:pathLst>
            </a:custGeom>
            <a:noFill/>
            <a:ln w="9525">
              <a:solidFill>
                <a:schemeClr val="tx1"/>
              </a:solidFill>
              <a:round/>
              <a:headEnd type="stealth" w="lg" len="lg"/>
              <a:tailEnd/>
            </a:ln>
            <a:effectLst/>
          </p:spPr>
          <p:txBody>
            <a:bodyPr wrap="none" anchor="ctr"/>
            <a:lstStyle/>
            <a:p>
              <a:endParaRPr lang="en-NZ"/>
            </a:p>
          </p:txBody>
        </p:sp>
        <p:sp>
          <p:nvSpPr>
            <p:cNvPr id="10576" name="Arc 336"/>
            <p:cNvSpPr>
              <a:spLocks/>
            </p:cNvSpPr>
            <p:nvPr/>
          </p:nvSpPr>
          <p:spPr bwMode="auto">
            <a:xfrm>
              <a:off x="3744" y="1021"/>
              <a:ext cx="544" cy="601"/>
            </a:xfrm>
            <a:custGeom>
              <a:avLst/>
              <a:gdLst>
                <a:gd name="G0" fmla="+- 0 0 0"/>
                <a:gd name="G1" fmla="+- 21053 0 0"/>
                <a:gd name="G2" fmla="+- 21600 0 0"/>
                <a:gd name="T0" fmla="*/ 4832 w 21600"/>
                <a:gd name="T1" fmla="*/ 0 h 21053"/>
                <a:gd name="T2" fmla="*/ 21600 w 21600"/>
                <a:gd name="T3" fmla="*/ 21053 h 21053"/>
                <a:gd name="T4" fmla="*/ 0 w 21600"/>
                <a:gd name="T5" fmla="*/ 21053 h 21053"/>
              </a:gdLst>
              <a:ahLst/>
              <a:cxnLst>
                <a:cxn ang="0">
                  <a:pos x="T0" y="T1"/>
                </a:cxn>
                <a:cxn ang="0">
                  <a:pos x="T2" y="T3"/>
                </a:cxn>
                <a:cxn ang="0">
                  <a:pos x="T4" y="T5"/>
                </a:cxn>
              </a:cxnLst>
              <a:rect l="0" t="0" r="r" b="b"/>
              <a:pathLst>
                <a:path w="21600" h="21053" fill="none" extrusionOk="0">
                  <a:moveTo>
                    <a:pt x="4831" y="0"/>
                  </a:moveTo>
                  <a:cubicBezTo>
                    <a:pt x="14644" y="2252"/>
                    <a:pt x="21600" y="10985"/>
                    <a:pt x="21600" y="21053"/>
                  </a:cubicBezTo>
                </a:path>
                <a:path w="21600" h="21053" stroke="0" extrusionOk="0">
                  <a:moveTo>
                    <a:pt x="4831" y="0"/>
                  </a:moveTo>
                  <a:cubicBezTo>
                    <a:pt x="14644" y="2252"/>
                    <a:pt x="21600" y="10985"/>
                    <a:pt x="21600" y="21053"/>
                  </a:cubicBezTo>
                  <a:lnTo>
                    <a:pt x="0" y="21053"/>
                  </a:lnTo>
                  <a:close/>
                </a:path>
              </a:pathLst>
            </a:custGeom>
            <a:noFill/>
            <a:ln w="9525">
              <a:solidFill>
                <a:schemeClr val="tx1"/>
              </a:solidFill>
              <a:round/>
              <a:headEnd type="none" w="lg" len="lg"/>
              <a:tailEnd type="stealth" w="lg" len="lg"/>
            </a:ln>
            <a:effectLst/>
          </p:spPr>
          <p:txBody>
            <a:bodyPr wrap="none" anchor="ctr"/>
            <a:lstStyle/>
            <a:p>
              <a:endParaRPr lang="en-NZ"/>
            </a:p>
          </p:txBody>
        </p:sp>
        <p:sp>
          <p:nvSpPr>
            <p:cNvPr id="10575" name="Arc 335"/>
            <p:cNvSpPr>
              <a:spLocks/>
            </p:cNvSpPr>
            <p:nvPr/>
          </p:nvSpPr>
          <p:spPr bwMode="auto">
            <a:xfrm flipH="1">
              <a:off x="2641" y="1021"/>
              <a:ext cx="544" cy="575"/>
            </a:xfrm>
            <a:custGeom>
              <a:avLst/>
              <a:gdLst>
                <a:gd name="G0" fmla="+- 0 0 0"/>
                <a:gd name="G1" fmla="+- 21053 0 0"/>
                <a:gd name="G2" fmla="+- 21600 0 0"/>
                <a:gd name="T0" fmla="*/ 4832 w 21600"/>
                <a:gd name="T1" fmla="*/ 0 h 21053"/>
                <a:gd name="T2" fmla="*/ 21600 w 21600"/>
                <a:gd name="T3" fmla="*/ 21053 h 21053"/>
                <a:gd name="T4" fmla="*/ 0 w 21600"/>
                <a:gd name="T5" fmla="*/ 21053 h 21053"/>
              </a:gdLst>
              <a:ahLst/>
              <a:cxnLst>
                <a:cxn ang="0">
                  <a:pos x="T0" y="T1"/>
                </a:cxn>
                <a:cxn ang="0">
                  <a:pos x="T2" y="T3"/>
                </a:cxn>
                <a:cxn ang="0">
                  <a:pos x="T4" y="T5"/>
                </a:cxn>
              </a:cxnLst>
              <a:rect l="0" t="0" r="r" b="b"/>
              <a:pathLst>
                <a:path w="21600" h="21053" fill="none" extrusionOk="0">
                  <a:moveTo>
                    <a:pt x="4831" y="0"/>
                  </a:moveTo>
                  <a:cubicBezTo>
                    <a:pt x="14644" y="2252"/>
                    <a:pt x="21600" y="10985"/>
                    <a:pt x="21600" y="21053"/>
                  </a:cubicBezTo>
                </a:path>
                <a:path w="21600" h="21053" stroke="0" extrusionOk="0">
                  <a:moveTo>
                    <a:pt x="4831" y="0"/>
                  </a:moveTo>
                  <a:cubicBezTo>
                    <a:pt x="14644" y="2252"/>
                    <a:pt x="21600" y="10985"/>
                    <a:pt x="21600" y="21053"/>
                  </a:cubicBezTo>
                  <a:lnTo>
                    <a:pt x="0" y="21053"/>
                  </a:lnTo>
                  <a:close/>
                </a:path>
              </a:pathLst>
            </a:custGeom>
            <a:noFill/>
            <a:ln w="9525">
              <a:solidFill>
                <a:schemeClr val="tx1"/>
              </a:solidFill>
              <a:round/>
              <a:headEnd type="none" w="lg" len="lg"/>
              <a:tailEnd type="stealth" w="lg" len="lg"/>
            </a:ln>
            <a:effectLst/>
          </p:spPr>
          <p:txBody>
            <a:bodyPr wrap="none" anchor="ctr"/>
            <a:lstStyle/>
            <a:p>
              <a:endParaRPr lang="en-NZ"/>
            </a:p>
          </p:txBody>
        </p:sp>
        <p:sp>
          <p:nvSpPr>
            <p:cNvPr id="10577" name="Arc 337"/>
            <p:cNvSpPr>
              <a:spLocks/>
            </p:cNvSpPr>
            <p:nvPr/>
          </p:nvSpPr>
          <p:spPr bwMode="auto">
            <a:xfrm>
              <a:off x="4502" y="885"/>
              <a:ext cx="1087" cy="45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stealth" w="lg" len="lg"/>
            </a:ln>
            <a:effectLst/>
          </p:spPr>
          <p:txBody>
            <a:bodyPr wrap="none" anchor="ctr"/>
            <a:lstStyle/>
            <a:p>
              <a:endParaRPr lang="en-NZ"/>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572"/>
                                        </p:tgtEl>
                                        <p:attrNameLst>
                                          <p:attrName>style.visibility</p:attrName>
                                        </p:attrNameLst>
                                      </p:cBhvr>
                                      <p:to>
                                        <p:strVal val="visible"/>
                                      </p:to>
                                    </p:set>
                                    <p:animEffect transition="in" filter="fade">
                                      <p:cBhvr>
                                        <p:cTn id="9" dur="2000"/>
                                        <p:tgtEl>
                                          <p:spTgt spid="10572"/>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0407"/>
                                        </p:tgtEl>
                                        <p:attrNameLst>
                                          <p:attrName>style.visibility</p:attrName>
                                        </p:attrNameLst>
                                      </p:cBhvr>
                                      <p:to>
                                        <p:strVal val="visible"/>
                                      </p:to>
                                    </p:set>
                                    <p:animEffect transition="in" filter="fade">
                                      <p:cBhvr>
                                        <p:cTn id="13" dur="2000"/>
                                        <p:tgtEl>
                                          <p:spTgt spid="1040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0578"/>
                                        </p:tgtEl>
                                        <p:attrNameLst>
                                          <p:attrName>style.visibility</p:attrName>
                                        </p:attrNameLst>
                                      </p:cBhvr>
                                      <p:to>
                                        <p:strVal val="visible"/>
                                      </p:to>
                                    </p:set>
                                    <p:anim calcmode="lin" valueType="num">
                                      <p:cBhvr>
                                        <p:cTn id="18" dur="2000" fill="hold"/>
                                        <p:tgtEl>
                                          <p:spTgt spid="10578"/>
                                        </p:tgtEl>
                                        <p:attrNameLst>
                                          <p:attrName>ppt_w</p:attrName>
                                        </p:attrNameLst>
                                      </p:cBhvr>
                                      <p:tavLst>
                                        <p:tav tm="0">
                                          <p:val>
                                            <p:fltVal val="0"/>
                                          </p:val>
                                        </p:tav>
                                        <p:tav tm="100000">
                                          <p:val>
                                            <p:strVal val="#ppt_w"/>
                                          </p:val>
                                        </p:tav>
                                      </p:tavLst>
                                    </p:anim>
                                    <p:anim calcmode="lin" valueType="num">
                                      <p:cBhvr>
                                        <p:cTn id="19" dur="2000" fill="hold"/>
                                        <p:tgtEl>
                                          <p:spTgt spid="10578"/>
                                        </p:tgtEl>
                                        <p:attrNameLst>
                                          <p:attrName>ppt_h</p:attrName>
                                        </p:attrNameLst>
                                      </p:cBhvr>
                                      <p:tavLst>
                                        <p:tav tm="0">
                                          <p:val>
                                            <p:fltVal val="0"/>
                                          </p:val>
                                        </p:tav>
                                        <p:tav tm="100000">
                                          <p:val>
                                            <p:strVal val="#ppt_h"/>
                                          </p:val>
                                        </p:tav>
                                      </p:tavLst>
                                    </p:anim>
                                    <p:animEffect transition="in" filter="fade">
                                      <p:cBhvr>
                                        <p:cTn id="20" dur="2000"/>
                                        <p:tgtEl>
                                          <p:spTgt spid="10578"/>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558"/>
                                        </p:tgtEl>
                                        <p:attrNameLst>
                                          <p:attrName>style.visibility</p:attrName>
                                        </p:attrNameLst>
                                      </p:cBhvr>
                                      <p:to>
                                        <p:strVal val="visible"/>
                                      </p:to>
                                    </p:set>
                                    <p:animEffect transition="in" filter="fade">
                                      <p:cBhvr>
                                        <p:cTn id="24" dur="1000"/>
                                        <p:tgtEl>
                                          <p:spTgt spid="105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564"/>
                                        </p:tgtEl>
                                        <p:attrNameLst>
                                          <p:attrName>style.visibility</p:attrName>
                                        </p:attrNameLst>
                                      </p:cBhvr>
                                      <p:to>
                                        <p:strVal val="visible"/>
                                      </p:to>
                                    </p:set>
                                    <p:animEffect transition="in" filter="fade">
                                      <p:cBhvr>
                                        <p:cTn id="27" dur="1000"/>
                                        <p:tgtEl>
                                          <p:spTgt spid="1056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565"/>
                                        </p:tgtEl>
                                        <p:attrNameLst>
                                          <p:attrName>style.visibility</p:attrName>
                                        </p:attrNameLst>
                                      </p:cBhvr>
                                      <p:to>
                                        <p:strVal val="visible"/>
                                      </p:to>
                                    </p:set>
                                    <p:animEffect transition="in" filter="fade">
                                      <p:cBhvr>
                                        <p:cTn id="30" dur="1000"/>
                                        <p:tgtEl>
                                          <p:spTgt spid="1056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566"/>
                                        </p:tgtEl>
                                        <p:attrNameLst>
                                          <p:attrName>style.visibility</p:attrName>
                                        </p:attrNameLst>
                                      </p:cBhvr>
                                      <p:to>
                                        <p:strVal val="visible"/>
                                      </p:to>
                                    </p:set>
                                    <p:animEffect transition="in" filter="fade">
                                      <p:cBhvr>
                                        <p:cTn id="33" dur="1000"/>
                                        <p:tgtEl>
                                          <p:spTgt spid="10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8" grpId="0" animBg="1"/>
      <p:bldP spid="2" grpId="0"/>
      <p:bldP spid="10407" grpId="0"/>
      <p:bldP spid="10564" grpId="0" animBg="1"/>
      <p:bldP spid="10565" grpId="0" animBg="1"/>
      <p:bldP spid="105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437206" y="923925"/>
            <a:ext cx="6918617" cy="5953844"/>
            <a:chOff x="1437206" y="923925"/>
            <a:chExt cx="6918617" cy="5953844"/>
          </a:xfrm>
        </p:grpSpPr>
        <p:sp>
          <p:nvSpPr>
            <p:cNvPr id="26645" name="Rectangle 21"/>
            <p:cNvSpPr>
              <a:spLocks noChangeArrowheads="1"/>
            </p:cNvSpPr>
            <p:nvPr/>
          </p:nvSpPr>
          <p:spPr bwMode="auto">
            <a:xfrm>
              <a:off x="1437206" y="923925"/>
              <a:ext cx="6918617" cy="595384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NZ"/>
            </a:p>
          </p:txBody>
        </p:sp>
        <p:sp>
          <p:nvSpPr>
            <p:cNvPr id="26638" name="Text Box 14"/>
            <p:cNvSpPr txBox="1">
              <a:spLocks noChangeArrowheads="1"/>
            </p:cNvSpPr>
            <p:nvPr/>
          </p:nvSpPr>
          <p:spPr bwMode="auto">
            <a:xfrm>
              <a:off x="4152801" y="1599994"/>
              <a:ext cx="1759836" cy="20649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NZ" sz="1600" b="1" i="0" u="none" strike="noStrike" cap="none" normalizeH="0" baseline="0" dirty="0" smtClean="0">
                  <a:ln>
                    <a:noFill/>
                  </a:ln>
                  <a:solidFill>
                    <a:schemeClr val="tx1"/>
                  </a:solidFill>
                  <a:effectLst/>
                  <a:latin typeface="Arial" pitchFamily="34" charset="0"/>
                </a:rPr>
                <a:t>University</a:t>
              </a:r>
              <a:endParaRPr kumimoji="0" lang="en-US" sz="1600" b="0" i="0" u="none" strike="noStrike" cap="none" normalizeH="0" baseline="0" dirty="0" smtClean="0">
                <a:ln>
                  <a:noFill/>
                </a:ln>
                <a:solidFill>
                  <a:schemeClr val="tx1"/>
                </a:solidFill>
                <a:effectLst/>
                <a:latin typeface="Arial" pitchFamily="34" charset="0"/>
              </a:endParaRPr>
            </a:p>
          </p:txBody>
        </p:sp>
        <p:sp>
          <p:nvSpPr>
            <p:cNvPr id="26639" name="Text Box 15"/>
            <p:cNvSpPr txBox="1">
              <a:spLocks noChangeArrowheads="1"/>
            </p:cNvSpPr>
            <p:nvPr/>
          </p:nvSpPr>
          <p:spPr bwMode="auto">
            <a:xfrm>
              <a:off x="2074895" y="2116988"/>
              <a:ext cx="5734557" cy="412983"/>
            </a:xfrm>
            <a:prstGeom prst="rect">
              <a:avLst/>
            </a:prstGeom>
            <a:noFill/>
            <a:ln w="12700">
              <a:noFill/>
              <a:miter lim="800000"/>
              <a:headEnd/>
              <a:tailEnd/>
            </a:ln>
          </p:spPr>
          <p:txBody>
            <a:bodyPr vert="horz" wrap="square" lIns="54000" tIns="10800" rIns="54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NZ" sz="1800" b="1" i="0" u="none" strike="noStrike" cap="none" normalizeH="0" baseline="0" dirty="0" smtClean="0">
                  <a:ln>
                    <a:noFill/>
                  </a:ln>
                  <a:solidFill>
                    <a:schemeClr val="tx1"/>
                  </a:solidFill>
                  <a:effectLst/>
                  <a:latin typeface="Arial" pitchFamily="34" charset="0"/>
                </a:rPr>
                <a:t>Primary pre-service teacher education programme</a:t>
              </a:r>
              <a:endParaRPr kumimoji="0" lang="en-US" sz="1800" b="0" i="0" u="none" strike="noStrike" cap="none" normalizeH="0" baseline="0" dirty="0" smtClean="0">
                <a:ln>
                  <a:noFill/>
                </a:ln>
                <a:solidFill>
                  <a:schemeClr val="tx1"/>
                </a:solidFill>
                <a:effectLst/>
                <a:latin typeface="Arial" pitchFamily="34" charset="0"/>
              </a:endParaRPr>
            </a:p>
          </p:txBody>
        </p:sp>
        <p:sp>
          <p:nvSpPr>
            <p:cNvPr id="26640" name="Text Box 16"/>
            <p:cNvSpPr txBox="1">
              <a:spLocks noChangeArrowheads="1"/>
            </p:cNvSpPr>
            <p:nvPr/>
          </p:nvSpPr>
          <p:spPr bwMode="auto">
            <a:xfrm>
              <a:off x="3443192" y="1084530"/>
              <a:ext cx="3751789" cy="27532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NZ" sz="1800" b="1" i="0" u="none" strike="noStrike" cap="none" normalizeH="0" baseline="0" dirty="0" smtClean="0">
                  <a:ln>
                    <a:noFill/>
                  </a:ln>
                  <a:solidFill>
                    <a:schemeClr val="tx1"/>
                  </a:solidFill>
                  <a:effectLst/>
                  <a:latin typeface="Arial" pitchFamily="34" charset="0"/>
                </a:rPr>
                <a:t>New Zealand Higher Education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26643" name="Rectangle 19"/>
            <p:cNvSpPr>
              <a:spLocks noChangeArrowheads="1"/>
            </p:cNvSpPr>
            <p:nvPr/>
          </p:nvSpPr>
          <p:spPr bwMode="auto">
            <a:xfrm>
              <a:off x="1866717" y="2025214"/>
              <a:ext cx="6106028" cy="4187193"/>
            </a:xfrm>
            <a:prstGeom prst="rect">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NZ"/>
            </a:p>
          </p:txBody>
        </p:sp>
        <p:sp>
          <p:nvSpPr>
            <p:cNvPr id="26644" name="Rectangle 20"/>
            <p:cNvSpPr>
              <a:spLocks noChangeArrowheads="1"/>
            </p:cNvSpPr>
            <p:nvPr/>
          </p:nvSpPr>
          <p:spPr bwMode="auto">
            <a:xfrm>
              <a:off x="1634549" y="1440154"/>
              <a:ext cx="6535539" cy="5036103"/>
            </a:xfrm>
            <a:prstGeom prst="rect">
              <a:avLst/>
            </a:prstGeom>
            <a:noFill/>
            <a:ln w="12700">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NZ"/>
            </a:p>
          </p:txBody>
        </p:sp>
      </p:grpSp>
      <p:sp>
        <p:nvSpPr>
          <p:cNvPr id="2" name="Title 1"/>
          <p:cNvSpPr>
            <a:spLocks noGrp="1"/>
          </p:cNvSpPr>
          <p:nvPr>
            <p:ph type="title"/>
          </p:nvPr>
        </p:nvSpPr>
        <p:spPr>
          <a:xfrm>
            <a:off x="533400" y="303213"/>
            <a:ext cx="9621838" cy="620712"/>
          </a:xfrm>
        </p:spPr>
        <p:txBody>
          <a:bodyPr>
            <a:noAutofit/>
          </a:bodyPr>
          <a:lstStyle/>
          <a:p>
            <a:r>
              <a:rPr lang="en-NZ" sz="4800" b="1" dirty="0" smtClean="0">
                <a:solidFill>
                  <a:schemeClr val="tx2"/>
                </a:solidFill>
                <a:latin typeface="+mn-lt"/>
                <a:ea typeface="ＭＳ Ｐゴシック" pitchFamily="34" charset="-128"/>
              </a:rPr>
              <a:t>Research Context</a:t>
            </a:r>
          </a:p>
        </p:txBody>
      </p:sp>
      <p:sp>
        <p:nvSpPr>
          <p:cNvPr id="6190" name="Text Box 46"/>
          <p:cNvSpPr txBox="1">
            <a:spLocks noChangeArrowheads="1"/>
          </p:cNvSpPr>
          <p:nvPr/>
        </p:nvSpPr>
        <p:spPr bwMode="auto">
          <a:xfrm>
            <a:off x="8456613" y="2557463"/>
            <a:ext cx="2232025" cy="3000821"/>
          </a:xfrm>
          <a:prstGeom prst="rect">
            <a:avLst/>
          </a:prstGeom>
          <a:noFill/>
          <a:ln w="9525">
            <a:noFill/>
            <a:miter lim="800000"/>
            <a:headEnd/>
            <a:tailEnd/>
          </a:ln>
          <a:effectLst/>
        </p:spPr>
        <p:txBody>
          <a:bodyPr wrap="square">
            <a:spAutoFit/>
          </a:bodyPr>
          <a:lstStyle/>
          <a:p>
            <a:pPr algn="ctr" defTabSz="914400">
              <a:spcBef>
                <a:spcPct val="50000"/>
              </a:spcBef>
            </a:pPr>
            <a:r>
              <a:rPr lang="en-NZ" sz="1800" b="1" dirty="0"/>
              <a:t>Data collection methods</a:t>
            </a:r>
          </a:p>
          <a:p>
            <a:pPr defTabSz="914400">
              <a:spcBef>
                <a:spcPct val="50000"/>
              </a:spcBef>
              <a:buFontTx/>
              <a:buChar char="•"/>
            </a:pPr>
            <a:r>
              <a:rPr lang="en-NZ" sz="1800" dirty="0"/>
              <a:t>Interviews</a:t>
            </a:r>
          </a:p>
          <a:p>
            <a:pPr defTabSz="914400">
              <a:spcBef>
                <a:spcPct val="50000"/>
              </a:spcBef>
              <a:buFontTx/>
              <a:buChar char="•"/>
            </a:pPr>
            <a:r>
              <a:rPr lang="en-NZ" sz="1800" dirty="0"/>
              <a:t>Questionnaires</a:t>
            </a:r>
          </a:p>
          <a:p>
            <a:pPr marL="87313" indent="-87313" defTabSz="914400">
              <a:spcBef>
                <a:spcPct val="50000"/>
              </a:spcBef>
              <a:buFontTx/>
              <a:buChar char="•"/>
            </a:pPr>
            <a:r>
              <a:rPr lang="en-NZ" sz="1800" dirty="0"/>
              <a:t>Archived online data</a:t>
            </a:r>
          </a:p>
          <a:p>
            <a:pPr defTabSz="914400">
              <a:spcBef>
                <a:spcPct val="50000"/>
              </a:spcBef>
              <a:buFontTx/>
              <a:buChar char="•"/>
            </a:pPr>
            <a:r>
              <a:rPr lang="en-NZ" sz="1800" dirty="0"/>
              <a:t>Achievement data</a:t>
            </a:r>
          </a:p>
          <a:p>
            <a:pPr defTabSz="914400">
              <a:spcBef>
                <a:spcPct val="50000"/>
              </a:spcBef>
              <a:buFontTx/>
              <a:buChar char="•"/>
            </a:pPr>
            <a:r>
              <a:rPr lang="en-NZ" sz="1800" dirty="0"/>
              <a:t>Course resources</a:t>
            </a:r>
          </a:p>
        </p:txBody>
      </p:sp>
      <p:grpSp>
        <p:nvGrpSpPr>
          <p:cNvPr id="26" name="Group 25"/>
          <p:cNvGrpSpPr/>
          <p:nvPr/>
        </p:nvGrpSpPr>
        <p:grpSpPr>
          <a:xfrm>
            <a:off x="2074895" y="2678340"/>
            <a:ext cx="2727978" cy="3040781"/>
            <a:chOff x="2074895" y="2678340"/>
            <a:chExt cx="2727978" cy="3040781"/>
          </a:xfrm>
        </p:grpSpPr>
        <p:sp>
          <p:nvSpPr>
            <p:cNvPr id="26626" name="Rectangle 2"/>
            <p:cNvSpPr>
              <a:spLocks noChangeArrowheads="1"/>
            </p:cNvSpPr>
            <p:nvPr/>
          </p:nvSpPr>
          <p:spPr bwMode="auto">
            <a:xfrm>
              <a:off x="2707941" y="3778864"/>
              <a:ext cx="1444861" cy="1183121"/>
            </a:xfrm>
            <a:prstGeom prst="rect">
              <a:avLst/>
            </a:prstGeom>
            <a:gradFill rotWithShape="0">
              <a:gsLst>
                <a:gs pos="0">
                  <a:srgbClr val="D8D8D8"/>
                </a:gs>
                <a:gs pos="100000">
                  <a:srgbClr val="D8D8D8"/>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NZ"/>
            </a:p>
          </p:txBody>
        </p:sp>
        <p:sp>
          <p:nvSpPr>
            <p:cNvPr id="26629" name="Rectangle 5"/>
            <p:cNvSpPr>
              <a:spLocks noChangeArrowheads="1"/>
            </p:cNvSpPr>
            <p:nvPr/>
          </p:nvSpPr>
          <p:spPr bwMode="auto">
            <a:xfrm>
              <a:off x="2353497" y="3089793"/>
              <a:ext cx="2159166" cy="2227816"/>
            </a:xfrm>
            <a:prstGeom prst="rect">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6630" name="Text Box 6"/>
            <p:cNvSpPr txBox="1">
              <a:spLocks noChangeArrowheads="1"/>
            </p:cNvSpPr>
            <p:nvPr/>
          </p:nvSpPr>
          <p:spPr bwMode="auto">
            <a:xfrm>
              <a:off x="3012855" y="2815236"/>
              <a:ext cx="1243648" cy="274557"/>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NZ" sz="1400" b="1" i="0" u="none" strike="noStrike" cap="none" normalizeH="0" baseline="0" dirty="0" smtClean="0">
                  <a:ln>
                    <a:noFill/>
                  </a:ln>
                  <a:solidFill>
                    <a:schemeClr val="tx1"/>
                  </a:solidFill>
                  <a:effectLst/>
                  <a:latin typeface="Arial" pitchFamily="34" charset="0"/>
                </a:rPr>
                <a:t>Course 1</a:t>
              </a:r>
              <a:endParaRPr kumimoji="0" lang="en-US" sz="1400" b="0" i="0" u="none" strike="noStrike" cap="none" normalizeH="0" baseline="0" dirty="0" smtClean="0">
                <a:ln>
                  <a:noFill/>
                </a:ln>
                <a:solidFill>
                  <a:schemeClr val="tx1"/>
                </a:solidFill>
                <a:effectLst/>
                <a:latin typeface="Arial" pitchFamily="34" charset="0"/>
              </a:endParaRPr>
            </a:p>
          </p:txBody>
        </p:sp>
        <p:sp>
          <p:nvSpPr>
            <p:cNvPr id="26631" name="Text Box 7"/>
            <p:cNvSpPr txBox="1">
              <a:spLocks noChangeArrowheads="1"/>
            </p:cNvSpPr>
            <p:nvPr/>
          </p:nvSpPr>
          <p:spPr bwMode="auto">
            <a:xfrm>
              <a:off x="2754374" y="3228219"/>
              <a:ext cx="1502129" cy="550645"/>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NZ" sz="1200" b="1" i="0" u="none" strike="noStrike" cap="none" normalizeH="0" baseline="0" dirty="0" smtClean="0">
                  <a:ln>
                    <a:noFill/>
                  </a:ln>
                  <a:solidFill>
                    <a:schemeClr val="tx1"/>
                  </a:solidFill>
                  <a:effectLst/>
                  <a:latin typeface="Arial" pitchFamily="34" charset="0"/>
                </a:rPr>
                <a:t>Semester one 2008 online distance cohort</a:t>
              </a:r>
              <a:endParaRPr kumimoji="0" lang="en-US" sz="1200" b="0" i="0" u="none" strike="noStrike" cap="none" normalizeH="0" baseline="0" dirty="0" smtClean="0">
                <a:ln>
                  <a:noFill/>
                </a:ln>
                <a:solidFill>
                  <a:schemeClr val="tx1"/>
                </a:solidFill>
                <a:effectLst/>
                <a:latin typeface="Arial" pitchFamily="34" charset="0"/>
              </a:endParaRPr>
            </a:p>
          </p:txBody>
        </p:sp>
        <p:sp>
          <p:nvSpPr>
            <p:cNvPr id="26632" name="Text Box 8"/>
            <p:cNvSpPr txBox="1">
              <a:spLocks noChangeArrowheads="1"/>
            </p:cNvSpPr>
            <p:nvPr/>
          </p:nvSpPr>
          <p:spPr bwMode="auto">
            <a:xfrm>
              <a:off x="2720322" y="3836988"/>
              <a:ext cx="1432479" cy="688306"/>
            </a:xfrm>
            <a:prstGeom prst="rect">
              <a:avLst/>
            </a:prstGeom>
            <a:noFill/>
            <a:ln w="12700">
              <a:noFill/>
              <a:miter lim="800000"/>
              <a:headEnd/>
              <a:tailEnd/>
            </a:ln>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NZ" sz="1100" b="1" i="0" u="none" strike="noStrike" cap="none" normalizeH="0" baseline="0" dirty="0" smtClean="0">
                  <a:ln>
                    <a:noFill/>
                  </a:ln>
                  <a:solidFill>
                    <a:schemeClr val="tx1"/>
                  </a:solidFill>
                  <a:effectLst/>
                  <a:latin typeface="Arial" pitchFamily="34" charset="0"/>
                </a:rPr>
                <a:t>Problem based learning (PBL) assignment and associated activities</a:t>
              </a:r>
              <a:endParaRPr kumimoji="0" lang="en-US" sz="1100" b="0" i="0" u="none" strike="noStrike" cap="none" normalizeH="0" baseline="0" dirty="0" smtClean="0">
                <a:ln>
                  <a:noFill/>
                </a:ln>
                <a:solidFill>
                  <a:schemeClr val="tx1"/>
                </a:solidFill>
                <a:effectLst/>
                <a:latin typeface="Arial" pitchFamily="34" charset="0"/>
              </a:endParaRPr>
            </a:p>
          </p:txBody>
        </p:sp>
        <p:sp>
          <p:nvSpPr>
            <p:cNvPr id="26633" name="Text Box 9"/>
            <p:cNvSpPr txBox="1">
              <a:spLocks noChangeArrowheads="1"/>
            </p:cNvSpPr>
            <p:nvPr/>
          </p:nvSpPr>
          <p:spPr bwMode="auto">
            <a:xfrm>
              <a:off x="2813190" y="4597183"/>
              <a:ext cx="1253709" cy="275322"/>
            </a:xfrm>
            <a:prstGeom prst="rect">
              <a:avLst/>
            </a:prstGeom>
            <a:solidFill>
              <a:srgbClr val="969696"/>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NZ" sz="1200" b="1" i="0" u="none" strike="noStrike" cap="none" normalizeH="0" baseline="0" dirty="0" smtClean="0">
                  <a:ln>
                    <a:noFill/>
                  </a:ln>
                  <a:solidFill>
                    <a:schemeClr val="tx1"/>
                  </a:solidFill>
                  <a:effectLst/>
                  <a:latin typeface="Arial" pitchFamily="34" charset="0"/>
                </a:rPr>
                <a:t>Case Study 1</a:t>
              </a:r>
              <a:endParaRPr kumimoji="0" lang="en-US" sz="1200" b="0" i="0" u="none" strike="noStrike" cap="none" normalizeH="0" baseline="0" dirty="0" smtClean="0">
                <a:ln>
                  <a:noFill/>
                </a:ln>
                <a:solidFill>
                  <a:schemeClr val="tx1"/>
                </a:solidFill>
                <a:effectLst/>
                <a:latin typeface="Arial" pitchFamily="34" charset="0"/>
              </a:endParaRPr>
            </a:p>
          </p:txBody>
        </p:sp>
        <p:sp>
          <p:nvSpPr>
            <p:cNvPr id="26641" name="Rectangle 17"/>
            <p:cNvSpPr>
              <a:spLocks noChangeArrowheads="1"/>
            </p:cNvSpPr>
            <p:nvPr/>
          </p:nvSpPr>
          <p:spPr bwMode="auto">
            <a:xfrm>
              <a:off x="2074895" y="2678340"/>
              <a:ext cx="2727978" cy="3040781"/>
            </a:xfrm>
            <a:prstGeom prst="rect">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grpSp>
      <p:grpSp>
        <p:nvGrpSpPr>
          <p:cNvPr id="28" name="Group 27"/>
          <p:cNvGrpSpPr/>
          <p:nvPr/>
        </p:nvGrpSpPr>
        <p:grpSpPr>
          <a:xfrm>
            <a:off x="5081475" y="2678340"/>
            <a:ext cx="2727978" cy="3040781"/>
            <a:chOff x="5081475" y="2678340"/>
            <a:chExt cx="2727978" cy="3040781"/>
          </a:xfrm>
        </p:grpSpPr>
        <p:grpSp>
          <p:nvGrpSpPr>
            <p:cNvPr id="27" name="Group 26"/>
            <p:cNvGrpSpPr/>
            <p:nvPr/>
          </p:nvGrpSpPr>
          <p:grpSpPr>
            <a:xfrm>
              <a:off x="5243993" y="2815236"/>
              <a:ext cx="2159166" cy="2502373"/>
              <a:chOff x="5243993" y="2815236"/>
              <a:chExt cx="2159166" cy="2502373"/>
            </a:xfrm>
          </p:grpSpPr>
          <p:sp>
            <p:nvSpPr>
              <p:cNvPr id="26627" name="Rectangle 3"/>
              <p:cNvSpPr>
                <a:spLocks noChangeArrowheads="1"/>
              </p:cNvSpPr>
              <p:nvPr/>
            </p:nvSpPr>
            <p:spPr bwMode="auto">
              <a:xfrm>
                <a:off x="5243993" y="3089793"/>
                <a:ext cx="2159166" cy="2227816"/>
              </a:xfrm>
              <a:prstGeom prst="rect">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sp>
            <p:nvSpPr>
              <p:cNvPr id="26628" name="Rectangle 4"/>
              <p:cNvSpPr>
                <a:spLocks noChangeArrowheads="1"/>
              </p:cNvSpPr>
              <p:nvPr/>
            </p:nvSpPr>
            <p:spPr bwMode="auto">
              <a:xfrm>
                <a:off x="5600759" y="3778864"/>
                <a:ext cx="1444861" cy="1183121"/>
              </a:xfrm>
              <a:prstGeom prst="rect">
                <a:avLst/>
              </a:prstGeom>
              <a:gradFill rotWithShape="0">
                <a:gsLst>
                  <a:gs pos="0">
                    <a:srgbClr val="D8D8D8"/>
                  </a:gs>
                  <a:gs pos="100000">
                    <a:srgbClr val="D8D8D8"/>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vert="horz" wrap="square" lIns="91440" tIns="45720" rIns="91440" bIns="45720" numCol="1" anchor="t" anchorCtr="0" compatLnSpc="1">
                <a:prstTxWarp prst="textNoShape">
                  <a:avLst/>
                </a:prstTxWarp>
              </a:bodyPr>
              <a:lstStyle/>
              <a:p>
                <a:endParaRPr lang="en-NZ"/>
              </a:p>
            </p:txBody>
          </p:sp>
          <p:sp>
            <p:nvSpPr>
              <p:cNvPr id="26634" name="Text Box 10"/>
              <p:cNvSpPr txBox="1">
                <a:spLocks noChangeArrowheads="1"/>
              </p:cNvSpPr>
              <p:nvPr/>
            </p:nvSpPr>
            <p:spPr bwMode="auto">
              <a:xfrm>
                <a:off x="5869299" y="2815236"/>
                <a:ext cx="1325681" cy="274557"/>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NZ" sz="1400" b="1" i="0" u="none" strike="noStrike" cap="none" normalizeH="0" baseline="0" dirty="0" smtClean="0">
                    <a:ln>
                      <a:noFill/>
                    </a:ln>
                    <a:solidFill>
                      <a:schemeClr val="tx1"/>
                    </a:solidFill>
                    <a:effectLst/>
                    <a:latin typeface="Arial" pitchFamily="34" charset="0"/>
                  </a:rPr>
                  <a:t>Course 2</a:t>
                </a:r>
                <a:endParaRPr kumimoji="0" lang="en-US" sz="1400" b="0" i="0" u="none" strike="noStrike" cap="none" normalizeH="0" baseline="0" dirty="0" smtClean="0">
                  <a:ln>
                    <a:noFill/>
                  </a:ln>
                  <a:solidFill>
                    <a:schemeClr val="tx1"/>
                  </a:solidFill>
                  <a:effectLst/>
                  <a:latin typeface="Arial" pitchFamily="34" charset="0"/>
                </a:endParaRPr>
              </a:p>
            </p:txBody>
          </p:sp>
          <p:sp>
            <p:nvSpPr>
              <p:cNvPr id="26635" name="Text Box 11"/>
              <p:cNvSpPr txBox="1">
                <a:spLocks noChangeArrowheads="1"/>
              </p:cNvSpPr>
              <p:nvPr/>
            </p:nvSpPr>
            <p:spPr bwMode="auto">
              <a:xfrm>
                <a:off x="5496283" y="3228219"/>
                <a:ext cx="1698698" cy="550645"/>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NZ" sz="1200" b="1" i="0" u="none" strike="noStrike" cap="none" normalizeH="0" baseline="0" dirty="0" smtClean="0">
                    <a:ln>
                      <a:noFill/>
                    </a:ln>
                    <a:solidFill>
                      <a:schemeClr val="tx1"/>
                    </a:solidFill>
                    <a:effectLst/>
                    <a:latin typeface="Arial" pitchFamily="34" charset="0"/>
                  </a:rPr>
                  <a:t>Semester one 2008 online distance cohort</a:t>
                </a:r>
                <a:endParaRPr kumimoji="0" lang="en-US" sz="1200" b="0" i="0" u="none" strike="noStrike" cap="none" normalizeH="0" baseline="0" dirty="0" smtClean="0">
                  <a:ln>
                    <a:noFill/>
                  </a:ln>
                  <a:solidFill>
                    <a:schemeClr val="tx1"/>
                  </a:solidFill>
                  <a:effectLst/>
                  <a:latin typeface="Arial" pitchFamily="34" charset="0"/>
                </a:endParaRPr>
              </a:p>
            </p:txBody>
          </p:sp>
          <p:sp>
            <p:nvSpPr>
              <p:cNvPr id="26636" name="Text Box 12"/>
              <p:cNvSpPr txBox="1">
                <a:spLocks noChangeArrowheads="1"/>
              </p:cNvSpPr>
              <p:nvPr/>
            </p:nvSpPr>
            <p:spPr bwMode="auto">
              <a:xfrm>
                <a:off x="5734642" y="3836988"/>
                <a:ext cx="1210371" cy="688306"/>
              </a:xfrm>
              <a:prstGeom prst="rect">
                <a:avLst/>
              </a:prstGeom>
              <a:noFill/>
              <a:ln w="12700">
                <a:noFill/>
                <a:miter lim="800000"/>
                <a:headEnd/>
                <a:tailEnd/>
              </a:ln>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NZ" sz="1100" b="1" i="0" u="none" strike="noStrike" cap="none" normalizeH="0" baseline="0" dirty="0" smtClean="0">
                    <a:ln>
                      <a:noFill/>
                    </a:ln>
                    <a:solidFill>
                      <a:schemeClr val="tx1"/>
                    </a:solidFill>
                    <a:effectLst/>
                    <a:latin typeface="Arial" pitchFamily="34" charset="0"/>
                  </a:rPr>
                  <a:t>Micro-teaching assignment &amp; associated activities</a:t>
                </a:r>
                <a:endParaRPr kumimoji="0" lang="en-US" sz="1100" b="0" i="0" u="none" strike="noStrike" cap="none" normalizeH="0" baseline="0" dirty="0" smtClean="0">
                  <a:ln>
                    <a:noFill/>
                  </a:ln>
                  <a:solidFill>
                    <a:schemeClr val="tx1"/>
                  </a:solidFill>
                  <a:effectLst/>
                  <a:latin typeface="Arial" pitchFamily="34" charset="0"/>
                </a:endParaRPr>
              </a:p>
            </p:txBody>
          </p:sp>
          <p:sp>
            <p:nvSpPr>
              <p:cNvPr id="26637" name="Text Box 13"/>
              <p:cNvSpPr txBox="1">
                <a:spLocks noChangeArrowheads="1"/>
              </p:cNvSpPr>
              <p:nvPr/>
            </p:nvSpPr>
            <p:spPr bwMode="auto">
              <a:xfrm>
                <a:off x="5734642" y="4597183"/>
                <a:ext cx="1210371" cy="275322"/>
              </a:xfrm>
              <a:prstGeom prst="rect">
                <a:avLst/>
              </a:prstGeom>
              <a:solidFill>
                <a:srgbClr val="969696"/>
              </a:solidFill>
              <a:ln w="1270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NZ" sz="1200" b="1" i="0" u="none" strike="noStrike" cap="none" normalizeH="0" baseline="0" dirty="0" smtClean="0">
                    <a:ln>
                      <a:noFill/>
                    </a:ln>
                    <a:solidFill>
                      <a:schemeClr val="tx1"/>
                    </a:solidFill>
                    <a:effectLst/>
                    <a:latin typeface="Arial" pitchFamily="34" charset="0"/>
                  </a:rPr>
                  <a:t>Case Study 2</a:t>
                </a:r>
                <a:endParaRPr kumimoji="0" lang="en-US" sz="1200" b="0" i="0" u="none" strike="noStrike" cap="none" normalizeH="0" baseline="0" dirty="0" smtClean="0">
                  <a:ln>
                    <a:noFill/>
                  </a:ln>
                  <a:solidFill>
                    <a:schemeClr val="tx1"/>
                  </a:solidFill>
                  <a:effectLst/>
                  <a:latin typeface="Arial" pitchFamily="34" charset="0"/>
                </a:endParaRPr>
              </a:p>
            </p:txBody>
          </p:sp>
        </p:grpSp>
        <p:sp>
          <p:nvSpPr>
            <p:cNvPr id="26642" name="Rectangle 18"/>
            <p:cNvSpPr>
              <a:spLocks noChangeArrowheads="1"/>
            </p:cNvSpPr>
            <p:nvPr/>
          </p:nvSpPr>
          <p:spPr bwMode="auto">
            <a:xfrm>
              <a:off x="5081475" y="2678340"/>
              <a:ext cx="2727978" cy="3040781"/>
            </a:xfrm>
            <a:prstGeom prst="rect">
              <a:avLst/>
            </a:prstGeom>
            <a:no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NZ"/>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000"/>
                                        <p:tgtEl>
                                          <p:spTgt spid="26"/>
                                        </p:tgtEl>
                                      </p:cBhvr>
                                    </p:animEffect>
                                  </p:childTnLst>
                                </p:cTn>
                              </p:par>
                              <p:par>
                                <p:cTn id="12" presetID="10"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2000"/>
                                        <p:tgtEl>
                                          <p:spTgt spid="28"/>
                                        </p:tgtEl>
                                      </p:cBhvr>
                                    </p:animEffect>
                                  </p:childTnLst>
                                </p:cTn>
                              </p:par>
                            </p:childTnLst>
                          </p:cTn>
                        </p:par>
                        <p:par>
                          <p:cTn id="15" fill="hold">
                            <p:stCondLst>
                              <p:cond delay="3000"/>
                            </p:stCondLst>
                            <p:childTnLst>
                              <p:par>
                                <p:cTn id="16" presetID="53" presetClass="entr" presetSubtype="0" fill="hold" nodeType="afterEffect">
                                  <p:stCondLst>
                                    <p:cond delay="0"/>
                                  </p:stCondLst>
                                  <p:childTnLst>
                                    <p:set>
                                      <p:cBhvr>
                                        <p:cTn id="17" dur="1" fill="hold">
                                          <p:stCondLst>
                                            <p:cond delay="0"/>
                                          </p:stCondLst>
                                        </p:cTn>
                                        <p:tgtEl>
                                          <p:spTgt spid="6190"/>
                                        </p:tgtEl>
                                        <p:attrNameLst>
                                          <p:attrName>style.visibility</p:attrName>
                                        </p:attrNameLst>
                                      </p:cBhvr>
                                      <p:to>
                                        <p:strVal val="visible"/>
                                      </p:to>
                                    </p:set>
                                    <p:anim calcmode="lin" valueType="num">
                                      <p:cBhvr>
                                        <p:cTn id="18" dur="1000" fill="hold"/>
                                        <p:tgtEl>
                                          <p:spTgt spid="6190"/>
                                        </p:tgtEl>
                                        <p:attrNameLst>
                                          <p:attrName>ppt_w</p:attrName>
                                        </p:attrNameLst>
                                      </p:cBhvr>
                                      <p:tavLst>
                                        <p:tav tm="0">
                                          <p:val>
                                            <p:fltVal val="0"/>
                                          </p:val>
                                        </p:tav>
                                        <p:tav tm="100000">
                                          <p:val>
                                            <p:strVal val="#ppt_w"/>
                                          </p:val>
                                        </p:tav>
                                      </p:tavLst>
                                    </p:anim>
                                    <p:anim calcmode="lin" valueType="num">
                                      <p:cBhvr>
                                        <p:cTn id="19" dur="1000" fill="hold"/>
                                        <p:tgtEl>
                                          <p:spTgt spid="6190"/>
                                        </p:tgtEl>
                                        <p:attrNameLst>
                                          <p:attrName>ppt_h</p:attrName>
                                        </p:attrNameLst>
                                      </p:cBhvr>
                                      <p:tavLst>
                                        <p:tav tm="0">
                                          <p:val>
                                            <p:fltVal val="0"/>
                                          </p:val>
                                        </p:tav>
                                        <p:tav tm="100000">
                                          <p:val>
                                            <p:strVal val="#ppt_h"/>
                                          </p:val>
                                        </p:tav>
                                      </p:tavLst>
                                    </p:anim>
                                    <p:animEffect transition="in" filter="fade">
                                      <p:cBhvr>
                                        <p:cTn id="20" dur="1000"/>
                                        <p:tgtEl>
                                          <p:spTgt spid="6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959943" y="397049"/>
            <a:ext cx="6357279" cy="830997"/>
          </a:xfrm>
          <a:prstGeom prst="rect">
            <a:avLst/>
          </a:prstGeom>
          <a:noFill/>
        </p:spPr>
        <p:txBody>
          <a:bodyPr wrap="square" rtlCol="0">
            <a:spAutoFit/>
          </a:bodyPr>
          <a:lstStyle/>
          <a:p>
            <a:pPr algn="ctr"/>
            <a:r>
              <a:rPr lang="en-NZ" sz="4800" b="1" dirty="0" smtClean="0">
                <a:solidFill>
                  <a:schemeClr val="tx2"/>
                </a:solidFill>
                <a:latin typeface="+mn-lt"/>
                <a:cs typeface="Times New Roman" pitchFamily="18" charset="0"/>
              </a:rPr>
              <a:t>Nature of motivation</a:t>
            </a:r>
            <a:endParaRPr lang="en-NZ" sz="4800" b="1" dirty="0">
              <a:solidFill>
                <a:schemeClr val="tx2"/>
              </a:solidFill>
              <a:latin typeface="+mn-lt"/>
              <a:cs typeface="Times New Roman" pitchFamily="18" charset="0"/>
            </a:endParaRPr>
          </a:p>
        </p:txBody>
      </p:sp>
      <p:graphicFrame>
        <p:nvGraphicFramePr>
          <p:cNvPr id="19" name="Table 18"/>
          <p:cNvGraphicFramePr>
            <a:graphicFrameLocks noGrp="1"/>
          </p:cNvGraphicFramePr>
          <p:nvPr/>
        </p:nvGraphicFramePr>
        <p:xfrm>
          <a:off x="1507320" y="1405161"/>
          <a:ext cx="7313958" cy="1281136"/>
        </p:xfrm>
        <a:graphic>
          <a:graphicData uri="http://schemas.openxmlformats.org/drawingml/2006/table">
            <a:tbl>
              <a:tblPr>
                <a:tableStyleId>{3C2FFA5D-87B4-456A-9821-1D502468CF0F}</a:tableStyleId>
              </a:tblPr>
              <a:tblGrid>
                <a:gridCol w="1450626"/>
                <a:gridCol w="1162237"/>
                <a:gridCol w="1306431"/>
                <a:gridCol w="1573889"/>
                <a:gridCol w="1820775"/>
              </a:tblGrid>
              <a:tr h="58308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800" b="1" u="none" strike="noStrike" cap="none" normalizeH="0" baseline="0" dirty="0" smtClean="0">
                          <a:ln>
                            <a:noFill/>
                          </a:ln>
                          <a:solidFill>
                            <a:schemeClr val="tx2"/>
                          </a:solidFill>
                          <a:effectLst/>
                        </a:rPr>
                        <a:t>Amotivation</a:t>
                      </a:r>
                      <a:endParaRPr kumimoji="0" lang="en-NZ" sz="1800" b="1" i="0" u="none" strike="noStrike" cap="none" normalizeH="0" baseline="0" dirty="0" smtClean="0">
                        <a:ln>
                          <a:noFill/>
                        </a:ln>
                        <a:solidFill>
                          <a:schemeClr val="tx2"/>
                        </a:solidFill>
                        <a:effectLst/>
                        <a:latin typeface="Times New Roman" pitchFamily="18" charset="0"/>
                        <a:ea typeface="ＭＳ Ｐゴシック" pitchFamily="34" charset="-128"/>
                      </a:endParaRPr>
                    </a:p>
                  </a:txBody>
                  <a:tcPr anchor="ctr" horzOverflow="overflow">
                    <a:solidFill>
                      <a:srgbClr val="6893C6"/>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NZ" sz="1800" b="1" u="none" strike="noStrike" cap="none" normalizeH="0" baseline="0" dirty="0" smtClean="0">
                          <a:ln>
                            <a:noFill/>
                          </a:ln>
                          <a:solidFill>
                            <a:schemeClr val="tx2"/>
                          </a:solidFill>
                          <a:effectLst/>
                        </a:rPr>
                        <a:t>	 Extrinsic Motivation</a:t>
                      </a:r>
                      <a:endParaRPr kumimoji="0" lang="en-NZ" sz="1800" b="1" i="0" u="none" strike="noStrike" cap="none" normalizeH="0" baseline="0" dirty="0" smtClean="0">
                        <a:ln>
                          <a:noFill/>
                        </a:ln>
                        <a:solidFill>
                          <a:schemeClr val="tx2"/>
                        </a:solidFill>
                        <a:effectLst/>
                        <a:latin typeface="Times New Roman" pitchFamily="18" charset="0"/>
                        <a:ea typeface="ＭＳ Ｐゴシック" pitchFamily="34" charset="-128"/>
                      </a:endParaRPr>
                    </a:p>
                  </a:txBody>
                  <a:tcPr anchor="ctr" horzOverflow="overflow"/>
                </a:tc>
                <a:tc hMerge="1">
                  <a:txBody>
                    <a:bodyPr/>
                    <a:lstStyle/>
                    <a:p>
                      <a:endParaRPr lang="en-NZ"/>
                    </a:p>
                  </a:txBody>
                  <a:tcPr/>
                </a:tc>
                <a:tc hMerge="1">
                  <a:txBody>
                    <a:bodyPr/>
                    <a:lstStyle/>
                    <a:p>
                      <a:endParaRPr lang="en-NZ"/>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800" b="1" u="none" strike="noStrike" cap="none" normalizeH="0" baseline="0" dirty="0" smtClean="0">
                          <a:ln>
                            <a:noFill/>
                          </a:ln>
                          <a:solidFill>
                            <a:schemeClr val="tx2"/>
                          </a:solidFill>
                          <a:effectLst/>
                        </a:rPr>
                        <a:t>Intrinsic Motivation</a:t>
                      </a:r>
                      <a:endParaRPr kumimoji="0" lang="en-NZ" sz="1800" b="1" i="0" u="none" strike="noStrike" cap="none" normalizeH="0" baseline="0" dirty="0" smtClean="0">
                        <a:ln>
                          <a:noFill/>
                        </a:ln>
                        <a:solidFill>
                          <a:schemeClr val="tx2"/>
                        </a:solidFill>
                        <a:effectLst/>
                        <a:latin typeface="Times New Roman" pitchFamily="18" charset="0"/>
                        <a:ea typeface="ＭＳ Ｐゴシック" pitchFamily="34" charset="-128"/>
                      </a:endParaRPr>
                    </a:p>
                  </a:txBody>
                  <a:tcPr anchor="ctr" horzOverflow="overflow">
                    <a:solidFill>
                      <a:srgbClr val="6893C6"/>
                    </a:solidFill>
                  </a:tcPr>
                </a:tc>
              </a:tr>
              <a:tr h="641056">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endParaRPr kumimoji="0" lang="en-NZ" sz="18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800" b="1" u="none" strike="noStrike" kern="1200" cap="none" normalizeH="0" baseline="0" dirty="0" smtClean="0">
                          <a:ln>
                            <a:noFill/>
                          </a:ln>
                          <a:solidFill>
                            <a:schemeClr val="tx2"/>
                          </a:solidFill>
                          <a:effectLst/>
                          <a:latin typeface="+mn-lt"/>
                          <a:ea typeface="+mn-ea"/>
                          <a:cs typeface="+mn-cs"/>
                        </a:rPr>
                        <a:t>External regulation</a:t>
                      </a:r>
                    </a:p>
                  </a:txBody>
                  <a:tcPr horzOverflow="overflow">
                    <a:solidFill>
                      <a:srgbClr val="6893C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NZ" sz="1800" b="0" i="0" u="none" strike="noStrike" cap="none" normalizeH="0" baseline="0" dirty="0" smtClean="0">
                        <a:ln>
                          <a:noFill/>
                        </a:ln>
                        <a:solidFill>
                          <a:schemeClr val="tx2">
                            <a:lumMod val="40000"/>
                            <a:lumOff val="60000"/>
                          </a:schemeClr>
                        </a:solidFill>
                        <a:effectLst/>
                        <a:latin typeface="Times New Roman" pitchFamily="18" charset="0"/>
                        <a:ea typeface="ＭＳ Ｐゴシック" pitchFamily="34" charset="-128"/>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NZ" sz="1800" b="1" u="none" strike="noStrike" kern="1200" cap="none" normalizeH="0" baseline="0" dirty="0" smtClean="0">
                          <a:ln>
                            <a:noFill/>
                          </a:ln>
                          <a:solidFill>
                            <a:schemeClr val="tx2"/>
                          </a:solidFill>
                          <a:effectLst/>
                          <a:latin typeface="+mn-lt"/>
                          <a:ea typeface="+mn-ea"/>
                          <a:cs typeface="+mn-cs"/>
                        </a:rPr>
                        <a:t>Identified regulation</a:t>
                      </a:r>
                    </a:p>
                  </a:txBody>
                  <a:tcPr horzOverflow="overflow">
                    <a:solidFill>
                      <a:srgbClr val="6893C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NZ" sz="18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horzOverflow="overflow"/>
                </a:tc>
              </a:tr>
            </a:tbl>
          </a:graphicData>
        </a:graphic>
      </p:graphicFrame>
      <p:sp>
        <p:nvSpPr>
          <p:cNvPr id="17" name="TextBox 16"/>
          <p:cNvSpPr txBox="1"/>
          <p:nvPr/>
        </p:nvSpPr>
        <p:spPr>
          <a:xfrm>
            <a:off x="519783" y="2845321"/>
            <a:ext cx="9649071" cy="4401205"/>
          </a:xfrm>
          <a:prstGeom prst="rect">
            <a:avLst/>
          </a:prstGeom>
          <a:noFill/>
        </p:spPr>
        <p:txBody>
          <a:bodyPr wrap="square" rtlCol="0">
            <a:spAutoFit/>
          </a:bodyPr>
          <a:lstStyle/>
          <a:p>
            <a:pPr marL="3313113" indent="-3313113"/>
            <a:r>
              <a:rPr lang="en-NZ" sz="2800" b="1" dirty="0" smtClean="0">
                <a:solidFill>
                  <a:schemeClr val="tx2"/>
                </a:solidFill>
                <a:latin typeface="+mn-lt"/>
                <a:cs typeface="Times New Roman" pitchFamily="18" charset="0"/>
              </a:rPr>
              <a:t>Multi-dimensional </a:t>
            </a:r>
            <a:r>
              <a:rPr lang="en-NZ" sz="2800" dirty="0" smtClean="0">
                <a:solidFill>
                  <a:schemeClr val="tx2"/>
                </a:solidFill>
                <a:latin typeface="+mn-lt"/>
                <a:cs typeface="Times New Roman" pitchFamily="18" charset="0"/>
              </a:rPr>
              <a:t>: 	</a:t>
            </a:r>
            <a:r>
              <a:rPr lang="en-NZ" sz="2800" dirty="0" smtClean="0">
                <a:latin typeface="+mn-lt"/>
                <a:cs typeface="Times New Roman" pitchFamily="18" charset="0"/>
              </a:rPr>
              <a:t>learners reported a range of motivation types to varying degrees</a:t>
            </a:r>
          </a:p>
          <a:p>
            <a:pPr marL="3051175" indent="-3051175"/>
            <a:endParaRPr lang="en-NZ" sz="2800" dirty="0" smtClean="0">
              <a:latin typeface="+mn-lt"/>
              <a:cs typeface="Times New Roman" pitchFamily="18" charset="0"/>
            </a:endParaRPr>
          </a:p>
          <a:p>
            <a:pPr marL="3313113" indent="-3313113"/>
            <a:r>
              <a:rPr lang="en-NZ" sz="2800" b="1" dirty="0" smtClean="0">
                <a:solidFill>
                  <a:schemeClr val="tx2"/>
                </a:solidFill>
                <a:latin typeface="+mn-lt"/>
                <a:cs typeface="Times New Roman" pitchFamily="18" charset="0"/>
              </a:rPr>
              <a:t>Situation-dependent: </a:t>
            </a:r>
            <a:r>
              <a:rPr lang="en-NZ" sz="2800" dirty="0" smtClean="0">
                <a:latin typeface="+mn-lt"/>
                <a:cs typeface="Times New Roman" pitchFamily="18" charset="0"/>
              </a:rPr>
              <a:t>significant differences between the two case studies</a:t>
            </a:r>
          </a:p>
          <a:p>
            <a:pPr marL="2598738" indent="-2598738"/>
            <a:endParaRPr lang="en-NZ" sz="2800" dirty="0" smtClean="0">
              <a:latin typeface="+mn-lt"/>
              <a:cs typeface="Times New Roman" pitchFamily="18" charset="0"/>
            </a:endParaRPr>
          </a:p>
          <a:p>
            <a:pPr marL="3313113" indent="-3313113"/>
            <a:r>
              <a:rPr lang="en-NZ" sz="2800" b="1" dirty="0" smtClean="0">
                <a:solidFill>
                  <a:schemeClr val="tx2"/>
                </a:solidFill>
                <a:latin typeface="+mn-lt"/>
                <a:cs typeface="Times New Roman" pitchFamily="18" charset="0"/>
              </a:rPr>
              <a:t>Complex </a:t>
            </a:r>
            <a:r>
              <a:rPr lang="en-NZ" sz="2800" dirty="0" smtClean="0">
                <a:solidFill>
                  <a:schemeClr val="tx2"/>
                </a:solidFill>
                <a:latin typeface="+mn-lt"/>
                <a:cs typeface="Times New Roman" pitchFamily="18" charset="0"/>
              </a:rPr>
              <a:t>:</a:t>
            </a:r>
            <a:r>
              <a:rPr lang="en-NZ" sz="2800" dirty="0" smtClean="0">
                <a:latin typeface="+mn-lt"/>
                <a:cs typeface="Times New Roman" pitchFamily="18" charset="0"/>
              </a:rPr>
              <a:t>	the same features within the same environment supported motivation in some participants and undermined it in others.</a:t>
            </a:r>
            <a:endParaRPr lang="en-NZ" sz="2800" dirty="0" smtClean="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20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20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11871" y="181025"/>
            <a:ext cx="7776864" cy="830997"/>
          </a:xfrm>
          <a:prstGeom prst="rect">
            <a:avLst/>
          </a:prstGeom>
          <a:noFill/>
        </p:spPr>
        <p:txBody>
          <a:bodyPr wrap="square" rtlCol="0">
            <a:spAutoFit/>
          </a:bodyPr>
          <a:lstStyle/>
          <a:p>
            <a:pPr algn="ctr"/>
            <a:r>
              <a:rPr lang="en-NZ" sz="4800" b="1" dirty="0" smtClean="0">
                <a:solidFill>
                  <a:schemeClr val="tx2"/>
                </a:solidFill>
                <a:latin typeface="+mn-lt"/>
                <a:cs typeface="Times New Roman" pitchFamily="18" charset="0"/>
              </a:rPr>
              <a:t>Supportive influences</a:t>
            </a:r>
            <a:endParaRPr lang="en-NZ" sz="4800" b="1" dirty="0">
              <a:solidFill>
                <a:schemeClr val="tx2"/>
              </a:solidFill>
              <a:latin typeface="+mn-lt"/>
              <a:cs typeface="Times New Roman" pitchFamily="18" charset="0"/>
            </a:endParaRPr>
          </a:p>
        </p:txBody>
      </p:sp>
      <p:sp>
        <p:nvSpPr>
          <p:cNvPr id="34830" name="Text Box 14"/>
          <p:cNvSpPr txBox="1">
            <a:spLocks noChangeArrowheads="1"/>
          </p:cNvSpPr>
          <p:nvPr/>
        </p:nvSpPr>
        <p:spPr bwMode="auto">
          <a:xfrm>
            <a:off x="0" y="6875010"/>
            <a:ext cx="1925067" cy="180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NZ" sz="1100" b="0" i="0" u="none" strike="noStrike" cap="none" normalizeH="0" baseline="0" dirty="0" smtClean="0">
                <a:ln>
                  <a:noFill/>
                </a:ln>
                <a:solidFill>
                  <a:schemeClr val="tx1"/>
                </a:solidFill>
                <a:effectLst/>
                <a:latin typeface="Arial" pitchFamily="34" charset="0"/>
              </a:rPr>
              <a:t>*Evident in both case studies</a:t>
            </a:r>
            <a:endParaRPr kumimoji="0" lang="en-US" sz="1100" b="0" i="0" u="none" strike="noStrike" cap="none" normalizeH="0" baseline="0" dirty="0" smtClean="0">
              <a:ln>
                <a:noFill/>
              </a:ln>
              <a:solidFill>
                <a:schemeClr val="tx1"/>
              </a:solidFill>
              <a:effectLst/>
              <a:latin typeface="Arial" pitchFamily="34" charset="0"/>
            </a:endParaRPr>
          </a:p>
        </p:txBody>
      </p:sp>
      <p:graphicFrame>
        <p:nvGraphicFramePr>
          <p:cNvPr id="5" name="Table 4"/>
          <p:cNvGraphicFramePr>
            <a:graphicFrameLocks noGrp="1"/>
          </p:cNvGraphicFramePr>
          <p:nvPr/>
        </p:nvGraphicFramePr>
        <p:xfrm>
          <a:off x="162777" y="1427702"/>
          <a:ext cx="3490871" cy="5278120"/>
        </p:xfrm>
        <a:graphic>
          <a:graphicData uri="http://schemas.openxmlformats.org/drawingml/2006/table">
            <a:tbl>
              <a:tblPr firstRow="1" bandRow="1">
                <a:tableStyleId>{5C22544A-7EE6-4342-B048-85BDC9FD1C3A}</a:tableStyleId>
              </a:tblPr>
              <a:tblGrid>
                <a:gridCol w="3490871"/>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800" b="1" i="0" u="none" strike="noStrike" cap="none" normalizeH="0" baseline="0" dirty="0" smtClean="0">
                          <a:ln>
                            <a:noFill/>
                          </a:ln>
                          <a:solidFill>
                            <a:srgbClr val="002060"/>
                          </a:solidFill>
                          <a:effectLst/>
                          <a:latin typeface="+mn-lt"/>
                          <a:ea typeface="ＭＳ Ｐゴシック" pitchFamily="34" charset="-128"/>
                        </a:rPr>
                        <a:t>Teacher</a:t>
                      </a:r>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b="1" dirty="0" smtClean="0">
                          <a:solidFill>
                            <a:schemeClr val="accent1"/>
                          </a:solidFill>
                        </a:rPr>
                        <a:t>Competence</a:t>
                      </a:r>
                    </a:p>
                  </a:txBody>
                  <a:tcPr/>
                </a:tc>
              </a:tr>
              <a:tr h="370840">
                <a:tc>
                  <a:txBody>
                    <a:bodyPr/>
                    <a:lstStyle/>
                    <a:p>
                      <a:pPr marL="342900" lvl="0" indent="-342900" algn="l">
                        <a:spcBef>
                          <a:spcPts val="300"/>
                        </a:spcBef>
                        <a:spcAft>
                          <a:spcPts val="0"/>
                        </a:spcAft>
                        <a:buFont typeface="Arial" pitchFamily="34" charset="0"/>
                        <a:buChar char="•"/>
                        <a:tabLst>
                          <a:tab pos="201930" algn="l"/>
                        </a:tabLst>
                      </a:pPr>
                      <a:r>
                        <a:rPr lang="en-NZ" sz="1800" dirty="0" smtClean="0">
                          <a:latin typeface="+mn-lt"/>
                          <a:ea typeface="Times New Roman"/>
                        </a:rPr>
                        <a:t>ongoing guidance *</a:t>
                      </a:r>
                    </a:p>
                    <a:p>
                      <a:pPr marL="342900" lvl="0" indent="-342900" algn="l">
                        <a:spcBef>
                          <a:spcPts val="300"/>
                        </a:spcBef>
                        <a:spcAft>
                          <a:spcPts val="0"/>
                        </a:spcAft>
                        <a:buFont typeface="Arial" pitchFamily="34" charset="0"/>
                        <a:buChar char="•"/>
                        <a:tabLst>
                          <a:tab pos="201930" algn="l"/>
                        </a:tabLst>
                      </a:pPr>
                      <a:r>
                        <a:rPr lang="en-NZ" sz="1800" dirty="0" smtClean="0">
                          <a:latin typeface="+mn-lt"/>
                          <a:ea typeface="Times New Roman"/>
                        </a:rPr>
                        <a:t>supportive, formative feedback*</a:t>
                      </a:r>
                    </a:p>
                    <a:p>
                      <a:pPr marL="342900" lvl="0" indent="-342900" algn="l">
                        <a:spcBef>
                          <a:spcPts val="300"/>
                        </a:spcBef>
                        <a:spcAft>
                          <a:spcPts val="0"/>
                        </a:spcAft>
                        <a:buFont typeface="Arial" pitchFamily="34" charset="0"/>
                        <a:buChar char="•"/>
                        <a:tabLst>
                          <a:tab pos="201930" algn="l"/>
                        </a:tabLst>
                      </a:pPr>
                      <a:r>
                        <a:rPr lang="en-NZ" sz="1800" dirty="0" smtClean="0">
                          <a:latin typeface="+mn-lt"/>
                          <a:ea typeface="Times New Roman"/>
                        </a:rPr>
                        <a:t>responsive*</a:t>
                      </a:r>
                    </a:p>
                  </a:txBody>
                  <a:tcPr/>
                </a:tc>
              </a:tr>
              <a:tr h="370840">
                <a:tc>
                  <a:txBody>
                    <a:bodyPr/>
                    <a:lstStyle/>
                    <a:p>
                      <a:pPr algn="ctr"/>
                      <a:r>
                        <a:rPr lang="en-NZ" b="1" dirty="0" smtClean="0">
                          <a:solidFill>
                            <a:schemeClr val="accent1"/>
                          </a:solidFill>
                        </a:rPr>
                        <a:t>Autonomy</a:t>
                      </a:r>
                      <a:endParaRPr lang="en-NZ" dirty="0"/>
                    </a:p>
                  </a:txBody>
                  <a:tcPr/>
                </a:tc>
              </a:tr>
              <a:tr h="370840">
                <a:tc>
                  <a:txBody>
                    <a:bodyPr/>
                    <a:lstStyle/>
                    <a:p>
                      <a:pPr marL="342900" lvl="0" indent="-342900" algn="l">
                        <a:spcBef>
                          <a:spcPts val="300"/>
                        </a:spcBef>
                        <a:spcAft>
                          <a:spcPts val="0"/>
                        </a:spcAft>
                        <a:buFont typeface="Arial" pitchFamily="34" charset="0"/>
                        <a:buChar char="•"/>
                        <a:tabLst>
                          <a:tab pos="201930" algn="l"/>
                        </a:tabLst>
                      </a:pPr>
                      <a:r>
                        <a:rPr lang="en-NZ" sz="1800" dirty="0" smtClean="0">
                          <a:latin typeface="+mn-lt"/>
                          <a:ea typeface="Times New Roman"/>
                        </a:rPr>
                        <a:t>promotes situational interest*</a:t>
                      </a:r>
                    </a:p>
                    <a:p>
                      <a:pPr marL="342900" lvl="0" indent="-342900" algn="l">
                        <a:spcBef>
                          <a:spcPts val="300"/>
                        </a:spcBef>
                        <a:spcAft>
                          <a:spcPts val="0"/>
                        </a:spcAft>
                        <a:buFont typeface="Arial" pitchFamily="34" charset="0"/>
                        <a:buChar char="•"/>
                        <a:tabLst>
                          <a:tab pos="201930" algn="l"/>
                        </a:tabLst>
                      </a:pPr>
                      <a:r>
                        <a:rPr lang="en-NZ" sz="1800" dirty="0" smtClean="0">
                          <a:latin typeface="+mn-lt"/>
                          <a:ea typeface="Times New Roman"/>
                        </a:rPr>
                        <a:t>provides meaningful choice *</a:t>
                      </a:r>
                    </a:p>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Lst>
                        <a:defRPr/>
                      </a:pPr>
                      <a:r>
                        <a:rPr lang="en-NZ" sz="1800" dirty="0" smtClean="0">
                          <a:latin typeface="+mn-lt"/>
                          <a:ea typeface="Times New Roman"/>
                        </a:rPr>
                        <a:t>uses informational rather than controlling language</a:t>
                      </a:r>
                    </a:p>
                    <a:p>
                      <a:pPr algn="ctr"/>
                      <a:endParaRPr lang="en-NZ" dirty="0"/>
                    </a:p>
                  </a:txBody>
                  <a:tcPr/>
                </a:tc>
              </a:tr>
              <a:tr h="370840">
                <a:tc>
                  <a:txBody>
                    <a:bodyPr/>
                    <a:lstStyle/>
                    <a:p>
                      <a:pPr algn="ctr"/>
                      <a:r>
                        <a:rPr lang="en-NZ" b="1" dirty="0" smtClean="0">
                          <a:solidFill>
                            <a:schemeClr val="accent1"/>
                          </a:solidFill>
                        </a:rPr>
                        <a:t>Relatedness</a:t>
                      </a:r>
                      <a:endParaRPr lang="en-NZ" dirty="0"/>
                    </a:p>
                  </a:txBody>
                  <a:tcPr/>
                </a:tc>
              </a:tr>
              <a:tr h="370840">
                <a:tc>
                  <a:txBody>
                    <a:bodyPr/>
                    <a:lstStyle/>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 pos="342900" algn="l"/>
                        </a:tabLst>
                        <a:defRPr/>
                      </a:pPr>
                      <a:r>
                        <a:rPr lang="en-NZ" sz="1800" kern="1200" dirty="0" smtClean="0">
                          <a:solidFill>
                            <a:schemeClr val="dk1"/>
                          </a:solidFill>
                          <a:latin typeface="+mn-lt"/>
                          <a:ea typeface="Times New Roman"/>
                          <a:cs typeface="+mn-cs"/>
                        </a:rPr>
                        <a:t>friendly &amp; caring*</a:t>
                      </a:r>
                    </a:p>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 pos="342900" algn="l"/>
                        </a:tabLst>
                        <a:defRPr/>
                      </a:pPr>
                      <a:r>
                        <a:rPr lang="en-NZ" sz="1800" kern="1200" dirty="0" smtClean="0">
                          <a:solidFill>
                            <a:schemeClr val="dk1"/>
                          </a:solidFill>
                          <a:latin typeface="+mn-lt"/>
                          <a:ea typeface="Times New Roman"/>
                          <a:cs typeface="+mn-cs"/>
                        </a:rPr>
                        <a:t>uses self-disclosure</a:t>
                      </a:r>
                    </a:p>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 pos="342900" algn="l"/>
                        </a:tabLst>
                        <a:defRPr/>
                      </a:pPr>
                      <a:r>
                        <a:rPr lang="en-NZ" sz="1800" kern="1200" dirty="0" smtClean="0">
                          <a:solidFill>
                            <a:schemeClr val="dk1"/>
                          </a:solidFill>
                          <a:latin typeface="+mn-lt"/>
                          <a:ea typeface="Times New Roman"/>
                          <a:cs typeface="+mn-cs"/>
                        </a:rPr>
                        <a:t>models inclusiveness &amp; respect</a:t>
                      </a:r>
                    </a:p>
                  </a:txBody>
                  <a:tcPr/>
                </a:tc>
              </a:tr>
            </a:tbl>
          </a:graphicData>
        </a:graphic>
      </p:graphicFrame>
      <p:graphicFrame>
        <p:nvGraphicFramePr>
          <p:cNvPr id="6" name="Table 5"/>
          <p:cNvGraphicFramePr>
            <a:graphicFrameLocks noGrp="1"/>
          </p:cNvGraphicFramePr>
          <p:nvPr/>
        </p:nvGraphicFramePr>
        <p:xfrm>
          <a:off x="3653648" y="1228046"/>
          <a:ext cx="3778903" cy="6106160"/>
        </p:xfrm>
        <a:graphic>
          <a:graphicData uri="http://schemas.openxmlformats.org/drawingml/2006/table">
            <a:tbl>
              <a:tblPr firstRow="1" bandRow="1">
                <a:tableStyleId>{5C22544A-7EE6-4342-B048-85BDC9FD1C3A}</a:tableStyleId>
              </a:tblPr>
              <a:tblGrid>
                <a:gridCol w="3778903"/>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800" b="1" i="0" u="none" strike="noStrike" cap="none" normalizeH="0" baseline="0" dirty="0" smtClean="0">
                          <a:ln>
                            <a:noFill/>
                          </a:ln>
                          <a:solidFill>
                            <a:srgbClr val="002060"/>
                          </a:solidFill>
                          <a:effectLst/>
                          <a:latin typeface="+mn-lt"/>
                          <a:ea typeface="ＭＳ Ｐゴシック" pitchFamily="34" charset="-128"/>
                        </a:rPr>
                        <a:t>Learning Activity</a:t>
                      </a:r>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b="1" dirty="0" smtClean="0">
                          <a:solidFill>
                            <a:schemeClr val="accent1"/>
                          </a:solidFill>
                        </a:rPr>
                        <a:t>Competence</a:t>
                      </a:r>
                    </a:p>
                  </a:txBody>
                  <a:tcPr/>
                </a:tc>
              </a:tr>
              <a:tr h="370840">
                <a:tc>
                  <a:txBody>
                    <a:bodyPr/>
                    <a:lstStyle/>
                    <a:p>
                      <a:pPr marL="342900" lvl="0" indent="-342900" algn="l">
                        <a:spcBef>
                          <a:spcPts val="300"/>
                        </a:spcBef>
                        <a:spcAft>
                          <a:spcPts val="0"/>
                        </a:spcAft>
                        <a:buFont typeface="Arial" pitchFamily="34" charset="0"/>
                        <a:buChar char="•"/>
                        <a:tabLst>
                          <a:tab pos="201930" algn="l"/>
                        </a:tabLst>
                      </a:pPr>
                      <a:r>
                        <a:rPr lang="en-NZ" sz="1800" dirty="0" smtClean="0">
                          <a:latin typeface="+mn-lt"/>
                          <a:ea typeface="Times New Roman"/>
                        </a:rPr>
                        <a:t>clear guidelines &amp; expectations*</a:t>
                      </a:r>
                    </a:p>
                    <a:p>
                      <a:pPr marL="342900" lvl="0" indent="-342900" algn="l">
                        <a:spcBef>
                          <a:spcPts val="300"/>
                        </a:spcBef>
                        <a:spcAft>
                          <a:spcPts val="0"/>
                        </a:spcAft>
                        <a:buFont typeface="Arial" pitchFamily="34" charset="0"/>
                        <a:buChar char="•"/>
                        <a:tabLst>
                          <a:tab pos="201930" algn="l"/>
                        </a:tabLst>
                      </a:pPr>
                      <a:r>
                        <a:rPr lang="en-NZ" sz="1800" dirty="0" smtClean="0">
                          <a:latin typeface="+mn-lt"/>
                          <a:ea typeface="Times New Roman"/>
                        </a:rPr>
                        <a:t>resources are relevant &amp; useful*</a:t>
                      </a:r>
                    </a:p>
                    <a:p>
                      <a:pPr marL="342900" lvl="0" indent="-342900" algn="l">
                        <a:spcBef>
                          <a:spcPts val="300"/>
                        </a:spcBef>
                        <a:spcAft>
                          <a:spcPts val="0"/>
                        </a:spcAft>
                        <a:buFont typeface="Arial" pitchFamily="34" charset="0"/>
                        <a:buChar char="•"/>
                        <a:tabLst>
                          <a:tab pos="201930" algn="l"/>
                        </a:tabLst>
                      </a:pPr>
                      <a:r>
                        <a:rPr lang="en-NZ" sz="1800" dirty="0" smtClean="0">
                          <a:latin typeface="+mn-lt"/>
                          <a:ea typeface="Times New Roman"/>
                        </a:rPr>
                        <a:t>optimal challenge*</a:t>
                      </a:r>
                    </a:p>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Lst>
                        <a:defRPr/>
                      </a:pPr>
                      <a:r>
                        <a:rPr lang="en-NZ" sz="1800" dirty="0" smtClean="0">
                          <a:latin typeface="+mn-lt"/>
                          <a:ea typeface="Times New Roman"/>
                        </a:rPr>
                        <a:t>builds on prior knowledge &amp; experience</a:t>
                      </a:r>
                    </a:p>
                  </a:txBody>
                  <a:tcPr/>
                </a:tc>
              </a:tr>
              <a:tr h="370840">
                <a:tc>
                  <a:txBody>
                    <a:bodyPr/>
                    <a:lstStyle/>
                    <a:p>
                      <a:pPr algn="ctr"/>
                      <a:r>
                        <a:rPr lang="en-NZ" b="1" dirty="0" smtClean="0">
                          <a:solidFill>
                            <a:schemeClr val="accent1"/>
                          </a:solidFill>
                        </a:rPr>
                        <a:t>Autonomy</a:t>
                      </a:r>
                      <a:endParaRPr lang="en-NZ" dirty="0"/>
                    </a:p>
                  </a:txBody>
                  <a:tcPr/>
                </a:tc>
              </a:tr>
              <a:tr h="370840">
                <a:tc>
                  <a:txBody>
                    <a:bodyPr/>
                    <a:lstStyle/>
                    <a:p>
                      <a:pPr marL="342900" lvl="0" indent="-342900" algn="l">
                        <a:spcBef>
                          <a:spcPts val="300"/>
                        </a:spcBef>
                        <a:spcAft>
                          <a:spcPts val="0"/>
                        </a:spcAft>
                        <a:buFont typeface="Arial" pitchFamily="34" charset="0"/>
                        <a:buChar char="•"/>
                        <a:tabLst>
                          <a:tab pos="201930" algn="l"/>
                        </a:tabLst>
                      </a:pPr>
                      <a:r>
                        <a:rPr lang="en-NZ" sz="1800" dirty="0" smtClean="0">
                          <a:latin typeface="+mn-lt"/>
                          <a:ea typeface="Times New Roman"/>
                        </a:rPr>
                        <a:t>relevant &amp; meaningful to the learner at a professional &amp; personal level*</a:t>
                      </a:r>
                    </a:p>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Lst>
                        <a:defRPr/>
                      </a:pPr>
                      <a:r>
                        <a:rPr lang="en-NZ" sz="1800" dirty="0" smtClean="0">
                          <a:latin typeface="+mn-lt"/>
                          <a:ea typeface="Times New Roman"/>
                        </a:rPr>
                        <a:t>active learning opportunities*</a:t>
                      </a:r>
                    </a:p>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Lst>
                        <a:defRPr/>
                      </a:pPr>
                      <a:r>
                        <a:rPr lang="en-NZ" sz="1800" dirty="0" smtClean="0">
                          <a:latin typeface="+mn-lt"/>
                          <a:ea typeface="Times New Roman"/>
                        </a:rPr>
                        <a:t>opportunities to pursue topics personally interesting to learners*</a:t>
                      </a:r>
                    </a:p>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Lst>
                        <a:defRPr/>
                      </a:pPr>
                      <a:r>
                        <a:rPr lang="en-NZ" sz="1800" dirty="0" smtClean="0">
                          <a:latin typeface="+mn-lt"/>
                          <a:ea typeface="Times New Roman"/>
                        </a:rPr>
                        <a:t>course content &amp; the nature of the task is perceived as autonomy supportive</a:t>
                      </a:r>
                    </a:p>
                  </a:txBody>
                  <a:tcPr/>
                </a:tc>
              </a:tr>
              <a:tr h="370840">
                <a:tc>
                  <a:txBody>
                    <a:bodyPr/>
                    <a:lstStyle/>
                    <a:p>
                      <a:pPr algn="ctr"/>
                      <a:r>
                        <a:rPr lang="en-NZ" b="1" dirty="0" smtClean="0">
                          <a:solidFill>
                            <a:schemeClr val="accent1"/>
                          </a:solidFill>
                        </a:rPr>
                        <a:t>Relatedness</a:t>
                      </a:r>
                      <a:endParaRPr lang="en-NZ" dirty="0"/>
                    </a:p>
                  </a:txBody>
                  <a:tcPr/>
                </a:tc>
              </a:tr>
              <a:tr h="370840">
                <a:tc>
                  <a:txBody>
                    <a:bodyPr/>
                    <a:lstStyle/>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 pos="342900" algn="l"/>
                        </a:tabLst>
                        <a:defRPr/>
                      </a:pPr>
                      <a:r>
                        <a:rPr lang="en-NZ" sz="1800" kern="1200" dirty="0" smtClean="0">
                          <a:solidFill>
                            <a:schemeClr val="dk1"/>
                          </a:solidFill>
                          <a:latin typeface="+mn-lt"/>
                          <a:ea typeface="Times New Roman"/>
                          <a:cs typeface="+mn-cs"/>
                        </a:rPr>
                        <a:t>(see teacher &amp; peer factors)</a:t>
                      </a:r>
                    </a:p>
                  </a:txBody>
                  <a:tcPr/>
                </a:tc>
              </a:tr>
            </a:tbl>
          </a:graphicData>
        </a:graphic>
      </p:graphicFrame>
      <p:graphicFrame>
        <p:nvGraphicFramePr>
          <p:cNvPr id="7" name="Table 6"/>
          <p:cNvGraphicFramePr>
            <a:graphicFrameLocks noGrp="1"/>
          </p:cNvGraphicFramePr>
          <p:nvPr/>
        </p:nvGraphicFramePr>
        <p:xfrm>
          <a:off x="7432551" y="1427702"/>
          <a:ext cx="3256087" cy="4927600"/>
        </p:xfrm>
        <a:graphic>
          <a:graphicData uri="http://schemas.openxmlformats.org/drawingml/2006/table">
            <a:tbl>
              <a:tblPr firstRow="1" bandRow="1">
                <a:tableStyleId>{5C22544A-7EE6-4342-B048-85BDC9FD1C3A}</a:tableStyleId>
              </a:tblPr>
              <a:tblGrid>
                <a:gridCol w="3256087"/>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800" b="1" i="0" u="none" strike="noStrike" cap="none" normalizeH="0" baseline="0" dirty="0" smtClean="0">
                          <a:ln>
                            <a:noFill/>
                          </a:ln>
                          <a:solidFill>
                            <a:srgbClr val="002060"/>
                          </a:solidFill>
                          <a:effectLst/>
                          <a:latin typeface="+mn-lt"/>
                          <a:ea typeface="ＭＳ Ｐゴシック" pitchFamily="34" charset="-128"/>
                        </a:rPr>
                        <a:t>Peers</a:t>
                      </a:r>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b="1" dirty="0" smtClean="0">
                          <a:solidFill>
                            <a:schemeClr val="accent1"/>
                          </a:solidFill>
                        </a:rPr>
                        <a:t>Competence</a:t>
                      </a:r>
                    </a:p>
                  </a:txBody>
                  <a:tcPr/>
                </a:tc>
              </a:tr>
              <a:tr h="370840">
                <a:tc>
                  <a:txBody>
                    <a:bodyPr/>
                    <a:lstStyle/>
                    <a:p>
                      <a:pPr marL="342900" lvl="0" indent="-342900" algn="l">
                        <a:spcBef>
                          <a:spcPts val="300"/>
                        </a:spcBef>
                        <a:spcAft>
                          <a:spcPts val="0"/>
                        </a:spcAft>
                        <a:buFont typeface="Arial" pitchFamily="34" charset="0"/>
                        <a:buChar char="•"/>
                        <a:tabLst>
                          <a:tab pos="201930" algn="l"/>
                          <a:tab pos="342900" algn="l"/>
                        </a:tabLst>
                      </a:pPr>
                      <a:r>
                        <a:rPr lang="en-NZ" sz="1800" dirty="0" smtClean="0">
                          <a:latin typeface="+mn-lt"/>
                          <a:ea typeface="Times New Roman"/>
                        </a:rPr>
                        <a:t>helpful &amp; supportive*</a:t>
                      </a:r>
                    </a:p>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 pos="342900" algn="l"/>
                        </a:tabLst>
                        <a:defRPr/>
                      </a:pPr>
                      <a:r>
                        <a:rPr lang="en-NZ" sz="1800" dirty="0" smtClean="0">
                          <a:latin typeface="+mn-lt"/>
                          <a:ea typeface="Times New Roman"/>
                        </a:rPr>
                        <a:t>encourage high collective efficacy among collaborative groups</a:t>
                      </a:r>
                    </a:p>
                  </a:txBody>
                  <a:tcPr/>
                </a:tc>
              </a:tr>
              <a:tr h="370840">
                <a:tc>
                  <a:txBody>
                    <a:bodyPr/>
                    <a:lstStyle/>
                    <a:p>
                      <a:pPr algn="ctr"/>
                      <a:r>
                        <a:rPr lang="en-NZ" b="1" dirty="0" smtClean="0">
                          <a:solidFill>
                            <a:schemeClr val="accent1"/>
                          </a:solidFill>
                        </a:rPr>
                        <a:t>Autonomy</a:t>
                      </a:r>
                      <a:endParaRPr lang="en-NZ" dirty="0"/>
                    </a:p>
                  </a:txBody>
                  <a:tcPr/>
                </a:tc>
              </a:tr>
              <a:tr h="370840">
                <a:tc>
                  <a:txBody>
                    <a:bodyPr/>
                    <a:lstStyle/>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 pos="342900" algn="l"/>
                        </a:tabLst>
                        <a:defRPr/>
                      </a:pPr>
                      <a:r>
                        <a:rPr lang="en-NZ" sz="1800" kern="1200" dirty="0" smtClean="0">
                          <a:solidFill>
                            <a:schemeClr val="dk1"/>
                          </a:solidFill>
                          <a:latin typeface="+mn-lt"/>
                          <a:ea typeface="Times New Roman"/>
                          <a:cs typeface="+mn-cs"/>
                        </a:rPr>
                        <a:t>encourage significant role in group decisions &amp; tasks by all members </a:t>
                      </a:r>
                    </a:p>
                  </a:txBody>
                  <a:tcPr/>
                </a:tc>
              </a:tr>
              <a:tr h="370840">
                <a:tc>
                  <a:txBody>
                    <a:bodyPr/>
                    <a:lstStyle/>
                    <a:p>
                      <a:pPr algn="ctr"/>
                      <a:r>
                        <a:rPr lang="en-NZ" b="1" dirty="0" smtClean="0">
                          <a:solidFill>
                            <a:schemeClr val="accent1"/>
                          </a:solidFill>
                        </a:rPr>
                        <a:t>Relatedness</a:t>
                      </a:r>
                      <a:endParaRPr lang="en-NZ" dirty="0"/>
                    </a:p>
                  </a:txBody>
                  <a:tcPr/>
                </a:tc>
              </a:tr>
              <a:tr h="370840">
                <a:tc>
                  <a:txBody>
                    <a:bodyPr/>
                    <a:lstStyle/>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 pos="342900" algn="l"/>
                        </a:tabLst>
                        <a:defRPr/>
                      </a:pPr>
                      <a:r>
                        <a:rPr lang="en-NZ" sz="1800" kern="1200" dirty="0" smtClean="0">
                          <a:solidFill>
                            <a:schemeClr val="dk1"/>
                          </a:solidFill>
                          <a:latin typeface="+mn-lt"/>
                          <a:ea typeface="Times New Roman"/>
                          <a:cs typeface="+mn-cs"/>
                        </a:rPr>
                        <a:t>friendly &amp; caring*</a:t>
                      </a:r>
                    </a:p>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 pos="342900" algn="l"/>
                        </a:tabLst>
                        <a:defRPr/>
                      </a:pPr>
                      <a:r>
                        <a:rPr lang="en-NZ" sz="1800" kern="1200" dirty="0" smtClean="0">
                          <a:solidFill>
                            <a:schemeClr val="dk1"/>
                          </a:solidFill>
                          <a:latin typeface="+mn-lt"/>
                          <a:ea typeface="Times New Roman"/>
                          <a:cs typeface="+mn-cs"/>
                        </a:rPr>
                        <a:t>value contributions*</a:t>
                      </a:r>
                    </a:p>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 pos="342900" algn="l"/>
                        </a:tabLst>
                        <a:defRPr/>
                      </a:pPr>
                      <a:r>
                        <a:rPr lang="en-NZ" sz="1800" kern="1200" dirty="0" smtClean="0">
                          <a:solidFill>
                            <a:schemeClr val="dk1"/>
                          </a:solidFill>
                          <a:latin typeface="+mn-lt"/>
                          <a:ea typeface="Times New Roman"/>
                          <a:cs typeface="+mn-cs"/>
                        </a:rPr>
                        <a:t>respectful*</a:t>
                      </a:r>
                    </a:p>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 pos="342900" algn="l"/>
                        </a:tabLst>
                        <a:defRPr/>
                      </a:pPr>
                      <a:r>
                        <a:rPr lang="en-NZ" sz="1800" kern="1200" dirty="0" smtClean="0">
                          <a:solidFill>
                            <a:schemeClr val="dk1"/>
                          </a:solidFill>
                          <a:latin typeface="+mn-lt"/>
                          <a:ea typeface="Times New Roman"/>
                          <a:cs typeface="+mn-cs"/>
                        </a:rPr>
                        <a:t>inclusive</a:t>
                      </a: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11871" y="227559"/>
            <a:ext cx="7776864" cy="830997"/>
          </a:xfrm>
          <a:prstGeom prst="rect">
            <a:avLst/>
          </a:prstGeom>
          <a:noFill/>
        </p:spPr>
        <p:txBody>
          <a:bodyPr wrap="square" rtlCol="0">
            <a:spAutoFit/>
          </a:bodyPr>
          <a:lstStyle/>
          <a:p>
            <a:pPr algn="ctr"/>
            <a:r>
              <a:rPr lang="en-NZ" sz="4800" b="1" dirty="0" smtClean="0">
                <a:solidFill>
                  <a:schemeClr val="tx2"/>
                </a:solidFill>
                <a:latin typeface="+mn-lt"/>
                <a:cs typeface="Times New Roman" pitchFamily="18" charset="0"/>
              </a:rPr>
              <a:t>Undermining influences</a:t>
            </a:r>
            <a:endParaRPr lang="en-NZ" sz="4800" b="1" dirty="0">
              <a:solidFill>
                <a:schemeClr val="tx2"/>
              </a:solidFill>
              <a:latin typeface="+mn-lt"/>
              <a:cs typeface="Times New Roman" pitchFamily="18" charset="0"/>
            </a:endParaRPr>
          </a:p>
        </p:txBody>
      </p:sp>
      <p:sp>
        <p:nvSpPr>
          <p:cNvPr id="34830" name="Text Box 14"/>
          <p:cNvSpPr txBox="1">
            <a:spLocks noChangeArrowheads="1"/>
          </p:cNvSpPr>
          <p:nvPr/>
        </p:nvSpPr>
        <p:spPr bwMode="auto">
          <a:xfrm>
            <a:off x="178892" y="6911986"/>
            <a:ext cx="2265958" cy="180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NZ" sz="1100" b="0" i="0" u="none" strike="noStrike" cap="none" normalizeH="0" baseline="0" dirty="0" smtClean="0">
                <a:ln>
                  <a:noFill/>
                </a:ln>
                <a:solidFill>
                  <a:schemeClr val="tx1"/>
                </a:solidFill>
                <a:effectLst/>
                <a:latin typeface="Arial" pitchFamily="34" charset="0"/>
              </a:rPr>
              <a:t>*Evident in both case studies</a:t>
            </a:r>
            <a:endParaRPr kumimoji="0" lang="en-US" sz="1100" b="0" i="0" u="none" strike="noStrike" cap="none" normalizeH="0" baseline="0" dirty="0" smtClean="0">
              <a:ln>
                <a:noFill/>
              </a:ln>
              <a:solidFill>
                <a:schemeClr val="tx1"/>
              </a:solidFill>
              <a:effectLst/>
              <a:latin typeface="Arial" pitchFamily="34" charset="0"/>
            </a:endParaRPr>
          </a:p>
        </p:txBody>
      </p:sp>
      <p:graphicFrame>
        <p:nvGraphicFramePr>
          <p:cNvPr id="5" name="Table 4"/>
          <p:cNvGraphicFramePr>
            <a:graphicFrameLocks noGrp="1"/>
          </p:cNvGraphicFramePr>
          <p:nvPr/>
        </p:nvGraphicFramePr>
        <p:xfrm>
          <a:off x="53248" y="1427702"/>
          <a:ext cx="3490871" cy="4340860"/>
        </p:xfrm>
        <a:graphic>
          <a:graphicData uri="http://schemas.openxmlformats.org/drawingml/2006/table">
            <a:tbl>
              <a:tblPr firstRow="1" bandRow="1">
                <a:tableStyleId>{5C22544A-7EE6-4342-B048-85BDC9FD1C3A}</a:tableStyleId>
              </a:tblPr>
              <a:tblGrid>
                <a:gridCol w="3490871"/>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800" b="1" i="0" u="none" strike="noStrike" cap="none" normalizeH="0" baseline="0" dirty="0" smtClean="0">
                          <a:ln>
                            <a:noFill/>
                          </a:ln>
                          <a:solidFill>
                            <a:srgbClr val="002060"/>
                          </a:solidFill>
                          <a:effectLst/>
                          <a:latin typeface="+mn-lt"/>
                          <a:ea typeface="ＭＳ Ｐゴシック" pitchFamily="34" charset="-128"/>
                        </a:rPr>
                        <a:t>Teacher</a:t>
                      </a:r>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b="1" dirty="0" smtClean="0">
                          <a:solidFill>
                            <a:schemeClr val="accent1"/>
                          </a:solidFill>
                        </a:rPr>
                        <a:t>Competence</a:t>
                      </a:r>
                    </a:p>
                  </a:txBody>
                  <a:tcPr/>
                </a:tc>
              </a:tr>
              <a:tr h="370840">
                <a:tc>
                  <a:txBody>
                    <a:bodyPr/>
                    <a:lstStyle/>
                    <a:p>
                      <a:pPr marL="342900" lvl="0" indent="-342900" algn="l">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guidance &amp; feedback perceived as insufficient</a:t>
                      </a:r>
                    </a:p>
                    <a:p>
                      <a:pPr marL="342900" lvl="0" indent="-342900" algn="l">
                        <a:spcBef>
                          <a:spcPts val="300"/>
                        </a:spcBef>
                        <a:spcAft>
                          <a:spcPts val="0"/>
                        </a:spcAft>
                        <a:buFont typeface="Arial" pitchFamily="34" charset="0"/>
                        <a:buNone/>
                        <a:tabLst>
                          <a:tab pos="201930" algn="l"/>
                        </a:tabLst>
                      </a:pPr>
                      <a:endParaRPr lang="en-NZ" sz="1800" dirty="0">
                        <a:latin typeface="+mn-lt"/>
                        <a:ea typeface="Times New Roman"/>
                      </a:endParaRPr>
                    </a:p>
                  </a:txBody>
                  <a:tcPr/>
                </a:tc>
              </a:tr>
              <a:tr h="370840">
                <a:tc>
                  <a:txBody>
                    <a:bodyPr/>
                    <a:lstStyle/>
                    <a:p>
                      <a:pPr algn="ctr"/>
                      <a:r>
                        <a:rPr lang="en-NZ" b="1" dirty="0" smtClean="0">
                          <a:solidFill>
                            <a:schemeClr val="accent1"/>
                          </a:solidFill>
                        </a:rPr>
                        <a:t>Autonomy</a:t>
                      </a:r>
                      <a:endParaRPr lang="en-NZ" dirty="0"/>
                    </a:p>
                  </a:txBody>
                  <a:tcPr/>
                </a:tc>
              </a:tr>
              <a:tr h="370840">
                <a:tc>
                  <a:txBody>
                    <a:bodyPr/>
                    <a:lstStyle/>
                    <a:p>
                      <a:pPr marL="342900" lvl="0" indent="-342900" algn="l">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uses course expectations &amp; language that are perceived as controlling</a:t>
                      </a:r>
                    </a:p>
                    <a:p>
                      <a:pPr marL="342900" lvl="0" indent="-342900" algn="l">
                        <a:spcBef>
                          <a:spcPts val="300"/>
                        </a:spcBef>
                        <a:spcAft>
                          <a:spcPts val="0"/>
                        </a:spcAft>
                        <a:buFont typeface="Arial" pitchFamily="34" charset="0"/>
                        <a:buNone/>
                        <a:tabLst>
                          <a:tab pos="201930" algn="l"/>
                        </a:tabLst>
                      </a:pPr>
                      <a:endParaRPr lang="en-NZ" dirty="0"/>
                    </a:p>
                  </a:txBody>
                  <a:tcPr/>
                </a:tc>
              </a:tr>
              <a:tr h="370840">
                <a:tc>
                  <a:txBody>
                    <a:bodyPr/>
                    <a:lstStyle/>
                    <a:p>
                      <a:pPr algn="ctr"/>
                      <a:r>
                        <a:rPr lang="en-NZ" b="1" dirty="0" smtClean="0">
                          <a:solidFill>
                            <a:schemeClr val="accent1"/>
                          </a:solidFill>
                        </a:rPr>
                        <a:t>Relatedness</a:t>
                      </a:r>
                      <a:endParaRPr lang="en-NZ" dirty="0"/>
                    </a:p>
                  </a:txBody>
                  <a:tcPr/>
                </a:tc>
              </a:tr>
              <a:tr h="370840">
                <a:tc>
                  <a:txBody>
                    <a:bodyPr/>
                    <a:lstStyle/>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Lst>
                        <a:defRPr/>
                      </a:pPr>
                      <a:r>
                        <a:rPr lang="en-NZ" sz="1800" kern="1200" dirty="0" smtClean="0">
                          <a:solidFill>
                            <a:schemeClr val="dk1"/>
                          </a:solidFill>
                          <a:latin typeface="+mn-lt"/>
                          <a:ea typeface="+mn-ea"/>
                          <a:cs typeface="+mn-cs"/>
                        </a:rPr>
                        <a:t>(see learning activity &amp; peers)</a:t>
                      </a:r>
                    </a:p>
                    <a:p>
                      <a:pPr marL="342900" marR="0" lvl="0" indent="-342900" algn="l" defTabSz="457200" rtl="0" eaLnBrk="1" fontAlgn="auto" latinLnBrk="0" hangingPunct="1">
                        <a:lnSpc>
                          <a:spcPct val="100000"/>
                        </a:lnSpc>
                        <a:spcBef>
                          <a:spcPts val="300"/>
                        </a:spcBef>
                        <a:spcAft>
                          <a:spcPts val="0"/>
                        </a:spcAft>
                        <a:buClrTx/>
                        <a:buSzTx/>
                        <a:buFont typeface="Arial" pitchFamily="34" charset="0"/>
                        <a:buNone/>
                        <a:tabLst>
                          <a:tab pos="201930" algn="l"/>
                        </a:tabLst>
                        <a:defRPr/>
                      </a:pPr>
                      <a:endParaRPr lang="en-NZ" sz="1800" kern="1200" dirty="0" smtClean="0">
                        <a:solidFill>
                          <a:schemeClr val="dk1"/>
                        </a:solidFill>
                        <a:latin typeface="+mn-lt"/>
                        <a:ea typeface="+mn-ea"/>
                        <a:cs typeface="+mn-cs"/>
                      </a:endParaRPr>
                    </a:p>
                  </a:txBody>
                  <a:tcPr/>
                </a:tc>
              </a:tr>
            </a:tbl>
          </a:graphicData>
        </a:graphic>
      </p:graphicFrame>
      <p:graphicFrame>
        <p:nvGraphicFramePr>
          <p:cNvPr id="6" name="Table 5"/>
          <p:cNvGraphicFramePr>
            <a:graphicFrameLocks noGrp="1"/>
          </p:cNvGraphicFramePr>
          <p:nvPr/>
        </p:nvGraphicFramePr>
        <p:xfrm>
          <a:off x="3544119" y="1058556"/>
          <a:ext cx="3778903" cy="6215380"/>
        </p:xfrm>
        <a:graphic>
          <a:graphicData uri="http://schemas.openxmlformats.org/drawingml/2006/table">
            <a:tbl>
              <a:tblPr firstRow="1" bandRow="1">
                <a:tableStyleId>{5C22544A-7EE6-4342-B048-85BDC9FD1C3A}</a:tableStyleId>
              </a:tblPr>
              <a:tblGrid>
                <a:gridCol w="3778903"/>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800" b="1" i="0" u="none" strike="noStrike" cap="none" normalizeH="0" baseline="0" dirty="0" smtClean="0">
                          <a:ln>
                            <a:noFill/>
                          </a:ln>
                          <a:solidFill>
                            <a:srgbClr val="002060"/>
                          </a:solidFill>
                          <a:effectLst/>
                          <a:latin typeface="+mn-lt"/>
                          <a:ea typeface="ＭＳ Ｐゴシック" pitchFamily="34" charset="-128"/>
                        </a:rPr>
                        <a:t>Learning Activity</a:t>
                      </a:r>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b="1" dirty="0" smtClean="0">
                          <a:solidFill>
                            <a:schemeClr val="accent1"/>
                          </a:solidFill>
                        </a:rPr>
                        <a:t>Competence</a:t>
                      </a:r>
                    </a:p>
                  </a:txBody>
                  <a:tcPr/>
                </a:tc>
              </a:tr>
              <a:tr h="370840">
                <a:tc>
                  <a:txBody>
                    <a:bodyPr/>
                    <a:lstStyle/>
                    <a:p>
                      <a:pPr marL="342900" lvl="0" indent="-342900" algn="l" defTabSz="457200" rtl="0" eaLnBrk="1" latinLnBrk="0" hangingPunct="1">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guidelines unclear/complicated </a:t>
                      </a:r>
                    </a:p>
                    <a:p>
                      <a:pPr marL="342900" lvl="0" indent="-342900" algn="l" defTabSz="457200" rtl="0" eaLnBrk="1" latinLnBrk="0" hangingPunct="1">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judgements of low self-efficacy resulting from insufficient prior task knowledge/ experience </a:t>
                      </a:r>
                    </a:p>
                    <a:p>
                      <a:pPr marL="342900" lvl="0" indent="-342900" algn="l" defTabSz="457200" rtl="0" eaLnBrk="1" latinLnBrk="0" hangingPunct="1">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teacher input gradually reduced</a:t>
                      </a:r>
                    </a:p>
                    <a:p>
                      <a:pPr marL="342900" lvl="0" indent="-342900" algn="l" defTabSz="457200" rtl="0" eaLnBrk="1" latinLnBrk="0" hangingPunct="1">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resource perceived as not useful</a:t>
                      </a:r>
                    </a:p>
                    <a:p>
                      <a:pPr marL="342900" lvl="0" indent="-342900" algn="l" defTabSz="457200" rtl="0" eaLnBrk="1" latinLnBrk="0" hangingPunct="1">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challenge too great</a:t>
                      </a:r>
                    </a:p>
                  </a:txBody>
                  <a:tcPr/>
                </a:tc>
              </a:tr>
              <a:tr h="370840">
                <a:tc>
                  <a:txBody>
                    <a:bodyPr/>
                    <a:lstStyle/>
                    <a:p>
                      <a:pPr algn="ctr"/>
                      <a:r>
                        <a:rPr lang="en-NZ" b="1" dirty="0" smtClean="0">
                          <a:solidFill>
                            <a:schemeClr val="accent1"/>
                          </a:solidFill>
                        </a:rPr>
                        <a:t>Autonomy</a:t>
                      </a:r>
                      <a:endParaRPr lang="en-NZ" dirty="0"/>
                    </a:p>
                  </a:txBody>
                  <a:tcPr/>
                </a:tc>
              </a:tr>
              <a:tr h="370840">
                <a:tc>
                  <a:txBody>
                    <a:bodyPr/>
                    <a:lstStyle/>
                    <a:p>
                      <a:pPr marL="342900" lvl="0" indent="-342900" algn="l" defTabSz="457200" rtl="0" eaLnBrk="1" latinLnBrk="0" hangingPunct="1">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high workload</a:t>
                      </a:r>
                    </a:p>
                    <a:p>
                      <a:pPr marL="342900" lvl="0" indent="-342900" algn="l" defTabSz="457200" rtl="0" eaLnBrk="1" latinLnBrk="0" hangingPunct="1">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salience of marks</a:t>
                      </a:r>
                    </a:p>
                    <a:p>
                      <a:pPr marL="342900" lvl="0" indent="-342900" algn="l" defTabSz="457200" rtl="0" eaLnBrk="1" latinLnBrk="0" hangingPunct="1">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lack of relevance</a:t>
                      </a:r>
                    </a:p>
                    <a:p>
                      <a:pPr marL="342900" lvl="0" indent="-342900" algn="l" defTabSz="457200" rtl="0" eaLnBrk="1" latinLnBrk="0" hangingPunct="1">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time constraints*</a:t>
                      </a:r>
                    </a:p>
                    <a:p>
                      <a:pPr marL="342900" lvl="0" indent="-342900" algn="l" defTabSz="457200" rtl="0" eaLnBrk="1" latinLnBrk="0" hangingPunct="1">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technology constraints*</a:t>
                      </a:r>
                    </a:p>
                    <a:p>
                      <a:pPr marL="342900" lvl="0" indent="-342900" algn="l" defTabSz="457200" rtl="0" eaLnBrk="1" latinLnBrk="0" hangingPunct="1">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perceptions of limited choice*</a:t>
                      </a:r>
                    </a:p>
                  </a:txBody>
                  <a:tcPr/>
                </a:tc>
              </a:tr>
              <a:tr h="370840">
                <a:tc>
                  <a:txBody>
                    <a:bodyPr/>
                    <a:lstStyle/>
                    <a:p>
                      <a:pPr algn="ctr"/>
                      <a:r>
                        <a:rPr lang="en-NZ" b="1" dirty="0" smtClean="0">
                          <a:solidFill>
                            <a:schemeClr val="accent1"/>
                          </a:solidFill>
                        </a:rPr>
                        <a:t>Relatedness</a:t>
                      </a:r>
                      <a:endParaRPr lang="en-NZ" dirty="0"/>
                    </a:p>
                  </a:txBody>
                  <a:tcPr/>
                </a:tc>
              </a:tr>
              <a:tr h="370840">
                <a:tc>
                  <a:txBody>
                    <a:bodyPr/>
                    <a:lstStyle/>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 pos="342900" algn="l"/>
                        </a:tabLst>
                        <a:defRPr/>
                      </a:pPr>
                      <a:r>
                        <a:rPr lang="en-NZ" sz="1800" kern="1200" dirty="0" smtClean="0">
                          <a:solidFill>
                            <a:schemeClr val="dk1"/>
                          </a:solidFill>
                          <a:latin typeface="+mn-lt"/>
                          <a:ea typeface="+mn-ea"/>
                          <a:cs typeface="+mn-cs"/>
                        </a:rPr>
                        <a:t>limited opportunities for interactions in wider class</a:t>
                      </a:r>
                      <a:endParaRPr lang="en-NZ" sz="1800" kern="1200" dirty="0" smtClean="0">
                        <a:solidFill>
                          <a:schemeClr val="dk1"/>
                        </a:solidFill>
                        <a:latin typeface="+mn-lt"/>
                        <a:ea typeface="Times New Roman"/>
                        <a:cs typeface="+mn-cs"/>
                      </a:endParaRPr>
                    </a:p>
                  </a:txBody>
                  <a:tcPr/>
                </a:tc>
              </a:tr>
            </a:tbl>
          </a:graphicData>
        </a:graphic>
      </p:graphicFrame>
      <p:graphicFrame>
        <p:nvGraphicFramePr>
          <p:cNvPr id="7" name="Table 6"/>
          <p:cNvGraphicFramePr>
            <a:graphicFrameLocks noGrp="1"/>
          </p:cNvGraphicFramePr>
          <p:nvPr/>
        </p:nvGraphicFramePr>
        <p:xfrm>
          <a:off x="7323022" y="1427702"/>
          <a:ext cx="3256087" cy="4927600"/>
        </p:xfrm>
        <a:graphic>
          <a:graphicData uri="http://schemas.openxmlformats.org/drawingml/2006/table">
            <a:tbl>
              <a:tblPr firstRow="1" bandRow="1">
                <a:tableStyleId>{5C22544A-7EE6-4342-B048-85BDC9FD1C3A}</a:tableStyleId>
              </a:tblPr>
              <a:tblGrid>
                <a:gridCol w="3256087"/>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800" b="1" i="0" u="none" strike="noStrike" cap="none" normalizeH="0" baseline="0" dirty="0" smtClean="0">
                          <a:ln>
                            <a:noFill/>
                          </a:ln>
                          <a:solidFill>
                            <a:srgbClr val="002060"/>
                          </a:solidFill>
                          <a:effectLst/>
                          <a:latin typeface="+mn-lt"/>
                          <a:ea typeface="ＭＳ Ｐゴシック" pitchFamily="34" charset="-128"/>
                        </a:rPr>
                        <a:t>Peers</a:t>
                      </a:r>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NZ" b="1" dirty="0" smtClean="0">
                          <a:solidFill>
                            <a:schemeClr val="accent1"/>
                          </a:solidFill>
                        </a:rPr>
                        <a:t>Competence</a:t>
                      </a:r>
                    </a:p>
                  </a:txBody>
                  <a:tcPr/>
                </a:tc>
              </a:tr>
              <a:tr h="370840">
                <a:tc>
                  <a:txBody>
                    <a:bodyPr/>
                    <a:lstStyle/>
                    <a:p>
                      <a:pPr marL="342900" lvl="0" indent="-342900" algn="l" defTabSz="457200" rtl="0" eaLnBrk="1" latinLnBrk="0" hangingPunct="1">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(see teacher &amp; learning activity)</a:t>
                      </a:r>
                    </a:p>
                    <a:p>
                      <a:pPr marL="342900" lvl="0" indent="-342900" algn="l" defTabSz="457200" rtl="0" eaLnBrk="1" latinLnBrk="0" hangingPunct="1">
                        <a:spcBef>
                          <a:spcPts val="300"/>
                        </a:spcBef>
                        <a:spcAft>
                          <a:spcPts val="0"/>
                        </a:spcAft>
                        <a:buFont typeface="Arial" pitchFamily="34" charset="0"/>
                        <a:buNone/>
                        <a:tabLst>
                          <a:tab pos="201930" algn="l"/>
                        </a:tabLst>
                      </a:pPr>
                      <a:endParaRPr lang="en-NZ" sz="1800" kern="1200" dirty="0" smtClean="0">
                        <a:solidFill>
                          <a:schemeClr val="dk1"/>
                        </a:solidFill>
                        <a:latin typeface="+mn-lt"/>
                        <a:ea typeface="+mn-ea"/>
                        <a:cs typeface="+mn-cs"/>
                      </a:endParaRPr>
                    </a:p>
                  </a:txBody>
                  <a:tcPr/>
                </a:tc>
              </a:tr>
              <a:tr h="370840">
                <a:tc>
                  <a:txBody>
                    <a:bodyPr/>
                    <a:lstStyle/>
                    <a:p>
                      <a:pPr algn="ctr"/>
                      <a:r>
                        <a:rPr lang="en-NZ" b="1" dirty="0" smtClean="0">
                          <a:solidFill>
                            <a:schemeClr val="accent1"/>
                          </a:solidFill>
                        </a:rPr>
                        <a:t>Autonomy</a:t>
                      </a:r>
                      <a:endParaRPr lang="en-NZ" dirty="0"/>
                    </a:p>
                  </a:txBody>
                  <a:tcPr/>
                </a:tc>
              </a:tr>
              <a:tr h="370840">
                <a:tc>
                  <a:txBody>
                    <a:bodyPr/>
                    <a:lstStyle/>
                    <a:p>
                      <a:pPr marL="342900" lvl="0" indent="-342900" algn="l" defTabSz="457200" rtl="0" eaLnBrk="1" latinLnBrk="0" hangingPunct="1">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perceptions of limited input in group decisions &amp; tasks</a:t>
                      </a:r>
                    </a:p>
                    <a:p>
                      <a:pPr marL="342900" lvl="0" indent="-342900" algn="l" defTabSz="457200" rtl="0" eaLnBrk="1" latinLnBrk="0" hangingPunct="1">
                        <a:spcBef>
                          <a:spcPts val="300"/>
                        </a:spcBef>
                        <a:spcAft>
                          <a:spcPts val="0"/>
                        </a:spcAft>
                        <a:buFont typeface="Arial" pitchFamily="34" charset="0"/>
                        <a:buChar char="•"/>
                        <a:tabLst>
                          <a:tab pos="201930" algn="l"/>
                        </a:tabLst>
                      </a:pPr>
                      <a:r>
                        <a:rPr lang="en-NZ" sz="1800" kern="1200" dirty="0" smtClean="0">
                          <a:solidFill>
                            <a:schemeClr val="dk1"/>
                          </a:solidFill>
                          <a:latin typeface="+mn-lt"/>
                          <a:ea typeface="+mn-ea"/>
                          <a:cs typeface="+mn-cs"/>
                        </a:rPr>
                        <a:t>perceptions of workload inequity</a:t>
                      </a:r>
                    </a:p>
                    <a:p>
                      <a:pPr marL="342900" lvl="0" indent="-342900" algn="l" defTabSz="457200" rtl="0" eaLnBrk="1" latinLnBrk="0" hangingPunct="1">
                        <a:spcBef>
                          <a:spcPts val="300"/>
                        </a:spcBef>
                        <a:spcAft>
                          <a:spcPts val="0"/>
                        </a:spcAft>
                        <a:buFont typeface="Arial" pitchFamily="34" charset="0"/>
                        <a:buNone/>
                        <a:tabLst>
                          <a:tab pos="201930" algn="l"/>
                        </a:tabLst>
                      </a:pPr>
                      <a:endParaRPr lang="en-NZ" sz="1800" kern="1200" dirty="0" smtClean="0">
                        <a:solidFill>
                          <a:schemeClr val="dk1"/>
                        </a:solidFill>
                        <a:latin typeface="+mn-lt"/>
                        <a:ea typeface="+mn-ea"/>
                        <a:cs typeface="+mn-cs"/>
                      </a:endParaRPr>
                    </a:p>
                  </a:txBody>
                  <a:tcPr/>
                </a:tc>
              </a:tr>
              <a:tr h="370840">
                <a:tc>
                  <a:txBody>
                    <a:bodyPr/>
                    <a:lstStyle/>
                    <a:p>
                      <a:pPr algn="ctr"/>
                      <a:r>
                        <a:rPr lang="en-NZ" b="1" dirty="0" smtClean="0">
                          <a:solidFill>
                            <a:schemeClr val="accent1"/>
                          </a:solidFill>
                        </a:rPr>
                        <a:t>Relatedness</a:t>
                      </a:r>
                      <a:endParaRPr lang="en-NZ" dirty="0"/>
                    </a:p>
                  </a:txBody>
                  <a:tcPr/>
                </a:tc>
              </a:tr>
              <a:tr h="370840">
                <a:tc>
                  <a:txBody>
                    <a:bodyPr/>
                    <a:lstStyle/>
                    <a:p>
                      <a:pPr marL="342900" marR="0" lvl="0" indent="-342900" algn="l" defTabSz="457200" rtl="0" eaLnBrk="1" fontAlgn="auto" latinLnBrk="0" hangingPunct="1">
                        <a:lnSpc>
                          <a:spcPct val="100000"/>
                        </a:lnSpc>
                        <a:spcBef>
                          <a:spcPts val="300"/>
                        </a:spcBef>
                        <a:spcAft>
                          <a:spcPts val="0"/>
                        </a:spcAft>
                        <a:buClrTx/>
                        <a:buSzTx/>
                        <a:buFont typeface="Arial" pitchFamily="34" charset="0"/>
                        <a:buChar char="•"/>
                        <a:tabLst>
                          <a:tab pos="201930" algn="l"/>
                        </a:tabLst>
                        <a:defRPr/>
                      </a:pPr>
                      <a:r>
                        <a:rPr lang="en-NZ" sz="1800" kern="1200" dirty="0" smtClean="0">
                          <a:solidFill>
                            <a:schemeClr val="dk1"/>
                          </a:solidFill>
                          <a:latin typeface="+mn-lt"/>
                          <a:ea typeface="+mn-ea"/>
                          <a:cs typeface="+mn-cs"/>
                        </a:rPr>
                        <a:t>communication issues &amp; disagreements</a:t>
                      </a:r>
                    </a:p>
                    <a:p>
                      <a:pPr marL="342900" marR="0" lvl="0" indent="-342900" algn="l" defTabSz="457200" rtl="0" eaLnBrk="1" fontAlgn="auto" latinLnBrk="0" hangingPunct="1">
                        <a:lnSpc>
                          <a:spcPct val="100000"/>
                        </a:lnSpc>
                        <a:spcBef>
                          <a:spcPts val="300"/>
                        </a:spcBef>
                        <a:spcAft>
                          <a:spcPts val="0"/>
                        </a:spcAft>
                        <a:buClrTx/>
                        <a:buSzTx/>
                        <a:buFont typeface="Arial" pitchFamily="34" charset="0"/>
                        <a:buNone/>
                        <a:tabLst>
                          <a:tab pos="201930" algn="l"/>
                        </a:tabLst>
                        <a:defRPr/>
                      </a:pPr>
                      <a:endParaRPr lang="en-NZ" sz="1800" kern="1200" dirty="0" smtClean="0">
                        <a:solidFill>
                          <a:schemeClr val="dk1"/>
                        </a:solidFill>
                        <a:latin typeface="+mn-lt"/>
                        <a:ea typeface="+mn-ea"/>
                        <a:cs typeface="+mn-cs"/>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3213"/>
            <a:ext cx="9621838" cy="620712"/>
          </a:xfrm>
        </p:spPr>
        <p:txBody>
          <a:bodyPr/>
          <a:lstStyle/>
          <a:p>
            <a:r>
              <a:rPr lang="en-NZ" sz="4800" b="1" dirty="0" smtClean="0">
                <a:solidFill>
                  <a:schemeClr val="tx2"/>
                </a:solidFill>
                <a:latin typeface="+mn-lt"/>
                <a:ea typeface="ＭＳ Ｐゴシック" pitchFamily="34" charset="-128"/>
              </a:rPr>
              <a:t>Implications</a:t>
            </a:r>
          </a:p>
        </p:txBody>
      </p:sp>
      <p:sp>
        <p:nvSpPr>
          <p:cNvPr id="13315" name="Content Placeholder 2"/>
          <p:cNvSpPr>
            <a:spLocks noGrp="1"/>
          </p:cNvSpPr>
          <p:nvPr>
            <p:ph idx="4294967295"/>
          </p:nvPr>
        </p:nvSpPr>
        <p:spPr>
          <a:xfrm>
            <a:off x="533400" y="2629297"/>
            <a:ext cx="9621838" cy="3652440"/>
          </a:xfrm>
        </p:spPr>
        <p:txBody>
          <a:bodyPr/>
          <a:lstStyle/>
          <a:p>
            <a:pPr>
              <a:spcBef>
                <a:spcPts val="1800"/>
              </a:spcBef>
            </a:pPr>
            <a:r>
              <a:rPr lang="en-NZ" dirty="0" smtClean="0">
                <a:solidFill>
                  <a:srgbClr val="3366FF"/>
                </a:solidFill>
                <a:latin typeface="+mn-lt"/>
              </a:rPr>
              <a:t>Revise simplistic notions of motivation</a:t>
            </a:r>
          </a:p>
          <a:p>
            <a:pPr>
              <a:spcBef>
                <a:spcPts val="1800"/>
              </a:spcBef>
            </a:pPr>
            <a:r>
              <a:rPr lang="en-NZ" dirty="0" smtClean="0">
                <a:solidFill>
                  <a:srgbClr val="3366FF"/>
                </a:solidFill>
                <a:latin typeface="+mn-lt"/>
              </a:rPr>
              <a:t>Motivational needs of learners encompass control, competence and connection</a:t>
            </a:r>
          </a:p>
          <a:p>
            <a:pPr>
              <a:spcBef>
                <a:spcPts val="1800"/>
              </a:spcBef>
            </a:pPr>
            <a:r>
              <a:rPr lang="en-NZ" dirty="0" smtClean="0">
                <a:solidFill>
                  <a:srgbClr val="3366FF"/>
                </a:solidFill>
                <a:latin typeface="+mn-lt"/>
              </a:rPr>
              <a:t>social &amp; contextual factors identified are starting point for considering motivation needs of online learners</a:t>
            </a:r>
          </a:p>
          <a:p>
            <a:pPr>
              <a:spcBef>
                <a:spcPts val="1800"/>
              </a:spcBef>
            </a:pPr>
            <a:endParaRPr lang="en-NZ" dirty="0" smtClean="0">
              <a:solidFill>
                <a:srgbClr val="3366FF"/>
              </a:solidFill>
              <a:latin typeface="+mn-lt"/>
            </a:endParaRPr>
          </a:p>
          <a:p>
            <a:pPr>
              <a:spcBef>
                <a:spcPts val="600"/>
              </a:spcBef>
              <a:buNone/>
            </a:pPr>
            <a:endParaRPr lang="en-NZ" dirty="0" smtClean="0"/>
          </a:p>
          <a:p>
            <a:pPr>
              <a:spcBef>
                <a:spcPct val="100000"/>
              </a:spcBef>
            </a:pPr>
            <a:endParaRPr lang="en-NZ" dirty="0" smtClean="0"/>
          </a:p>
          <a:p>
            <a:pPr>
              <a:spcBef>
                <a:spcPct val="100000"/>
              </a:spcBef>
            </a:pPr>
            <a:endParaRPr lang="en-NZ" dirty="0" smtClean="0">
              <a:solidFill>
                <a:schemeClr val="accent1"/>
              </a:solidFill>
              <a:ea typeface="ＭＳ Ｐゴシック" pitchFamily="34" charset="-128"/>
            </a:endParaRPr>
          </a:p>
        </p:txBody>
      </p:sp>
      <p:pic>
        <p:nvPicPr>
          <p:cNvPr id="4" name="Picture 4" descr="C:\Documents and Settings\mhartnet\Local Settings\Temporary Internet Files\Content.IE5\7968SCGQ\MP900442383[1].jpg"/>
          <p:cNvPicPr>
            <a:picLocks noChangeAspect="1" noChangeArrowheads="1"/>
          </p:cNvPicPr>
          <p:nvPr/>
        </p:nvPicPr>
        <p:blipFill>
          <a:blip r:embed="rId3"/>
          <a:srcRect/>
          <a:stretch>
            <a:fillRect/>
          </a:stretch>
        </p:blipFill>
        <p:spPr bwMode="auto">
          <a:xfrm>
            <a:off x="0" y="0"/>
            <a:ext cx="3323946" cy="2209447"/>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303213"/>
            <a:ext cx="9621838" cy="620712"/>
          </a:xfrm>
        </p:spPr>
        <p:txBody>
          <a:bodyPr/>
          <a:lstStyle/>
          <a:p>
            <a:r>
              <a:rPr lang="en-NZ" sz="4800" b="1" dirty="0" smtClean="0">
                <a:solidFill>
                  <a:schemeClr val="tx2"/>
                </a:solidFill>
                <a:latin typeface="+mn-lt"/>
                <a:ea typeface="ＭＳ Ｐゴシック" pitchFamily="34" charset="-128"/>
              </a:rPr>
              <a:t>Implications cont’d</a:t>
            </a:r>
          </a:p>
        </p:txBody>
      </p:sp>
      <p:sp>
        <p:nvSpPr>
          <p:cNvPr id="13315" name="Content Placeholder 2"/>
          <p:cNvSpPr>
            <a:spLocks noGrp="1"/>
          </p:cNvSpPr>
          <p:nvPr>
            <p:ph idx="4294967295"/>
          </p:nvPr>
        </p:nvSpPr>
        <p:spPr>
          <a:xfrm>
            <a:off x="533400" y="2209447"/>
            <a:ext cx="9621838" cy="2364066"/>
          </a:xfrm>
        </p:spPr>
        <p:txBody>
          <a:bodyPr/>
          <a:lstStyle/>
          <a:p>
            <a:pPr>
              <a:spcBef>
                <a:spcPts val="1800"/>
              </a:spcBef>
            </a:pPr>
            <a:r>
              <a:rPr lang="en-NZ" dirty="0" smtClean="0">
                <a:solidFill>
                  <a:srgbClr val="3366FF"/>
                </a:solidFill>
                <a:latin typeface="+mn-lt"/>
              </a:rPr>
              <a:t>teachers have an important motivational role to play</a:t>
            </a:r>
          </a:p>
          <a:p>
            <a:pPr marL="1519238" lvl="2" indent="12700">
              <a:spcBef>
                <a:spcPts val="600"/>
              </a:spcBef>
              <a:buNone/>
            </a:pPr>
            <a:r>
              <a:rPr lang="en-NZ" sz="1800" dirty="0" smtClean="0">
                <a:solidFill>
                  <a:schemeClr val="tx2"/>
                </a:solidFill>
              </a:rPr>
              <a:t>- </a:t>
            </a:r>
            <a:r>
              <a:rPr lang="en-NZ" sz="1800" dirty="0" smtClean="0">
                <a:solidFill>
                  <a:schemeClr val="tx2"/>
                </a:solidFill>
                <a:latin typeface="+mn-lt"/>
              </a:rPr>
              <a:t>Highlight relevance &amp; value of task</a:t>
            </a:r>
          </a:p>
          <a:p>
            <a:pPr marL="1519238" lvl="2" indent="12700">
              <a:spcBef>
                <a:spcPts val="600"/>
              </a:spcBef>
              <a:buNone/>
            </a:pPr>
            <a:r>
              <a:rPr lang="en-NZ" sz="1800" dirty="0" smtClean="0">
                <a:solidFill>
                  <a:schemeClr val="tx2"/>
                </a:solidFill>
                <a:latin typeface="+mn-lt"/>
              </a:rPr>
              <a:t>- Offering meaningful choice</a:t>
            </a:r>
          </a:p>
          <a:p>
            <a:pPr marL="1519238" lvl="2" indent="12700">
              <a:spcBef>
                <a:spcPts val="600"/>
              </a:spcBef>
              <a:buNone/>
            </a:pPr>
            <a:r>
              <a:rPr lang="en-NZ" sz="1800" dirty="0" smtClean="0">
                <a:solidFill>
                  <a:schemeClr val="tx2"/>
                </a:solidFill>
                <a:latin typeface="+mn-lt"/>
              </a:rPr>
              <a:t>- Alignment with personal goals and interests</a:t>
            </a:r>
          </a:p>
          <a:p>
            <a:pPr marL="1519238" lvl="2" indent="12700">
              <a:spcBef>
                <a:spcPts val="600"/>
              </a:spcBef>
              <a:buFontTx/>
              <a:buChar char="-"/>
            </a:pPr>
            <a:r>
              <a:rPr lang="en-NZ" sz="1800" dirty="0" smtClean="0">
                <a:solidFill>
                  <a:schemeClr val="tx2"/>
                </a:solidFill>
                <a:latin typeface="+mn-lt"/>
              </a:rPr>
              <a:t> Active &amp; authentic learning opportunities that promote interest</a:t>
            </a:r>
          </a:p>
          <a:p>
            <a:pPr marL="1519238" lvl="2" indent="12700">
              <a:spcBef>
                <a:spcPts val="600"/>
              </a:spcBef>
              <a:buFontTx/>
              <a:buChar char="-"/>
            </a:pPr>
            <a:r>
              <a:rPr lang="en-NZ" sz="1800" dirty="0" smtClean="0">
                <a:solidFill>
                  <a:schemeClr val="tx2"/>
                </a:solidFill>
                <a:latin typeface="+mn-lt"/>
              </a:rPr>
              <a:t> Responsiveness</a:t>
            </a:r>
          </a:p>
        </p:txBody>
      </p:sp>
      <p:sp>
        <p:nvSpPr>
          <p:cNvPr id="5" name="Rectangle 4"/>
          <p:cNvSpPr/>
          <p:nvPr/>
        </p:nvSpPr>
        <p:spPr>
          <a:xfrm>
            <a:off x="533400" y="4429497"/>
            <a:ext cx="8352928" cy="2000548"/>
          </a:xfrm>
          <a:prstGeom prst="rect">
            <a:avLst/>
          </a:prstGeom>
        </p:spPr>
        <p:txBody>
          <a:bodyPr wrap="square">
            <a:spAutoFit/>
          </a:bodyPr>
          <a:lstStyle/>
          <a:p>
            <a:pPr marL="342900" lvl="2" indent="-342900" defTabSz="457200" eaLnBrk="0" hangingPunct="0">
              <a:spcBef>
                <a:spcPts val="1800"/>
              </a:spcBef>
              <a:buFont typeface="Arial" charset="0"/>
              <a:buChar char="•"/>
            </a:pPr>
            <a:r>
              <a:rPr lang="en-NZ" sz="3200" dirty="0" smtClean="0">
                <a:solidFill>
                  <a:srgbClr val="3366FF"/>
                </a:solidFill>
                <a:latin typeface="Times New Roman" pitchFamily="18" charset="0"/>
                <a:ea typeface="ＭＳ Ｐゴシック" pitchFamily="-28" charset="-128"/>
                <a:cs typeface="Times New Roman" pitchFamily="18" charset="0"/>
              </a:rPr>
              <a:t>requires a differentiated approach</a:t>
            </a:r>
          </a:p>
          <a:p>
            <a:pPr marL="1524000" lvl="2" indent="-3175" defTabSz="242888">
              <a:spcBef>
                <a:spcPts val="600"/>
              </a:spcBef>
              <a:buFontTx/>
              <a:buChar char="-"/>
            </a:pPr>
            <a:r>
              <a:rPr lang="en-NZ" sz="1800" dirty="0" smtClean="0">
                <a:solidFill>
                  <a:schemeClr val="tx2"/>
                </a:solidFill>
                <a:latin typeface="+mn-lt"/>
              </a:rPr>
              <a:t> Guidance</a:t>
            </a:r>
          </a:p>
          <a:p>
            <a:pPr marL="1524000" lvl="2" indent="-3175" defTabSz="242888">
              <a:spcBef>
                <a:spcPts val="600"/>
              </a:spcBef>
              <a:buFontTx/>
              <a:buChar char="-"/>
            </a:pPr>
            <a:r>
              <a:rPr lang="en-NZ" sz="1800" dirty="0" smtClean="0">
                <a:solidFill>
                  <a:schemeClr val="tx2"/>
                </a:solidFill>
                <a:latin typeface="+mn-lt"/>
              </a:rPr>
              <a:t> Structure</a:t>
            </a:r>
          </a:p>
          <a:p>
            <a:pPr marL="1524000" lvl="2" indent="-3175" defTabSz="242888">
              <a:spcBef>
                <a:spcPts val="600"/>
              </a:spcBef>
              <a:buNone/>
            </a:pPr>
            <a:r>
              <a:rPr lang="en-NZ" sz="1800" dirty="0" smtClean="0">
                <a:solidFill>
                  <a:schemeClr val="tx2"/>
                </a:solidFill>
                <a:latin typeface="+mn-lt"/>
              </a:rPr>
              <a:t>- Feedback</a:t>
            </a:r>
          </a:p>
          <a:p>
            <a:pPr marL="1524000" lvl="2" indent="-3175" defTabSz="242888">
              <a:spcBef>
                <a:spcPts val="600"/>
              </a:spcBef>
              <a:buNone/>
            </a:pPr>
            <a:r>
              <a:rPr lang="en-NZ" sz="1800" dirty="0" smtClean="0">
                <a:solidFill>
                  <a:schemeClr val="tx2"/>
                </a:solidFill>
                <a:latin typeface="+mn-lt"/>
              </a:rPr>
              <a:t>- Language used (both written &amp; verbal)</a:t>
            </a:r>
          </a:p>
        </p:txBody>
      </p:sp>
      <p:pic>
        <p:nvPicPr>
          <p:cNvPr id="6" name="Picture 4" descr="C:\Documents and Settings\mhartnet\Local Settings\Temporary Internet Files\Content.IE5\7968SCGQ\MP900442383[1].jpg"/>
          <p:cNvPicPr>
            <a:picLocks noChangeAspect="1" noChangeArrowheads="1"/>
          </p:cNvPicPr>
          <p:nvPr/>
        </p:nvPicPr>
        <p:blipFill>
          <a:blip r:embed="rId3"/>
          <a:srcRect/>
          <a:stretch>
            <a:fillRect/>
          </a:stretch>
        </p:blipFill>
        <p:spPr bwMode="auto">
          <a:xfrm>
            <a:off x="0" y="0"/>
            <a:ext cx="3323946" cy="220944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Documents and Settings\mhartnet\Local Settings\Temporary Internet Files\Content.IE5\7968SCGQ\MP900442383[1].jpg"/>
          <p:cNvPicPr>
            <a:picLocks noChangeAspect="1" noChangeArrowheads="1"/>
          </p:cNvPicPr>
          <p:nvPr/>
        </p:nvPicPr>
        <p:blipFill>
          <a:blip r:embed="rId3"/>
          <a:srcRect/>
          <a:stretch>
            <a:fillRect/>
          </a:stretch>
        </p:blipFill>
        <p:spPr bwMode="auto">
          <a:xfrm>
            <a:off x="0" y="0"/>
            <a:ext cx="3323946" cy="2209447"/>
          </a:xfrm>
          <a:prstGeom prst="rect">
            <a:avLst/>
          </a:prstGeom>
          <a:noFill/>
        </p:spPr>
      </p:pic>
      <p:sp>
        <p:nvSpPr>
          <p:cNvPr id="8" name="TextBox 7"/>
          <p:cNvSpPr txBox="1"/>
          <p:nvPr/>
        </p:nvSpPr>
        <p:spPr>
          <a:xfrm>
            <a:off x="1167855" y="2917329"/>
            <a:ext cx="8568952" cy="1138773"/>
          </a:xfrm>
          <a:prstGeom prst="rect">
            <a:avLst/>
          </a:prstGeom>
          <a:noFill/>
        </p:spPr>
        <p:txBody>
          <a:bodyPr wrap="square" rtlCol="0">
            <a:spAutoFit/>
          </a:bodyPr>
          <a:lstStyle/>
          <a:p>
            <a:endParaRPr lang="en-NZ" sz="4800" dirty="0" smtClean="0">
              <a:latin typeface="Times New Roman" pitchFamily="18" charset="0"/>
              <a:cs typeface="Times New Roman" pitchFamily="18" charset="0"/>
            </a:endParaRPr>
          </a:p>
          <a:p>
            <a:endParaRPr lang="en-NZ" dirty="0"/>
          </a:p>
        </p:txBody>
      </p:sp>
      <p:sp>
        <p:nvSpPr>
          <p:cNvPr id="7" name="TextBox 6"/>
          <p:cNvSpPr txBox="1"/>
          <p:nvPr/>
        </p:nvSpPr>
        <p:spPr>
          <a:xfrm>
            <a:off x="1599903" y="3332827"/>
            <a:ext cx="8568952" cy="1446550"/>
          </a:xfrm>
          <a:prstGeom prst="rect">
            <a:avLst/>
          </a:prstGeom>
        </p:spPr>
        <p:style>
          <a:lnRef idx="0">
            <a:scrgbClr r="0" g="0" b="0"/>
          </a:lnRef>
          <a:fillRef idx="1003">
            <a:schemeClr val="dk2"/>
          </a:fillRef>
          <a:effectRef idx="0">
            <a:scrgbClr r="0" g="0" b="0"/>
          </a:effectRef>
          <a:fontRef idx="major"/>
        </p:style>
        <p:txBody>
          <a:bodyPr wrap="square" rtlCol="0" anchor="ctr">
            <a:spAutoFit/>
          </a:bodyPr>
          <a:lstStyle/>
          <a:p>
            <a:pPr indent="-457200" algn="ctr"/>
            <a:endParaRPr lang="en-NZ" dirty="0" smtClean="0">
              <a:solidFill>
                <a:schemeClr val="bg1"/>
              </a:solidFill>
            </a:endParaRPr>
          </a:p>
          <a:p>
            <a:pPr indent="-457200" algn="ctr"/>
            <a:r>
              <a:rPr lang="en-NZ" sz="4800" dirty="0" smtClean="0">
                <a:solidFill>
                  <a:schemeClr val="bg1"/>
                </a:solidFill>
                <a:latin typeface="+mn-lt"/>
              </a:rPr>
              <a:t>Questions??</a:t>
            </a:r>
          </a:p>
          <a:p>
            <a:pPr indent="-457200" algn="ctr"/>
            <a:endParaRPr lang="en-NZ"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Documents and Settings\mhartnet\Local Settings\Temporary Internet Files\Content.IE5\7968SCGQ\MP900442383[1].jpg"/>
          <p:cNvPicPr>
            <a:picLocks noChangeAspect="1" noChangeArrowheads="1"/>
          </p:cNvPicPr>
          <p:nvPr/>
        </p:nvPicPr>
        <p:blipFill>
          <a:blip r:embed="rId3"/>
          <a:srcRect/>
          <a:stretch>
            <a:fillRect/>
          </a:stretch>
        </p:blipFill>
        <p:spPr bwMode="auto">
          <a:xfrm>
            <a:off x="1239863" y="923906"/>
            <a:ext cx="8553747" cy="5685727"/>
          </a:xfrm>
          <a:prstGeom prst="rect">
            <a:avLst/>
          </a:prstGeom>
          <a:noFill/>
        </p:spPr>
      </p:pic>
      <p:sp>
        <p:nvSpPr>
          <p:cNvPr id="8" name="Title 7"/>
          <p:cNvSpPr>
            <a:spLocks noGrp="1"/>
          </p:cNvSpPr>
          <p:nvPr>
            <p:ph type="title"/>
          </p:nvPr>
        </p:nvSpPr>
        <p:spPr>
          <a:xfrm>
            <a:off x="704875" y="303214"/>
            <a:ext cx="9618662" cy="620692"/>
          </a:xfrm>
        </p:spPr>
        <p:txBody>
          <a:bodyPr>
            <a:noAutofit/>
          </a:bodyPr>
          <a:lstStyle/>
          <a:p>
            <a:r>
              <a:rPr lang="en-NZ" sz="5400" dirty="0" smtClean="0">
                <a:solidFill>
                  <a:schemeClr val="bg1"/>
                </a:solidFill>
                <a:latin typeface="+mn-lt"/>
              </a:rPr>
              <a:t>So what is ….</a:t>
            </a:r>
            <a:endParaRPr lang="en-NZ" sz="5400" dirty="0">
              <a:solidFill>
                <a:schemeClr val="bg1"/>
              </a:solidFill>
              <a:latin typeface="+mn-l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Documents and Settings\mhartnet\Local Settings\Temporary Internet Files\Content.IE5\7968SCGQ\MP900442383[1].jpg"/>
          <p:cNvPicPr>
            <a:picLocks noChangeAspect="1" noChangeArrowheads="1"/>
          </p:cNvPicPr>
          <p:nvPr/>
        </p:nvPicPr>
        <p:blipFill>
          <a:blip r:embed="rId3"/>
          <a:srcRect/>
          <a:stretch>
            <a:fillRect/>
          </a:stretch>
        </p:blipFill>
        <p:spPr bwMode="auto">
          <a:xfrm>
            <a:off x="0" y="0"/>
            <a:ext cx="3323946" cy="2209447"/>
          </a:xfrm>
          <a:prstGeom prst="rect">
            <a:avLst/>
          </a:prstGeom>
          <a:noFill/>
        </p:spPr>
      </p:pic>
      <p:sp>
        <p:nvSpPr>
          <p:cNvPr id="5" name="TextBox 4"/>
          <p:cNvSpPr txBox="1"/>
          <p:nvPr/>
        </p:nvSpPr>
        <p:spPr>
          <a:xfrm>
            <a:off x="3323946" y="639787"/>
            <a:ext cx="7056784" cy="830997"/>
          </a:xfrm>
          <a:prstGeom prst="rect">
            <a:avLst/>
          </a:prstGeom>
          <a:noFill/>
        </p:spPr>
        <p:txBody>
          <a:bodyPr wrap="square" rtlCol="0">
            <a:spAutoFit/>
          </a:bodyPr>
          <a:lstStyle/>
          <a:p>
            <a:pPr defTabSz="457200" eaLnBrk="0" hangingPunct="0"/>
            <a:r>
              <a:rPr lang="en-NZ" sz="4800" b="1" dirty="0" smtClean="0">
                <a:solidFill>
                  <a:schemeClr val="tx2"/>
                </a:solidFill>
                <a:latin typeface="+mn-lt"/>
                <a:cs typeface="Times New Roman" pitchFamily="18" charset="0"/>
              </a:rPr>
              <a:t>  References</a:t>
            </a:r>
            <a:endParaRPr lang="en-NZ" sz="4800" b="1" dirty="0">
              <a:solidFill>
                <a:schemeClr val="tx2"/>
              </a:solidFill>
              <a:latin typeface="+mn-lt"/>
              <a:cs typeface="Times New Roman" pitchFamily="18" charset="0"/>
            </a:endParaRPr>
          </a:p>
        </p:txBody>
      </p:sp>
      <p:sp>
        <p:nvSpPr>
          <p:cNvPr id="8" name="TextBox 7"/>
          <p:cNvSpPr txBox="1"/>
          <p:nvPr/>
        </p:nvSpPr>
        <p:spPr>
          <a:xfrm>
            <a:off x="1167855" y="2917329"/>
            <a:ext cx="8568952" cy="1138773"/>
          </a:xfrm>
          <a:prstGeom prst="rect">
            <a:avLst/>
          </a:prstGeom>
          <a:noFill/>
        </p:spPr>
        <p:txBody>
          <a:bodyPr wrap="square" rtlCol="0">
            <a:spAutoFit/>
          </a:bodyPr>
          <a:lstStyle/>
          <a:p>
            <a:endParaRPr lang="en-NZ" sz="4800" dirty="0" smtClean="0">
              <a:latin typeface="Times New Roman" pitchFamily="18" charset="0"/>
              <a:cs typeface="Times New Roman" pitchFamily="18" charset="0"/>
            </a:endParaRPr>
          </a:p>
          <a:p>
            <a:endParaRPr lang="en-NZ" dirty="0"/>
          </a:p>
        </p:txBody>
      </p:sp>
      <p:sp>
        <p:nvSpPr>
          <p:cNvPr id="7" name="TextBox 6"/>
          <p:cNvSpPr txBox="1"/>
          <p:nvPr/>
        </p:nvSpPr>
        <p:spPr>
          <a:xfrm>
            <a:off x="231751" y="2413273"/>
            <a:ext cx="10456887" cy="4016484"/>
          </a:xfrm>
          <a:prstGeom prst="rect">
            <a:avLst/>
          </a:prstGeom>
          <a:noFill/>
        </p:spPr>
        <p:txBody>
          <a:bodyPr wrap="square" rtlCol="0">
            <a:spAutoFit/>
          </a:bodyPr>
          <a:lstStyle/>
          <a:p>
            <a:pPr marL="450850" indent="-450850">
              <a:buFont typeface="Arial" charset="0"/>
              <a:buNone/>
            </a:pPr>
            <a:r>
              <a:rPr lang="en-NZ" sz="1500" dirty="0" smtClean="0">
                <a:latin typeface="Times New Roman" pitchFamily="18" charset="0"/>
                <a:cs typeface="Times New Roman" pitchFamily="18" charset="0"/>
              </a:rPr>
              <a:t>Connell, J. P. (1990). Context, self, and action: A motivational analysis of self-system processes across the life-span. In D. Cicchetti &amp; M. Beeghly (Eds.), </a:t>
            </a:r>
            <a:r>
              <a:rPr lang="en-NZ" sz="1500" i="1" dirty="0" smtClean="0">
                <a:latin typeface="Times New Roman" pitchFamily="18" charset="0"/>
                <a:cs typeface="Times New Roman" pitchFamily="18" charset="0"/>
              </a:rPr>
              <a:t>The self in transition: Infancy to childhood</a:t>
            </a:r>
            <a:r>
              <a:rPr lang="en-NZ" sz="1500" dirty="0" smtClean="0">
                <a:latin typeface="Times New Roman" pitchFamily="18" charset="0"/>
                <a:cs typeface="Times New Roman" pitchFamily="18" charset="0"/>
              </a:rPr>
              <a:t> (pp. 61-98). Chicago: University of Chicago Press.</a:t>
            </a:r>
            <a:r>
              <a:rPr lang="en-AU" sz="1500" dirty="0" smtClean="0">
                <a:latin typeface="Times New Roman" pitchFamily="18" charset="0"/>
                <a:cs typeface="Times New Roman" pitchFamily="18" charset="0"/>
              </a:rPr>
              <a:t> </a:t>
            </a:r>
          </a:p>
          <a:p>
            <a:pPr marL="450850" indent="-450850"/>
            <a:r>
              <a:rPr lang="en-NZ" sz="1500" dirty="0" smtClean="0">
                <a:latin typeface="Times New Roman" pitchFamily="18" charset="0"/>
                <a:cs typeface="Times New Roman" pitchFamily="18" charset="0"/>
              </a:rPr>
              <a:t>Connell, J. P., &amp; Wellborn, J. G. (1991). Competence, autonomy and relatedness: A motivational analysis of self-system processes. In M. R. Gunnar &amp; L. A. Sroufe (Eds.), </a:t>
            </a:r>
            <a:r>
              <a:rPr lang="en-NZ" sz="1500" i="1" dirty="0" smtClean="0">
                <a:latin typeface="Times New Roman" pitchFamily="18" charset="0"/>
                <a:cs typeface="Times New Roman" pitchFamily="18" charset="0"/>
              </a:rPr>
              <a:t>Self processes and development: The Minnesota symposia on child development</a:t>
            </a:r>
            <a:r>
              <a:rPr lang="en-NZ" sz="1500" dirty="0" smtClean="0">
                <a:latin typeface="Times New Roman" pitchFamily="18" charset="0"/>
                <a:cs typeface="Times New Roman" pitchFamily="18" charset="0"/>
              </a:rPr>
              <a:t> (Vol. 23, pp. 43-77). Hillsdale, NJ: Lawrence Erlbaum.</a:t>
            </a:r>
          </a:p>
          <a:p>
            <a:pPr marL="457200" indent="-457200"/>
            <a:r>
              <a:rPr lang="en-NZ" sz="1500" dirty="0" smtClean="0">
                <a:latin typeface="Times New Roman" pitchFamily="18" charset="0"/>
                <a:cs typeface="Times New Roman" pitchFamily="18" charset="0"/>
              </a:rPr>
              <a:t>Hartnett, M. (2010). </a:t>
            </a:r>
            <a:r>
              <a:rPr lang="en-NZ" sz="1500" i="1" dirty="0" smtClean="0">
                <a:latin typeface="Times New Roman" pitchFamily="18" charset="0"/>
                <a:cs typeface="Times New Roman" pitchFamily="18" charset="0"/>
              </a:rPr>
              <a:t>Motivation to learn in online environments: An 	exploration of two tertiary education contexts </a:t>
            </a:r>
            <a:r>
              <a:rPr lang="en-NZ" sz="1500" dirty="0" smtClean="0">
                <a:latin typeface="Times New Roman" pitchFamily="18" charset="0"/>
                <a:cs typeface="Times New Roman" pitchFamily="18" charset="0"/>
              </a:rPr>
              <a:t>(Doctoral thesis, Massey University, Palmerston North, New Zealand).  Available from </a:t>
            </a:r>
            <a:r>
              <a:rPr lang="en-NZ" sz="1500" dirty="0" smtClean="0">
                <a:latin typeface="Times New Roman" pitchFamily="18" charset="0"/>
                <a:cs typeface="Times New Roman" pitchFamily="18" charset="0"/>
                <a:hlinkClick r:id="rId4"/>
              </a:rPr>
              <a:t>http://muir.massey.ac.nz/handle/10179/2043</a:t>
            </a:r>
            <a:endParaRPr lang="en-NZ" sz="1500" dirty="0" smtClean="0">
              <a:latin typeface="Times New Roman" pitchFamily="18" charset="0"/>
              <a:cs typeface="Times New Roman" pitchFamily="18" charset="0"/>
            </a:endParaRPr>
          </a:p>
          <a:p>
            <a:pPr marL="457200" indent="-457200"/>
            <a:r>
              <a:rPr lang="en-NZ" sz="1500" dirty="0" smtClean="0">
                <a:latin typeface="Times New Roman" pitchFamily="18" charset="0"/>
                <a:cs typeface="Times New Roman" pitchFamily="18" charset="0"/>
              </a:rPr>
              <a:t>Hartnett, M., St. George, A., &amp; Dron, J. (2011a). Being together: Factors that unintentionally undermine motivation in co-located online learning environments. </a:t>
            </a:r>
            <a:r>
              <a:rPr lang="en-NZ" sz="1500" i="1" dirty="0" smtClean="0">
                <a:latin typeface="Times New Roman" pitchFamily="18" charset="0"/>
                <a:cs typeface="Times New Roman" pitchFamily="18" charset="0"/>
              </a:rPr>
              <a:t>Journal of Open, Flexible and Distance Learning, 15(1), 1-16. Retrieved from </a:t>
            </a:r>
            <a:r>
              <a:rPr lang="en-NZ" sz="1500" i="1" dirty="0" smtClean="0">
                <a:latin typeface="Times New Roman" pitchFamily="18" charset="0"/>
                <a:cs typeface="Times New Roman" pitchFamily="18" charset="0"/>
                <a:hlinkClick r:id="rId5"/>
              </a:rPr>
              <a:t>http://journals.akoaotearoa.ac.nz/index.php/JOFDL/article/view/19</a:t>
            </a:r>
            <a:endParaRPr lang="en-NZ" sz="1500" i="1" dirty="0" smtClean="0">
              <a:latin typeface="Times New Roman" pitchFamily="18" charset="0"/>
              <a:cs typeface="Times New Roman" pitchFamily="18" charset="0"/>
            </a:endParaRPr>
          </a:p>
          <a:p>
            <a:pPr marL="457200" indent="-457200"/>
            <a:r>
              <a:rPr lang="en-NZ" sz="1500" dirty="0" smtClean="0">
                <a:latin typeface="Times New Roman" pitchFamily="18" charset="0"/>
                <a:cs typeface="Times New Roman" pitchFamily="18" charset="0"/>
              </a:rPr>
              <a:t>Hartnett, M., St. George, A., &amp; Dron, J. (2011b). Examining motivation in online distance learning environments: Complex, multifaceted and situation-dependent. </a:t>
            </a:r>
            <a:r>
              <a:rPr lang="en-NZ" sz="1500" i="1" dirty="0" smtClean="0">
                <a:latin typeface="Times New Roman" pitchFamily="18" charset="0"/>
                <a:cs typeface="Times New Roman" pitchFamily="18" charset="0"/>
              </a:rPr>
              <a:t>The International Review of Research in Open and Distance Learning, 12(6), 20-38. Retrieved from </a:t>
            </a:r>
            <a:r>
              <a:rPr lang="en-NZ" sz="1500" i="1" dirty="0" smtClean="0">
                <a:latin typeface="Times New Roman" pitchFamily="18" charset="0"/>
                <a:cs typeface="Times New Roman" pitchFamily="18" charset="0"/>
                <a:hlinkClick r:id="rId6"/>
              </a:rPr>
              <a:t>http://www.irrodl.org/index.php/irrodl/article/view/1030</a:t>
            </a:r>
            <a:r>
              <a:rPr lang="en-NZ" sz="1500" i="1" dirty="0" smtClean="0">
                <a:latin typeface="Times New Roman" pitchFamily="18" charset="0"/>
                <a:cs typeface="Times New Roman" pitchFamily="18" charset="0"/>
              </a:rPr>
              <a:t> </a:t>
            </a:r>
          </a:p>
          <a:p>
            <a:pPr marL="450850" indent="-450850">
              <a:buFont typeface="Arial" charset="0"/>
              <a:buNone/>
            </a:pPr>
            <a:r>
              <a:rPr lang="en-NZ" sz="1500" dirty="0" smtClean="0">
                <a:latin typeface="Times New Roman" pitchFamily="18" charset="0"/>
                <a:cs typeface="Times New Roman" pitchFamily="18" charset="0"/>
              </a:rPr>
              <a:t>Ryan, R. M., &amp; Deci, E. L. (2000). Intrinsic and extrinsic motivations: Classic definitions and new directions. </a:t>
            </a:r>
            <a:r>
              <a:rPr lang="en-NZ" sz="1500" i="1" dirty="0" smtClean="0">
                <a:latin typeface="Times New Roman" pitchFamily="18" charset="0"/>
                <a:cs typeface="Times New Roman" pitchFamily="18" charset="0"/>
              </a:rPr>
              <a:t>Contemporary Educational Psychology</a:t>
            </a:r>
            <a:r>
              <a:rPr lang="en-NZ" sz="1500" dirty="0" smtClean="0">
                <a:latin typeface="Times New Roman" pitchFamily="18" charset="0"/>
                <a:cs typeface="Times New Roman" pitchFamily="18" charset="0"/>
              </a:rPr>
              <a:t>, 25(1), 54-67.</a:t>
            </a:r>
            <a:endParaRPr lang="en-US" sz="1500" dirty="0" smtClean="0">
              <a:latin typeface="Times New Roman" pitchFamily="18" charset="0"/>
              <a:cs typeface="Times New Roman" pitchFamily="18" charset="0"/>
            </a:endParaRPr>
          </a:p>
          <a:p>
            <a:pPr marL="450850" indent="-450850">
              <a:buFont typeface="Arial" charset="0"/>
              <a:buNone/>
            </a:pPr>
            <a:r>
              <a:rPr lang="en-US" sz="1500" dirty="0" smtClean="0">
                <a:latin typeface="Times New Roman" pitchFamily="18" charset="0"/>
                <a:cs typeface="Times New Roman" pitchFamily="18" charset="0"/>
              </a:rPr>
              <a:t>Ryan, R. M., &amp; Deci, E. L. (2002). Overview of Self-Determination theory: An organismic dialectical perspective. In E. L. Deci &amp; R. M. Ryan (Eds.), </a:t>
            </a:r>
            <a:r>
              <a:rPr lang="en-US" sz="1500" i="1" dirty="0" smtClean="0">
                <a:latin typeface="Times New Roman" pitchFamily="18" charset="0"/>
                <a:cs typeface="Times New Roman" pitchFamily="18" charset="0"/>
              </a:rPr>
              <a:t>Handbook of self-determination research</a:t>
            </a:r>
            <a:r>
              <a:rPr lang="en-US" sz="1500" dirty="0" smtClean="0">
                <a:latin typeface="Times New Roman" pitchFamily="18" charset="0"/>
                <a:cs typeface="Times New Roman" pitchFamily="18" charset="0"/>
              </a:rPr>
              <a:t> (pp. 3-33). Rochester, NY: The University of Rochester Press.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Documents and Settings\mhartnet\Local Settings\Temporary Internet Files\Content.IE5\7968SCGQ\MP900442383[1].jpg"/>
          <p:cNvPicPr>
            <a:picLocks noChangeAspect="1" noChangeArrowheads="1"/>
          </p:cNvPicPr>
          <p:nvPr/>
        </p:nvPicPr>
        <p:blipFill>
          <a:blip r:embed="rId3"/>
          <a:srcRect/>
          <a:stretch>
            <a:fillRect/>
          </a:stretch>
        </p:blipFill>
        <p:spPr bwMode="auto">
          <a:xfrm>
            <a:off x="0" y="0"/>
            <a:ext cx="3323946" cy="2209447"/>
          </a:xfrm>
          <a:prstGeom prst="rect">
            <a:avLst/>
          </a:prstGeom>
          <a:noFill/>
        </p:spPr>
      </p:pic>
      <p:sp>
        <p:nvSpPr>
          <p:cNvPr id="5" name="TextBox 4"/>
          <p:cNvSpPr txBox="1"/>
          <p:nvPr/>
        </p:nvSpPr>
        <p:spPr>
          <a:xfrm>
            <a:off x="3323946" y="1277694"/>
            <a:ext cx="7056784" cy="830997"/>
          </a:xfrm>
          <a:prstGeom prst="rect">
            <a:avLst/>
          </a:prstGeom>
          <a:noFill/>
        </p:spPr>
        <p:txBody>
          <a:bodyPr wrap="square" rtlCol="0">
            <a:spAutoFit/>
          </a:bodyPr>
          <a:lstStyle/>
          <a:p>
            <a:r>
              <a:rPr lang="en-NZ" sz="4800" dirty="0" smtClean="0">
                <a:latin typeface="Times New Roman" pitchFamily="18" charset="0"/>
                <a:cs typeface="Times New Roman" pitchFamily="18" charset="0"/>
              </a:rPr>
              <a:t> </a:t>
            </a:r>
            <a:r>
              <a:rPr lang="en-NZ" sz="4800" dirty="0" smtClean="0">
                <a:solidFill>
                  <a:srgbClr val="3366FF"/>
                </a:solidFill>
                <a:latin typeface="+mn-lt"/>
                <a:cs typeface="Times New Roman" pitchFamily="18" charset="0"/>
              </a:rPr>
              <a:t>is…</a:t>
            </a:r>
            <a:endParaRPr lang="en-NZ" sz="4800" dirty="0">
              <a:solidFill>
                <a:srgbClr val="3366FF"/>
              </a:solidFill>
              <a:latin typeface="+mn-lt"/>
              <a:cs typeface="Times New Roman" pitchFamily="18" charset="0"/>
            </a:endParaRPr>
          </a:p>
        </p:txBody>
      </p:sp>
      <p:sp>
        <p:nvSpPr>
          <p:cNvPr id="7" name="TextBox 6"/>
          <p:cNvSpPr txBox="1"/>
          <p:nvPr/>
        </p:nvSpPr>
        <p:spPr>
          <a:xfrm>
            <a:off x="1023839" y="2209447"/>
            <a:ext cx="8496944" cy="4278094"/>
          </a:xfrm>
          <a:prstGeom prst="rect">
            <a:avLst/>
          </a:prstGeom>
          <a:noFill/>
        </p:spPr>
        <p:txBody>
          <a:bodyPr wrap="square" rtlCol="0">
            <a:spAutoFit/>
          </a:bodyPr>
          <a:lstStyle/>
          <a:p>
            <a:r>
              <a:rPr lang="en-NZ" sz="4800" dirty="0" smtClean="0">
                <a:solidFill>
                  <a:srgbClr val="3366FF"/>
                </a:solidFill>
                <a:latin typeface="+mn-lt"/>
                <a:cs typeface="Times New Roman" pitchFamily="18" charset="0"/>
              </a:rPr>
              <a:t>“a theoretical construct used  to explain the initiation, direction,  intensity, persistence, and quality of behaviour , especially goal-directed behaviour”</a:t>
            </a:r>
          </a:p>
          <a:p>
            <a:pPr algn="r"/>
            <a:r>
              <a:rPr lang="en-NZ" sz="3200" dirty="0" smtClean="0">
                <a:solidFill>
                  <a:srgbClr val="3366FF"/>
                </a:solidFill>
                <a:latin typeface="+mn-lt"/>
                <a:cs typeface="Times New Roman" pitchFamily="18" charset="0"/>
              </a:rPr>
              <a:t>(Brophy, 2010, p.3)</a:t>
            </a:r>
            <a:endParaRPr lang="en-NZ" sz="3200" dirty="0">
              <a:solidFill>
                <a:srgbClr val="3366FF"/>
              </a:solidFill>
              <a:latin typeface="+mn-l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Documents and Settings\mhartnet\Local Settings\Temporary Internet Files\Content.IE5\7968SCGQ\MP900442383[1].jpg"/>
          <p:cNvPicPr>
            <a:picLocks noChangeAspect="1" noChangeArrowheads="1"/>
          </p:cNvPicPr>
          <p:nvPr/>
        </p:nvPicPr>
        <p:blipFill>
          <a:blip r:embed="rId3"/>
          <a:srcRect/>
          <a:stretch>
            <a:fillRect/>
          </a:stretch>
        </p:blipFill>
        <p:spPr bwMode="auto">
          <a:xfrm>
            <a:off x="0" y="0"/>
            <a:ext cx="3324225" cy="2209800"/>
          </a:xfrm>
          <a:prstGeom prst="rect">
            <a:avLst/>
          </a:prstGeom>
          <a:noFill/>
          <a:ln w="9525">
            <a:noFill/>
            <a:miter lim="800000"/>
            <a:headEnd/>
            <a:tailEnd/>
          </a:ln>
        </p:spPr>
      </p:pic>
      <p:sp>
        <p:nvSpPr>
          <p:cNvPr id="7" name="TextBox 6"/>
          <p:cNvSpPr txBox="1">
            <a:spLocks noChangeArrowheads="1"/>
          </p:cNvSpPr>
          <p:nvPr/>
        </p:nvSpPr>
        <p:spPr bwMode="auto">
          <a:xfrm>
            <a:off x="1744663" y="1260475"/>
            <a:ext cx="8496300" cy="5262979"/>
          </a:xfrm>
          <a:prstGeom prst="rect">
            <a:avLst/>
          </a:prstGeom>
          <a:noFill/>
          <a:ln w="9525">
            <a:noFill/>
            <a:miter lim="800000"/>
            <a:headEnd/>
            <a:tailEnd/>
          </a:ln>
        </p:spPr>
        <p:txBody>
          <a:bodyPr>
            <a:spAutoFit/>
          </a:bodyPr>
          <a:lstStyle/>
          <a:p>
            <a:r>
              <a:rPr lang="en-NZ" sz="4800" dirty="0">
                <a:latin typeface="Times New Roman" pitchFamily="18" charset="0"/>
                <a:cs typeface="Times New Roman" pitchFamily="18" charset="0"/>
              </a:rPr>
              <a:t>			</a:t>
            </a:r>
            <a:r>
              <a:rPr lang="en-NZ" sz="4800" dirty="0" smtClean="0">
                <a:solidFill>
                  <a:srgbClr val="3366FF"/>
                </a:solidFill>
                <a:latin typeface="+mn-lt"/>
                <a:cs typeface="Raavi" pitchFamily="2"/>
              </a:rPr>
              <a:t>“</a:t>
            </a:r>
            <a:r>
              <a:rPr lang="en-US" sz="4800" dirty="0" smtClean="0">
                <a:solidFill>
                  <a:srgbClr val="3366FF"/>
                </a:solidFill>
                <a:latin typeface="+mn-lt"/>
                <a:cs typeface="Raavi" pitchFamily="2"/>
              </a:rPr>
              <a:t>…the </a:t>
            </a:r>
            <a:r>
              <a:rPr lang="en-US" sz="4800" dirty="0">
                <a:solidFill>
                  <a:srgbClr val="3366FF"/>
                </a:solidFill>
                <a:latin typeface="+mn-lt"/>
                <a:cs typeface="Raavi" pitchFamily="2"/>
              </a:rPr>
              <a:t>concept of student motivation is used to explain the degree to which students invest attention and effort in various pursuits, which may or may not be the ones desired by their teachers.</a:t>
            </a:r>
            <a:r>
              <a:rPr lang="en-NZ" sz="4800" dirty="0" smtClean="0">
                <a:solidFill>
                  <a:srgbClr val="3366FF"/>
                </a:solidFill>
                <a:latin typeface="+mn-lt"/>
                <a:cs typeface="Raavi" pitchFamily="2"/>
              </a:rPr>
              <a:t>”						</a:t>
            </a:r>
            <a:r>
              <a:rPr lang="en-NZ" sz="3200" dirty="0" smtClean="0">
                <a:solidFill>
                  <a:srgbClr val="3366FF"/>
                </a:solidFill>
                <a:latin typeface="+mn-lt"/>
                <a:cs typeface="Raavi" pitchFamily="2"/>
              </a:rPr>
              <a:t>(</a:t>
            </a:r>
            <a:r>
              <a:rPr lang="en-NZ" sz="3200" dirty="0">
                <a:solidFill>
                  <a:srgbClr val="3366FF"/>
                </a:solidFill>
                <a:latin typeface="+mn-lt"/>
                <a:cs typeface="Raavi" pitchFamily="2"/>
              </a:rPr>
              <a:t>Brophy, 2010, p.3)</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rcRect l="8046" t="9765" r="11494" b="11464"/>
          <a:stretch>
            <a:fillRect/>
          </a:stretch>
        </p:blipFill>
        <p:spPr>
          <a:xfrm>
            <a:off x="3112071" y="2068854"/>
            <a:ext cx="5544616" cy="4580693"/>
          </a:xfrm>
          <a:prstGeom prst="rect">
            <a:avLst/>
          </a:prstGeom>
        </p:spPr>
      </p:pic>
      <p:pic>
        <p:nvPicPr>
          <p:cNvPr id="6148" name="Picture 4" descr="C:\Documents and Settings\mhartnet\Local Settings\Temporary Internet Files\Content.IE5\7968SCGQ\MP900442383[1].jpg"/>
          <p:cNvPicPr>
            <a:picLocks noChangeAspect="1" noChangeArrowheads="1"/>
          </p:cNvPicPr>
          <p:nvPr/>
        </p:nvPicPr>
        <p:blipFill>
          <a:blip r:embed="rId4"/>
          <a:srcRect/>
          <a:stretch>
            <a:fillRect/>
          </a:stretch>
        </p:blipFill>
        <p:spPr bwMode="auto">
          <a:xfrm>
            <a:off x="0" y="0"/>
            <a:ext cx="3323946" cy="2209447"/>
          </a:xfrm>
          <a:prstGeom prst="rect">
            <a:avLst/>
          </a:prstGeom>
          <a:noFill/>
        </p:spPr>
      </p:pic>
      <p:sp>
        <p:nvSpPr>
          <p:cNvPr id="5" name="TextBox 4"/>
          <p:cNvSpPr txBox="1"/>
          <p:nvPr/>
        </p:nvSpPr>
        <p:spPr>
          <a:xfrm>
            <a:off x="3323946" y="483930"/>
            <a:ext cx="7364692" cy="1569660"/>
          </a:xfrm>
          <a:prstGeom prst="rect">
            <a:avLst/>
          </a:prstGeom>
          <a:noFill/>
        </p:spPr>
        <p:txBody>
          <a:bodyPr wrap="square" rtlCol="0">
            <a:spAutoFit/>
          </a:bodyPr>
          <a:lstStyle/>
          <a:p>
            <a:pPr marL="623888" indent="-623888" defTabSz="457200" eaLnBrk="0" hangingPunct="0">
              <a:spcBef>
                <a:spcPct val="20000"/>
              </a:spcBef>
            </a:pPr>
            <a:r>
              <a:rPr lang="en-NZ" sz="4800" b="1" dirty="0" smtClean="0">
                <a:solidFill>
                  <a:schemeClr val="tx2"/>
                </a:solidFill>
                <a:latin typeface="+mn-lt"/>
                <a:cs typeface="Times New Roman" pitchFamily="18" charset="0"/>
              </a:rPr>
              <a:t>is inferred from types of behaviour …</a:t>
            </a:r>
            <a:endParaRPr lang="en-NZ" sz="4800" b="1" dirty="0">
              <a:solidFill>
                <a:schemeClr val="tx2"/>
              </a:solidFill>
              <a:latin typeface="+mn-lt"/>
              <a:cs typeface="Times New Roman" pitchFamily="18" charset="0"/>
            </a:endParaRPr>
          </a:p>
        </p:txBody>
      </p:sp>
      <p:sp>
        <p:nvSpPr>
          <p:cNvPr id="7" name="TextBox 6"/>
          <p:cNvSpPr txBox="1"/>
          <p:nvPr/>
        </p:nvSpPr>
        <p:spPr>
          <a:xfrm>
            <a:off x="4192191" y="3724225"/>
            <a:ext cx="1368152" cy="461665"/>
          </a:xfrm>
          <a:prstGeom prst="rect">
            <a:avLst/>
          </a:prstGeom>
          <a:noFill/>
        </p:spPr>
        <p:txBody>
          <a:bodyPr wrap="square" rtlCol="0">
            <a:spAutoFit/>
          </a:bodyPr>
          <a:lstStyle/>
          <a:p>
            <a:r>
              <a:rPr lang="en-NZ" sz="2400" b="1" dirty="0" smtClean="0">
                <a:solidFill>
                  <a:srgbClr val="3366FF"/>
                </a:solidFill>
                <a:latin typeface="+mn-lt"/>
              </a:rPr>
              <a:t>choices</a:t>
            </a:r>
            <a:endParaRPr lang="en-NZ" sz="2400" b="1" dirty="0">
              <a:solidFill>
                <a:srgbClr val="3366FF"/>
              </a:solidFill>
              <a:latin typeface="+mn-lt"/>
            </a:endParaRPr>
          </a:p>
        </p:txBody>
      </p:sp>
      <p:sp>
        <p:nvSpPr>
          <p:cNvPr id="9" name="TextBox 8"/>
          <p:cNvSpPr txBox="1"/>
          <p:nvPr/>
        </p:nvSpPr>
        <p:spPr>
          <a:xfrm>
            <a:off x="5416327" y="3031727"/>
            <a:ext cx="1368152" cy="461665"/>
          </a:xfrm>
          <a:prstGeom prst="rect">
            <a:avLst/>
          </a:prstGeom>
          <a:noFill/>
        </p:spPr>
        <p:txBody>
          <a:bodyPr wrap="square" rtlCol="0">
            <a:spAutoFit/>
          </a:bodyPr>
          <a:lstStyle/>
          <a:p>
            <a:r>
              <a:rPr lang="en-NZ" sz="2400" b="1" dirty="0" smtClean="0">
                <a:solidFill>
                  <a:srgbClr val="3366FF"/>
                </a:solidFill>
                <a:latin typeface="+mn-lt"/>
              </a:rPr>
              <a:t>effort</a:t>
            </a:r>
            <a:endParaRPr lang="en-NZ" sz="2400" b="1" dirty="0">
              <a:solidFill>
                <a:srgbClr val="3366FF"/>
              </a:solidFill>
              <a:latin typeface="+mn-lt"/>
            </a:endParaRPr>
          </a:p>
        </p:txBody>
      </p:sp>
      <p:sp>
        <p:nvSpPr>
          <p:cNvPr id="10" name="TextBox 9"/>
          <p:cNvSpPr txBox="1"/>
          <p:nvPr/>
        </p:nvSpPr>
        <p:spPr>
          <a:xfrm>
            <a:off x="5416327" y="4486695"/>
            <a:ext cx="1863824" cy="461665"/>
          </a:xfrm>
          <a:prstGeom prst="rect">
            <a:avLst/>
          </a:prstGeom>
          <a:noFill/>
        </p:spPr>
        <p:txBody>
          <a:bodyPr wrap="square" rtlCol="0">
            <a:spAutoFit/>
          </a:bodyPr>
          <a:lstStyle/>
          <a:p>
            <a:r>
              <a:rPr lang="en-NZ" sz="2400" b="1" dirty="0" smtClean="0">
                <a:solidFill>
                  <a:srgbClr val="3366FF"/>
                </a:solidFill>
                <a:latin typeface="+mn-lt"/>
              </a:rPr>
              <a:t>persistence</a:t>
            </a:r>
            <a:endParaRPr lang="en-NZ" sz="2400" b="1" dirty="0">
              <a:solidFill>
                <a:srgbClr val="3366FF"/>
              </a:solidFill>
              <a:latin typeface="+mn-lt"/>
            </a:endParaRPr>
          </a:p>
        </p:txBody>
      </p:sp>
      <p:sp>
        <p:nvSpPr>
          <p:cNvPr id="11" name="TextBox 10"/>
          <p:cNvSpPr txBox="1"/>
          <p:nvPr/>
        </p:nvSpPr>
        <p:spPr>
          <a:xfrm>
            <a:off x="6568455" y="3724225"/>
            <a:ext cx="2088232" cy="461665"/>
          </a:xfrm>
          <a:prstGeom prst="rect">
            <a:avLst/>
          </a:prstGeom>
          <a:noFill/>
        </p:spPr>
        <p:txBody>
          <a:bodyPr wrap="square" rtlCol="0">
            <a:spAutoFit/>
          </a:bodyPr>
          <a:lstStyle/>
          <a:p>
            <a:r>
              <a:rPr lang="en-NZ" sz="2400" b="1" dirty="0" smtClean="0">
                <a:solidFill>
                  <a:srgbClr val="3366FF"/>
                </a:solidFill>
              </a:rPr>
              <a:t>achievement</a:t>
            </a:r>
            <a:endParaRPr lang="en-NZ" sz="2400" b="1" dirty="0">
              <a:solidFill>
                <a:srgbClr val="3366FF"/>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Documents and Settings\mhartnet\Local Settings\Temporary Internet Files\Content.IE5\7968SCGQ\MP900442383[1].jpg"/>
          <p:cNvPicPr>
            <a:picLocks noChangeAspect="1" noChangeArrowheads="1"/>
          </p:cNvPicPr>
          <p:nvPr/>
        </p:nvPicPr>
        <p:blipFill>
          <a:blip r:embed="rId3"/>
          <a:srcRect/>
          <a:stretch>
            <a:fillRect/>
          </a:stretch>
        </p:blipFill>
        <p:spPr bwMode="auto">
          <a:xfrm>
            <a:off x="0" y="0"/>
            <a:ext cx="3323946" cy="2209447"/>
          </a:xfrm>
          <a:prstGeom prst="rect">
            <a:avLst/>
          </a:prstGeom>
          <a:noFill/>
        </p:spPr>
      </p:pic>
      <p:sp>
        <p:nvSpPr>
          <p:cNvPr id="5" name="TextBox 4"/>
          <p:cNvSpPr txBox="1"/>
          <p:nvPr/>
        </p:nvSpPr>
        <p:spPr>
          <a:xfrm>
            <a:off x="3323946" y="397049"/>
            <a:ext cx="7056784" cy="1569660"/>
          </a:xfrm>
          <a:prstGeom prst="rect">
            <a:avLst/>
          </a:prstGeom>
          <a:noFill/>
        </p:spPr>
        <p:txBody>
          <a:bodyPr wrap="square" rtlCol="0">
            <a:spAutoFit/>
          </a:bodyPr>
          <a:lstStyle/>
          <a:p>
            <a:pPr algn="ctr"/>
            <a:r>
              <a:rPr lang="en-NZ" sz="4800" b="1" dirty="0" smtClean="0">
                <a:solidFill>
                  <a:schemeClr val="tx2"/>
                </a:solidFill>
                <a:latin typeface="+mn-lt"/>
                <a:cs typeface="Times New Roman" pitchFamily="18" charset="0"/>
              </a:rPr>
              <a:t>2 different kinds of decisions…</a:t>
            </a:r>
            <a:endParaRPr lang="en-NZ" sz="4800" b="1" dirty="0">
              <a:solidFill>
                <a:schemeClr val="tx2"/>
              </a:solidFill>
              <a:latin typeface="+mn-lt"/>
              <a:cs typeface="Times New Roman" pitchFamily="18" charset="0"/>
            </a:endParaRPr>
          </a:p>
        </p:txBody>
      </p:sp>
      <p:sp>
        <p:nvSpPr>
          <p:cNvPr id="10" name="TextBox 9"/>
          <p:cNvSpPr txBox="1"/>
          <p:nvPr/>
        </p:nvSpPr>
        <p:spPr>
          <a:xfrm>
            <a:off x="5056287" y="6478255"/>
            <a:ext cx="3810000" cy="276999"/>
          </a:xfrm>
          <a:prstGeom prst="rect">
            <a:avLst/>
          </a:prstGeom>
          <a:noFill/>
        </p:spPr>
        <p:txBody>
          <a:bodyPr wrap="square" rtlCol="0">
            <a:spAutoFit/>
          </a:bodyPr>
          <a:lstStyle/>
          <a:p>
            <a:pPr algn="r"/>
            <a:r>
              <a:rPr lang="en-NZ" sz="1200" dirty="0" smtClean="0"/>
              <a:t>Images: Tom Curtis / FreeDigitalPhotos.net</a:t>
            </a:r>
            <a:endParaRPr lang="en-NZ" sz="1200" dirty="0"/>
          </a:p>
        </p:txBody>
      </p:sp>
      <p:grpSp>
        <p:nvGrpSpPr>
          <p:cNvPr id="3" name="Group 11"/>
          <p:cNvGrpSpPr/>
          <p:nvPr/>
        </p:nvGrpSpPr>
        <p:grpSpPr>
          <a:xfrm>
            <a:off x="5488335" y="2501830"/>
            <a:ext cx="3672408" cy="3819620"/>
            <a:chOff x="5488335" y="2501830"/>
            <a:chExt cx="3672408" cy="3819620"/>
          </a:xfrm>
        </p:grpSpPr>
        <p:sp>
          <p:nvSpPr>
            <p:cNvPr id="6" name="TextBox 5"/>
            <p:cNvSpPr txBox="1"/>
            <p:nvPr/>
          </p:nvSpPr>
          <p:spPr>
            <a:xfrm>
              <a:off x="5488335" y="2501830"/>
              <a:ext cx="3672408" cy="830997"/>
            </a:xfrm>
            <a:prstGeom prst="rect">
              <a:avLst/>
            </a:prstGeom>
          </p:spPr>
          <p:style>
            <a:lnRef idx="0">
              <a:scrgbClr r="0" g="0" b="0"/>
            </a:lnRef>
            <a:fillRef idx="1003">
              <a:schemeClr val="dk2"/>
            </a:fillRef>
            <a:effectRef idx="0">
              <a:scrgbClr r="0" g="0" b="0"/>
            </a:effectRef>
            <a:fontRef idx="major"/>
          </p:style>
          <p:txBody>
            <a:bodyPr wrap="square" rtlCol="0">
              <a:spAutoFit/>
            </a:bodyPr>
            <a:lstStyle/>
            <a:p>
              <a:r>
                <a:rPr lang="en-NZ" sz="4800" dirty="0" smtClean="0">
                  <a:solidFill>
                    <a:schemeClr val="bg1"/>
                  </a:solidFill>
                  <a:latin typeface="Times New Roman" pitchFamily="18" charset="0"/>
                  <a:cs typeface="Times New Roman" pitchFamily="18" charset="0"/>
                </a:rPr>
                <a:t>Do I want to?</a:t>
              </a:r>
            </a:p>
          </p:txBody>
        </p:sp>
        <p:pic>
          <p:nvPicPr>
            <p:cNvPr id="7173" name="Picture 5"/>
            <p:cNvPicPr>
              <a:picLocks noChangeAspect="1" noChangeArrowheads="1"/>
            </p:cNvPicPr>
            <p:nvPr/>
          </p:nvPicPr>
          <p:blipFill>
            <a:blip r:embed="rId4"/>
            <a:srcRect/>
            <a:stretch>
              <a:fillRect/>
            </a:stretch>
          </p:blipFill>
          <p:spPr bwMode="auto">
            <a:xfrm>
              <a:off x="6570730" y="3374827"/>
              <a:ext cx="1964415" cy="2946623"/>
            </a:xfrm>
            <a:prstGeom prst="rect">
              <a:avLst/>
            </a:prstGeom>
            <a:noFill/>
            <a:ln w="9525">
              <a:noFill/>
              <a:miter lim="800000"/>
              <a:headEnd/>
              <a:tailEnd/>
            </a:ln>
          </p:spPr>
        </p:pic>
      </p:grpSp>
      <p:grpSp>
        <p:nvGrpSpPr>
          <p:cNvPr id="18" name="Group 17"/>
          <p:cNvGrpSpPr/>
          <p:nvPr/>
        </p:nvGrpSpPr>
        <p:grpSpPr>
          <a:xfrm>
            <a:off x="807815" y="2501830"/>
            <a:ext cx="3810000" cy="3868703"/>
            <a:chOff x="807815" y="2501830"/>
            <a:chExt cx="3810000" cy="3868703"/>
          </a:xfrm>
        </p:grpSpPr>
        <p:sp>
          <p:nvSpPr>
            <p:cNvPr id="14" name="TextBox 13"/>
            <p:cNvSpPr txBox="1"/>
            <p:nvPr/>
          </p:nvSpPr>
          <p:spPr>
            <a:xfrm>
              <a:off x="807815" y="2501830"/>
              <a:ext cx="3384376"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NZ" sz="4800" dirty="0" smtClean="0">
                  <a:latin typeface="Times New Roman" pitchFamily="18" charset="0"/>
                  <a:cs typeface="Times New Roman" pitchFamily="18" charset="0"/>
                </a:rPr>
                <a:t>Can I do it?</a:t>
              </a:r>
            </a:p>
          </p:txBody>
        </p:sp>
        <p:grpSp>
          <p:nvGrpSpPr>
            <p:cNvPr id="15" name="Group 14"/>
            <p:cNvGrpSpPr/>
            <p:nvPr/>
          </p:nvGrpSpPr>
          <p:grpSpPr>
            <a:xfrm>
              <a:off x="807815" y="3332827"/>
              <a:ext cx="3810000" cy="3037706"/>
              <a:chOff x="807815" y="3748326"/>
              <a:chExt cx="3810000" cy="3037706"/>
            </a:xfrm>
          </p:grpSpPr>
          <p:pic>
            <p:nvPicPr>
              <p:cNvPr id="16" name="Picture 3"/>
              <p:cNvPicPr>
                <a:picLocks noChangeAspect="1" noChangeArrowheads="1"/>
              </p:cNvPicPr>
              <p:nvPr/>
            </p:nvPicPr>
            <p:blipFill>
              <a:blip r:embed="rId5"/>
              <a:srcRect/>
              <a:stretch>
                <a:fillRect/>
              </a:stretch>
            </p:blipFill>
            <p:spPr bwMode="auto">
              <a:xfrm>
                <a:off x="807815" y="4252382"/>
                <a:ext cx="3810000" cy="2533650"/>
              </a:xfrm>
              <a:prstGeom prst="rect">
                <a:avLst/>
              </a:prstGeom>
              <a:noFill/>
              <a:ln w="9525">
                <a:noFill/>
                <a:miter lim="800000"/>
                <a:headEnd/>
                <a:tailEnd/>
              </a:ln>
            </p:spPr>
          </p:pic>
          <p:sp>
            <p:nvSpPr>
              <p:cNvPr id="17" name="Cloud Callout 16"/>
              <p:cNvSpPr/>
              <p:nvPr/>
            </p:nvSpPr>
            <p:spPr>
              <a:xfrm>
                <a:off x="2565354" y="3748326"/>
                <a:ext cx="1517183" cy="1008112"/>
              </a:xfrm>
              <a:prstGeom prst="cloudCallout">
                <a:avLst>
                  <a:gd name="adj1" fmla="val -27384"/>
                  <a:gd name="adj2" fmla="val 90106"/>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b="1" dirty="0" smtClean="0"/>
                  <a:t>I think I can</a:t>
                </a:r>
                <a:endParaRPr lang="en-NZ" b="1" dirty="0"/>
              </a:p>
            </p:txBody>
          </p:sp>
        </p:gr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Documents and Settings\mhartnet\Local Settings\Temporary Internet Files\Content.IE5\7968SCGQ\MP900442383[1].jpg"/>
          <p:cNvPicPr>
            <a:picLocks noChangeAspect="1" noChangeArrowheads="1"/>
          </p:cNvPicPr>
          <p:nvPr/>
        </p:nvPicPr>
        <p:blipFill>
          <a:blip r:embed="rId3"/>
          <a:srcRect/>
          <a:stretch>
            <a:fillRect/>
          </a:stretch>
        </p:blipFill>
        <p:spPr bwMode="auto">
          <a:xfrm>
            <a:off x="0" y="0"/>
            <a:ext cx="3323946" cy="2209447"/>
          </a:xfrm>
          <a:prstGeom prst="rect">
            <a:avLst/>
          </a:prstGeom>
          <a:noFill/>
        </p:spPr>
      </p:pic>
      <p:sp>
        <p:nvSpPr>
          <p:cNvPr id="5" name="TextBox 4"/>
          <p:cNvSpPr txBox="1"/>
          <p:nvPr/>
        </p:nvSpPr>
        <p:spPr>
          <a:xfrm>
            <a:off x="3323946" y="193506"/>
            <a:ext cx="7056784" cy="2308324"/>
          </a:xfrm>
          <a:prstGeom prst="rect">
            <a:avLst/>
          </a:prstGeom>
          <a:noFill/>
        </p:spPr>
        <p:txBody>
          <a:bodyPr wrap="square" rtlCol="0">
            <a:spAutoFit/>
          </a:bodyPr>
          <a:lstStyle/>
          <a:p>
            <a:pPr algn="ctr"/>
            <a:r>
              <a:rPr lang="en-US" sz="4800" b="1" dirty="0" smtClean="0">
                <a:solidFill>
                  <a:schemeClr val="tx2"/>
                </a:solidFill>
                <a:latin typeface="+mn-lt"/>
                <a:cs typeface="Times New Roman" pitchFamily="18" charset="0"/>
              </a:rPr>
              <a:t>concepts can be broadly </a:t>
            </a:r>
            <a:r>
              <a:rPr lang="en-NZ" sz="4800" b="1" dirty="0" smtClean="0">
                <a:solidFill>
                  <a:schemeClr val="tx2"/>
                </a:solidFill>
                <a:latin typeface="+mn-lt"/>
                <a:cs typeface="Times New Roman" pitchFamily="18" charset="0"/>
              </a:rPr>
              <a:t>organised</a:t>
            </a:r>
            <a:r>
              <a:rPr lang="en-US" sz="4800" b="1" dirty="0" smtClean="0">
                <a:solidFill>
                  <a:schemeClr val="tx2"/>
                </a:solidFill>
                <a:latin typeface="+mn-lt"/>
                <a:cs typeface="Times New Roman" pitchFamily="18" charset="0"/>
              </a:rPr>
              <a:t> using the following model </a:t>
            </a:r>
            <a:r>
              <a:rPr lang="en-NZ" sz="4800" b="1" dirty="0" smtClean="0">
                <a:solidFill>
                  <a:schemeClr val="tx2"/>
                </a:solidFill>
                <a:cs typeface="Times New Roman" pitchFamily="18" charset="0"/>
              </a:rPr>
              <a:t>…</a:t>
            </a:r>
            <a:endParaRPr lang="en-NZ" sz="4800" b="1" dirty="0">
              <a:solidFill>
                <a:schemeClr val="tx2"/>
              </a:solidFill>
              <a:cs typeface="Times New Roman" pitchFamily="18" charset="0"/>
            </a:endParaRPr>
          </a:p>
        </p:txBody>
      </p:sp>
      <p:grpSp>
        <p:nvGrpSpPr>
          <p:cNvPr id="16" name="Group 15"/>
          <p:cNvGrpSpPr/>
          <p:nvPr/>
        </p:nvGrpSpPr>
        <p:grpSpPr>
          <a:xfrm>
            <a:off x="807815" y="2501830"/>
            <a:ext cx="3810000" cy="3868703"/>
            <a:chOff x="807815" y="2501830"/>
            <a:chExt cx="3810000" cy="3868703"/>
          </a:xfrm>
        </p:grpSpPr>
        <p:sp>
          <p:nvSpPr>
            <p:cNvPr id="8" name="TextBox 7"/>
            <p:cNvSpPr txBox="1"/>
            <p:nvPr/>
          </p:nvSpPr>
          <p:spPr>
            <a:xfrm>
              <a:off x="807815" y="2501830"/>
              <a:ext cx="3384376"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NZ" sz="4800" dirty="0" smtClean="0">
                  <a:latin typeface="Times New Roman" pitchFamily="18" charset="0"/>
                  <a:cs typeface="Times New Roman" pitchFamily="18" charset="0"/>
                </a:rPr>
                <a:t>Expectancy</a:t>
              </a:r>
            </a:p>
          </p:txBody>
        </p:sp>
        <p:grpSp>
          <p:nvGrpSpPr>
            <p:cNvPr id="15" name="Group 14"/>
            <p:cNvGrpSpPr/>
            <p:nvPr/>
          </p:nvGrpSpPr>
          <p:grpSpPr>
            <a:xfrm>
              <a:off x="807815" y="3332827"/>
              <a:ext cx="3810000" cy="3037706"/>
              <a:chOff x="807815" y="3748326"/>
              <a:chExt cx="3810000" cy="3037706"/>
            </a:xfrm>
          </p:grpSpPr>
          <p:pic>
            <p:nvPicPr>
              <p:cNvPr id="7171" name="Picture 3"/>
              <p:cNvPicPr>
                <a:picLocks noChangeAspect="1" noChangeArrowheads="1"/>
              </p:cNvPicPr>
              <p:nvPr/>
            </p:nvPicPr>
            <p:blipFill>
              <a:blip r:embed="rId4"/>
              <a:srcRect/>
              <a:stretch>
                <a:fillRect/>
              </a:stretch>
            </p:blipFill>
            <p:spPr bwMode="auto">
              <a:xfrm>
                <a:off x="807815" y="4252382"/>
                <a:ext cx="3810000" cy="2533650"/>
              </a:xfrm>
              <a:prstGeom prst="rect">
                <a:avLst/>
              </a:prstGeom>
              <a:noFill/>
              <a:ln w="9525">
                <a:noFill/>
                <a:miter lim="800000"/>
                <a:headEnd/>
                <a:tailEnd/>
              </a:ln>
            </p:spPr>
          </p:pic>
          <p:sp>
            <p:nvSpPr>
              <p:cNvPr id="9" name="Cloud Callout 8"/>
              <p:cNvSpPr/>
              <p:nvPr/>
            </p:nvSpPr>
            <p:spPr>
              <a:xfrm>
                <a:off x="2565354" y="3748326"/>
                <a:ext cx="1517183" cy="1008112"/>
              </a:xfrm>
              <a:prstGeom prst="cloudCallout">
                <a:avLst>
                  <a:gd name="adj1" fmla="val -27384"/>
                  <a:gd name="adj2" fmla="val 90106"/>
                </a:avLst>
              </a:prstGeom>
              <a:gradFill>
                <a:gsLst>
                  <a:gs pos="0">
                    <a:srgbClr val="8488C4"/>
                  </a:gs>
                  <a:gs pos="53000">
                    <a:srgbClr val="D4DEFF"/>
                  </a:gs>
                  <a:gs pos="83000">
                    <a:srgbClr val="D4DEFF"/>
                  </a:gs>
                  <a:gs pos="100000">
                    <a:srgbClr val="96AB94"/>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NZ" b="1" dirty="0" smtClean="0"/>
                  <a:t>I think I can</a:t>
                </a:r>
                <a:endParaRPr lang="en-NZ" b="1" dirty="0"/>
              </a:p>
            </p:txBody>
          </p:sp>
        </p:grpSp>
      </p:grpSp>
      <p:sp>
        <p:nvSpPr>
          <p:cNvPr id="10" name="TextBox 9"/>
          <p:cNvSpPr txBox="1"/>
          <p:nvPr/>
        </p:nvSpPr>
        <p:spPr>
          <a:xfrm>
            <a:off x="7304262" y="6321450"/>
            <a:ext cx="3384376" cy="276999"/>
          </a:xfrm>
          <a:prstGeom prst="rect">
            <a:avLst/>
          </a:prstGeom>
          <a:noFill/>
        </p:spPr>
        <p:txBody>
          <a:bodyPr wrap="square" rtlCol="0">
            <a:spAutoFit/>
          </a:bodyPr>
          <a:lstStyle/>
          <a:p>
            <a:pPr algn="r"/>
            <a:r>
              <a:rPr lang="en-NZ" sz="1200" dirty="0" smtClean="0"/>
              <a:t>Images: Tom Curtis / FreeDigitalPhotos.net</a:t>
            </a:r>
            <a:endParaRPr lang="en-NZ" sz="1200" dirty="0"/>
          </a:p>
        </p:txBody>
      </p:sp>
      <p:grpSp>
        <p:nvGrpSpPr>
          <p:cNvPr id="3" name="Group 11"/>
          <p:cNvGrpSpPr/>
          <p:nvPr/>
        </p:nvGrpSpPr>
        <p:grpSpPr>
          <a:xfrm>
            <a:off x="5488335" y="2501830"/>
            <a:ext cx="3672408" cy="3819620"/>
            <a:chOff x="5488335" y="2501830"/>
            <a:chExt cx="3672408" cy="3819620"/>
          </a:xfrm>
        </p:grpSpPr>
        <p:sp>
          <p:nvSpPr>
            <p:cNvPr id="6" name="TextBox 5"/>
            <p:cNvSpPr txBox="1"/>
            <p:nvPr/>
          </p:nvSpPr>
          <p:spPr>
            <a:xfrm>
              <a:off x="5488335" y="2501830"/>
              <a:ext cx="3672408" cy="830997"/>
            </a:xfrm>
            <a:prstGeom prst="rect">
              <a:avLst/>
            </a:prstGeom>
          </p:spPr>
          <p:style>
            <a:lnRef idx="0">
              <a:scrgbClr r="0" g="0" b="0"/>
            </a:lnRef>
            <a:fillRef idx="1003">
              <a:schemeClr val="dk2"/>
            </a:fillRef>
            <a:effectRef idx="0">
              <a:scrgbClr r="0" g="0" b="0"/>
            </a:effectRef>
            <a:fontRef idx="major"/>
          </p:style>
          <p:txBody>
            <a:bodyPr wrap="square" rtlCol="0">
              <a:spAutoFit/>
            </a:bodyPr>
            <a:lstStyle/>
            <a:p>
              <a:pPr algn="ctr"/>
              <a:r>
                <a:rPr lang="en-NZ" sz="4800" dirty="0" smtClean="0">
                  <a:solidFill>
                    <a:schemeClr val="bg1"/>
                  </a:solidFill>
                  <a:latin typeface="Times New Roman" pitchFamily="18" charset="0"/>
                  <a:cs typeface="Times New Roman" pitchFamily="18" charset="0"/>
                </a:rPr>
                <a:t>Value</a:t>
              </a:r>
            </a:p>
          </p:txBody>
        </p:sp>
        <p:pic>
          <p:nvPicPr>
            <p:cNvPr id="7173" name="Picture 5"/>
            <p:cNvPicPr>
              <a:picLocks noChangeAspect="1" noChangeArrowheads="1"/>
            </p:cNvPicPr>
            <p:nvPr/>
          </p:nvPicPr>
          <p:blipFill>
            <a:blip r:embed="rId5"/>
            <a:srcRect/>
            <a:stretch>
              <a:fillRect/>
            </a:stretch>
          </p:blipFill>
          <p:spPr bwMode="auto">
            <a:xfrm>
              <a:off x="6570730" y="3374827"/>
              <a:ext cx="1964415" cy="2946623"/>
            </a:xfrm>
            <a:prstGeom prst="rect">
              <a:avLst/>
            </a:prstGeom>
            <a:noFill/>
            <a:ln w="9525">
              <a:noFill/>
              <a:miter lim="800000"/>
              <a:headEnd/>
              <a:tailEnd/>
            </a:ln>
          </p:spPr>
        </p:pic>
      </p:grpSp>
      <p:sp>
        <p:nvSpPr>
          <p:cNvPr id="12" name="TextBox 11"/>
          <p:cNvSpPr txBox="1">
            <a:spLocks noChangeArrowheads="1"/>
          </p:cNvSpPr>
          <p:nvPr/>
        </p:nvSpPr>
        <p:spPr bwMode="auto">
          <a:xfrm>
            <a:off x="4336207" y="2501830"/>
            <a:ext cx="936625" cy="923925"/>
          </a:xfrm>
          <a:prstGeom prst="rect">
            <a:avLst/>
          </a:prstGeom>
          <a:noFill/>
          <a:ln w="9525">
            <a:noFill/>
            <a:miter lim="800000"/>
            <a:headEnd/>
            <a:tailEnd/>
          </a:ln>
        </p:spPr>
        <p:txBody>
          <a:bodyPr>
            <a:spAutoFit/>
          </a:bodyPr>
          <a:lstStyle/>
          <a:p>
            <a:pPr algn="ctr"/>
            <a:r>
              <a:rPr lang="en-NZ" sz="5400" dirty="0">
                <a:latin typeface="Times New Roman" pitchFamily="18" charset="0"/>
                <a:cs typeface="Times New Roman" pitchFamily="18" charset="0"/>
              </a:rPr>
              <a:t>X</a:t>
            </a:r>
          </a:p>
        </p:txBody>
      </p:sp>
      <p:grpSp>
        <p:nvGrpSpPr>
          <p:cNvPr id="17" name="Group 16"/>
          <p:cNvGrpSpPr/>
          <p:nvPr/>
        </p:nvGrpSpPr>
        <p:grpSpPr>
          <a:xfrm>
            <a:off x="1527597" y="6136486"/>
            <a:ext cx="5617220" cy="923925"/>
            <a:chOff x="1311275" y="6098034"/>
            <a:chExt cx="5617220" cy="923925"/>
          </a:xfrm>
        </p:grpSpPr>
        <p:sp>
          <p:nvSpPr>
            <p:cNvPr id="13" name="TextBox 12"/>
            <p:cNvSpPr txBox="1">
              <a:spLocks noChangeArrowheads="1"/>
            </p:cNvSpPr>
            <p:nvPr/>
          </p:nvSpPr>
          <p:spPr bwMode="auto">
            <a:xfrm>
              <a:off x="1311275" y="6098034"/>
              <a:ext cx="1081088" cy="923925"/>
            </a:xfrm>
            <a:prstGeom prst="rect">
              <a:avLst/>
            </a:prstGeom>
            <a:noFill/>
            <a:ln w="9525">
              <a:noFill/>
              <a:miter lim="800000"/>
              <a:headEnd/>
              <a:tailEnd/>
            </a:ln>
          </p:spPr>
          <p:txBody>
            <a:bodyPr>
              <a:spAutoFit/>
            </a:bodyPr>
            <a:lstStyle/>
            <a:p>
              <a:pPr algn="ctr"/>
              <a:r>
                <a:rPr lang="en-NZ" sz="5400" dirty="0"/>
                <a:t>=</a:t>
              </a:r>
            </a:p>
          </p:txBody>
        </p:sp>
        <p:sp>
          <p:nvSpPr>
            <p:cNvPr id="14" name="TextBox 13"/>
            <p:cNvSpPr txBox="1"/>
            <p:nvPr/>
          </p:nvSpPr>
          <p:spPr>
            <a:xfrm>
              <a:off x="3544119" y="6190788"/>
              <a:ext cx="3384376" cy="83099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NZ" sz="4800" dirty="0">
                  <a:latin typeface="Times New Roman" pitchFamily="18" charset="0"/>
                  <a:cs typeface="Times New Roman" pitchFamily="18" charset="0"/>
                </a:rPr>
                <a:t>Motivation</a:t>
              </a: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3213"/>
            <a:ext cx="9621838" cy="620712"/>
          </a:xfrm>
        </p:spPr>
        <p:txBody>
          <a:bodyPr/>
          <a:lstStyle/>
          <a:p>
            <a:pPr marL="623888" indent="-623888">
              <a:spcBef>
                <a:spcPct val="20000"/>
              </a:spcBef>
            </a:pPr>
            <a:r>
              <a:rPr lang="en-NZ" sz="4800" b="1" dirty="0" smtClean="0">
                <a:solidFill>
                  <a:schemeClr val="tx2"/>
                </a:solidFill>
                <a:latin typeface="+mn-lt"/>
                <a:ea typeface="ＭＳ Ｐゴシック" pitchFamily="34" charset="-128"/>
              </a:rPr>
              <a:t>Research is relevant &amp; timely …</a:t>
            </a:r>
          </a:p>
        </p:txBody>
      </p:sp>
      <p:sp>
        <p:nvSpPr>
          <p:cNvPr id="36867" name="Content Placeholder 2"/>
          <p:cNvSpPr>
            <a:spLocks noGrp="1"/>
          </p:cNvSpPr>
          <p:nvPr>
            <p:ph idx="4294967295"/>
          </p:nvPr>
        </p:nvSpPr>
        <p:spPr>
          <a:xfrm>
            <a:off x="533400" y="1066800"/>
            <a:ext cx="9621838" cy="3506713"/>
          </a:xfrm>
        </p:spPr>
        <p:txBody>
          <a:bodyPr/>
          <a:lstStyle/>
          <a:p>
            <a:pPr marL="623888" indent="-623888"/>
            <a:r>
              <a:rPr lang="en-NZ" sz="4000" dirty="0" smtClean="0">
                <a:solidFill>
                  <a:srgbClr val="3366FF"/>
                </a:solidFill>
                <a:latin typeface="+mn-lt"/>
              </a:rPr>
              <a:t>rapid growth in online learning</a:t>
            </a:r>
          </a:p>
          <a:p>
            <a:pPr marL="623888" indent="-623888"/>
            <a:r>
              <a:rPr lang="en-NZ" sz="4000" dirty="0" smtClean="0">
                <a:solidFill>
                  <a:srgbClr val="3366FF"/>
                </a:solidFill>
                <a:latin typeface="+mn-lt"/>
              </a:rPr>
              <a:t>increasing diversification</a:t>
            </a:r>
          </a:p>
          <a:p>
            <a:pPr marL="623888" indent="-623888"/>
            <a:r>
              <a:rPr lang="en-NZ" sz="4000" dirty="0" smtClean="0">
                <a:solidFill>
                  <a:srgbClr val="3366FF"/>
                </a:solidFill>
                <a:latin typeface="+mn-lt"/>
              </a:rPr>
              <a:t>attrition rates</a:t>
            </a:r>
          </a:p>
          <a:p>
            <a:pPr marL="623888" indent="-623888"/>
            <a:r>
              <a:rPr lang="en-NZ" sz="4000" dirty="0" smtClean="0">
                <a:solidFill>
                  <a:srgbClr val="3366FF"/>
                </a:solidFill>
                <a:latin typeface="+mn-lt"/>
              </a:rPr>
              <a:t>limited research in online contexts</a:t>
            </a:r>
          </a:p>
          <a:p>
            <a:pPr marL="623888" indent="-623888"/>
            <a:r>
              <a:rPr lang="en-NZ" sz="4000" dirty="0" smtClean="0">
                <a:solidFill>
                  <a:srgbClr val="3366FF"/>
                </a:solidFill>
                <a:latin typeface="+mn-lt"/>
              </a:rPr>
              <a:t>lack of ‘situated’ view of motivation</a:t>
            </a:r>
          </a:p>
          <a:p>
            <a:pPr marL="623888" indent="-623888"/>
            <a:endParaRPr lang="en-NZ" sz="4000" dirty="0" smtClean="0"/>
          </a:p>
        </p:txBody>
      </p:sp>
      <p:sp>
        <p:nvSpPr>
          <p:cNvPr id="4" name="Rectangle 9"/>
          <p:cNvSpPr>
            <a:spLocks noChangeArrowheads="1"/>
          </p:cNvSpPr>
          <p:nvPr/>
        </p:nvSpPr>
        <p:spPr bwMode="auto">
          <a:xfrm>
            <a:off x="879823" y="5804728"/>
            <a:ext cx="3744416" cy="576262"/>
          </a:xfrm>
          <a:prstGeom prst="rect">
            <a:avLst/>
          </a:prstGeom>
          <a:noFill/>
          <a:ln w="9525">
            <a:noFill/>
            <a:miter lim="800000"/>
            <a:headEnd/>
            <a:tailEnd/>
          </a:ln>
          <a:effectLst/>
        </p:spPr>
        <p:txBody>
          <a:bodyPr/>
          <a:lstStyle/>
          <a:p>
            <a:pPr marL="274638" indent="-274638" algn="ctr">
              <a:spcBef>
                <a:spcPct val="20000"/>
              </a:spcBef>
            </a:pPr>
            <a:r>
              <a:rPr lang="en-NZ" sz="3200" dirty="0">
                <a:solidFill>
                  <a:schemeClr val="tx2"/>
                </a:solidFill>
                <a:latin typeface="+mn-lt"/>
              </a:rPr>
              <a:t>Instructional design</a:t>
            </a:r>
          </a:p>
        </p:txBody>
      </p:sp>
      <p:sp>
        <p:nvSpPr>
          <p:cNvPr id="5" name="Rectangle 10"/>
          <p:cNvSpPr>
            <a:spLocks noChangeArrowheads="1"/>
          </p:cNvSpPr>
          <p:nvPr/>
        </p:nvSpPr>
        <p:spPr bwMode="auto">
          <a:xfrm>
            <a:off x="5284643" y="5806315"/>
            <a:ext cx="4236139" cy="574675"/>
          </a:xfrm>
          <a:prstGeom prst="rect">
            <a:avLst/>
          </a:prstGeom>
          <a:noFill/>
          <a:ln w="9525">
            <a:noFill/>
            <a:miter lim="800000"/>
            <a:headEnd/>
            <a:tailEnd/>
          </a:ln>
          <a:effectLst/>
        </p:spPr>
        <p:txBody>
          <a:bodyPr/>
          <a:lstStyle/>
          <a:p>
            <a:pPr marL="274638" indent="-274638" algn="ctr">
              <a:spcBef>
                <a:spcPct val="20000"/>
              </a:spcBef>
            </a:pPr>
            <a:r>
              <a:rPr lang="en-NZ" sz="3200" dirty="0">
                <a:solidFill>
                  <a:schemeClr val="tx2"/>
                </a:solidFill>
                <a:latin typeface="+mn-lt"/>
              </a:rPr>
              <a:t>Learner characteristics</a:t>
            </a:r>
          </a:p>
        </p:txBody>
      </p:sp>
      <p:pic>
        <p:nvPicPr>
          <p:cNvPr id="40966" name="Picture 6" descr="C:\Documents and Settings\mhartnet\Local Settings\Temporary Internet Files\Content.IE5\TCFELU4P\MC900442160[1].png"/>
          <p:cNvPicPr>
            <a:picLocks noChangeAspect="1" noChangeArrowheads="1"/>
          </p:cNvPicPr>
          <p:nvPr/>
        </p:nvPicPr>
        <p:blipFill>
          <a:blip r:embed="rId3"/>
          <a:srcRect/>
          <a:stretch>
            <a:fillRect/>
          </a:stretch>
        </p:blipFill>
        <p:spPr bwMode="auto">
          <a:xfrm rot="2496205">
            <a:off x="2414628" y="4808150"/>
            <a:ext cx="1159306" cy="1159306"/>
          </a:xfrm>
          <a:prstGeom prst="rect">
            <a:avLst/>
          </a:prstGeom>
          <a:noFill/>
        </p:spPr>
      </p:pic>
      <p:pic>
        <p:nvPicPr>
          <p:cNvPr id="13" name="Picture 6" descr="C:\Documents and Settings\mhartnet\Local Settings\Temporary Internet Files\Content.IE5\TCFELU4P\MC900442160[1].png"/>
          <p:cNvPicPr>
            <a:picLocks noChangeAspect="1" noChangeArrowheads="1"/>
          </p:cNvPicPr>
          <p:nvPr/>
        </p:nvPicPr>
        <p:blipFill>
          <a:blip r:embed="rId3"/>
          <a:srcRect/>
          <a:stretch>
            <a:fillRect/>
          </a:stretch>
        </p:blipFill>
        <p:spPr bwMode="auto">
          <a:xfrm rot="19215580">
            <a:off x="5943020" y="4810161"/>
            <a:ext cx="1159306" cy="115930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3213"/>
            <a:ext cx="9621838" cy="620712"/>
          </a:xfrm>
        </p:spPr>
        <p:txBody>
          <a:bodyPr/>
          <a:lstStyle/>
          <a:p>
            <a:pPr marL="623888" indent="-623888">
              <a:spcBef>
                <a:spcPct val="20000"/>
              </a:spcBef>
            </a:pPr>
            <a:r>
              <a:rPr lang="en-NZ" sz="4800" b="1" dirty="0" smtClean="0">
                <a:solidFill>
                  <a:schemeClr val="tx2"/>
                </a:solidFill>
                <a:latin typeface="+mn-lt"/>
                <a:ea typeface="ＭＳ Ｐゴシック" pitchFamily="34" charset="-128"/>
              </a:rPr>
              <a:t>Research Aims</a:t>
            </a:r>
          </a:p>
        </p:txBody>
      </p:sp>
      <p:sp>
        <p:nvSpPr>
          <p:cNvPr id="36867" name="Content Placeholder 2"/>
          <p:cNvSpPr>
            <a:spLocks noGrp="1"/>
          </p:cNvSpPr>
          <p:nvPr>
            <p:ph idx="4294967295"/>
          </p:nvPr>
        </p:nvSpPr>
        <p:spPr>
          <a:xfrm>
            <a:off x="533400" y="1066800"/>
            <a:ext cx="9621838" cy="5214938"/>
          </a:xfrm>
        </p:spPr>
        <p:txBody>
          <a:bodyPr/>
          <a:lstStyle/>
          <a:p>
            <a:pPr marL="623888" indent="-623888">
              <a:buFont typeface="Arial" charset="0"/>
              <a:buAutoNum type="alphaLcParenR"/>
            </a:pPr>
            <a:r>
              <a:rPr lang="en-NZ" sz="4000" dirty="0" smtClean="0">
                <a:solidFill>
                  <a:srgbClr val="3366FF"/>
                </a:solidFill>
                <a:latin typeface="+mn-lt"/>
                <a:ea typeface="ＭＳ Ｐゴシック" pitchFamily="34" charset="-128"/>
              </a:rPr>
              <a:t>Explore the nature of motivation to learn of students in online distance learning environments </a:t>
            </a:r>
          </a:p>
          <a:p>
            <a:pPr marL="623888" indent="-623888">
              <a:buNone/>
            </a:pPr>
            <a:endParaRPr lang="en-NZ" sz="4000" dirty="0" smtClean="0">
              <a:solidFill>
                <a:srgbClr val="3366FF"/>
              </a:solidFill>
              <a:latin typeface="+mn-lt"/>
              <a:ea typeface="ＭＳ Ｐゴシック" pitchFamily="34" charset="-128"/>
            </a:endParaRPr>
          </a:p>
          <a:p>
            <a:pPr marL="742950" indent="-742950">
              <a:buFont typeface="+mj-lt"/>
              <a:buAutoNum type="alphaLcParenR" startAt="2"/>
            </a:pPr>
            <a:r>
              <a:rPr lang="en-NZ" sz="4000" dirty="0" smtClean="0">
                <a:solidFill>
                  <a:srgbClr val="3366FF"/>
                </a:solidFill>
                <a:latin typeface="+mn-lt"/>
                <a:ea typeface="ＭＳ Ｐゴシック" pitchFamily="34" charset="-128"/>
              </a:rPr>
              <a:t>Explore relationships between social and contextual factors and student motivation</a:t>
            </a:r>
            <a:endParaRPr lang="en-NZ" sz="4000" dirty="0" smtClean="0">
              <a:solidFill>
                <a:schemeClr val="accent1"/>
              </a:solidFill>
              <a:ea typeface="ＭＳ Ｐゴシック" pitchFamily="34" charset="-128"/>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OTIVATION IN ONLINE LEARNING CONTEXTS&amp;quot;&quot;/&gt;&lt;property id=&quot;20307&quot; value=&quot;264&quot;/&gt;&lt;/object&gt;&lt;object type=&quot;3&quot; unique_id=&quot;10006&quot;&gt;&lt;property id=&quot;20148&quot; value=&quot;5&quot;/&gt;&lt;property id=&quot;20300&quot; value=&quot;Slide 9 - &amp;quot;Research Aims&amp;quot;&quot;/&gt;&lt;property id=&quot;20307&quot; value=&quot;274&quot;/&gt;&lt;/object&gt;&lt;object type=&quot;3&quot; unique_id=&quot;10007&quot;&gt;&lt;property id=&quot;20148&quot; value=&quot;5&quot;/&gt;&lt;property id=&quot;20300&quot; value=&quot;Slide 10 - &amp;quot;Theoretical Framework&amp;quot;&quot;/&gt;&lt;property id=&quot;20307&quot; value=&quot;271&quot;/&gt;&lt;/object&gt;&lt;object type=&quot;3&quot; unique_id=&quot;10008&quot;&gt;&lt;property id=&quot;20148&quot; value=&quot;5&quot;/&gt;&lt;property id=&quot;20300&quot; value=&quot;Slide 12 - &amp;quot;Continuum of human motivation&amp;quot;&quot;/&gt;&lt;property id=&quot;20307&quot; value=&quot;267&quot;/&gt;&lt;/object&gt;&lt;object type=&quot;3&quot; unique_id=&quot;10009&quot;&gt;&lt;property id=&quot;20148&quot; value=&quot;5&quot;/&gt;&lt;property id=&quot;20300&quot; value=&quot;Slide 13 - &amp;quot;Research Context&amp;quot;&quot;/&gt;&lt;property id=&quot;20307&quot; value=&quot;265&quot;/&gt;&lt;/object&gt;&lt;object type=&quot;3&quot; unique_id=&quot;10010&quot;&gt;&lt;property id=&quot;20148&quot; value=&quot;5&quot;/&gt;&lt;property id=&quot;20300&quot; value=&quot;Slide 14&quot;/&gt;&lt;property id=&quot;20307&quot; value=&quot;268&quot;/&gt;&lt;/object&gt;&lt;object type=&quot;3&quot; unique_id=&quot;10012&quot;&gt;&lt;property id=&quot;20148&quot; value=&quot;5&quot;/&gt;&lt;property id=&quot;20300&quot; value=&quot;Slide 17 - &amp;quot;Implications&amp;quot;&quot;/&gt;&lt;property id=&quot;20307&quot; value=&quot;270&quot;/&gt;&lt;/object&gt;&lt;object type=&quot;3&quot; unique_id=&quot;10087&quot;&gt;&lt;property id=&quot;20148&quot; value=&quot;5&quot;/&gt;&lt;property id=&quot;20300&quot; value=&quot;Slide 2 - &amp;quot;So what is ….&amp;quot;&quot;/&gt;&lt;property id=&quot;20307&quot; value=&quot;275&quot;/&gt;&lt;/object&gt;&lt;object type=&quot;3&quot; unique_id=&quot;10209&quot;&gt;&lt;property id=&quot;20148&quot; value=&quot;5&quot;/&gt;&lt;property id=&quot;20300&quot; value=&quot;Slide 4&quot;/&gt;&lt;property id=&quot;20307&quot; value=&quot;278&quot;/&gt;&lt;/object&gt;&lt;object type=&quot;3&quot; unique_id=&quot;10212&quot;&gt;&lt;property id=&quot;20148&quot; value=&quot;5&quot;/&gt;&lt;property id=&quot;20300&quot; value=&quot;Slide 11 - &amp;quot;Underlying concepts&amp;quot;&quot;/&gt;&lt;property id=&quot;20307&quot; value=&quot;282&quot;/&gt;&lt;/object&gt;&lt;object type=&quot;3&quot; unique_id=&quot;10213&quot;&gt;&lt;property id=&quot;20148&quot; value=&quot;5&quot;/&gt;&lt;property id=&quot;20300&quot; value=&quot;Slide 20&quot;/&gt;&lt;property id=&quot;20307&quot; value=&quot;281&quot;/&gt;&lt;/object&gt;&lt;object type=&quot;3&quot; unique_id=&quot;10349&quot;&gt;&lt;property id=&quot;20148&quot; value=&quot;5&quot;/&gt;&lt;property id=&quot;20300&quot; value=&quot;Slide 15&quot;/&gt;&lt;property id=&quot;20307&quot; value=&quot;284&quot;/&gt;&lt;/object&gt;&lt;object type=&quot;3&quot; unique_id=&quot;10350&quot;&gt;&lt;property id=&quot;20148&quot; value=&quot;5&quot;/&gt;&lt;property id=&quot;20300&quot; value=&quot;Slide 16&quot;/&gt;&lt;property id=&quot;20307&quot; value=&quot;285&quot;/&gt;&lt;/object&gt;&lt;object type=&quot;3&quot; unique_id=&quot;10351&quot;&gt;&lt;property id=&quot;20148&quot; value=&quot;5&quot;/&gt;&lt;property id=&quot;20300&quot; value=&quot;Slide 19&quot;/&gt;&lt;property id=&quot;20307&quot; value=&quot;286&quot;/&gt;&lt;/object&gt;&lt;object type=&quot;3&quot; unique_id=&quot;10352&quot;&gt;&lt;property id=&quot;20148&quot; value=&quot;5&quot;/&gt;&lt;property id=&quot;20300&quot; value=&quot;Slide 3&quot;/&gt;&lt;property id=&quot;20307&quot; value=&quot;293&quot;/&gt;&lt;/object&gt;&lt;object type=&quot;3&quot; unique_id=&quot;10353&quot;&gt;&lt;property id=&quot;20148&quot; value=&quot;5&quot;/&gt;&lt;property id=&quot;20300&quot; value=&quot;Slide 5&quot;/&gt;&lt;property id=&quot;20307&quot; value=&quot;292&quot;/&gt;&lt;/object&gt;&lt;object type=&quot;3&quot; unique_id=&quot;10354&quot;&gt;&lt;property id=&quot;20148&quot; value=&quot;5&quot;/&gt;&lt;property id=&quot;20300&quot; value=&quot;Slide 6&quot;/&gt;&lt;property id=&quot;20307&quot; value=&quot;294&quot;/&gt;&lt;/object&gt;&lt;object type=&quot;3&quot; unique_id=&quot;10355&quot;&gt;&lt;property id=&quot;20148&quot; value=&quot;5&quot;/&gt;&lt;property id=&quot;20300&quot; value=&quot;Slide 7&quot;/&gt;&lt;property id=&quot;20307&quot; value=&quot;295&quot;/&gt;&lt;/object&gt;&lt;object type=&quot;3&quot; unique_id=&quot;10356&quot;&gt;&lt;property id=&quot;20148&quot; value=&quot;5&quot;/&gt;&lt;property id=&quot;20300&quot; value=&quot;Slide 8 - &amp;quot;Research is relevant &amp;amp; timely …&amp;quot;&quot;/&gt;&lt;property id=&quot;20307&quot; value=&quot;288&quot;/&gt;&lt;/object&gt;&lt;object type=&quot;3&quot; unique_id=&quot;10357&quot;&gt;&lt;property id=&quot;20148&quot; value=&quot;5&quot;/&gt;&lt;property id=&quot;20300&quot; value=&quot;Slide 18 - &amp;quot;Implications cont’d&amp;quot;&quot;/&gt;&lt;property id=&quot;20307&quot; value=&quot;28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1999</TotalTime>
  <Words>3456</Words>
  <Application>Microsoft Office PowerPoint</Application>
  <PresentationFormat>Custom</PresentationFormat>
  <Paragraphs>428</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MOTIVATION IN ONLINE LEARNING CONTEXTS</vt:lpstr>
      <vt:lpstr>So what is ….</vt:lpstr>
      <vt:lpstr>Slide 3</vt:lpstr>
      <vt:lpstr>Slide 4</vt:lpstr>
      <vt:lpstr>Slide 5</vt:lpstr>
      <vt:lpstr>Slide 6</vt:lpstr>
      <vt:lpstr>Slide 7</vt:lpstr>
      <vt:lpstr>Research is relevant &amp; timely …</vt:lpstr>
      <vt:lpstr>Research Aims</vt:lpstr>
      <vt:lpstr>Theoretical Framework</vt:lpstr>
      <vt:lpstr>Underlying concepts</vt:lpstr>
      <vt:lpstr>Continuum of human motivation</vt:lpstr>
      <vt:lpstr>Research Context</vt:lpstr>
      <vt:lpstr>Slide 14</vt:lpstr>
      <vt:lpstr>Slide 15</vt:lpstr>
      <vt:lpstr>Slide 16</vt:lpstr>
      <vt:lpstr>Implications</vt:lpstr>
      <vt:lpstr>Implications cont’d</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Wiltshire</dc:creator>
  <cp:lastModifiedBy>Maggie</cp:lastModifiedBy>
  <cp:revision>292</cp:revision>
  <dcterms:created xsi:type="dcterms:W3CDTF">2009-06-17T00:41:46Z</dcterms:created>
  <dcterms:modified xsi:type="dcterms:W3CDTF">2012-03-05T21:32:56Z</dcterms:modified>
</cp:coreProperties>
</file>