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4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1B19-8EDA-42EA-B897-F0B6B6491069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0101-95F3-4C17-A555-DF14FF2B6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Case for the Self-Paced Online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</a:t>
            </a:r>
            <a:r>
              <a:rPr lang="en-US" dirty="0" err="1" smtClean="0"/>
              <a:t>Weiland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Michigan State University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/>
              <a:t>The Self-Paced Course, </a:t>
            </a:r>
            <a:br>
              <a:rPr lang="en-US" dirty="0" smtClean="0"/>
            </a:br>
            <a:r>
              <a:rPr lang="en-US" dirty="0" smtClean="0"/>
              <a:t>Past and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/>
            <a:r>
              <a:rPr lang="en-US" dirty="0" smtClean="0"/>
              <a:t>Correspondence Study </a:t>
            </a:r>
          </a:p>
          <a:p>
            <a:pPr algn="ctr"/>
            <a:r>
              <a:rPr lang="en-US" dirty="0" smtClean="0"/>
              <a:t>Ivan </a:t>
            </a:r>
            <a:r>
              <a:rPr lang="en-US" dirty="0" err="1" smtClean="0"/>
              <a:t>Illich</a:t>
            </a:r>
            <a:r>
              <a:rPr lang="en-US" dirty="0" smtClean="0"/>
              <a:t>, </a:t>
            </a:r>
            <a:r>
              <a:rPr lang="en-US" i="1" dirty="0" err="1" smtClean="0"/>
              <a:t>Deschooling</a:t>
            </a:r>
            <a:r>
              <a:rPr lang="en-US" i="1" dirty="0" smtClean="0"/>
              <a:t> Society </a:t>
            </a:r>
            <a:r>
              <a:rPr lang="en-US" dirty="0" smtClean="0"/>
              <a:t>(1971)</a:t>
            </a:r>
          </a:p>
          <a:p>
            <a:pPr algn="ctr"/>
            <a:r>
              <a:rPr lang="en-US" dirty="0" smtClean="0"/>
              <a:t>Lessons from </a:t>
            </a:r>
            <a:r>
              <a:rPr lang="en-US" dirty="0" err="1" smtClean="0"/>
              <a:t>OpenCourseWare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Crosscurrents in the Making of </a:t>
            </a:r>
            <a:br>
              <a:rPr lang="en-US" dirty="0" smtClean="0"/>
            </a:br>
            <a:r>
              <a:rPr lang="en-US" dirty="0" smtClean="0"/>
              <a:t>Online Course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ctr"/>
            <a:r>
              <a:rPr lang="en-US" dirty="0" smtClean="0"/>
              <a:t>The Reign of Constructivism</a:t>
            </a:r>
          </a:p>
          <a:p>
            <a:pPr algn="ctr"/>
            <a:r>
              <a:rPr lang="en-US" dirty="0" smtClean="0"/>
              <a:t>The “New Paradigm”: </a:t>
            </a:r>
            <a:br>
              <a:rPr lang="en-US" dirty="0" smtClean="0"/>
            </a:br>
            <a:r>
              <a:rPr lang="en-US" dirty="0" smtClean="0"/>
              <a:t>From Teaching to Learning</a:t>
            </a:r>
          </a:p>
          <a:p>
            <a:pPr algn="ctr"/>
            <a:r>
              <a:rPr lang="en-US" dirty="0" smtClean="0"/>
              <a:t>“Asynchronous Learning Networks” and After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Customs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Life in English</a:t>
            </a:r>
          </a:p>
          <a:p>
            <a:pPr algn="ctr"/>
            <a:r>
              <a:rPr lang="en-US" dirty="0" smtClean="0"/>
              <a:t>A Student Again</a:t>
            </a:r>
          </a:p>
          <a:p>
            <a:pPr algn="ctr"/>
            <a:r>
              <a:rPr lang="en-US" dirty="0" smtClean="0"/>
              <a:t>From Teacher to Scholar and Back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98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De-regulated Space, Re-regulated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/>
            <a:r>
              <a:rPr lang="en-US" dirty="0" smtClean="0"/>
              <a:t>What Does “Distance” Mean?</a:t>
            </a:r>
          </a:p>
          <a:p>
            <a:pPr algn="ctr"/>
            <a:r>
              <a:rPr lang="en-US" dirty="0" smtClean="0"/>
              <a:t>Syllabus and Schedule: </a:t>
            </a:r>
            <a:br>
              <a:rPr lang="en-US" dirty="0" smtClean="0"/>
            </a:br>
            <a:r>
              <a:rPr lang="en-US" dirty="0" smtClean="0"/>
              <a:t>Reproducing the Classroom</a:t>
            </a:r>
          </a:p>
          <a:p>
            <a:pPr algn="ctr"/>
            <a:r>
              <a:rPr lang="en-US" dirty="0" smtClean="0"/>
              <a:t>Temporal Freedom: </a:t>
            </a:r>
            <a:br>
              <a:rPr lang="en-US" dirty="0" smtClean="0"/>
            </a:br>
            <a:r>
              <a:rPr lang="en-US" dirty="0" err="1" smtClean="0"/>
              <a:t>Asynchronicity</a:t>
            </a:r>
            <a:r>
              <a:rPr lang="en-US" dirty="0" smtClean="0"/>
              <a:t> and Autonomy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Course Design for </a:t>
            </a:r>
            <a:br>
              <a:rPr lang="en-US" dirty="0" smtClean="0"/>
            </a:br>
            <a:r>
              <a:rPr lang="en-US" dirty="0" smtClean="0"/>
              <a:t>Self-Paced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A Book on a Screen  </a:t>
            </a:r>
          </a:p>
          <a:p>
            <a:r>
              <a:rPr lang="en-US" dirty="0" smtClean="0"/>
              <a:t>The “</a:t>
            </a:r>
            <a:r>
              <a:rPr lang="en-US" dirty="0" smtClean="0"/>
              <a:t>Second Subject” </a:t>
            </a:r>
          </a:p>
          <a:p>
            <a:r>
              <a:rPr lang="en-US" dirty="0" smtClean="0"/>
              <a:t>The Instructional Discourse of Hypermedia  </a:t>
            </a:r>
          </a:p>
          <a:p>
            <a:r>
              <a:rPr lang="en-US" dirty="0" smtClean="0"/>
              <a:t>Voluntarism and Interaction</a:t>
            </a:r>
          </a:p>
          <a:p>
            <a:r>
              <a:rPr lang="en-US" dirty="0" smtClean="0"/>
              <a:t>“Teaching Presence” and Writing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Conditions of Self-Paced </a:t>
            </a:r>
            <a:br>
              <a:rPr lang="en-US" dirty="0" smtClean="0"/>
            </a:br>
            <a:r>
              <a:rPr lang="en-US" dirty="0" smtClean="0"/>
              <a:t>Online Learning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ctr"/>
            <a:r>
              <a:rPr lang="en-US" dirty="0" smtClean="0"/>
              <a:t>The Mind at Work (</a:t>
            </a:r>
            <a:r>
              <a:rPr lang="en-US" dirty="0" err="1" smtClean="0"/>
              <a:t>Tullis</a:t>
            </a:r>
            <a:r>
              <a:rPr lang="en-US" dirty="0" smtClean="0"/>
              <a:t> and Benjamin)</a:t>
            </a:r>
          </a:p>
          <a:p>
            <a:pPr algn="ctr"/>
            <a:r>
              <a:rPr lang="en-US" dirty="0" smtClean="0"/>
              <a:t>The Uses of “</a:t>
            </a:r>
            <a:r>
              <a:rPr lang="en-US" dirty="0" err="1" smtClean="0"/>
              <a:t>Alonetime</a:t>
            </a:r>
            <a:r>
              <a:rPr lang="en-US" dirty="0" smtClean="0"/>
              <a:t>” (</a:t>
            </a:r>
            <a:r>
              <a:rPr lang="en-US" dirty="0" err="1" smtClean="0"/>
              <a:t>Buckholz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Student Characteristics (</a:t>
            </a:r>
            <a:r>
              <a:rPr lang="en-US" dirty="0" err="1" smtClean="0"/>
              <a:t>deValle</a:t>
            </a:r>
            <a:r>
              <a:rPr lang="en-US" dirty="0" smtClean="0"/>
              <a:t> and Duffy)</a:t>
            </a:r>
          </a:p>
          <a:p>
            <a:pPr algn="ctr"/>
            <a:r>
              <a:rPr lang="en-US" dirty="0" smtClean="0"/>
              <a:t>The Role of Interaction (Anderson)</a:t>
            </a:r>
          </a:p>
          <a:p>
            <a:pPr algn="ctr"/>
            <a:r>
              <a:rPr lang="en-US" dirty="0" smtClean="0"/>
              <a:t>Student Preferences (Rhode)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Teaching with Technology </a:t>
            </a:r>
            <a:br>
              <a:rPr lang="en-US" dirty="0" smtClean="0"/>
            </a:br>
            <a:r>
              <a:rPr lang="en-US" dirty="0" smtClean="0"/>
              <a:t>and Against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Nicholas Carr, </a:t>
            </a:r>
            <a:r>
              <a:rPr lang="en-US" i="1" dirty="0" smtClean="0"/>
              <a:t>The Shallows: What the Internet is Doing to Our Brains </a:t>
            </a:r>
            <a:r>
              <a:rPr lang="en-US" dirty="0" smtClean="0"/>
              <a:t>(2010)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William Powers, </a:t>
            </a:r>
            <a:r>
              <a:rPr lang="en-US" i="1" dirty="0" smtClean="0"/>
              <a:t>Hamlet’s BlackBerry: A Practical Philosophy for Building a Good Life in the Digital Age </a:t>
            </a:r>
            <a:r>
              <a:rPr lang="en-US" dirty="0" smtClean="0"/>
              <a:t>(2010)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Sherry </a:t>
            </a:r>
            <a:r>
              <a:rPr lang="en-US" dirty="0" err="1" smtClean="0"/>
              <a:t>Turkle</a:t>
            </a:r>
            <a:r>
              <a:rPr lang="en-US" dirty="0" smtClean="0"/>
              <a:t>, </a:t>
            </a:r>
            <a:r>
              <a:rPr lang="en-US" i="1" dirty="0" smtClean="0"/>
              <a:t>Alone Together: Why We Expect More from Technology and Less from Each Other </a:t>
            </a:r>
            <a:r>
              <a:rPr lang="en-US" dirty="0" smtClean="0"/>
              <a:t>(2011)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“On the Lookout”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“He who permits himself to be propelled simply by the momentum of his attained right habits, loses alertness; he ceases to be on the lookout. With that loss, his goodness drops away from him.” </a:t>
            </a:r>
            <a:br>
              <a:rPr lang="en-US" dirty="0" smtClean="0"/>
            </a:br>
            <a:r>
              <a:rPr lang="en-US" dirty="0" smtClean="0"/>
              <a:t>       John Dewey, </a:t>
            </a:r>
            <a:r>
              <a:rPr lang="en-US" i="1" dirty="0" smtClean="0"/>
              <a:t>The Theory of the Moral Life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204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Case for the Self-Paced Online Course</vt:lpstr>
      <vt:lpstr>The Self-Paced Course,  Past and Present</vt:lpstr>
      <vt:lpstr>Crosscurrents in the Making of  Online Course Design</vt:lpstr>
      <vt:lpstr>Customs and Questions</vt:lpstr>
      <vt:lpstr>De-regulated Space, Re-regulated Time</vt:lpstr>
      <vt:lpstr>Online Course Design for  Self-Paced Learning</vt:lpstr>
      <vt:lpstr>Conditions of Self-Paced  Online Learning </vt:lpstr>
      <vt:lpstr>Teaching with Technology  and Against It</vt:lpstr>
      <vt:lpstr>“On the Lookout”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for the Self-Paced Online Course</dc:title>
  <dc:creator>weiland</dc:creator>
  <cp:lastModifiedBy>weiland</cp:lastModifiedBy>
  <cp:revision>15</cp:revision>
  <dcterms:created xsi:type="dcterms:W3CDTF">2012-01-27T03:39:05Z</dcterms:created>
  <dcterms:modified xsi:type="dcterms:W3CDTF">2012-02-01T02:54:37Z</dcterms:modified>
</cp:coreProperties>
</file>