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2" r:id="rId1"/>
  </p:sldMasterIdLst>
  <p:notesMasterIdLst>
    <p:notesMasterId r:id="rId47"/>
  </p:notesMasterIdLst>
  <p:handoutMasterIdLst>
    <p:handoutMasterId r:id="rId48"/>
  </p:handoutMasterIdLst>
  <p:sldIdLst>
    <p:sldId id="1214" r:id="rId2"/>
    <p:sldId id="1232" r:id="rId3"/>
    <p:sldId id="1310" r:id="rId4"/>
    <p:sldId id="1298" r:id="rId5"/>
    <p:sldId id="1301" r:id="rId6"/>
    <p:sldId id="1224" r:id="rId7"/>
    <p:sldId id="1253" r:id="rId8"/>
    <p:sldId id="1303" r:id="rId9"/>
    <p:sldId id="1329" r:id="rId10"/>
    <p:sldId id="1330" r:id="rId11"/>
    <p:sldId id="1273" r:id="rId12"/>
    <p:sldId id="1327" r:id="rId13"/>
    <p:sldId id="1336" r:id="rId14"/>
    <p:sldId id="1328" r:id="rId15"/>
    <p:sldId id="1276" r:id="rId16"/>
    <p:sldId id="1322" r:id="rId17"/>
    <p:sldId id="1266" r:id="rId18"/>
    <p:sldId id="1271" r:id="rId19"/>
    <p:sldId id="1270" r:id="rId20"/>
    <p:sldId id="1272" r:id="rId21"/>
    <p:sldId id="1331" r:id="rId22"/>
    <p:sldId id="1318" r:id="rId23"/>
    <p:sldId id="1304" r:id="rId24"/>
    <p:sldId id="1291" r:id="rId25"/>
    <p:sldId id="1337" r:id="rId26"/>
    <p:sldId id="1321" r:id="rId27"/>
    <p:sldId id="1319" r:id="rId28"/>
    <p:sldId id="1307" r:id="rId29"/>
    <p:sldId id="1332" r:id="rId30"/>
    <p:sldId id="1293" r:id="rId31"/>
    <p:sldId id="1294" r:id="rId32"/>
    <p:sldId id="1295" r:id="rId33"/>
    <p:sldId id="1296" r:id="rId34"/>
    <p:sldId id="1339" r:id="rId35"/>
    <p:sldId id="1305" r:id="rId36"/>
    <p:sldId id="1311" r:id="rId37"/>
    <p:sldId id="1180" r:id="rId38"/>
    <p:sldId id="1312" r:id="rId39"/>
    <p:sldId id="1306" r:id="rId40"/>
    <p:sldId id="1325" r:id="rId41"/>
    <p:sldId id="1340" r:id="rId42"/>
    <p:sldId id="1279" r:id="rId43"/>
    <p:sldId id="1341" r:id="rId44"/>
    <p:sldId id="1326" r:id="rId45"/>
    <p:sldId id="1342" r:id="rId46"/>
  </p:sldIdLst>
  <p:sldSz cx="9144000" cy="6858000" type="screen4x3"/>
  <p:notesSz cx="6669088" cy="9775825"/>
  <p:defaultTextStyle>
    <a:defPPr>
      <a:defRPr lang="en-US"/>
    </a:defPPr>
    <a:lvl1pPr algn="l" rtl="0" fontAlgn="base">
      <a:spcBef>
        <a:spcPct val="0"/>
      </a:spcBef>
      <a:spcAft>
        <a:spcPct val="0"/>
      </a:spcAft>
      <a:defRPr sz="1400" kern="1200">
        <a:solidFill>
          <a:schemeClr val="tx1"/>
        </a:solidFill>
        <a:latin typeface="Arial" charset="0"/>
        <a:ea typeface="+mn-ea"/>
        <a:cs typeface="+mn-cs"/>
      </a:defRPr>
    </a:lvl1pPr>
    <a:lvl2pPr marL="457200" algn="l" rtl="0" fontAlgn="base">
      <a:spcBef>
        <a:spcPct val="0"/>
      </a:spcBef>
      <a:spcAft>
        <a:spcPct val="0"/>
      </a:spcAft>
      <a:defRPr sz="1400" kern="1200">
        <a:solidFill>
          <a:schemeClr val="tx1"/>
        </a:solidFill>
        <a:latin typeface="Arial" charset="0"/>
        <a:ea typeface="+mn-ea"/>
        <a:cs typeface="+mn-cs"/>
      </a:defRPr>
    </a:lvl2pPr>
    <a:lvl3pPr marL="914400" algn="l" rtl="0" fontAlgn="base">
      <a:spcBef>
        <a:spcPct val="0"/>
      </a:spcBef>
      <a:spcAft>
        <a:spcPct val="0"/>
      </a:spcAft>
      <a:defRPr sz="1400" kern="1200">
        <a:solidFill>
          <a:schemeClr val="tx1"/>
        </a:solidFill>
        <a:latin typeface="Arial" charset="0"/>
        <a:ea typeface="+mn-ea"/>
        <a:cs typeface="+mn-cs"/>
      </a:defRPr>
    </a:lvl3pPr>
    <a:lvl4pPr marL="1371600" algn="l" rtl="0" fontAlgn="base">
      <a:spcBef>
        <a:spcPct val="0"/>
      </a:spcBef>
      <a:spcAft>
        <a:spcPct val="0"/>
      </a:spcAft>
      <a:defRPr sz="1400" kern="1200">
        <a:solidFill>
          <a:schemeClr val="tx1"/>
        </a:solidFill>
        <a:latin typeface="Arial" charset="0"/>
        <a:ea typeface="+mn-ea"/>
        <a:cs typeface="+mn-cs"/>
      </a:defRPr>
    </a:lvl4pPr>
    <a:lvl5pPr marL="1828800" algn="l" rtl="0" fontAlgn="base">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C0"/>
    <a:srgbClr val="376AA3"/>
    <a:srgbClr val="3333FF"/>
    <a:srgbClr val="FF6600"/>
    <a:srgbClr val="99FF99"/>
    <a:srgbClr val="CCCCFF"/>
    <a:srgbClr val="FFFFFF"/>
    <a:srgbClr val="808080"/>
    <a:srgbClr val="FF9999"/>
    <a:srgbClr val="66FFFF"/>
  </p:clrMru>
</p:presentationPr>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2988" autoAdjust="0"/>
    <p:restoredTop sz="67775" autoAdjust="0"/>
  </p:normalViewPr>
  <p:slideViewPr>
    <p:cSldViewPr snapToGrid="0">
      <p:cViewPr varScale="1">
        <p:scale>
          <a:sx n="82" d="100"/>
          <a:sy n="82" d="100"/>
        </p:scale>
        <p:origin x="-540" y="-48"/>
      </p:cViewPr>
      <p:guideLst>
        <p:guide orient="horz" pos="2160"/>
        <p:guide pos="2880"/>
      </p:guideLst>
    </p:cSldViewPr>
  </p:slideViewPr>
  <p:notesTextViewPr>
    <p:cViewPr>
      <p:scale>
        <a:sx n="100" d="100"/>
        <a:sy n="100" d="100"/>
      </p:scale>
      <p:origin x="0" y="0"/>
    </p:cViewPr>
  </p:notesTextViewPr>
  <p:sorterViewPr>
    <p:cViewPr>
      <p:scale>
        <a:sx n="60" d="100"/>
        <a:sy n="60" d="100"/>
      </p:scale>
      <p:origin x="0" y="0"/>
    </p:cViewPr>
  </p:sorterViewPr>
  <p:notesViewPr>
    <p:cSldViewPr snapToGrid="0">
      <p:cViewPr varScale="1">
        <p:scale>
          <a:sx n="66" d="100"/>
          <a:sy n="66" d="100"/>
        </p:scale>
        <p:origin x="0" y="0"/>
      </p:cViewPr>
      <p:guideLst/>
    </p:cSldViewPr>
  </p:notesViewPr>
  <p:gridSpacing cx="36868100" cy="368681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1" y="1"/>
            <a:ext cx="2889938" cy="488791"/>
          </a:xfrm>
          <a:prstGeom prst="rect">
            <a:avLst/>
          </a:prstGeom>
          <a:noFill/>
          <a:ln w="9525">
            <a:noFill/>
            <a:miter lim="800000"/>
            <a:headEnd/>
            <a:tailEnd/>
          </a:ln>
          <a:effectLst/>
        </p:spPr>
        <p:txBody>
          <a:bodyPr vert="horz" wrap="square" lIns="89794" tIns="44897" rIns="89794" bIns="44897" numCol="1" anchor="t" anchorCtr="0" compatLnSpc="1">
            <a:prstTxWarp prst="textNoShape">
              <a:avLst/>
            </a:prstTxWarp>
          </a:bodyPr>
          <a:lstStyle>
            <a:lvl1pPr>
              <a:defRPr sz="1200">
                <a:latin typeface="Arial" charset="0"/>
              </a:defRPr>
            </a:lvl1pPr>
          </a:lstStyle>
          <a:p>
            <a:pPr>
              <a:defRPr/>
            </a:pPr>
            <a:r>
              <a:rPr lang="en-US"/>
              <a:t>xxxxxxxxxxxxxxx</a:t>
            </a:r>
          </a:p>
        </p:txBody>
      </p:sp>
      <p:sp>
        <p:nvSpPr>
          <p:cNvPr id="51203" name="Rectangle 3"/>
          <p:cNvSpPr>
            <a:spLocks noGrp="1" noChangeArrowheads="1"/>
          </p:cNvSpPr>
          <p:nvPr>
            <p:ph type="dt" sz="quarter" idx="1"/>
          </p:nvPr>
        </p:nvSpPr>
        <p:spPr bwMode="auto">
          <a:xfrm>
            <a:off x="3777607" y="1"/>
            <a:ext cx="2889938" cy="488791"/>
          </a:xfrm>
          <a:prstGeom prst="rect">
            <a:avLst/>
          </a:prstGeom>
          <a:noFill/>
          <a:ln w="9525">
            <a:noFill/>
            <a:miter lim="800000"/>
            <a:headEnd/>
            <a:tailEnd/>
          </a:ln>
          <a:effectLst/>
        </p:spPr>
        <p:txBody>
          <a:bodyPr vert="horz" wrap="square" lIns="89794" tIns="44897" rIns="89794" bIns="44897" numCol="1" anchor="t" anchorCtr="0" compatLnSpc="1">
            <a:prstTxWarp prst="textNoShape">
              <a:avLst/>
            </a:prstTxWarp>
          </a:bodyPr>
          <a:lstStyle>
            <a:lvl1pPr algn="r">
              <a:defRPr sz="1200">
                <a:latin typeface="Arial" charset="0"/>
              </a:defRPr>
            </a:lvl1pPr>
          </a:lstStyle>
          <a:p>
            <a:pPr>
              <a:defRPr/>
            </a:pPr>
            <a:fld id="{BD14CB93-FC8C-41C8-B330-9C4FAFBAADDB}" type="datetime1">
              <a:rPr lang="en-US"/>
              <a:pPr>
                <a:defRPr/>
              </a:pPr>
              <a:t>12/8/2011</a:t>
            </a:fld>
            <a:endParaRPr lang="en-US"/>
          </a:p>
        </p:txBody>
      </p:sp>
      <p:sp>
        <p:nvSpPr>
          <p:cNvPr id="51204" name="Rectangle 4"/>
          <p:cNvSpPr>
            <a:spLocks noGrp="1" noChangeArrowheads="1"/>
          </p:cNvSpPr>
          <p:nvPr>
            <p:ph type="ftr" sz="quarter" idx="2"/>
          </p:nvPr>
        </p:nvSpPr>
        <p:spPr bwMode="auto">
          <a:xfrm>
            <a:off x="1" y="9285338"/>
            <a:ext cx="2889938" cy="488791"/>
          </a:xfrm>
          <a:prstGeom prst="rect">
            <a:avLst/>
          </a:prstGeom>
          <a:noFill/>
          <a:ln w="9525">
            <a:noFill/>
            <a:miter lim="800000"/>
            <a:headEnd/>
            <a:tailEnd/>
          </a:ln>
          <a:effectLst/>
        </p:spPr>
        <p:txBody>
          <a:bodyPr vert="horz" wrap="square" lIns="89794" tIns="44897" rIns="89794" bIns="44897" numCol="1" anchor="b" anchorCtr="0" compatLnSpc="1">
            <a:prstTxWarp prst="textNoShape">
              <a:avLst/>
            </a:prstTxWarp>
          </a:bodyPr>
          <a:lstStyle>
            <a:lvl1pPr>
              <a:defRPr sz="1200">
                <a:latin typeface="Arial" charset="0"/>
              </a:defRPr>
            </a:lvl1pPr>
          </a:lstStyle>
          <a:p>
            <a:pPr>
              <a:defRPr/>
            </a:pPr>
            <a:r>
              <a:rPr lang="en-US"/>
              <a:t>xxxxxxxxxxxxx</a:t>
            </a:r>
          </a:p>
        </p:txBody>
      </p:sp>
      <p:sp>
        <p:nvSpPr>
          <p:cNvPr id="51205" name="Rectangle 5"/>
          <p:cNvSpPr>
            <a:spLocks noGrp="1" noChangeArrowheads="1"/>
          </p:cNvSpPr>
          <p:nvPr>
            <p:ph type="sldNum" sz="quarter" idx="3"/>
          </p:nvPr>
        </p:nvSpPr>
        <p:spPr bwMode="auto">
          <a:xfrm>
            <a:off x="3777607" y="9285338"/>
            <a:ext cx="2889938" cy="488791"/>
          </a:xfrm>
          <a:prstGeom prst="rect">
            <a:avLst/>
          </a:prstGeom>
          <a:noFill/>
          <a:ln w="9525">
            <a:noFill/>
            <a:miter lim="800000"/>
            <a:headEnd/>
            <a:tailEnd/>
          </a:ln>
          <a:effectLst/>
        </p:spPr>
        <p:txBody>
          <a:bodyPr vert="horz" wrap="square" lIns="89794" tIns="44897" rIns="89794" bIns="44897" numCol="1" anchor="b" anchorCtr="0" compatLnSpc="1">
            <a:prstTxWarp prst="textNoShape">
              <a:avLst/>
            </a:prstTxWarp>
          </a:bodyPr>
          <a:lstStyle>
            <a:lvl1pPr algn="r">
              <a:defRPr sz="1200">
                <a:latin typeface="Arial" charset="0"/>
              </a:defRPr>
            </a:lvl1pPr>
          </a:lstStyle>
          <a:p>
            <a:pPr>
              <a:defRPr/>
            </a:pPr>
            <a:fld id="{165DFB8F-795E-4FBB-B5B3-E80405C8AB6C}"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1" y="1"/>
            <a:ext cx="2889938" cy="488791"/>
          </a:xfrm>
          <a:prstGeom prst="rect">
            <a:avLst/>
          </a:prstGeom>
          <a:noFill/>
          <a:ln w="9525">
            <a:noFill/>
            <a:miter lim="800000"/>
            <a:headEnd/>
            <a:tailEnd/>
          </a:ln>
          <a:effectLst/>
        </p:spPr>
        <p:txBody>
          <a:bodyPr vert="horz" wrap="square" lIns="89794" tIns="44897" rIns="89794" bIns="44897" numCol="1" anchor="t" anchorCtr="0" compatLnSpc="1">
            <a:prstTxWarp prst="textNoShape">
              <a:avLst/>
            </a:prstTxWarp>
          </a:bodyPr>
          <a:lstStyle>
            <a:lvl1pPr>
              <a:defRPr sz="1200">
                <a:latin typeface="Arial" charset="0"/>
              </a:defRPr>
            </a:lvl1pPr>
          </a:lstStyle>
          <a:p>
            <a:pPr>
              <a:defRPr/>
            </a:pPr>
            <a:r>
              <a:rPr lang="en-US"/>
              <a:t>xxxxxxxxxxxxxxx</a:t>
            </a:r>
          </a:p>
        </p:txBody>
      </p:sp>
      <p:sp>
        <p:nvSpPr>
          <p:cNvPr id="50179" name="Rectangle 3"/>
          <p:cNvSpPr>
            <a:spLocks noGrp="1" noChangeArrowheads="1"/>
          </p:cNvSpPr>
          <p:nvPr>
            <p:ph type="dt" idx="1"/>
          </p:nvPr>
        </p:nvSpPr>
        <p:spPr bwMode="auto">
          <a:xfrm>
            <a:off x="3777607" y="1"/>
            <a:ext cx="2889938" cy="488791"/>
          </a:xfrm>
          <a:prstGeom prst="rect">
            <a:avLst/>
          </a:prstGeom>
          <a:noFill/>
          <a:ln w="9525">
            <a:noFill/>
            <a:miter lim="800000"/>
            <a:headEnd/>
            <a:tailEnd/>
          </a:ln>
          <a:effectLst/>
        </p:spPr>
        <p:txBody>
          <a:bodyPr vert="horz" wrap="square" lIns="89794" tIns="44897" rIns="89794" bIns="44897" numCol="1" anchor="t" anchorCtr="0" compatLnSpc="1">
            <a:prstTxWarp prst="textNoShape">
              <a:avLst/>
            </a:prstTxWarp>
          </a:bodyPr>
          <a:lstStyle>
            <a:lvl1pPr algn="r">
              <a:defRPr sz="1200">
                <a:latin typeface="Arial" charset="0"/>
              </a:defRPr>
            </a:lvl1pPr>
          </a:lstStyle>
          <a:p>
            <a:pPr>
              <a:defRPr/>
            </a:pPr>
            <a:fld id="{9A85EC97-008E-47A3-A5DF-16733424F0A7}" type="datetime1">
              <a:rPr lang="en-US"/>
              <a:pPr>
                <a:defRPr/>
              </a:pPr>
              <a:t>12/8/2011</a:t>
            </a:fld>
            <a:endParaRPr lang="en-US"/>
          </a:p>
        </p:txBody>
      </p:sp>
      <p:sp>
        <p:nvSpPr>
          <p:cNvPr id="41988" name="Rectangle 4"/>
          <p:cNvSpPr>
            <a:spLocks noGrp="1" noRot="1" noChangeAspect="1" noChangeArrowheads="1" noTextEdit="1"/>
          </p:cNvSpPr>
          <p:nvPr>
            <p:ph type="sldImg" idx="2"/>
          </p:nvPr>
        </p:nvSpPr>
        <p:spPr bwMode="auto">
          <a:xfrm>
            <a:off x="892175" y="733425"/>
            <a:ext cx="4886325" cy="3665538"/>
          </a:xfrm>
          <a:prstGeom prst="rect">
            <a:avLst/>
          </a:prstGeom>
          <a:noFill/>
          <a:ln w="9525">
            <a:solidFill>
              <a:srgbClr val="000000"/>
            </a:solidFill>
            <a:miter lim="800000"/>
            <a:headEnd/>
            <a:tailEnd/>
          </a:ln>
        </p:spPr>
      </p:sp>
      <p:sp>
        <p:nvSpPr>
          <p:cNvPr id="50181" name="Rectangle 5"/>
          <p:cNvSpPr>
            <a:spLocks noGrp="1" noChangeArrowheads="1"/>
          </p:cNvSpPr>
          <p:nvPr>
            <p:ph type="body" sz="quarter" idx="3"/>
          </p:nvPr>
        </p:nvSpPr>
        <p:spPr bwMode="auto">
          <a:xfrm>
            <a:off x="666909" y="4643517"/>
            <a:ext cx="5335270" cy="4399121"/>
          </a:xfrm>
          <a:prstGeom prst="rect">
            <a:avLst/>
          </a:prstGeom>
          <a:noFill/>
          <a:ln w="9525">
            <a:noFill/>
            <a:miter lim="800000"/>
            <a:headEnd/>
            <a:tailEnd/>
          </a:ln>
          <a:effectLst/>
        </p:spPr>
        <p:txBody>
          <a:bodyPr vert="horz" wrap="square" lIns="89794" tIns="44897" rIns="89794" bIns="44897" numCol="1" anchor="t" anchorCtr="0" compatLnSpc="1">
            <a:prstTxWarp prst="textNoShape">
              <a:avLst/>
            </a:prstTxWarp>
          </a:bodyPr>
          <a:lstStyle/>
          <a:p>
            <a:pPr lvl="0"/>
            <a:r>
              <a:rPr lang="en-US" noProof="0" smtClean="0"/>
              <a:t>Click to edit Master title style</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0182" name="Rectangle 6"/>
          <p:cNvSpPr>
            <a:spLocks noGrp="1" noChangeArrowheads="1"/>
          </p:cNvSpPr>
          <p:nvPr>
            <p:ph type="ftr" sz="quarter" idx="4"/>
          </p:nvPr>
        </p:nvSpPr>
        <p:spPr bwMode="auto">
          <a:xfrm>
            <a:off x="1" y="9285338"/>
            <a:ext cx="2889938" cy="488791"/>
          </a:xfrm>
          <a:prstGeom prst="rect">
            <a:avLst/>
          </a:prstGeom>
          <a:noFill/>
          <a:ln w="9525">
            <a:noFill/>
            <a:miter lim="800000"/>
            <a:headEnd/>
            <a:tailEnd/>
          </a:ln>
          <a:effectLst/>
        </p:spPr>
        <p:txBody>
          <a:bodyPr vert="horz" wrap="square" lIns="89794" tIns="44897" rIns="89794" bIns="44897" numCol="1" anchor="b" anchorCtr="0" compatLnSpc="1">
            <a:prstTxWarp prst="textNoShape">
              <a:avLst/>
            </a:prstTxWarp>
          </a:bodyPr>
          <a:lstStyle>
            <a:lvl1pPr>
              <a:defRPr sz="1200">
                <a:latin typeface="Arial" charset="0"/>
              </a:defRPr>
            </a:lvl1pPr>
          </a:lstStyle>
          <a:p>
            <a:pPr>
              <a:defRPr/>
            </a:pPr>
            <a:r>
              <a:rPr lang="en-US"/>
              <a:t>xxxxxxxxxxxxx</a:t>
            </a:r>
          </a:p>
        </p:txBody>
      </p:sp>
      <p:sp>
        <p:nvSpPr>
          <p:cNvPr id="50183" name="Rectangle 7"/>
          <p:cNvSpPr>
            <a:spLocks noGrp="1" noChangeArrowheads="1"/>
          </p:cNvSpPr>
          <p:nvPr>
            <p:ph type="sldNum" sz="quarter" idx="5"/>
          </p:nvPr>
        </p:nvSpPr>
        <p:spPr bwMode="auto">
          <a:xfrm>
            <a:off x="3777607" y="9285338"/>
            <a:ext cx="2889938" cy="488791"/>
          </a:xfrm>
          <a:prstGeom prst="rect">
            <a:avLst/>
          </a:prstGeom>
          <a:noFill/>
          <a:ln w="9525">
            <a:noFill/>
            <a:miter lim="800000"/>
            <a:headEnd/>
            <a:tailEnd/>
          </a:ln>
          <a:effectLst/>
        </p:spPr>
        <p:txBody>
          <a:bodyPr vert="horz" wrap="square" lIns="89794" tIns="44897" rIns="89794" bIns="44897" numCol="1" anchor="b" anchorCtr="0" compatLnSpc="1">
            <a:prstTxWarp prst="textNoShape">
              <a:avLst/>
            </a:prstTxWarp>
          </a:bodyPr>
          <a:lstStyle>
            <a:lvl1pPr algn="r">
              <a:defRPr sz="1200">
                <a:latin typeface="Arial" charset="0"/>
              </a:defRPr>
            </a:lvl1pPr>
          </a:lstStyle>
          <a:p>
            <a:pPr>
              <a:defRPr/>
            </a:pPr>
            <a:fld id="{0CAE410F-D06A-4834-8003-10577517DEBC}" type="slidenum">
              <a:rPr lang="en-US"/>
              <a:pPr>
                <a:defRPr/>
              </a:pPr>
              <a:t>‹#›</a:t>
            </a:fld>
            <a:endParaRPr lang="en-US"/>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endParaRPr lang="nl-NL" dirty="0"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dirty="0"/>
          </a:p>
        </p:txBody>
      </p:sp>
      <p:sp>
        <p:nvSpPr>
          <p:cNvPr id="4" name="Slide Number Placeholder 3"/>
          <p:cNvSpPr>
            <a:spLocks noGrp="1"/>
          </p:cNvSpPr>
          <p:nvPr>
            <p:ph type="sldNum" sz="quarter" idx="10"/>
          </p:nvPr>
        </p:nvSpPr>
        <p:spPr/>
        <p:txBody>
          <a:bodyPr/>
          <a:lstStyle/>
          <a:p>
            <a:pPr>
              <a:defRPr/>
            </a:pPr>
            <a:fld id="{7C459282-F5B0-4DBD-93FD-F338DC0EFB5F}" type="slidenum">
              <a:rPr lang="en-US" smtClean="0"/>
              <a:pPr>
                <a:defRPr/>
              </a:pPr>
              <a:t>21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76DE4A-ECDA-48E7-8374-40F8AFFA1029}" type="slidenum">
              <a:rPr lang="en-US"/>
              <a:pPr/>
              <a:t>24</a:t>
            </a:fld>
            <a:endParaRPr lang="en-US"/>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dirty="0"/>
          </a:p>
        </p:txBody>
      </p:sp>
      <p:sp>
        <p:nvSpPr>
          <p:cNvPr id="4" name="Header Placeholder 3"/>
          <p:cNvSpPr>
            <a:spLocks noGrp="1"/>
          </p:cNvSpPr>
          <p:nvPr>
            <p:ph type="hdr" sz="quarter" idx="10"/>
          </p:nvPr>
        </p:nvSpPr>
        <p:spPr/>
        <p:txBody>
          <a:bodyPr/>
          <a:lstStyle/>
          <a:p>
            <a:pPr>
              <a:defRPr/>
            </a:pPr>
            <a:r>
              <a:rPr lang="en-US" smtClean="0"/>
              <a:t>xxxxxxxxxxxxxxx</a:t>
            </a:r>
            <a:endParaRPr lang="en-US"/>
          </a:p>
        </p:txBody>
      </p:sp>
      <p:sp>
        <p:nvSpPr>
          <p:cNvPr id="5" name="Date Placeholder 4"/>
          <p:cNvSpPr>
            <a:spLocks noGrp="1"/>
          </p:cNvSpPr>
          <p:nvPr>
            <p:ph type="dt" idx="11"/>
          </p:nvPr>
        </p:nvSpPr>
        <p:spPr/>
        <p:txBody>
          <a:bodyPr/>
          <a:lstStyle/>
          <a:p>
            <a:pPr>
              <a:defRPr/>
            </a:pPr>
            <a:fld id="{9A85EC97-008E-47A3-A5DF-16733424F0A7}" type="datetime1">
              <a:rPr lang="en-US" smtClean="0"/>
              <a:pPr>
                <a:defRPr/>
              </a:pPr>
              <a:t>12/8/2011</a:t>
            </a:fld>
            <a:endParaRPr lang="en-US"/>
          </a:p>
        </p:txBody>
      </p:sp>
      <p:sp>
        <p:nvSpPr>
          <p:cNvPr id="6" name="Footer Placeholder 5"/>
          <p:cNvSpPr>
            <a:spLocks noGrp="1"/>
          </p:cNvSpPr>
          <p:nvPr>
            <p:ph type="ftr" sz="quarter" idx="12"/>
          </p:nvPr>
        </p:nvSpPr>
        <p:spPr/>
        <p:txBody>
          <a:bodyPr/>
          <a:lstStyle/>
          <a:p>
            <a:pPr>
              <a:defRPr/>
            </a:pPr>
            <a:r>
              <a:rPr lang="en-US" smtClean="0"/>
              <a:t>xxxxxxxxxxxxx</a:t>
            </a:r>
            <a:endParaRPr lang="en-US"/>
          </a:p>
        </p:txBody>
      </p:sp>
      <p:sp>
        <p:nvSpPr>
          <p:cNvPr id="7" name="Slide Number Placeholder 6"/>
          <p:cNvSpPr>
            <a:spLocks noGrp="1"/>
          </p:cNvSpPr>
          <p:nvPr>
            <p:ph type="sldNum" sz="quarter" idx="13"/>
          </p:nvPr>
        </p:nvSpPr>
        <p:spPr/>
        <p:txBody>
          <a:bodyPr/>
          <a:lstStyle/>
          <a:p>
            <a:pPr>
              <a:defRPr/>
            </a:pPr>
            <a:fld id="{0CAE410F-D06A-4834-8003-10577517DEBC}" type="slidenum">
              <a:rPr lang="en-US" smtClean="0"/>
              <a:pPr>
                <a:defRPr/>
              </a:pPr>
              <a:t>28</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dirty="0"/>
          </a:p>
        </p:txBody>
      </p:sp>
      <p:sp>
        <p:nvSpPr>
          <p:cNvPr id="4" name="Header Placeholder 3"/>
          <p:cNvSpPr>
            <a:spLocks noGrp="1"/>
          </p:cNvSpPr>
          <p:nvPr>
            <p:ph type="hdr" sz="quarter" idx="10"/>
          </p:nvPr>
        </p:nvSpPr>
        <p:spPr/>
        <p:txBody>
          <a:bodyPr/>
          <a:lstStyle/>
          <a:p>
            <a:pPr>
              <a:defRPr/>
            </a:pPr>
            <a:r>
              <a:rPr lang="en-US" smtClean="0"/>
              <a:t>xxxxxxxxxxxxxxx</a:t>
            </a:r>
            <a:endParaRPr lang="en-US"/>
          </a:p>
        </p:txBody>
      </p:sp>
      <p:sp>
        <p:nvSpPr>
          <p:cNvPr id="5" name="Date Placeholder 4"/>
          <p:cNvSpPr>
            <a:spLocks noGrp="1"/>
          </p:cNvSpPr>
          <p:nvPr>
            <p:ph type="dt" idx="11"/>
          </p:nvPr>
        </p:nvSpPr>
        <p:spPr/>
        <p:txBody>
          <a:bodyPr/>
          <a:lstStyle/>
          <a:p>
            <a:pPr>
              <a:defRPr/>
            </a:pPr>
            <a:fld id="{9A85EC97-008E-47A3-A5DF-16733424F0A7}" type="datetime1">
              <a:rPr lang="en-US" smtClean="0"/>
              <a:pPr>
                <a:defRPr/>
              </a:pPr>
              <a:t>12/8/2011</a:t>
            </a:fld>
            <a:endParaRPr lang="en-US"/>
          </a:p>
        </p:txBody>
      </p:sp>
      <p:sp>
        <p:nvSpPr>
          <p:cNvPr id="6" name="Footer Placeholder 5"/>
          <p:cNvSpPr>
            <a:spLocks noGrp="1"/>
          </p:cNvSpPr>
          <p:nvPr>
            <p:ph type="ftr" sz="quarter" idx="12"/>
          </p:nvPr>
        </p:nvSpPr>
        <p:spPr/>
        <p:txBody>
          <a:bodyPr/>
          <a:lstStyle/>
          <a:p>
            <a:pPr>
              <a:defRPr/>
            </a:pPr>
            <a:r>
              <a:rPr lang="en-US" smtClean="0"/>
              <a:t>xxxxxxxxxxxxx</a:t>
            </a:r>
            <a:endParaRPr lang="en-US"/>
          </a:p>
        </p:txBody>
      </p:sp>
      <p:sp>
        <p:nvSpPr>
          <p:cNvPr id="7" name="Slide Number Placeholder 6"/>
          <p:cNvSpPr>
            <a:spLocks noGrp="1"/>
          </p:cNvSpPr>
          <p:nvPr>
            <p:ph type="sldNum" sz="quarter" idx="13"/>
          </p:nvPr>
        </p:nvSpPr>
        <p:spPr/>
        <p:txBody>
          <a:bodyPr/>
          <a:lstStyle/>
          <a:p>
            <a:pPr>
              <a:defRPr/>
            </a:pPr>
            <a:fld id="{0CAE410F-D06A-4834-8003-10577517DEBC}" type="slidenum">
              <a:rPr lang="en-US" smtClean="0"/>
              <a:pPr>
                <a:defRPr/>
              </a:pPr>
              <a:t>30</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nl-NL" dirty="0" smtClean="0"/>
              <a:t>The ADDIE model</a:t>
            </a:r>
            <a:endParaRPr lang="nl-NL" dirty="0"/>
          </a:p>
        </p:txBody>
      </p:sp>
      <p:sp>
        <p:nvSpPr>
          <p:cNvPr id="4" name="Header Placeholder 3"/>
          <p:cNvSpPr>
            <a:spLocks noGrp="1"/>
          </p:cNvSpPr>
          <p:nvPr>
            <p:ph type="hdr" sz="quarter" idx="10"/>
          </p:nvPr>
        </p:nvSpPr>
        <p:spPr/>
        <p:txBody>
          <a:bodyPr/>
          <a:lstStyle/>
          <a:p>
            <a:pPr>
              <a:defRPr/>
            </a:pPr>
            <a:r>
              <a:rPr lang="en-US" smtClean="0"/>
              <a:t>xxxxxxxxxxxxxxx</a:t>
            </a:r>
            <a:endParaRPr lang="en-US"/>
          </a:p>
        </p:txBody>
      </p:sp>
      <p:sp>
        <p:nvSpPr>
          <p:cNvPr id="5" name="Date Placeholder 4"/>
          <p:cNvSpPr>
            <a:spLocks noGrp="1"/>
          </p:cNvSpPr>
          <p:nvPr>
            <p:ph type="dt" idx="11"/>
          </p:nvPr>
        </p:nvSpPr>
        <p:spPr/>
        <p:txBody>
          <a:bodyPr/>
          <a:lstStyle/>
          <a:p>
            <a:pPr>
              <a:defRPr/>
            </a:pPr>
            <a:fld id="{9A85EC97-008E-47A3-A5DF-16733424F0A7}" type="datetime1">
              <a:rPr lang="en-US" smtClean="0"/>
              <a:pPr>
                <a:defRPr/>
              </a:pPr>
              <a:t>12/8/2011</a:t>
            </a:fld>
            <a:endParaRPr lang="en-US"/>
          </a:p>
        </p:txBody>
      </p:sp>
      <p:sp>
        <p:nvSpPr>
          <p:cNvPr id="6" name="Footer Placeholder 5"/>
          <p:cNvSpPr>
            <a:spLocks noGrp="1"/>
          </p:cNvSpPr>
          <p:nvPr>
            <p:ph type="ftr" sz="quarter" idx="12"/>
          </p:nvPr>
        </p:nvSpPr>
        <p:spPr/>
        <p:txBody>
          <a:bodyPr/>
          <a:lstStyle/>
          <a:p>
            <a:pPr>
              <a:defRPr/>
            </a:pPr>
            <a:r>
              <a:rPr lang="en-US" smtClean="0"/>
              <a:t>xxxxxxxxxxxxx</a:t>
            </a:r>
            <a:endParaRPr lang="en-US"/>
          </a:p>
        </p:txBody>
      </p:sp>
      <p:sp>
        <p:nvSpPr>
          <p:cNvPr id="7" name="Slide Number Placeholder 6"/>
          <p:cNvSpPr>
            <a:spLocks noGrp="1"/>
          </p:cNvSpPr>
          <p:nvPr>
            <p:ph type="sldNum" sz="quarter" idx="13"/>
          </p:nvPr>
        </p:nvSpPr>
        <p:spPr/>
        <p:txBody>
          <a:bodyPr/>
          <a:lstStyle/>
          <a:p>
            <a:pPr>
              <a:defRPr/>
            </a:pPr>
            <a:fld id="{0CAE410F-D06A-4834-8003-10577517DEBC}" type="slidenum">
              <a:rPr lang="en-US" smtClean="0"/>
              <a:pPr>
                <a:defRPr/>
              </a:pPr>
              <a:t>33</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76DE4A-ECDA-48E7-8374-40F8AFFA1029}" type="slidenum">
              <a:rPr lang="en-US"/>
              <a:pPr/>
              <a:t>35</a:t>
            </a:fld>
            <a:endParaRPr lang="en-US"/>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endParaRPr lang="nl-NL" dirty="0"/>
          </a:p>
        </p:txBody>
      </p:sp>
      <p:sp>
        <p:nvSpPr>
          <p:cNvPr id="4" name="Header Placeholder 3"/>
          <p:cNvSpPr>
            <a:spLocks noGrp="1"/>
          </p:cNvSpPr>
          <p:nvPr>
            <p:ph type="hdr" sz="quarter" idx="10"/>
          </p:nvPr>
        </p:nvSpPr>
        <p:spPr/>
        <p:txBody>
          <a:bodyPr/>
          <a:lstStyle/>
          <a:p>
            <a:pPr>
              <a:defRPr/>
            </a:pPr>
            <a:r>
              <a:rPr lang="en-US" smtClean="0"/>
              <a:t>xxxxxxxxxxxxxxx</a:t>
            </a:r>
            <a:endParaRPr lang="en-US"/>
          </a:p>
        </p:txBody>
      </p:sp>
      <p:sp>
        <p:nvSpPr>
          <p:cNvPr id="5" name="Date Placeholder 4"/>
          <p:cNvSpPr>
            <a:spLocks noGrp="1"/>
          </p:cNvSpPr>
          <p:nvPr>
            <p:ph type="dt" idx="11"/>
          </p:nvPr>
        </p:nvSpPr>
        <p:spPr/>
        <p:txBody>
          <a:bodyPr/>
          <a:lstStyle/>
          <a:p>
            <a:pPr>
              <a:defRPr/>
            </a:pPr>
            <a:fld id="{9A85EC97-008E-47A3-A5DF-16733424F0A7}" type="datetime1">
              <a:rPr lang="en-US" smtClean="0"/>
              <a:pPr>
                <a:defRPr/>
              </a:pPr>
              <a:t>12/8/2011</a:t>
            </a:fld>
            <a:endParaRPr lang="en-US"/>
          </a:p>
        </p:txBody>
      </p:sp>
      <p:sp>
        <p:nvSpPr>
          <p:cNvPr id="6" name="Footer Placeholder 5"/>
          <p:cNvSpPr>
            <a:spLocks noGrp="1"/>
          </p:cNvSpPr>
          <p:nvPr>
            <p:ph type="ftr" sz="quarter" idx="12"/>
          </p:nvPr>
        </p:nvSpPr>
        <p:spPr/>
        <p:txBody>
          <a:bodyPr/>
          <a:lstStyle/>
          <a:p>
            <a:pPr>
              <a:defRPr/>
            </a:pPr>
            <a:r>
              <a:rPr lang="en-US" smtClean="0"/>
              <a:t>xxxxxxxxxxxxx</a:t>
            </a:r>
            <a:endParaRPr lang="en-US"/>
          </a:p>
        </p:txBody>
      </p:sp>
      <p:sp>
        <p:nvSpPr>
          <p:cNvPr id="7" name="Slide Number Placeholder 6"/>
          <p:cNvSpPr>
            <a:spLocks noGrp="1"/>
          </p:cNvSpPr>
          <p:nvPr>
            <p:ph type="sldNum" sz="quarter" idx="13"/>
          </p:nvPr>
        </p:nvSpPr>
        <p:spPr/>
        <p:txBody>
          <a:bodyPr/>
          <a:lstStyle/>
          <a:p>
            <a:pPr>
              <a:defRPr/>
            </a:pPr>
            <a:fld id="{0CAE410F-D06A-4834-8003-10577517DEBC}" type="slidenum">
              <a:rPr lang="en-US" smtClean="0"/>
              <a:pPr>
                <a:defRPr/>
              </a:pPr>
              <a:t>37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dirty="0"/>
          </a:p>
        </p:txBody>
      </p:sp>
      <p:sp>
        <p:nvSpPr>
          <p:cNvPr id="4" name="Header Placeholder 3"/>
          <p:cNvSpPr>
            <a:spLocks noGrp="1"/>
          </p:cNvSpPr>
          <p:nvPr>
            <p:ph type="hdr" sz="quarter" idx="10"/>
          </p:nvPr>
        </p:nvSpPr>
        <p:spPr/>
        <p:txBody>
          <a:bodyPr/>
          <a:lstStyle/>
          <a:p>
            <a:pPr>
              <a:defRPr/>
            </a:pPr>
            <a:r>
              <a:rPr lang="en-US" smtClean="0"/>
              <a:t>xxxxxxxxxxxxxxx</a:t>
            </a:r>
            <a:endParaRPr lang="en-US"/>
          </a:p>
        </p:txBody>
      </p:sp>
      <p:sp>
        <p:nvSpPr>
          <p:cNvPr id="5" name="Date Placeholder 4"/>
          <p:cNvSpPr>
            <a:spLocks noGrp="1"/>
          </p:cNvSpPr>
          <p:nvPr>
            <p:ph type="dt" idx="11"/>
          </p:nvPr>
        </p:nvSpPr>
        <p:spPr/>
        <p:txBody>
          <a:bodyPr/>
          <a:lstStyle/>
          <a:p>
            <a:pPr>
              <a:defRPr/>
            </a:pPr>
            <a:fld id="{9A85EC97-008E-47A3-A5DF-16733424F0A7}" type="datetime1">
              <a:rPr lang="en-US" smtClean="0"/>
              <a:pPr>
                <a:defRPr/>
              </a:pPr>
              <a:t>12/8/2011</a:t>
            </a:fld>
            <a:endParaRPr lang="en-US"/>
          </a:p>
        </p:txBody>
      </p:sp>
      <p:sp>
        <p:nvSpPr>
          <p:cNvPr id="6" name="Footer Placeholder 5"/>
          <p:cNvSpPr>
            <a:spLocks noGrp="1"/>
          </p:cNvSpPr>
          <p:nvPr>
            <p:ph type="ftr" sz="quarter" idx="12"/>
          </p:nvPr>
        </p:nvSpPr>
        <p:spPr/>
        <p:txBody>
          <a:bodyPr/>
          <a:lstStyle/>
          <a:p>
            <a:pPr>
              <a:defRPr/>
            </a:pPr>
            <a:r>
              <a:rPr lang="en-US" smtClean="0"/>
              <a:t>xxxxxxxxxxxxx</a:t>
            </a:r>
            <a:endParaRPr lang="en-US"/>
          </a:p>
        </p:txBody>
      </p:sp>
      <p:sp>
        <p:nvSpPr>
          <p:cNvPr id="7" name="Slide Number Placeholder 6"/>
          <p:cNvSpPr>
            <a:spLocks noGrp="1"/>
          </p:cNvSpPr>
          <p:nvPr>
            <p:ph type="sldNum" sz="quarter" idx="13"/>
          </p:nvPr>
        </p:nvSpPr>
        <p:spPr/>
        <p:txBody>
          <a:bodyPr/>
          <a:lstStyle/>
          <a:p>
            <a:pPr>
              <a:defRPr/>
            </a:pPr>
            <a:fld id="{0CAE410F-D06A-4834-8003-10577517DEBC}" type="slidenum">
              <a:rPr lang="en-US" smtClean="0"/>
              <a:pPr>
                <a:defRPr/>
              </a:pPr>
              <a:t>39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dirty="0"/>
          </a:p>
        </p:txBody>
      </p:sp>
      <p:sp>
        <p:nvSpPr>
          <p:cNvPr id="4" name="Slide Number Placeholder 3"/>
          <p:cNvSpPr>
            <a:spLocks noGrp="1"/>
          </p:cNvSpPr>
          <p:nvPr>
            <p:ph type="sldNum" sz="quarter" idx="10"/>
          </p:nvPr>
        </p:nvSpPr>
        <p:spPr/>
        <p:txBody>
          <a:bodyPr/>
          <a:lstStyle/>
          <a:p>
            <a:pPr>
              <a:defRPr/>
            </a:pPr>
            <a:fld id="{7C459282-F5B0-4DBD-93FD-F338DC0EFB5F}" type="slidenum">
              <a:rPr lang="en-US" smtClean="0"/>
              <a:pPr>
                <a:defRPr/>
              </a:pPr>
              <a:t>44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dirty="0"/>
          </a:p>
        </p:txBody>
      </p:sp>
      <p:sp>
        <p:nvSpPr>
          <p:cNvPr id="4" name="Header Placeholder 3"/>
          <p:cNvSpPr>
            <a:spLocks noGrp="1"/>
          </p:cNvSpPr>
          <p:nvPr>
            <p:ph type="hdr" sz="quarter" idx="10"/>
          </p:nvPr>
        </p:nvSpPr>
        <p:spPr/>
        <p:txBody>
          <a:bodyPr/>
          <a:lstStyle/>
          <a:p>
            <a:pPr>
              <a:defRPr/>
            </a:pPr>
            <a:r>
              <a:rPr lang="en-US" smtClean="0"/>
              <a:t>xxxxxxxxxxxxxxx</a:t>
            </a:r>
            <a:endParaRPr lang="en-US"/>
          </a:p>
        </p:txBody>
      </p:sp>
      <p:sp>
        <p:nvSpPr>
          <p:cNvPr id="5" name="Date Placeholder 4"/>
          <p:cNvSpPr>
            <a:spLocks noGrp="1"/>
          </p:cNvSpPr>
          <p:nvPr>
            <p:ph type="dt" idx="11"/>
          </p:nvPr>
        </p:nvSpPr>
        <p:spPr/>
        <p:txBody>
          <a:bodyPr/>
          <a:lstStyle/>
          <a:p>
            <a:pPr>
              <a:defRPr/>
            </a:pPr>
            <a:fld id="{9A85EC97-008E-47A3-A5DF-16733424F0A7}" type="datetime1">
              <a:rPr lang="en-US" smtClean="0"/>
              <a:pPr>
                <a:defRPr/>
              </a:pPr>
              <a:t>12/8/2011</a:t>
            </a:fld>
            <a:endParaRPr lang="en-US"/>
          </a:p>
        </p:txBody>
      </p:sp>
      <p:sp>
        <p:nvSpPr>
          <p:cNvPr id="6" name="Footer Placeholder 5"/>
          <p:cNvSpPr>
            <a:spLocks noGrp="1"/>
          </p:cNvSpPr>
          <p:nvPr>
            <p:ph type="ftr" sz="quarter" idx="12"/>
          </p:nvPr>
        </p:nvSpPr>
        <p:spPr/>
        <p:txBody>
          <a:bodyPr/>
          <a:lstStyle/>
          <a:p>
            <a:pPr>
              <a:defRPr/>
            </a:pPr>
            <a:r>
              <a:rPr lang="en-US" smtClean="0"/>
              <a:t>xxxxxxxxxxxxx</a:t>
            </a:r>
            <a:endParaRPr lang="en-US"/>
          </a:p>
        </p:txBody>
      </p:sp>
      <p:sp>
        <p:nvSpPr>
          <p:cNvPr id="7" name="Slide Number Placeholder 6"/>
          <p:cNvSpPr>
            <a:spLocks noGrp="1"/>
          </p:cNvSpPr>
          <p:nvPr>
            <p:ph type="sldNum" sz="quarter" idx="13"/>
          </p:nvPr>
        </p:nvSpPr>
        <p:spPr/>
        <p:txBody>
          <a:bodyPr/>
          <a:lstStyle/>
          <a:p>
            <a:pPr>
              <a:defRPr/>
            </a:pPr>
            <a:fld id="{0CAE410F-D06A-4834-8003-10577517DEBC}" type="slidenum">
              <a:rPr lang="en-US" smtClean="0"/>
              <a:pPr>
                <a:defRPr/>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xxxxxxxxxxxxxxx</a:t>
            </a:r>
          </a:p>
        </p:txBody>
      </p:sp>
      <p:sp>
        <p:nvSpPr>
          <p:cNvPr id="5" name="Rectangle 3"/>
          <p:cNvSpPr>
            <a:spLocks noGrp="1" noChangeArrowheads="1"/>
          </p:cNvSpPr>
          <p:nvPr>
            <p:ph type="dt" idx="1"/>
          </p:nvPr>
        </p:nvSpPr>
        <p:spPr>
          <a:ln/>
        </p:spPr>
        <p:txBody>
          <a:bodyPr/>
          <a:lstStyle/>
          <a:p>
            <a:fld id="{C92EE4C1-E5EA-417C-9775-FE343760D68F}" type="datetime1">
              <a:rPr lang="en-US"/>
              <a:pPr/>
              <a:t>12/8/2011</a:t>
            </a:fld>
            <a:endParaRPr lang="en-US"/>
          </a:p>
        </p:txBody>
      </p:sp>
      <p:sp>
        <p:nvSpPr>
          <p:cNvPr id="6" name="Rectangle 6"/>
          <p:cNvSpPr>
            <a:spLocks noGrp="1" noChangeArrowheads="1"/>
          </p:cNvSpPr>
          <p:nvPr>
            <p:ph type="ftr" sz="quarter" idx="4"/>
          </p:nvPr>
        </p:nvSpPr>
        <p:spPr>
          <a:ln/>
        </p:spPr>
        <p:txBody>
          <a:bodyPr/>
          <a:lstStyle/>
          <a:p>
            <a:r>
              <a:rPr lang="en-US"/>
              <a:t>xxxxxxxxxxxxx</a:t>
            </a:r>
          </a:p>
        </p:txBody>
      </p:sp>
      <p:sp>
        <p:nvSpPr>
          <p:cNvPr id="7" name="Rectangle 7"/>
          <p:cNvSpPr>
            <a:spLocks noGrp="1" noChangeArrowheads="1"/>
          </p:cNvSpPr>
          <p:nvPr>
            <p:ph type="sldNum" sz="quarter" idx="5"/>
          </p:nvPr>
        </p:nvSpPr>
        <p:spPr>
          <a:ln/>
        </p:spPr>
        <p:txBody>
          <a:bodyPr/>
          <a:lstStyle/>
          <a:p>
            <a:fld id="{FE3B11CA-8E7F-46FB-A6EB-A9B1B85E5125}" type="slidenum">
              <a:rPr lang="en-US"/>
              <a:pPr/>
              <a:t>6</a:t>
            </a:fld>
            <a:endParaRPr lang="en-US"/>
          </a:p>
        </p:txBody>
      </p:sp>
      <p:sp>
        <p:nvSpPr>
          <p:cNvPr id="475138" name="Rectangle 2"/>
          <p:cNvSpPr>
            <a:spLocks noGrp="1" noRot="1" noChangeAspect="1" noChangeArrowheads="1" noTextEdit="1"/>
          </p:cNvSpPr>
          <p:nvPr>
            <p:ph type="sldImg"/>
          </p:nvPr>
        </p:nvSpPr>
        <p:spPr>
          <a:xfrm>
            <a:off x="892175" y="733425"/>
            <a:ext cx="4886325" cy="3665538"/>
          </a:xfrm>
          <a:ln/>
        </p:spPr>
      </p:sp>
      <p:sp>
        <p:nvSpPr>
          <p:cNvPr id="475139" name="Rectangle 3"/>
          <p:cNvSpPr>
            <a:spLocks noGrp="1" noChangeArrowheads="1"/>
          </p:cNvSpPr>
          <p:nvPr>
            <p:ph type="body" idx="1"/>
          </p:nvPr>
        </p:nvSpPr>
        <p:spPr>
          <a:ln/>
        </p:spPr>
        <p:txBody>
          <a:bodyPr/>
          <a:lstStyle/>
          <a:p>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baseline="0" dirty="0" smtClean="0"/>
          </a:p>
        </p:txBody>
      </p:sp>
      <p:sp>
        <p:nvSpPr>
          <p:cNvPr id="4" name="Header Placeholder 3"/>
          <p:cNvSpPr>
            <a:spLocks noGrp="1"/>
          </p:cNvSpPr>
          <p:nvPr>
            <p:ph type="hdr" sz="quarter" idx="10"/>
          </p:nvPr>
        </p:nvSpPr>
        <p:spPr/>
        <p:txBody>
          <a:bodyPr/>
          <a:lstStyle/>
          <a:p>
            <a:pPr>
              <a:defRPr/>
            </a:pPr>
            <a:r>
              <a:rPr lang="en-US" smtClean="0"/>
              <a:t>xxxxxxxxxxxxxxx</a:t>
            </a:r>
            <a:endParaRPr lang="en-US"/>
          </a:p>
        </p:txBody>
      </p:sp>
      <p:sp>
        <p:nvSpPr>
          <p:cNvPr id="5" name="Date Placeholder 4"/>
          <p:cNvSpPr>
            <a:spLocks noGrp="1"/>
          </p:cNvSpPr>
          <p:nvPr>
            <p:ph type="dt" idx="11"/>
          </p:nvPr>
        </p:nvSpPr>
        <p:spPr/>
        <p:txBody>
          <a:bodyPr/>
          <a:lstStyle/>
          <a:p>
            <a:pPr>
              <a:defRPr/>
            </a:pPr>
            <a:fld id="{9A85EC97-008E-47A3-A5DF-16733424F0A7}" type="datetime1">
              <a:rPr lang="en-US" smtClean="0"/>
              <a:pPr>
                <a:defRPr/>
              </a:pPr>
              <a:t>12/8/2011</a:t>
            </a:fld>
            <a:endParaRPr lang="en-US"/>
          </a:p>
        </p:txBody>
      </p:sp>
      <p:sp>
        <p:nvSpPr>
          <p:cNvPr id="6" name="Footer Placeholder 5"/>
          <p:cNvSpPr>
            <a:spLocks noGrp="1"/>
          </p:cNvSpPr>
          <p:nvPr>
            <p:ph type="ftr" sz="quarter" idx="12"/>
          </p:nvPr>
        </p:nvSpPr>
        <p:spPr/>
        <p:txBody>
          <a:bodyPr/>
          <a:lstStyle/>
          <a:p>
            <a:pPr>
              <a:defRPr/>
            </a:pPr>
            <a:r>
              <a:rPr lang="en-US" smtClean="0"/>
              <a:t>xxxxxxxxxxxxx</a:t>
            </a:r>
            <a:endParaRPr lang="en-US"/>
          </a:p>
        </p:txBody>
      </p:sp>
      <p:sp>
        <p:nvSpPr>
          <p:cNvPr id="7" name="Slide Number Placeholder 6"/>
          <p:cNvSpPr>
            <a:spLocks noGrp="1"/>
          </p:cNvSpPr>
          <p:nvPr>
            <p:ph type="sldNum" sz="quarter" idx="13"/>
          </p:nvPr>
        </p:nvSpPr>
        <p:spPr/>
        <p:txBody>
          <a:bodyPr/>
          <a:lstStyle/>
          <a:p>
            <a:pPr>
              <a:defRPr/>
            </a:pPr>
            <a:fld id="{0CAE410F-D06A-4834-8003-10577517DEBC}" type="slidenum">
              <a:rPr lang="en-US" smtClean="0"/>
              <a:pPr>
                <a:defRPr/>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dirty="0"/>
          </a:p>
        </p:txBody>
      </p:sp>
      <p:sp>
        <p:nvSpPr>
          <p:cNvPr id="4" name="Header Placeholder 3"/>
          <p:cNvSpPr>
            <a:spLocks noGrp="1"/>
          </p:cNvSpPr>
          <p:nvPr>
            <p:ph type="hdr" sz="quarter" idx="10"/>
          </p:nvPr>
        </p:nvSpPr>
        <p:spPr/>
        <p:txBody>
          <a:bodyPr/>
          <a:lstStyle/>
          <a:p>
            <a:pPr>
              <a:defRPr/>
            </a:pPr>
            <a:r>
              <a:rPr lang="en-US" smtClean="0"/>
              <a:t>xxxxxxxxxxxxxxx</a:t>
            </a:r>
            <a:endParaRPr lang="en-US"/>
          </a:p>
        </p:txBody>
      </p:sp>
      <p:sp>
        <p:nvSpPr>
          <p:cNvPr id="5" name="Date Placeholder 4"/>
          <p:cNvSpPr>
            <a:spLocks noGrp="1"/>
          </p:cNvSpPr>
          <p:nvPr>
            <p:ph type="dt" idx="11"/>
          </p:nvPr>
        </p:nvSpPr>
        <p:spPr/>
        <p:txBody>
          <a:bodyPr/>
          <a:lstStyle/>
          <a:p>
            <a:pPr>
              <a:defRPr/>
            </a:pPr>
            <a:fld id="{9A85EC97-008E-47A3-A5DF-16733424F0A7}" type="datetime1">
              <a:rPr lang="en-US" smtClean="0"/>
              <a:pPr>
                <a:defRPr/>
              </a:pPr>
              <a:t>12/8/2011</a:t>
            </a:fld>
            <a:endParaRPr lang="en-US"/>
          </a:p>
        </p:txBody>
      </p:sp>
      <p:sp>
        <p:nvSpPr>
          <p:cNvPr id="6" name="Footer Placeholder 5"/>
          <p:cNvSpPr>
            <a:spLocks noGrp="1"/>
          </p:cNvSpPr>
          <p:nvPr>
            <p:ph type="ftr" sz="quarter" idx="12"/>
          </p:nvPr>
        </p:nvSpPr>
        <p:spPr/>
        <p:txBody>
          <a:bodyPr/>
          <a:lstStyle/>
          <a:p>
            <a:pPr>
              <a:defRPr/>
            </a:pPr>
            <a:r>
              <a:rPr lang="en-US" smtClean="0"/>
              <a:t>xxxxxxxxxxxxx</a:t>
            </a:r>
            <a:endParaRPr lang="en-US"/>
          </a:p>
        </p:txBody>
      </p:sp>
      <p:sp>
        <p:nvSpPr>
          <p:cNvPr id="7" name="Slide Number Placeholder 6"/>
          <p:cNvSpPr>
            <a:spLocks noGrp="1"/>
          </p:cNvSpPr>
          <p:nvPr>
            <p:ph type="sldNum" sz="quarter" idx="13"/>
          </p:nvPr>
        </p:nvSpPr>
        <p:spPr/>
        <p:txBody>
          <a:bodyPr/>
          <a:lstStyle/>
          <a:p>
            <a:pPr>
              <a:defRPr/>
            </a:pPr>
            <a:fld id="{0CAE410F-D06A-4834-8003-10577517DEBC}" type="slidenum">
              <a:rPr lang="en-US" smtClean="0"/>
              <a:pPr>
                <a:defRPr/>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dirty="0"/>
          </a:p>
        </p:txBody>
      </p:sp>
      <p:sp>
        <p:nvSpPr>
          <p:cNvPr id="4" name="Header Placeholder 3"/>
          <p:cNvSpPr>
            <a:spLocks noGrp="1"/>
          </p:cNvSpPr>
          <p:nvPr>
            <p:ph type="hdr" sz="quarter" idx="10"/>
          </p:nvPr>
        </p:nvSpPr>
        <p:spPr/>
        <p:txBody>
          <a:bodyPr/>
          <a:lstStyle/>
          <a:p>
            <a:pPr>
              <a:defRPr/>
            </a:pPr>
            <a:r>
              <a:rPr lang="fr-FR" smtClean="0"/>
              <a:t>2011 Cohort: Lecture 7 (Nov 30)</a:t>
            </a:r>
            <a:endParaRPr lang="en-US"/>
          </a:p>
        </p:txBody>
      </p:sp>
      <p:sp>
        <p:nvSpPr>
          <p:cNvPr id="5" name="Date Placeholder 4"/>
          <p:cNvSpPr>
            <a:spLocks noGrp="1"/>
          </p:cNvSpPr>
          <p:nvPr>
            <p:ph type="dt" idx="11"/>
          </p:nvPr>
        </p:nvSpPr>
        <p:spPr/>
        <p:txBody>
          <a:bodyPr/>
          <a:lstStyle/>
          <a:p>
            <a:pPr>
              <a:defRPr/>
            </a:pPr>
            <a:fld id="{9A85EC97-008E-47A3-A5DF-16733424F0A7}" type="datetime1">
              <a:rPr lang="en-US" smtClean="0"/>
              <a:pPr>
                <a:defRPr/>
              </a:pPr>
              <a:t>12/8/2011</a:t>
            </a:fld>
            <a:endParaRPr lang="en-US"/>
          </a:p>
        </p:txBody>
      </p:sp>
      <p:sp>
        <p:nvSpPr>
          <p:cNvPr id="6" name="Footer Placeholder 5"/>
          <p:cNvSpPr>
            <a:spLocks noGrp="1"/>
          </p:cNvSpPr>
          <p:nvPr>
            <p:ph type="ftr" sz="quarter" idx="12"/>
          </p:nvPr>
        </p:nvSpPr>
        <p:spPr/>
        <p:txBody>
          <a:bodyPr/>
          <a:lstStyle/>
          <a:p>
            <a:pPr>
              <a:defRPr/>
            </a:pPr>
            <a:r>
              <a:rPr lang="en-US" smtClean="0"/>
              <a:t>Lecturer: Dr. B.L.Pasian</a:t>
            </a:r>
            <a:endParaRPr lang="en-US"/>
          </a:p>
        </p:txBody>
      </p:sp>
      <p:sp>
        <p:nvSpPr>
          <p:cNvPr id="7" name="Slide Number Placeholder 6"/>
          <p:cNvSpPr>
            <a:spLocks noGrp="1"/>
          </p:cNvSpPr>
          <p:nvPr>
            <p:ph type="sldNum" sz="quarter" idx="13"/>
          </p:nvPr>
        </p:nvSpPr>
        <p:spPr/>
        <p:txBody>
          <a:bodyPr/>
          <a:lstStyle/>
          <a:p>
            <a:pPr>
              <a:defRPr/>
            </a:pPr>
            <a:fld id="{0CAE410F-D06A-4834-8003-10577517DEBC}" type="slidenum">
              <a:rPr lang="en-US" smtClean="0"/>
              <a:pPr>
                <a:defRPr/>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dirty="0"/>
          </a:p>
        </p:txBody>
      </p:sp>
      <p:sp>
        <p:nvSpPr>
          <p:cNvPr id="4" name="Header Placeholder 3"/>
          <p:cNvSpPr>
            <a:spLocks noGrp="1"/>
          </p:cNvSpPr>
          <p:nvPr>
            <p:ph type="hdr" sz="quarter" idx="10"/>
          </p:nvPr>
        </p:nvSpPr>
        <p:spPr/>
        <p:txBody>
          <a:bodyPr/>
          <a:lstStyle/>
          <a:p>
            <a:pPr>
              <a:defRPr/>
            </a:pPr>
            <a:r>
              <a:rPr lang="fr-FR" smtClean="0"/>
              <a:t>2011 Cohort: Lecture 7 (Nov 30)</a:t>
            </a:r>
            <a:endParaRPr lang="en-US"/>
          </a:p>
        </p:txBody>
      </p:sp>
      <p:sp>
        <p:nvSpPr>
          <p:cNvPr id="5" name="Date Placeholder 4"/>
          <p:cNvSpPr>
            <a:spLocks noGrp="1"/>
          </p:cNvSpPr>
          <p:nvPr>
            <p:ph type="dt" idx="11"/>
          </p:nvPr>
        </p:nvSpPr>
        <p:spPr/>
        <p:txBody>
          <a:bodyPr/>
          <a:lstStyle/>
          <a:p>
            <a:pPr>
              <a:defRPr/>
            </a:pPr>
            <a:fld id="{9A85EC97-008E-47A3-A5DF-16733424F0A7}" type="datetime1">
              <a:rPr lang="en-US" smtClean="0"/>
              <a:pPr>
                <a:defRPr/>
              </a:pPr>
              <a:t>12/8/2011</a:t>
            </a:fld>
            <a:endParaRPr lang="en-US"/>
          </a:p>
        </p:txBody>
      </p:sp>
      <p:sp>
        <p:nvSpPr>
          <p:cNvPr id="6" name="Footer Placeholder 5"/>
          <p:cNvSpPr>
            <a:spLocks noGrp="1"/>
          </p:cNvSpPr>
          <p:nvPr>
            <p:ph type="ftr" sz="quarter" idx="12"/>
          </p:nvPr>
        </p:nvSpPr>
        <p:spPr/>
        <p:txBody>
          <a:bodyPr/>
          <a:lstStyle/>
          <a:p>
            <a:pPr>
              <a:defRPr/>
            </a:pPr>
            <a:r>
              <a:rPr lang="en-US" smtClean="0"/>
              <a:t>Lecturer: Dr. B.L.Pasian</a:t>
            </a:r>
            <a:endParaRPr lang="en-US"/>
          </a:p>
        </p:txBody>
      </p:sp>
      <p:sp>
        <p:nvSpPr>
          <p:cNvPr id="7" name="Slide Number Placeholder 6"/>
          <p:cNvSpPr>
            <a:spLocks noGrp="1"/>
          </p:cNvSpPr>
          <p:nvPr>
            <p:ph type="sldNum" sz="quarter" idx="13"/>
          </p:nvPr>
        </p:nvSpPr>
        <p:spPr/>
        <p:txBody>
          <a:bodyPr/>
          <a:lstStyle/>
          <a:p>
            <a:pPr>
              <a:defRPr/>
            </a:pPr>
            <a:fld id="{0CAE410F-D06A-4834-8003-10577517DEBC}" type="slidenum">
              <a:rPr lang="en-US" smtClean="0"/>
              <a:pPr>
                <a:defRPr/>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dirty="0"/>
          </a:p>
        </p:txBody>
      </p:sp>
      <p:sp>
        <p:nvSpPr>
          <p:cNvPr id="4" name="Header Placeholder 3"/>
          <p:cNvSpPr>
            <a:spLocks noGrp="1"/>
          </p:cNvSpPr>
          <p:nvPr>
            <p:ph type="hdr" sz="quarter" idx="10"/>
          </p:nvPr>
        </p:nvSpPr>
        <p:spPr/>
        <p:txBody>
          <a:bodyPr/>
          <a:lstStyle/>
          <a:p>
            <a:pPr>
              <a:defRPr/>
            </a:pPr>
            <a:r>
              <a:rPr lang="en-US" smtClean="0"/>
              <a:t>xxxxxxxxxxxxxxx</a:t>
            </a:r>
            <a:endParaRPr lang="en-US"/>
          </a:p>
        </p:txBody>
      </p:sp>
      <p:sp>
        <p:nvSpPr>
          <p:cNvPr id="5" name="Date Placeholder 4"/>
          <p:cNvSpPr>
            <a:spLocks noGrp="1"/>
          </p:cNvSpPr>
          <p:nvPr>
            <p:ph type="dt" idx="11"/>
          </p:nvPr>
        </p:nvSpPr>
        <p:spPr/>
        <p:txBody>
          <a:bodyPr/>
          <a:lstStyle/>
          <a:p>
            <a:pPr>
              <a:defRPr/>
            </a:pPr>
            <a:fld id="{9A85EC97-008E-47A3-A5DF-16733424F0A7}" type="datetime1">
              <a:rPr lang="en-US" smtClean="0"/>
              <a:pPr>
                <a:defRPr/>
              </a:pPr>
              <a:t>12/8/2011</a:t>
            </a:fld>
            <a:endParaRPr lang="en-US"/>
          </a:p>
        </p:txBody>
      </p:sp>
      <p:sp>
        <p:nvSpPr>
          <p:cNvPr id="6" name="Footer Placeholder 5"/>
          <p:cNvSpPr>
            <a:spLocks noGrp="1"/>
          </p:cNvSpPr>
          <p:nvPr>
            <p:ph type="ftr" sz="quarter" idx="12"/>
          </p:nvPr>
        </p:nvSpPr>
        <p:spPr/>
        <p:txBody>
          <a:bodyPr/>
          <a:lstStyle/>
          <a:p>
            <a:pPr>
              <a:defRPr/>
            </a:pPr>
            <a:r>
              <a:rPr lang="en-US" smtClean="0"/>
              <a:t>xxxxxxxxxxxxx</a:t>
            </a:r>
            <a:endParaRPr lang="en-US"/>
          </a:p>
        </p:txBody>
      </p:sp>
      <p:sp>
        <p:nvSpPr>
          <p:cNvPr id="7" name="Slide Number Placeholder 6"/>
          <p:cNvSpPr>
            <a:spLocks noGrp="1"/>
          </p:cNvSpPr>
          <p:nvPr>
            <p:ph type="sldNum" sz="quarter" idx="13"/>
          </p:nvPr>
        </p:nvSpPr>
        <p:spPr/>
        <p:txBody>
          <a:bodyPr/>
          <a:lstStyle/>
          <a:p>
            <a:pPr>
              <a:defRPr/>
            </a:pPr>
            <a:fld id="{0CAE410F-D06A-4834-8003-10577517DEBC}" type="slidenum">
              <a:rPr lang="en-US" smtClean="0"/>
              <a:pPr>
                <a:defRPr/>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dirty="0"/>
          </a:p>
        </p:txBody>
      </p:sp>
      <p:sp>
        <p:nvSpPr>
          <p:cNvPr id="4" name="Header Placeholder 3"/>
          <p:cNvSpPr>
            <a:spLocks noGrp="1"/>
          </p:cNvSpPr>
          <p:nvPr>
            <p:ph type="hdr" sz="quarter" idx="10"/>
          </p:nvPr>
        </p:nvSpPr>
        <p:spPr/>
        <p:txBody>
          <a:bodyPr/>
          <a:lstStyle/>
          <a:p>
            <a:pPr>
              <a:defRPr/>
            </a:pPr>
            <a:r>
              <a:rPr lang="en-US" smtClean="0"/>
              <a:t>xxxxxxxxxxxxxxx</a:t>
            </a:r>
            <a:endParaRPr lang="en-US"/>
          </a:p>
        </p:txBody>
      </p:sp>
      <p:sp>
        <p:nvSpPr>
          <p:cNvPr id="5" name="Date Placeholder 4"/>
          <p:cNvSpPr>
            <a:spLocks noGrp="1"/>
          </p:cNvSpPr>
          <p:nvPr>
            <p:ph type="dt" idx="11"/>
          </p:nvPr>
        </p:nvSpPr>
        <p:spPr/>
        <p:txBody>
          <a:bodyPr/>
          <a:lstStyle/>
          <a:p>
            <a:pPr>
              <a:defRPr/>
            </a:pPr>
            <a:fld id="{9A85EC97-008E-47A3-A5DF-16733424F0A7}" type="datetime1">
              <a:rPr lang="en-US" smtClean="0"/>
              <a:pPr>
                <a:defRPr/>
              </a:pPr>
              <a:t>12/8/2011</a:t>
            </a:fld>
            <a:endParaRPr lang="en-US"/>
          </a:p>
        </p:txBody>
      </p:sp>
      <p:sp>
        <p:nvSpPr>
          <p:cNvPr id="6" name="Footer Placeholder 5"/>
          <p:cNvSpPr>
            <a:spLocks noGrp="1"/>
          </p:cNvSpPr>
          <p:nvPr>
            <p:ph type="ftr" sz="quarter" idx="12"/>
          </p:nvPr>
        </p:nvSpPr>
        <p:spPr/>
        <p:txBody>
          <a:bodyPr/>
          <a:lstStyle/>
          <a:p>
            <a:pPr>
              <a:defRPr/>
            </a:pPr>
            <a:r>
              <a:rPr lang="en-US" smtClean="0"/>
              <a:t>xxxxxxxxxxxxx</a:t>
            </a:r>
            <a:endParaRPr lang="en-US"/>
          </a:p>
        </p:txBody>
      </p:sp>
      <p:sp>
        <p:nvSpPr>
          <p:cNvPr id="7" name="Slide Number Placeholder 6"/>
          <p:cNvSpPr>
            <a:spLocks noGrp="1"/>
          </p:cNvSpPr>
          <p:nvPr>
            <p:ph type="sldNum" sz="quarter" idx="13"/>
          </p:nvPr>
        </p:nvSpPr>
        <p:spPr/>
        <p:txBody>
          <a:bodyPr/>
          <a:lstStyle/>
          <a:p>
            <a:pPr>
              <a:defRPr/>
            </a:pPr>
            <a:fld id="{0CAE410F-D06A-4834-8003-10577517DEBC}" type="slidenum">
              <a:rPr lang="en-US" smtClean="0"/>
              <a:pPr>
                <a:defRPr/>
              </a:pPr>
              <a:t>17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575757"/>
        </a:solidFill>
        <a:effectLst/>
      </p:bgPr>
    </p:bg>
    <p:spTree>
      <p:nvGrpSpPr>
        <p:cNvPr id="1" name=""/>
        <p:cNvGrpSpPr/>
        <p:nvPr/>
      </p:nvGrpSpPr>
      <p:grpSpPr>
        <a:xfrm>
          <a:off x="0" y="0"/>
          <a:ext cx="0" cy="0"/>
          <a:chOff x="0" y="0"/>
          <a:chExt cx="0" cy="0"/>
        </a:xfrm>
      </p:grpSpPr>
      <p:pic>
        <p:nvPicPr>
          <p:cNvPr id="4" name="Picture 22" descr="HU_Logo_01"/>
          <p:cNvPicPr>
            <a:picLocks noChangeAspect="1" noChangeArrowheads="1"/>
          </p:cNvPicPr>
          <p:nvPr userDrawn="1"/>
        </p:nvPicPr>
        <p:blipFill>
          <a:blip r:embed="rId2" cstate="print">
            <a:clrChange>
              <a:clrFrom>
                <a:srgbClr val="000000"/>
              </a:clrFrom>
              <a:clrTo>
                <a:srgbClr val="000000">
                  <a:alpha val="0"/>
                </a:srgbClr>
              </a:clrTo>
            </a:clrChange>
          </a:blip>
          <a:srcRect/>
          <a:stretch>
            <a:fillRect/>
          </a:stretch>
        </p:blipFill>
        <p:spPr bwMode="black">
          <a:xfrm>
            <a:off x="7446963" y="379413"/>
            <a:ext cx="1323975" cy="1133475"/>
          </a:xfrm>
          <a:prstGeom prst="rect">
            <a:avLst/>
          </a:prstGeom>
          <a:noFill/>
          <a:ln w="9525">
            <a:noFill/>
            <a:miter lim="800000"/>
            <a:headEnd/>
            <a:tailEnd/>
          </a:ln>
        </p:spPr>
      </p:pic>
      <p:sp>
        <p:nvSpPr>
          <p:cNvPr id="5145" name="Rectangle 25"/>
          <p:cNvSpPr>
            <a:spLocks noGrp="1" noChangeArrowheads="1"/>
          </p:cNvSpPr>
          <p:nvPr>
            <p:ph type="ctrTitle" sz="quarter"/>
          </p:nvPr>
        </p:nvSpPr>
        <p:spPr>
          <a:xfrm>
            <a:off x="379413" y="2364994"/>
            <a:ext cx="6873875" cy="1258888"/>
          </a:xfrm>
        </p:spPr>
        <p:txBody>
          <a:bodyPr/>
          <a:lstStyle>
            <a:lvl1pPr>
              <a:lnSpc>
                <a:spcPct val="85000"/>
              </a:lnSpc>
              <a:defRPr b="1">
                <a:solidFill>
                  <a:srgbClr val="FFFFFF"/>
                </a:solidFill>
              </a:defRPr>
            </a:lvl1pPr>
          </a:lstStyle>
          <a:p>
            <a:r>
              <a:rPr lang="en-GB"/>
              <a:t>Klik om het opmaakprofiel te bewerken</a:t>
            </a:r>
          </a:p>
        </p:txBody>
      </p:sp>
      <p:sp>
        <p:nvSpPr>
          <p:cNvPr id="5146" name="Rectangle 26"/>
          <p:cNvSpPr>
            <a:spLocks noGrp="1" noChangeArrowheads="1"/>
          </p:cNvSpPr>
          <p:nvPr>
            <p:ph type="subTitle" sz="quarter" idx="1"/>
          </p:nvPr>
        </p:nvSpPr>
        <p:spPr>
          <a:xfrm>
            <a:off x="379413" y="3855657"/>
            <a:ext cx="6873875" cy="881062"/>
          </a:xfrm>
        </p:spPr>
        <p:txBody>
          <a:bodyPr/>
          <a:lstStyle>
            <a:lvl1pPr marL="0" indent="0">
              <a:lnSpc>
                <a:spcPct val="90000"/>
              </a:lnSpc>
              <a:buFontTx/>
              <a:buNone/>
              <a:defRPr>
                <a:solidFill>
                  <a:srgbClr val="00A0D2"/>
                </a:solidFill>
              </a:defRPr>
            </a:lvl1pPr>
          </a:lstStyle>
          <a:p>
            <a:r>
              <a:rPr lang="en-GB"/>
              <a:t>Klik om het opmaakprofiel van de modelondertitel te bewerken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Date Placeholder 3"/>
          <p:cNvSpPr>
            <a:spLocks noGrp="1"/>
          </p:cNvSpPr>
          <p:nvPr>
            <p:ph type="dt" sz="quarter" idx="10"/>
          </p:nvPr>
        </p:nvSpPr>
        <p:spPr>
          <a:xfrm>
            <a:off x="5586413" y="6054725"/>
            <a:ext cx="1666875" cy="433388"/>
          </a:xfrm>
          <a:prstGeom prst="rect">
            <a:avLst/>
          </a:prstGeom>
        </p:spPr>
        <p:txBody>
          <a:bodyPr/>
          <a:lstStyle>
            <a:lvl1pPr>
              <a:defRPr>
                <a:solidFill>
                  <a:schemeClr val="tx1"/>
                </a:solidFill>
                <a:latin typeface="Arial" charset="0"/>
              </a:defRPr>
            </a:lvl1pPr>
          </a:lstStyle>
          <a:p>
            <a:pPr>
              <a:defRPr/>
            </a:pPr>
            <a:r>
              <a:rPr lang="en-GB" sz="2400">
                <a:solidFill>
                  <a:srgbClr val="000000"/>
                </a:solidFill>
              </a:rPr>
              <a:t>date</a:t>
            </a:r>
          </a:p>
          <a:p>
            <a:pPr>
              <a:defRPr/>
            </a:pPr>
            <a:r>
              <a:rPr lang="en-GB" sz="2400">
                <a:solidFill>
                  <a:srgbClr val="000000"/>
                </a:solidFill>
              </a:rPr>
              <a:t>09/06/09</a:t>
            </a:r>
          </a:p>
        </p:txBody>
      </p:sp>
      <p:sp>
        <p:nvSpPr>
          <p:cNvPr id="5" name="Footer Placeholder 4"/>
          <p:cNvSpPr>
            <a:spLocks noGrp="1"/>
          </p:cNvSpPr>
          <p:nvPr>
            <p:ph type="ftr" sz="quarter" idx="11"/>
          </p:nvPr>
        </p:nvSpPr>
        <p:spPr>
          <a:xfrm>
            <a:off x="3059113" y="6054725"/>
            <a:ext cx="1797050" cy="433388"/>
          </a:xfrm>
          <a:prstGeom prst="rect">
            <a:avLst/>
          </a:prstGeom>
        </p:spPr>
        <p:txBody>
          <a:bodyPr/>
          <a:lstStyle>
            <a:lvl1pPr>
              <a:defRPr>
                <a:solidFill>
                  <a:schemeClr val="tx1"/>
                </a:solidFill>
                <a:latin typeface="Arial" charset="0"/>
              </a:defRPr>
            </a:lvl1pPr>
          </a:lstStyle>
          <a:p>
            <a:pPr>
              <a:defRPr/>
            </a:pPr>
            <a:r>
              <a:rPr lang="en-GB" sz="2400">
                <a:solidFill>
                  <a:srgbClr val="000000"/>
                </a:solidFill>
              </a:rPr>
              <a:t>subject </a:t>
            </a:r>
          </a:p>
          <a:p>
            <a:pPr>
              <a:defRPr/>
            </a:pPr>
            <a:r>
              <a:rPr lang="en-GB" sz="2400">
                <a:solidFill>
                  <a:srgbClr val="000000"/>
                </a:solidFill>
              </a:rPr>
              <a:t>name subject /                    title, max. 2 lines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35613" y="379413"/>
            <a:ext cx="1717675" cy="4378325"/>
          </a:xfrm>
        </p:spPr>
        <p:txBody>
          <a:bodyPr vert="eaVert"/>
          <a:lstStyle/>
          <a:p>
            <a:r>
              <a:rPr lang="nl-NL" smtClean="0"/>
              <a:t>Click to edit Master title style</a:t>
            </a:r>
            <a:endParaRPr lang="en-US"/>
          </a:p>
        </p:txBody>
      </p:sp>
      <p:sp>
        <p:nvSpPr>
          <p:cNvPr id="3" name="Vertical Text Placeholder 2"/>
          <p:cNvSpPr>
            <a:spLocks noGrp="1"/>
          </p:cNvSpPr>
          <p:nvPr>
            <p:ph type="body" orient="vert" idx="1"/>
          </p:nvPr>
        </p:nvSpPr>
        <p:spPr>
          <a:xfrm>
            <a:off x="379413" y="379413"/>
            <a:ext cx="5003800" cy="4378325"/>
          </a:xfrm>
        </p:spPr>
        <p:txBody>
          <a:bodyPr vert="eaVert"/>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Date Placeholder 3"/>
          <p:cNvSpPr>
            <a:spLocks noGrp="1"/>
          </p:cNvSpPr>
          <p:nvPr>
            <p:ph type="dt" sz="quarter" idx="10"/>
          </p:nvPr>
        </p:nvSpPr>
        <p:spPr>
          <a:xfrm>
            <a:off x="5586413" y="6054725"/>
            <a:ext cx="1666875" cy="433388"/>
          </a:xfrm>
          <a:prstGeom prst="rect">
            <a:avLst/>
          </a:prstGeom>
        </p:spPr>
        <p:txBody>
          <a:bodyPr/>
          <a:lstStyle>
            <a:lvl1pPr>
              <a:defRPr>
                <a:solidFill>
                  <a:schemeClr val="tx1"/>
                </a:solidFill>
                <a:latin typeface="Arial" charset="0"/>
              </a:defRPr>
            </a:lvl1pPr>
          </a:lstStyle>
          <a:p>
            <a:pPr>
              <a:defRPr/>
            </a:pPr>
            <a:r>
              <a:rPr lang="en-GB" sz="2400">
                <a:solidFill>
                  <a:srgbClr val="000000"/>
                </a:solidFill>
              </a:rPr>
              <a:t>date</a:t>
            </a:r>
          </a:p>
          <a:p>
            <a:pPr>
              <a:defRPr/>
            </a:pPr>
            <a:r>
              <a:rPr lang="en-GB" sz="2400">
                <a:solidFill>
                  <a:srgbClr val="000000"/>
                </a:solidFill>
              </a:rPr>
              <a:t>09/06/09</a:t>
            </a:r>
          </a:p>
        </p:txBody>
      </p:sp>
      <p:sp>
        <p:nvSpPr>
          <p:cNvPr id="5" name="Footer Placeholder 4"/>
          <p:cNvSpPr>
            <a:spLocks noGrp="1"/>
          </p:cNvSpPr>
          <p:nvPr>
            <p:ph type="ftr" sz="quarter" idx="11"/>
          </p:nvPr>
        </p:nvSpPr>
        <p:spPr>
          <a:xfrm>
            <a:off x="3059113" y="6054725"/>
            <a:ext cx="1797050" cy="433388"/>
          </a:xfrm>
          <a:prstGeom prst="rect">
            <a:avLst/>
          </a:prstGeom>
        </p:spPr>
        <p:txBody>
          <a:bodyPr/>
          <a:lstStyle>
            <a:lvl1pPr>
              <a:defRPr>
                <a:solidFill>
                  <a:schemeClr val="tx1"/>
                </a:solidFill>
                <a:latin typeface="Arial" charset="0"/>
              </a:defRPr>
            </a:lvl1pPr>
          </a:lstStyle>
          <a:p>
            <a:pPr>
              <a:defRPr/>
            </a:pPr>
            <a:r>
              <a:rPr lang="en-GB" sz="2400">
                <a:solidFill>
                  <a:srgbClr val="000000"/>
                </a:solidFill>
              </a:rPr>
              <a:t>subject </a:t>
            </a:r>
          </a:p>
          <a:p>
            <a:pPr>
              <a:defRPr/>
            </a:pPr>
            <a:r>
              <a:rPr lang="en-GB" sz="2400">
                <a:solidFill>
                  <a:srgbClr val="000000"/>
                </a:solidFill>
              </a:rPr>
              <a:t>name subject /                    title, max. 2 lines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Titel, inhoud en tekst">
    <p:spTree>
      <p:nvGrpSpPr>
        <p:cNvPr id="1" name=""/>
        <p:cNvGrpSpPr/>
        <p:nvPr/>
      </p:nvGrpSpPr>
      <p:grpSpPr>
        <a:xfrm>
          <a:off x="0" y="0"/>
          <a:ext cx="0" cy="0"/>
          <a:chOff x="0" y="0"/>
          <a:chExt cx="0" cy="0"/>
        </a:xfrm>
      </p:grpSpPr>
      <p:sp>
        <p:nvSpPr>
          <p:cNvPr id="2" name="Titel 1"/>
          <p:cNvSpPr>
            <a:spLocks noGrp="1"/>
          </p:cNvSpPr>
          <p:nvPr>
            <p:ph type="title"/>
          </p:nvPr>
        </p:nvSpPr>
        <p:spPr>
          <a:xfrm>
            <a:off x="838200" y="609600"/>
            <a:ext cx="6172200" cy="579438"/>
          </a:xfrm>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762000" y="1762125"/>
            <a:ext cx="3863975" cy="2200275"/>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778375" y="1762125"/>
            <a:ext cx="3865563" cy="2200275"/>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hthoek 3"/>
          <p:cNvSpPr/>
          <p:nvPr userDrawn="1"/>
        </p:nvSpPr>
        <p:spPr>
          <a:xfrm>
            <a:off x="0" y="5851525"/>
            <a:ext cx="9144000" cy="1006475"/>
          </a:xfrm>
          <a:prstGeom prst="rect">
            <a:avLst/>
          </a:prstGeom>
          <a:solidFill>
            <a:srgbClr val="FFFFFF"/>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nl-NL" sz="2400">
              <a:solidFill>
                <a:srgbClr val="FFFFFF"/>
              </a:solidFill>
            </a:endParaRPr>
          </a:p>
        </p:txBody>
      </p:sp>
      <p:sp>
        <p:nvSpPr>
          <p:cNvPr id="2" name="Title 1"/>
          <p:cNvSpPr>
            <a:spLocks noGrp="1"/>
          </p:cNvSpPr>
          <p:nvPr>
            <p:ph type="title"/>
          </p:nvPr>
        </p:nvSpPr>
        <p:spPr/>
        <p:txBody>
          <a:bodyPr/>
          <a:lstStyle/>
          <a:p>
            <a:r>
              <a:rPr lang="nl-NL" smtClean="0"/>
              <a:t>Click to edit Master title style</a:t>
            </a:r>
            <a:endParaRPr lang="en-US"/>
          </a:p>
        </p:txBody>
      </p:sp>
      <p:sp>
        <p:nvSpPr>
          <p:cNvPr id="3" name="Content Placeholder 2"/>
          <p:cNvSpPr>
            <a:spLocks noGrp="1"/>
          </p:cNvSpPr>
          <p:nvPr>
            <p:ph idx="1"/>
          </p:nvPr>
        </p:nvSpPr>
        <p:spPr>
          <a:xfrm>
            <a:off x="379413" y="1662113"/>
            <a:ext cx="8270811" cy="4519231"/>
          </a:xfrm>
        </p:spPr>
        <p:txBody>
          <a:bodyPr/>
          <a:lstStyle/>
          <a:p>
            <a:pPr lvl="0"/>
            <a:r>
              <a:rPr lang="nl-NL" dirty="0" smtClean="0"/>
              <a:t>Click to edit Master text styles</a:t>
            </a:r>
          </a:p>
          <a:p>
            <a:pPr lvl="1"/>
            <a:r>
              <a:rPr lang="nl-NL" dirty="0" smtClean="0"/>
              <a:t>Second level</a:t>
            </a:r>
          </a:p>
          <a:p>
            <a:pPr lvl="2"/>
            <a:r>
              <a:rPr lang="nl-NL" dirty="0" smtClean="0"/>
              <a:t>Third level</a:t>
            </a:r>
          </a:p>
          <a:p>
            <a:pPr lvl="3"/>
            <a:r>
              <a:rPr lang="nl-NL" dirty="0" smtClean="0"/>
              <a:t>Fourth level</a:t>
            </a:r>
          </a:p>
          <a:p>
            <a:pPr lvl="4"/>
            <a:r>
              <a:rPr lang="nl-NL" dirty="0"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nl-NL"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Click to edit Master text styles</a:t>
            </a:r>
          </a:p>
        </p:txBody>
      </p:sp>
      <p:sp>
        <p:nvSpPr>
          <p:cNvPr id="4" name="Date Placeholder 3"/>
          <p:cNvSpPr>
            <a:spLocks noGrp="1"/>
          </p:cNvSpPr>
          <p:nvPr>
            <p:ph type="dt" sz="quarter" idx="10"/>
          </p:nvPr>
        </p:nvSpPr>
        <p:spPr>
          <a:xfrm>
            <a:off x="5586413" y="6054725"/>
            <a:ext cx="1666875" cy="433388"/>
          </a:xfrm>
          <a:prstGeom prst="rect">
            <a:avLst/>
          </a:prstGeom>
        </p:spPr>
        <p:txBody>
          <a:bodyPr/>
          <a:lstStyle>
            <a:lvl1pPr>
              <a:defRPr>
                <a:solidFill>
                  <a:schemeClr val="tx1"/>
                </a:solidFill>
                <a:latin typeface="Arial" charset="0"/>
              </a:defRPr>
            </a:lvl1pPr>
          </a:lstStyle>
          <a:p>
            <a:pPr>
              <a:defRPr/>
            </a:pPr>
            <a:r>
              <a:rPr lang="en-GB" sz="2400">
                <a:solidFill>
                  <a:srgbClr val="000000"/>
                </a:solidFill>
              </a:rPr>
              <a:t>date</a:t>
            </a:r>
          </a:p>
          <a:p>
            <a:pPr>
              <a:defRPr/>
            </a:pPr>
            <a:r>
              <a:rPr lang="en-GB" sz="2400">
                <a:solidFill>
                  <a:srgbClr val="000000"/>
                </a:solidFill>
              </a:rPr>
              <a:t>09/06/09</a:t>
            </a:r>
          </a:p>
        </p:txBody>
      </p:sp>
      <p:sp>
        <p:nvSpPr>
          <p:cNvPr id="5" name="Footer Placeholder 4"/>
          <p:cNvSpPr>
            <a:spLocks noGrp="1"/>
          </p:cNvSpPr>
          <p:nvPr>
            <p:ph type="ftr" sz="quarter" idx="11"/>
          </p:nvPr>
        </p:nvSpPr>
        <p:spPr>
          <a:xfrm>
            <a:off x="3059113" y="6054725"/>
            <a:ext cx="1797050" cy="433388"/>
          </a:xfrm>
          <a:prstGeom prst="rect">
            <a:avLst/>
          </a:prstGeom>
        </p:spPr>
        <p:txBody>
          <a:bodyPr/>
          <a:lstStyle>
            <a:lvl1pPr>
              <a:defRPr>
                <a:solidFill>
                  <a:schemeClr val="tx1"/>
                </a:solidFill>
                <a:latin typeface="Arial" charset="0"/>
              </a:defRPr>
            </a:lvl1pPr>
          </a:lstStyle>
          <a:p>
            <a:pPr>
              <a:defRPr/>
            </a:pPr>
            <a:r>
              <a:rPr lang="en-GB" sz="2400">
                <a:solidFill>
                  <a:srgbClr val="000000"/>
                </a:solidFill>
              </a:rPr>
              <a:t>subject </a:t>
            </a:r>
          </a:p>
          <a:p>
            <a:pPr>
              <a:defRPr/>
            </a:pPr>
            <a:r>
              <a:rPr lang="en-GB" sz="2400">
                <a:solidFill>
                  <a:srgbClr val="000000"/>
                </a:solidFill>
              </a:rPr>
              <a:t>name subject /                    title, max. 2 lines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US"/>
          </a:p>
        </p:txBody>
      </p:sp>
      <p:sp>
        <p:nvSpPr>
          <p:cNvPr id="3" name="Content Placeholder 2"/>
          <p:cNvSpPr>
            <a:spLocks noGrp="1"/>
          </p:cNvSpPr>
          <p:nvPr>
            <p:ph sz="half" idx="1"/>
          </p:nvPr>
        </p:nvSpPr>
        <p:spPr>
          <a:xfrm>
            <a:off x="379413" y="1662113"/>
            <a:ext cx="3360737" cy="3095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Content Placeholder 3"/>
          <p:cNvSpPr>
            <a:spLocks noGrp="1"/>
          </p:cNvSpPr>
          <p:nvPr>
            <p:ph sz="half" idx="2"/>
          </p:nvPr>
        </p:nvSpPr>
        <p:spPr>
          <a:xfrm>
            <a:off x="3892550" y="1662113"/>
            <a:ext cx="3360738" cy="3095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5" name="Date Placeholder 4"/>
          <p:cNvSpPr>
            <a:spLocks noGrp="1"/>
          </p:cNvSpPr>
          <p:nvPr>
            <p:ph type="dt" sz="quarter" idx="10"/>
          </p:nvPr>
        </p:nvSpPr>
        <p:spPr>
          <a:xfrm>
            <a:off x="5586413" y="6054725"/>
            <a:ext cx="1666875" cy="433388"/>
          </a:xfrm>
          <a:prstGeom prst="rect">
            <a:avLst/>
          </a:prstGeom>
        </p:spPr>
        <p:txBody>
          <a:bodyPr/>
          <a:lstStyle>
            <a:lvl1pPr>
              <a:defRPr>
                <a:solidFill>
                  <a:schemeClr val="tx1"/>
                </a:solidFill>
                <a:latin typeface="Arial" charset="0"/>
              </a:defRPr>
            </a:lvl1pPr>
          </a:lstStyle>
          <a:p>
            <a:pPr>
              <a:defRPr/>
            </a:pPr>
            <a:r>
              <a:rPr lang="en-GB" sz="2400">
                <a:solidFill>
                  <a:srgbClr val="000000"/>
                </a:solidFill>
              </a:rPr>
              <a:t>date</a:t>
            </a:r>
          </a:p>
          <a:p>
            <a:pPr>
              <a:defRPr/>
            </a:pPr>
            <a:r>
              <a:rPr lang="en-GB" sz="2400">
                <a:solidFill>
                  <a:srgbClr val="000000"/>
                </a:solidFill>
              </a:rPr>
              <a:t>09/06/09</a:t>
            </a:r>
          </a:p>
        </p:txBody>
      </p:sp>
      <p:sp>
        <p:nvSpPr>
          <p:cNvPr id="6" name="Footer Placeholder 5"/>
          <p:cNvSpPr>
            <a:spLocks noGrp="1"/>
          </p:cNvSpPr>
          <p:nvPr>
            <p:ph type="ftr" sz="quarter" idx="11"/>
          </p:nvPr>
        </p:nvSpPr>
        <p:spPr>
          <a:xfrm>
            <a:off x="3059113" y="6054725"/>
            <a:ext cx="1797050" cy="433388"/>
          </a:xfrm>
          <a:prstGeom prst="rect">
            <a:avLst/>
          </a:prstGeom>
        </p:spPr>
        <p:txBody>
          <a:bodyPr/>
          <a:lstStyle>
            <a:lvl1pPr>
              <a:defRPr>
                <a:solidFill>
                  <a:schemeClr val="tx1"/>
                </a:solidFill>
                <a:latin typeface="Arial" charset="0"/>
              </a:defRPr>
            </a:lvl1pPr>
          </a:lstStyle>
          <a:p>
            <a:pPr>
              <a:defRPr/>
            </a:pPr>
            <a:r>
              <a:rPr lang="en-GB" sz="2400">
                <a:solidFill>
                  <a:srgbClr val="000000"/>
                </a:solidFill>
              </a:rPr>
              <a:t>subject </a:t>
            </a:r>
          </a:p>
          <a:p>
            <a:pPr>
              <a:defRPr/>
            </a:pPr>
            <a:r>
              <a:rPr lang="en-GB" sz="2400">
                <a:solidFill>
                  <a:srgbClr val="000000"/>
                </a:solidFill>
              </a:rPr>
              <a:t>name subject /                    title, max. 2 lines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nl-NL"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7" name="Date Placeholder 6"/>
          <p:cNvSpPr>
            <a:spLocks noGrp="1"/>
          </p:cNvSpPr>
          <p:nvPr>
            <p:ph type="dt" sz="quarter" idx="10"/>
          </p:nvPr>
        </p:nvSpPr>
        <p:spPr>
          <a:xfrm>
            <a:off x="5586413" y="6054725"/>
            <a:ext cx="1666875" cy="433388"/>
          </a:xfrm>
          <a:prstGeom prst="rect">
            <a:avLst/>
          </a:prstGeom>
        </p:spPr>
        <p:txBody>
          <a:bodyPr/>
          <a:lstStyle>
            <a:lvl1pPr>
              <a:defRPr>
                <a:solidFill>
                  <a:schemeClr val="tx1"/>
                </a:solidFill>
                <a:latin typeface="Arial" charset="0"/>
              </a:defRPr>
            </a:lvl1pPr>
          </a:lstStyle>
          <a:p>
            <a:pPr>
              <a:defRPr/>
            </a:pPr>
            <a:r>
              <a:rPr lang="en-GB" sz="2400">
                <a:solidFill>
                  <a:srgbClr val="000000"/>
                </a:solidFill>
              </a:rPr>
              <a:t>date</a:t>
            </a:r>
          </a:p>
          <a:p>
            <a:pPr>
              <a:defRPr/>
            </a:pPr>
            <a:r>
              <a:rPr lang="en-GB" sz="2400">
                <a:solidFill>
                  <a:srgbClr val="000000"/>
                </a:solidFill>
              </a:rPr>
              <a:t>09/06/09</a:t>
            </a:r>
          </a:p>
        </p:txBody>
      </p:sp>
      <p:sp>
        <p:nvSpPr>
          <p:cNvPr id="8" name="Footer Placeholder 7"/>
          <p:cNvSpPr>
            <a:spLocks noGrp="1"/>
          </p:cNvSpPr>
          <p:nvPr>
            <p:ph type="ftr" sz="quarter" idx="11"/>
          </p:nvPr>
        </p:nvSpPr>
        <p:spPr>
          <a:xfrm>
            <a:off x="3059113" y="6054725"/>
            <a:ext cx="1797050" cy="433388"/>
          </a:xfrm>
          <a:prstGeom prst="rect">
            <a:avLst/>
          </a:prstGeom>
        </p:spPr>
        <p:txBody>
          <a:bodyPr/>
          <a:lstStyle>
            <a:lvl1pPr>
              <a:defRPr>
                <a:solidFill>
                  <a:schemeClr val="tx1"/>
                </a:solidFill>
                <a:latin typeface="Arial" charset="0"/>
              </a:defRPr>
            </a:lvl1pPr>
          </a:lstStyle>
          <a:p>
            <a:pPr>
              <a:defRPr/>
            </a:pPr>
            <a:r>
              <a:rPr lang="en-GB" sz="2400">
                <a:solidFill>
                  <a:srgbClr val="000000"/>
                </a:solidFill>
              </a:rPr>
              <a:t>subject </a:t>
            </a:r>
          </a:p>
          <a:p>
            <a:pPr>
              <a:defRPr/>
            </a:pPr>
            <a:r>
              <a:rPr lang="en-GB" sz="2400">
                <a:solidFill>
                  <a:srgbClr val="000000"/>
                </a:solidFill>
              </a:rPr>
              <a:t>name subject /                    title, max. 2 lines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US"/>
          </a:p>
        </p:txBody>
      </p:sp>
      <p:sp>
        <p:nvSpPr>
          <p:cNvPr id="3" name="Date Placeholder 2"/>
          <p:cNvSpPr>
            <a:spLocks noGrp="1"/>
          </p:cNvSpPr>
          <p:nvPr>
            <p:ph type="dt" sz="quarter" idx="10"/>
          </p:nvPr>
        </p:nvSpPr>
        <p:spPr>
          <a:xfrm>
            <a:off x="5586413" y="6054725"/>
            <a:ext cx="1666875" cy="433388"/>
          </a:xfrm>
          <a:prstGeom prst="rect">
            <a:avLst/>
          </a:prstGeom>
        </p:spPr>
        <p:txBody>
          <a:bodyPr/>
          <a:lstStyle>
            <a:lvl1pPr>
              <a:defRPr>
                <a:solidFill>
                  <a:schemeClr val="tx1"/>
                </a:solidFill>
                <a:latin typeface="Arial" charset="0"/>
              </a:defRPr>
            </a:lvl1pPr>
          </a:lstStyle>
          <a:p>
            <a:pPr>
              <a:defRPr/>
            </a:pPr>
            <a:r>
              <a:rPr lang="en-GB" sz="2400">
                <a:solidFill>
                  <a:srgbClr val="000000"/>
                </a:solidFill>
              </a:rPr>
              <a:t>date</a:t>
            </a:r>
          </a:p>
          <a:p>
            <a:pPr>
              <a:defRPr/>
            </a:pPr>
            <a:r>
              <a:rPr lang="en-GB" sz="2400">
                <a:solidFill>
                  <a:srgbClr val="000000"/>
                </a:solidFill>
              </a:rPr>
              <a:t>09/06/09</a:t>
            </a:r>
          </a:p>
        </p:txBody>
      </p:sp>
      <p:sp>
        <p:nvSpPr>
          <p:cNvPr id="4" name="Footer Placeholder 3"/>
          <p:cNvSpPr>
            <a:spLocks noGrp="1"/>
          </p:cNvSpPr>
          <p:nvPr>
            <p:ph type="ftr" sz="quarter" idx="11"/>
          </p:nvPr>
        </p:nvSpPr>
        <p:spPr>
          <a:xfrm>
            <a:off x="3059113" y="6054725"/>
            <a:ext cx="1797050" cy="433388"/>
          </a:xfrm>
          <a:prstGeom prst="rect">
            <a:avLst/>
          </a:prstGeom>
        </p:spPr>
        <p:txBody>
          <a:bodyPr/>
          <a:lstStyle>
            <a:lvl1pPr>
              <a:defRPr>
                <a:solidFill>
                  <a:schemeClr val="tx1"/>
                </a:solidFill>
                <a:latin typeface="Arial" charset="0"/>
              </a:defRPr>
            </a:lvl1pPr>
          </a:lstStyle>
          <a:p>
            <a:pPr>
              <a:defRPr/>
            </a:pPr>
            <a:r>
              <a:rPr lang="en-GB" sz="2400">
                <a:solidFill>
                  <a:srgbClr val="000000"/>
                </a:solidFill>
              </a:rPr>
              <a:t>subject </a:t>
            </a:r>
          </a:p>
          <a:p>
            <a:pPr>
              <a:defRPr/>
            </a:pPr>
            <a:r>
              <a:rPr lang="en-GB" sz="2400">
                <a:solidFill>
                  <a:srgbClr val="000000"/>
                </a:solidFill>
              </a:rPr>
              <a:t>name subject /                    title, max. 2 lines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nl-NL"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Click to edit Master text styles</a:t>
            </a:r>
          </a:p>
        </p:txBody>
      </p:sp>
      <p:sp>
        <p:nvSpPr>
          <p:cNvPr id="5" name="Date Placeholder 4"/>
          <p:cNvSpPr>
            <a:spLocks noGrp="1"/>
          </p:cNvSpPr>
          <p:nvPr>
            <p:ph type="dt" sz="quarter" idx="10"/>
          </p:nvPr>
        </p:nvSpPr>
        <p:spPr>
          <a:xfrm>
            <a:off x="5586413" y="6054725"/>
            <a:ext cx="1666875" cy="433388"/>
          </a:xfrm>
          <a:prstGeom prst="rect">
            <a:avLst/>
          </a:prstGeom>
        </p:spPr>
        <p:txBody>
          <a:bodyPr/>
          <a:lstStyle>
            <a:lvl1pPr>
              <a:defRPr>
                <a:solidFill>
                  <a:schemeClr val="tx1"/>
                </a:solidFill>
                <a:latin typeface="Arial" charset="0"/>
              </a:defRPr>
            </a:lvl1pPr>
          </a:lstStyle>
          <a:p>
            <a:pPr>
              <a:defRPr/>
            </a:pPr>
            <a:r>
              <a:rPr lang="en-GB" sz="2400">
                <a:solidFill>
                  <a:srgbClr val="000000"/>
                </a:solidFill>
              </a:rPr>
              <a:t>date</a:t>
            </a:r>
          </a:p>
          <a:p>
            <a:pPr>
              <a:defRPr/>
            </a:pPr>
            <a:r>
              <a:rPr lang="en-GB" sz="2400">
                <a:solidFill>
                  <a:srgbClr val="000000"/>
                </a:solidFill>
              </a:rPr>
              <a:t>09/06/09</a:t>
            </a:r>
          </a:p>
        </p:txBody>
      </p:sp>
      <p:sp>
        <p:nvSpPr>
          <p:cNvPr id="6" name="Footer Placeholder 5"/>
          <p:cNvSpPr>
            <a:spLocks noGrp="1"/>
          </p:cNvSpPr>
          <p:nvPr>
            <p:ph type="ftr" sz="quarter" idx="11"/>
          </p:nvPr>
        </p:nvSpPr>
        <p:spPr>
          <a:xfrm>
            <a:off x="3059113" y="6054725"/>
            <a:ext cx="1797050" cy="433388"/>
          </a:xfrm>
          <a:prstGeom prst="rect">
            <a:avLst/>
          </a:prstGeom>
        </p:spPr>
        <p:txBody>
          <a:bodyPr/>
          <a:lstStyle>
            <a:lvl1pPr>
              <a:defRPr>
                <a:solidFill>
                  <a:schemeClr val="tx1"/>
                </a:solidFill>
                <a:latin typeface="Arial" charset="0"/>
              </a:defRPr>
            </a:lvl1pPr>
          </a:lstStyle>
          <a:p>
            <a:pPr>
              <a:defRPr/>
            </a:pPr>
            <a:r>
              <a:rPr lang="en-GB" sz="2400">
                <a:solidFill>
                  <a:srgbClr val="000000"/>
                </a:solidFill>
              </a:rPr>
              <a:t>subject </a:t>
            </a:r>
          </a:p>
          <a:p>
            <a:pPr>
              <a:defRPr/>
            </a:pPr>
            <a:r>
              <a:rPr lang="en-GB" sz="2400">
                <a:solidFill>
                  <a:srgbClr val="000000"/>
                </a:solidFill>
              </a:rPr>
              <a:t>name subject /                    title, max. 2 lines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nl-NL"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Click to edit Master text styles</a:t>
            </a:r>
          </a:p>
        </p:txBody>
      </p:sp>
      <p:sp>
        <p:nvSpPr>
          <p:cNvPr id="5" name="Date Placeholder 4"/>
          <p:cNvSpPr>
            <a:spLocks noGrp="1"/>
          </p:cNvSpPr>
          <p:nvPr>
            <p:ph type="dt" sz="quarter" idx="10"/>
          </p:nvPr>
        </p:nvSpPr>
        <p:spPr>
          <a:xfrm>
            <a:off x="5586413" y="6054725"/>
            <a:ext cx="1666875" cy="433388"/>
          </a:xfrm>
          <a:prstGeom prst="rect">
            <a:avLst/>
          </a:prstGeom>
        </p:spPr>
        <p:txBody>
          <a:bodyPr/>
          <a:lstStyle>
            <a:lvl1pPr>
              <a:defRPr>
                <a:solidFill>
                  <a:schemeClr val="tx1"/>
                </a:solidFill>
                <a:latin typeface="Arial" charset="0"/>
              </a:defRPr>
            </a:lvl1pPr>
          </a:lstStyle>
          <a:p>
            <a:pPr>
              <a:defRPr/>
            </a:pPr>
            <a:r>
              <a:rPr lang="en-GB" sz="2400">
                <a:solidFill>
                  <a:srgbClr val="000000"/>
                </a:solidFill>
              </a:rPr>
              <a:t>date</a:t>
            </a:r>
          </a:p>
          <a:p>
            <a:pPr>
              <a:defRPr/>
            </a:pPr>
            <a:r>
              <a:rPr lang="en-GB" sz="2400">
                <a:solidFill>
                  <a:srgbClr val="000000"/>
                </a:solidFill>
              </a:rPr>
              <a:t>09/06/09</a:t>
            </a:r>
          </a:p>
        </p:txBody>
      </p:sp>
      <p:sp>
        <p:nvSpPr>
          <p:cNvPr id="6" name="Footer Placeholder 5"/>
          <p:cNvSpPr>
            <a:spLocks noGrp="1"/>
          </p:cNvSpPr>
          <p:nvPr>
            <p:ph type="ftr" sz="quarter" idx="11"/>
          </p:nvPr>
        </p:nvSpPr>
        <p:spPr>
          <a:xfrm>
            <a:off x="3059113" y="6054725"/>
            <a:ext cx="1797050" cy="433388"/>
          </a:xfrm>
          <a:prstGeom prst="rect">
            <a:avLst/>
          </a:prstGeom>
        </p:spPr>
        <p:txBody>
          <a:bodyPr/>
          <a:lstStyle>
            <a:lvl1pPr>
              <a:defRPr>
                <a:solidFill>
                  <a:schemeClr val="tx1"/>
                </a:solidFill>
                <a:latin typeface="Arial" charset="0"/>
              </a:defRPr>
            </a:lvl1pPr>
          </a:lstStyle>
          <a:p>
            <a:pPr>
              <a:defRPr/>
            </a:pPr>
            <a:r>
              <a:rPr lang="en-GB" sz="2400">
                <a:solidFill>
                  <a:srgbClr val="000000"/>
                </a:solidFill>
              </a:rPr>
              <a:t>subject </a:t>
            </a:r>
          </a:p>
          <a:p>
            <a:pPr>
              <a:defRPr/>
            </a:pPr>
            <a:r>
              <a:rPr lang="en-GB" sz="2400">
                <a:solidFill>
                  <a:srgbClr val="000000"/>
                </a:solidFill>
              </a:rPr>
              <a:t>name subject /                    title, max. 2 lines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userDrawn="1"/>
        </p:nvSpPr>
        <p:spPr bwMode="auto">
          <a:xfrm>
            <a:off x="379413" y="6054725"/>
            <a:ext cx="2133600" cy="433388"/>
          </a:xfrm>
          <a:prstGeom prst="rect">
            <a:avLst/>
          </a:prstGeom>
          <a:noFill/>
          <a:ln w="9525">
            <a:noFill/>
            <a:miter lim="800000"/>
            <a:headEnd/>
            <a:tailEnd/>
          </a:ln>
          <a:effectLst/>
        </p:spPr>
        <p:txBody>
          <a:bodyPr lIns="0" tIns="0" rIns="0" bIns="0"/>
          <a:lstStyle/>
          <a:p>
            <a:pPr>
              <a:lnSpc>
                <a:spcPct val="90000"/>
              </a:lnSpc>
              <a:defRPr/>
            </a:pPr>
            <a:r>
              <a:rPr lang="en-GB" sz="1100">
                <a:solidFill>
                  <a:srgbClr val="000000"/>
                </a:solidFill>
                <a:latin typeface="Arial" pitchFamily="-112" charset="0"/>
              </a:rPr>
              <a:t>Research Centre for</a:t>
            </a:r>
          </a:p>
          <a:p>
            <a:pPr>
              <a:lnSpc>
                <a:spcPct val="90000"/>
              </a:lnSpc>
              <a:defRPr/>
            </a:pPr>
            <a:r>
              <a:rPr lang="en-GB" sz="1100">
                <a:solidFill>
                  <a:srgbClr val="000000"/>
                </a:solidFill>
                <a:latin typeface="Arial" pitchFamily="-112" charset="0"/>
              </a:rPr>
              <a:t>Innovations in Health Care</a:t>
            </a:r>
          </a:p>
          <a:p>
            <a:pPr>
              <a:lnSpc>
                <a:spcPct val="90000"/>
              </a:lnSpc>
              <a:defRPr/>
            </a:pPr>
            <a:r>
              <a:rPr lang="en-GB" sz="1100">
                <a:solidFill>
                  <a:srgbClr val="00A0D2"/>
                </a:solidFill>
                <a:latin typeface="Arial" pitchFamily="-112" charset="0"/>
              </a:rPr>
              <a:t>www.kenniscentrumivz.hu.nl</a:t>
            </a:r>
          </a:p>
        </p:txBody>
      </p:sp>
      <p:pic>
        <p:nvPicPr>
          <p:cNvPr id="1027" name="Picture 14" descr="HU_Logo_02"/>
          <p:cNvPicPr>
            <a:picLocks noChangeAspect="1" noChangeArrowheads="1"/>
          </p:cNvPicPr>
          <p:nvPr userDrawn="1"/>
        </p:nvPicPr>
        <p:blipFill>
          <a:blip r:embed="rId14" cstate="print">
            <a:clrChange>
              <a:clrFrom>
                <a:srgbClr val="000000"/>
              </a:clrFrom>
              <a:clrTo>
                <a:srgbClr val="000000">
                  <a:alpha val="0"/>
                </a:srgbClr>
              </a:clrTo>
            </a:clrChange>
          </a:blip>
          <a:srcRect/>
          <a:stretch>
            <a:fillRect/>
          </a:stretch>
        </p:blipFill>
        <p:spPr bwMode="black">
          <a:xfrm>
            <a:off x="7448550" y="379413"/>
            <a:ext cx="1322388" cy="1133475"/>
          </a:xfrm>
          <a:prstGeom prst="rect">
            <a:avLst/>
          </a:prstGeom>
          <a:noFill/>
          <a:ln w="9525">
            <a:noFill/>
            <a:miter lim="800000"/>
            <a:headEnd/>
            <a:tailEnd/>
          </a:ln>
        </p:spPr>
      </p:pic>
      <p:sp>
        <p:nvSpPr>
          <p:cNvPr id="1028" name="Rectangle 16"/>
          <p:cNvSpPr>
            <a:spLocks noGrp="1" noChangeArrowheads="1"/>
          </p:cNvSpPr>
          <p:nvPr>
            <p:ph type="title"/>
          </p:nvPr>
        </p:nvSpPr>
        <p:spPr bwMode="auto">
          <a:xfrm>
            <a:off x="379413" y="379413"/>
            <a:ext cx="6873875" cy="113347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dirty="0" err="1" smtClean="0"/>
              <a:t>Klik</a:t>
            </a:r>
            <a:r>
              <a:rPr lang="en-GB" dirty="0" smtClean="0"/>
              <a:t> </a:t>
            </a:r>
            <a:r>
              <a:rPr lang="en-GB" dirty="0" err="1" smtClean="0"/>
              <a:t>om</a:t>
            </a:r>
            <a:r>
              <a:rPr lang="en-GB" dirty="0" smtClean="0"/>
              <a:t> het </a:t>
            </a:r>
            <a:r>
              <a:rPr lang="en-GB" dirty="0" err="1" smtClean="0"/>
              <a:t>opmaakprofiel</a:t>
            </a:r>
            <a:r>
              <a:rPr lang="en-GB" dirty="0" smtClean="0"/>
              <a:t> </a:t>
            </a:r>
            <a:r>
              <a:rPr lang="en-GB" dirty="0" err="1" smtClean="0"/>
              <a:t>te</a:t>
            </a:r>
            <a:r>
              <a:rPr lang="en-GB" dirty="0" smtClean="0"/>
              <a:t> </a:t>
            </a:r>
            <a:r>
              <a:rPr lang="en-GB" dirty="0" err="1" smtClean="0"/>
              <a:t>bewerken</a:t>
            </a:r>
            <a:endParaRPr lang="en-GB" dirty="0" smtClean="0"/>
          </a:p>
        </p:txBody>
      </p:sp>
      <p:sp>
        <p:nvSpPr>
          <p:cNvPr id="8" name="Rechthoek 7"/>
          <p:cNvSpPr/>
          <p:nvPr userDrawn="1"/>
        </p:nvSpPr>
        <p:spPr>
          <a:xfrm>
            <a:off x="0" y="5851525"/>
            <a:ext cx="9144000" cy="1006475"/>
          </a:xfrm>
          <a:prstGeom prst="rect">
            <a:avLst/>
          </a:prstGeom>
          <a:solidFill>
            <a:srgbClr val="FFFFFF"/>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nl-NL" sz="2400">
              <a:solidFill>
                <a:srgbClr val="FFFFFF"/>
              </a:solidFill>
            </a:endParaRPr>
          </a:p>
        </p:txBody>
      </p:sp>
      <p:sp>
        <p:nvSpPr>
          <p:cNvPr id="1030" name="Rectangle 15"/>
          <p:cNvSpPr>
            <a:spLocks noGrp="1" noChangeArrowheads="1"/>
          </p:cNvSpPr>
          <p:nvPr>
            <p:ph type="body" idx="1"/>
          </p:nvPr>
        </p:nvSpPr>
        <p:spPr bwMode="auto">
          <a:xfrm>
            <a:off x="379413" y="1662113"/>
            <a:ext cx="8453437" cy="473868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dirty="0" err="1" smtClean="0"/>
              <a:t>Klik</a:t>
            </a:r>
            <a:r>
              <a:rPr lang="en-GB" dirty="0" smtClean="0"/>
              <a:t> </a:t>
            </a:r>
            <a:r>
              <a:rPr lang="en-GB" dirty="0" err="1" smtClean="0"/>
              <a:t>om</a:t>
            </a:r>
            <a:r>
              <a:rPr lang="en-GB" dirty="0" smtClean="0"/>
              <a:t> de </a:t>
            </a:r>
            <a:r>
              <a:rPr lang="en-GB" dirty="0" err="1" smtClean="0"/>
              <a:t>opmaakprofielen</a:t>
            </a:r>
            <a:r>
              <a:rPr lang="en-GB" dirty="0" smtClean="0"/>
              <a:t> van de </a:t>
            </a:r>
            <a:r>
              <a:rPr lang="en-GB" dirty="0" err="1" smtClean="0"/>
              <a:t>modeltekst</a:t>
            </a:r>
            <a:r>
              <a:rPr lang="en-GB" dirty="0" smtClean="0"/>
              <a:t> </a:t>
            </a:r>
            <a:r>
              <a:rPr lang="en-GB" dirty="0" err="1" smtClean="0"/>
              <a:t>te</a:t>
            </a:r>
            <a:r>
              <a:rPr lang="en-GB" dirty="0" smtClean="0"/>
              <a:t> </a:t>
            </a:r>
            <a:r>
              <a:rPr lang="en-GB" dirty="0" err="1" smtClean="0"/>
              <a:t>bewerken</a:t>
            </a:r>
            <a:endParaRPr lang="en-GB" dirty="0" smtClean="0"/>
          </a:p>
          <a:p>
            <a:pPr lvl="1"/>
            <a:r>
              <a:rPr lang="en-GB" dirty="0" err="1" smtClean="0"/>
              <a:t>Tweede</a:t>
            </a:r>
            <a:r>
              <a:rPr lang="en-GB" dirty="0" smtClean="0"/>
              <a:t> </a:t>
            </a:r>
            <a:r>
              <a:rPr lang="en-GB" dirty="0" err="1" smtClean="0"/>
              <a:t>niveau</a:t>
            </a:r>
            <a:endParaRPr lang="en-GB" dirty="0" smtClean="0"/>
          </a:p>
          <a:p>
            <a:pPr lvl="2"/>
            <a:r>
              <a:rPr lang="en-GB" dirty="0" err="1" smtClean="0"/>
              <a:t>Derde</a:t>
            </a:r>
            <a:r>
              <a:rPr lang="en-GB" dirty="0" smtClean="0"/>
              <a:t> </a:t>
            </a:r>
            <a:r>
              <a:rPr lang="en-GB" dirty="0" err="1" smtClean="0"/>
              <a:t>niveau</a:t>
            </a:r>
            <a:endParaRPr lang="en-GB" dirty="0" smtClean="0"/>
          </a:p>
          <a:p>
            <a:pPr lvl="3"/>
            <a:r>
              <a:rPr lang="en-GB" dirty="0" err="1" smtClean="0"/>
              <a:t>Vierde</a:t>
            </a:r>
            <a:r>
              <a:rPr lang="en-GB" dirty="0" smtClean="0"/>
              <a:t> </a:t>
            </a:r>
            <a:r>
              <a:rPr lang="en-GB" dirty="0" err="1" smtClean="0"/>
              <a:t>niveau</a:t>
            </a:r>
            <a:endParaRPr lang="en-GB" dirty="0" smtClean="0"/>
          </a:p>
          <a:p>
            <a:pPr lvl="4"/>
            <a:r>
              <a:rPr lang="en-GB" dirty="0" err="1" smtClean="0"/>
              <a:t>Vijfde</a:t>
            </a:r>
            <a:r>
              <a:rPr lang="en-GB" dirty="0" smtClean="0"/>
              <a:t> </a:t>
            </a:r>
            <a:r>
              <a:rPr lang="en-GB" dirty="0" err="1" smtClean="0"/>
              <a:t>niveau</a:t>
            </a:r>
            <a:endParaRPr lang="en-GB" dirty="0" smtClean="0"/>
          </a:p>
        </p:txBody>
      </p:sp>
    </p:spTree>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4" r:id="rId12"/>
  </p:sldLayoutIdLst>
  <p:hf sldNum="0" hdr="0"/>
  <p:txStyles>
    <p:titleStyle>
      <a:lvl1pPr algn="l" rtl="0" eaLnBrk="0" fontAlgn="base" hangingPunct="0">
        <a:spcBef>
          <a:spcPct val="0"/>
        </a:spcBef>
        <a:spcAft>
          <a:spcPct val="0"/>
        </a:spcAft>
        <a:defRPr sz="3300" b="1">
          <a:solidFill>
            <a:srgbClr val="0070C0"/>
          </a:solidFill>
          <a:latin typeface="+mj-lt"/>
          <a:ea typeface="+mj-ea"/>
          <a:cs typeface="+mj-cs"/>
        </a:defRPr>
      </a:lvl1pPr>
      <a:lvl2pPr algn="l" rtl="0" eaLnBrk="0" fontAlgn="base" hangingPunct="0">
        <a:spcBef>
          <a:spcPct val="0"/>
        </a:spcBef>
        <a:spcAft>
          <a:spcPct val="0"/>
        </a:spcAft>
        <a:defRPr sz="3100">
          <a:solidFill>
            <a:schemeClr val="bg1"/>
          </a:solidFill>
          <a:latin typeface="Arial" pitchFamily="-112" charset="0"/>
        </a:defRPr>
      </a:lvl2pPr>
      <a:lvl3pPr algn="l" rtl="0" eaLnBrk="0" fontAlgn="base" hangingPunct="0">
        <a:spcBef>
          <a:spcPct val="0"/>
        </a:spcBef>
        <a:spcAft>
          <a:spcPct val="0"/>
        </a:spcAft>
        <a:defRPr sz="3100">
          <a:solidFill>
            <a:schemeClr val="bg1"/>
          </a:solidFill>
          <a:latin typeface="Arial" pitchFamily="-112" charset="0"/>
        </a:defRPr>
      </a:lvl3pPr>
      <a:lvl4pPr algn="l" rtl="0" eaLnBrk="0" fontAlgn="base" hangingPunct="0">
        <a:spcBef>
          <a:spcPct val="0"/>
        </a:spcBef>
        <a:spcAft>
          <a:spcPct val="0"/>
        </a:spcAft>
        <a:defRPr sz="3100">
          <a:solidFill>
            <a:schemeClr val="bg1"/>
          </a:solidFill>
          <a:latin typeface="Arial" pitchFamily="-112" charset="0"/>
        </a:defRPr>
      </a:lvl4pPr>
      <a:lvl5pPr algn="l" rtl="0" eaLnBrk="0" fontAlgn="base" hangingPunct="0">
        <a:spcBef>
          <a:spcPct val="0"/>
        </a:spcBef>
        <a:spcAft>
          <a:spcPct val="0"/>
        </a:spcAft>
        <a:defRPr sz="3100">
          <a:solidFill>
            <a:schemeClr val="bg1"/>
          </a:solidFill>
          <a:latin typeface="Arial" pitchFamily="-112" charset="0"/>
        </a:defRPr>
      </a:lvl5pPr>
      <a:lvl6pPr marL="457200" algn="l" rtl="0" fontAlgn="base">
        <a:spcBef>
          <a:spcPct val="0"/>
        </a:spcBef>
        <a:spcAft>
          <a:spcPct val="0"/>
        </a:spcAft>
        <a:defRPr sz="3100">
          <a:solidFill>
            <a:schemeClr val="bg1"/>
          </a:solidFill>
          <a:latin typeface="Arial" pitchFamily="-112" charset="0"/>
        </a:defRPr>
      </a:lvl6pPr>
      <a:lvl7pPr marL="914400" algn="l" rtl="0" fontAlgn="base">
        <a:spcBef>
          <a:spcPct val="0"/>
        </a:spcBef>
        <a:spcAft>
          <a:spcPct val="0"/>
        </a:spcAft>
        <a:defRPr sz="3100">
          <a:solidFill>
            <a:schemeClr val="bg1"/>
          </a:solidFill>
          <a:latin typeface="Arial" pitchFamily="-112" charset="0"/>
        </a:defRPr>
      </a:lvl7pPr>
      <a:lvl8pPr marL="1371600" algn="l" rtl="0" fontAlgn="base">
        <a:spcBef>
          <a:spcPct val="0"/>
        </a:spcBef>
        <a:spcAft>
          <a:spcPct val="0"/>
        </a:spcAft>
        <a:defRPr sz="3100">
          <a:solidFill>
            <a:schemeClr val="bg1"/>
          </a:solidFill>
          <a:latin typeface="Arial" pitchFamily="-112" charset="0"/>
        </a:defRPr>
      </a:lvl8pPr>
      <a:lvl9pPr marL="1828800" algn="l" rtl="0" fontAlgn="base">
        <a:spcBef>
          <a:spcPct val="0"/>
        </a:spcBef>
        <a:spcAft>
          <a:spcPct val="0"/>
        </a:spcAft>
        <a:defRPr sz="3100">
          <a:solidFill>
            <a:schemeClr val="bg1"/>
          </a:solidFill>
          <a:latin typeface="Arial" pitchFamily="-112" charset="0"/>
        </a:defRPr>
      </a:lvl9pPr>
    </p:titleStyle>
    <p:bodyStyle>
      <a:lvl1pPr marL="271463" indent="-271463" algn="l" rtl="0" eaLnBrk="0" fontAlgn="base" hangingPunct="0">
        <a:lnSpc>
          <a:spcPct val="91000"/>
        </a:lnSpc>
        <a:spcBef>
          <a:spcPct val="0"/>
        </a:spcBef>
        <a:spcAft>
          <a:spcPct val="0"/>
        </a:spcAft>
        <a:buChar char="•"/>
        <a:defRPr sz="2100">
          <a:solidFill>
            <a:schemeClr val="tx1"/>
          </a:solidFill>
          <a:latin typeface="+mn-lt"/>
          <a:ea typeface="+mn-ea"/>
          <a:cs typeface="+mn-cs"/>
        </a:defRPr>
      </a:lvl1pPr>
      <a:lvl2pPr marL="550863" indent="-277813" algn="l" rtl="0" eaLnBrk="0" fontAlgn="base" hangingPunct="0">
        <a:lnSpc>
          <a:spcPct val="91000"/>
        </a:lnSpc>
        <a:spcBef>
          <a:spcPct val="0"/>
        </a:spcBef>
        <a:spcAft>
          <a:spcPct val="0"/>
        </a:spcAft>
        <a:buChar char="–"/>
        <a:defRPr sz="2100">
          <a:solidFill>
            <a:schemeClr val="tx1"/>
          </a:solidFill>
          <a:latin typeface="+mn-lt"/>
          <a:ea typeface="ＭＳ Ｐゴシック" pitchFamily="-112" charset="-128"/>
          <a:cs typeface="ＭＳ Ｐゴシック"/>
        </a:defRPr>
      </a:lvl2pPr>
      <a:lvl3pPr marL="812800" indent="-260350" algn="l" rtl="0" eaLnBrk="0" fontAlgn="base" hangingPunct="0">
        <a:lnSpc>
          <a:spcPct val="91000"/>
        </a:lnSpc>
        <a:spcBef>
          <a:spcPct val="0"/>
        </a:spcBef>
        <a:spcAft>
          <a:spcPct val="0"/>
        </a:spcAft>
        <a:buChar char="•"/>
        <a:defRPr sz="2100">
          <a:solidFill>
            <a:schemeClr val="tx1"/>
          </a:solidFill>
          <a:latin typeface="+mn-lt"/>
          <a:ea typeface="ＭＳ Ｐゴシック" pitchFamily="-112" charset="-128"/>
          <a:cs typeface="ＭＳ Ｐゴシック"/>
        </a:defRPr>
      </a:lvl3pPr>
      <a:lvl4pPr marL="1084263" indent="-269875" algn="l" rtl="0" eaLnBrk="0" fontAlgn="base" hangingPunct="0">
        <a:lnSpc>
          <a:spcPct val="91000"/>
        </a:lnSpc>
        <a:spcBef>
          <a:spcPct val="0"/>
        </a:spcBef>
        <a:spcAft>
          <a:spcPct val="0"/>
        </a:spcAft>
        <a:buChar char="–"/>
        <a:defRPr sz="2100">
          <a:solidFill>
            <a:schemeClr val="tx1"/>
          </a:solidFill>
          <a:latin typeface="+mn-lt"/>
          <a:ea typeface="ＭＳ Ｐゴシック" pitchFamily="-112" charset="-128"/>
          <a:cs typeface="ＭＳ Ｐゴシック"/>
        </a:defRPr>
      </a:lvl4pPr>
      <a:lvl5pPr marL="1354138" indent="-268288" algn="l" rtl="0" eaLnBrk="0" fontAlgn="base" hangingPunct="0">
        <a:lnSpc>
          <a:spcPct val="91000"/>
        </a:lnSpc>
        <a:spcBef>
          <a:spcPct val="0"/>
        </a:spcBef>
        <a:spcAft>
          <a:spcPct val="0"/>
        </a:spcAft>
        <a:buChar char="»"/>
        <a:defRPr sz="2100">
          <a:solidFill>
            <a:schemeClr val="tx1"/>
          </a:solidFill>
          <a:latin typeface="+mn-lt"/>
          <a:ea typeface="ＭＳ Ｐゴシック" pitchFamily="-112" charset="-128"/>
          <a:cs typeface="ＭＳ Ｐゴシック"/>
        </a:defRPr>
      </a:lvl5pPr>
      <a:lvl6pPr marL="1811338" indent="-268288" algn="l" rtl="0" fontAlgn="base">
        <a:lnSpc>
          <a:spcPct val="91000"/>
        </a:lnSpc>
        <a:spcBef>
          <a:spcPct val="0"/>
        </a:spcBef>
        <a:spcAft>
          <a:spcPct val="0"/>
        </a:spcAft>
        <a:buChar char="»"/>
        <a:defRPr sz="2100">
          <a:solidFill>
            <a:schemeClr val="tx1"/>
          </a:solidFill>
          <a:latin typeface="+mn-lt"/>
          <a:ea typeface="ＭＳ Ｐゴシック" pitchFamily="-112" charset="-128"/>
        </a:defRPr>
      </a:lvl6pPr>
      <a:lvl7pPr marL="2268538" indent="-268288" algn="l" rtl="0" fontAlgn="base">
        <a:lnSpc>
          <a:spcPct val="91000"/>
        </a:lnSpc>
        <a:spcBef>
          <a:spcPct val="0"/>
        </a:spcBef>
        <a:spcAft>
          <a:spcPct val="0"/>
        </a:spcAft>
        <a:buChar char="»"/>
        <a:defRPr sz="2100">
          <a:solidFill>
            <a:schemeClr val="tx1"/>
          </a:solidFill>
          <a:latin typeface="+mn-lt"/>
          <a:ea typeface="ＭＳ Ｐゴシック" pitchFamily="-112" charset="-128"/>
        </a:defRPr>
      </a:lvl7pPr>
      <a:lvl8pPr marL="2725738" indent="-268288" algn="l" rtl="0" fontAlgn="base">
        <a:lnSpc>
          <a:spcPct val="91000"/>
        </a:lnSpc>
        <a:spcBef>
          <a:spcPct val="0"/>
        </a:spcBef>
        <a:spcAft>
          <a:spcPct val="0"/>
        </a:spcAft>
        <a:buChar char="»"/>
        <a:defRPr sz="2100">
          <a:solidFill>
            <a:schemeClr val="tx1"/>
          </a:solidFill>
          <a:latin typeface="+mn-lt"/>
          <a:ea typeface="ＭＳ Ｐゴシック" pitchFamily="-112" charset="-128"/>
        </a:defRPr>
      </a:lvl8pPr>
      <a:lvl9pPr marL="3182938" indent="-268288" algn="l" rtl="0" fontAlgn="base">
        <a:lnSpc>
          <a:spcPct val="91000"/>
        </a:lnSpc>
        <a:spcBef>
          <a:spcPct val="0"/>
        </a:spcBef>
        <a:spcAft>
          <a:spcPct val="0"/>
        </a:spcAft>
        <a:buChar char="»"/>
        <a:defRPr sz="2100">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mailto:Beverly.pasian@hu.nl"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hdl.handle.net/2100/1258"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ctrTitle"/>
          </p:nvPr>
        </p:nvSpPr>
        <p:spPr>
          <a:xfrm>
            <a:off x="2107571" y="3095893"/>
            <a:ext cx="6873875" cy="1258888"/>
          </a:xfrm>
        </p:spPr>
        <p:txBody>
          <a:bodyPr/>
          <a:lstStyle/>
          <a:p>
            <a:pPr eaLnBrk="1" hangingPunct="1"/>
            <a:r>
              <a:rPr lang="en-US" dirty="0" smtClean="0"/>
              <a:t>Project management processes and practices for e-Learning efforts  </a:t>
            </a:r>
            <a:br>
              <a:rPr lang="en-US" dirty="0" smtClean="0"/>
            </a:br>
            <a:r>
              <a:rPr lang="en-US" dirty="0" smtClean="0"/>
              <a:t/>
            </a:r>
            <a:br>
              <a:rPr lang="en-US" dirty="0" smtClean="0"/>
            </a:br>
            <a:r>
              <a:rPr lang="en-US" sz="2400" dirty="0" smtClean="0">
                <a:solidFill>
                  <a:srgbClr val="00B0F0"/>
                </a:solidFill>
              </a:rPr>
              <a:t>Dr. Beverly Pasian</a:t>
            </a:r>
            <a:br>
              <a:rPr lang="en-US" sz="2400" dirty="0" smtClean="0">
                <a:solidFill>
                  <a:srgbClr val="00B0F0"/>
                </a:solidFill>
              </a:rPr>
            </a:br>
            <a:r>
              <a:rPr lang="en-US" sz="2400" dirty="0" smtClean="0">
                <a:solidFill>
                  <a:srgbClr val="00B0F0"/>
                </a:solidFill>
              </a:rPr>
              <a:t>Associate Professor </a:t>
            </a:r>
            <a:br>
              <a:rPr lang="en-US" sz="2400" dirty="0" smtClean="0">
                <a:solidFill>
                  <a:srgbClr val="00B0F0"/>
                </a:solidFill>
              </a:rPr>
            </a:br>
            <a:r>
              <a:rPr lang="en-US" sz="2400" dirty="0" smtClean="0">
                <a:solidFill>
                  <a:srgbClr val="00B0F0"/>
                </a:solidFill>
              </a:rPr>
              <a:t>Utrecht University of Applied Sciences</a:t>
            </a:r>
            <a:br>
              <a:rPr lang="en-US" sz="2400" dirty="0" smtClean="0">
                <a:solidFill>
                  <a:srgbClr val="00B0F0"/>
                </a:solidFill>
              </a:rPr>
            </a:br>
            <a:r>
              <a:rPr lang="en-US" sz="2400" dirty="0" smtClean="0">
                <a:solidFill>
                  <a:srgbClr val="00B0F0"/>
                </a:solidFill>
              </a:rPr>
              <a:t>CIDER: December 7, 2011</a:t>
            </a:r>
            <a:endParaRPr lang="en-US" sz="2800" dirty="0" smtClean="0">
              <a:solidFill>
                <a:srgbClr val="00B0F0"/>
              </a:solidFill>
            </a:endParaRPr>
          </a:p>
        </p:txBody>
      </p:sp>
      <p:pic>
        <p:nvPicPr>
          <p:cNvPr id="6" name="Picture 2" descr="Foto FEM2"/>
          <p:cNvPicPr>
            <a:picLocks noChangeAspect="1" noChangeArrowheads="1"/>
          </p:cNvPicPr>
          <p:nvPr/>
        </p:nvPicPr>
        <p:blipFill>
          <a:blip r:embed="rId4" cstate="print"/>
          <a:srcRect l="24557" t="822" r="47939" b="31944"/>
          <a:stretch>
            <a:fillRect/>
          </a:stretch>
        </p:blipFill>
        <p:spPr bwMode="auto">
          <a:xfrm>
            <a:off x="-62346" y="1"/>
            <a:ext cx="1974275" cy="685800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858297" y="1828800"/>
          <a:ext cx="6134286" cy="4173794"/>
        </p:xfrm>
        <a:graphic>
          <a:graphicData uri="http://schemas.openxmlformats.org/drawingml/2006/table">
            <a:tbl>
              <a:tblPr/>
              <a:tblGrid>
                <a:gridCol w="1677035"/>
                <a:gridCol w="4457251"/>
              </a:tblGrid>
              <a:tr h="825909">
                <a:tc>
                  <a:txBody>
                    <a:bodyPr/>
                    <a:lstStyle/>
                    <a:p>
                      <a:pPr indent="133350">
                        <a:lnSpc>
                          <a:spcPts val="1400"/>
                        </a:lnSpc>
                        <a:spcAft>
                          <a:spcPts val="600"/>
                        </a:spcAft>
                      </a:pPr>
                      <a:r>
                        <a:rPr lang="en-US" sz="2400" b="1" i="0" dirty="0">
                          <a:solidFill>
                            <a:schemeClr val="tx1"/>
                          </a:solidFill>
                          <a:latin typeface="Arial Narrow" pitchFamily="34" charset="0"/>
                          <a:ea typeface="Times New Roman"/>
                        </a:rPr>
                        <a:t>Optimizing</a:t>
                      </a:r>
                      <a:endParaRPr lang="nl-NL" sz="2400" i="0" dirty="0">
                        <a:solidFill>
                          <a:schemeClr val="tx1"/>
                        </a:solidFill>
                        <a:latin typeface="Arial Narrow" pitchFamily="34"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nSpc>
                          <a:spcPts val="1400"/>
                        </a:lnSpc>
                        <a:spcAft>
                          <a:spcPts val="600"/>
                        </a:spcAft>
                      </a:pPr>
                      <a:r>
                        <a:rPr lang="en-US" sz="1400" i="0" dirty="0">
                          <a:solidFill>
                            <a:schemeClr val="tx1"/>
                          </a:solidFill>
                          <a:latin typeface="Arial Narrow" pitchFamily="34" charset="0"/>
                          <a:ea typeface="Times New Roman"/>
                        </a:rPr>
                        <a:t>Continuous process improvement is enabled by quantitative feedback from the process and from piloting innovative ideas and technologies.</a:t>
                      </a:r>
                      <a:endParaRPr lang="nl-NL" sz="1400" i="0" dirty="0">
                        <a:solidFill>
                          <a:schemeClr val="tx1"/>
                        </a:solidFill>
                        <a:latin typeface="Arial Narrow" pitchFamily="34"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5909">
                <a:tc>
                  <a:txBody>
                    <a:bodyPr/>
                    <a:lstStyle/>
                    <a:p>
                      <a:pPr indent="133350">
                        <a:lnSpc>
                          <a:spcPts val="1400"/>
                        </a:lnSpc>
                        <a:spcAft>
                          <a:spcPts val="600"/>
                        </a:spcAft>
                      </a:pPr>
                      <a:r>
                        <a:rPr lang="en-US" sz="2400" b="1" i="0" dirty="0">
                          <a:solidFill>
                            <a:schemeClr val="tx1"/>
                          </a:solidFill>
                          <a:latin typeface="Arial Narrow" pitchFamily="34" charset="0"/>
                          <a:ea typeface="Times New Roman"/>
                        </a:rPr>
                        <a:t>Managed</a:t>
                      </a:r>
                      <a:endParaRPr lang="nl-NL" sz="2400" i="0" dirty="0">
                        <a:solidFill>
                          <a:schemeClr val="tx1"/>
                        </a:solidFill>
                        <a:latin typeface="Arial Narrow" pitchFamily="34"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nSpc>
                          <a:spcPts val="1400"/>
                        </a:lnSpc>
                        <a:spcAft>
                          <a:spcPts val="600"/>
                        </a:spcAft>
                      </a:pPr>
                      <a:r>
                        <a:rPr lang="en-US" sz="1400" i="0" dirty="0">
                          <a:solidFill>
                            <a:schemeClr val="tx1"/>
                          </a:solidFill>
                          <a:latin typeface="Arial Narrow" pitchFamily="34" charset="0"/>
                          <a:ea typeface="Times New Roman"/>
                        </a:rPr>
                        <a:t>Detailed measures of the processes and product quality are collected. Both the process and products are quantitatively understood and controlled.</a:t>
                      </a:r>
                      <a:endParaRPr lang="nl-NL" sz="1400" i="0" dirty="0">
                        <a:solidFill>
                          <a:schemeClr val="tx1"/>
                        </a:solidFill>
                        <a:latin typeface="Arial Narrow" pitchFamily="34"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3898">
                <a:tc>
                  <a:txBody>
                    <a:bodyPr/>
                    <a:lstStyle/>
                    <a:p>
                      <a:pPr indent="133350">
                        <a:lnSpc>
                          <a:spcPts val="1400"/>
                        </a:lnSpc>
                        <a:spcAft>
                          <a:spcPts val="600"/>
                        </a:spcAft>
                      </a:pPr>
                      <a:r>
                        <a:rPr lang="en-US" sz="2400" b="1" i="0" dirty="0">
                          <a:solidFill>
                            <a:schemeClr val="tx1"/>
                          </a:solidFill>
                          <a:latin typeface="Arial Narrow" pitchFamily="34" charset="0"/>
                          <a:ea typeface="Times New Roman"/>
                        </a:rPr>
                        <a:t>Defined</a:t>
                      </a:r>
                      <a:endParaRPr lang="nl-NL" sz="2400" i="0" dirty="0">
                        <a:solidFill>
                          <a:schemeClr val="tx1"/>
                        </a:solidFill>
                        <a:latin typeface="Arial Narrow" pitchFamily="34"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nSpc>
                          <a:spcPts val="1400"/>
                        </a:lnSpc>
                        <a:spcAft>
                          <a:spcPts val="600"/>
                        </a:spcAft>
                      </a:pPr>
                      <a:r>
                        <a:rPr lang="en-US" sz="1400" i="0" dirty="0">
                          <a:solidFill>
                            <a:schemeClr val="tx1"/>
                          </a:solidFill>
                          <a:latin typeface="Arial Narrow" pitchFamily="34" charset="0"/>
                          <a:ea typeface="Times New Roman"/>
                        </a:rPr>
                        <a:t>Processes are documented, standardized, and integrated into a standard process for the organization. All projects use an approved, tailored, version of the organization’s standard process for developing and maintaining software.</a:t>
                      </a:r>
                      <a:endParaRPr lang="nl-NL" sz="1400" i="0" dirty="0">
                        <a:solidFill>
                          <a:schemeClr val="tx1"/>
                        </a:solidFill>
                        <a:latin typeface="Arial Narrow" pitchFamily="34"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9149">
                <a:tc>
                  <a:txBody>
                    <a:bodyPr/>
                    <a:lstStyle/>
                    <a:p>
                      <a:pPr indent="133350">
                        <a:lnSpc>
                          <a:spcPts val="1400"/>
                        </a:lnSpc>
                        <a:spcAft>
                          <a:spcPts val="600"/>
                        </a:spcAft>
                      </a:pPr>
                      <a:r>
                        <a:rPr lang="en-US" sz="2400" b="1" i="0" dirty="0">
                          <a:solidFill>
                            <a:schemeClr val="tx1"/>
                          </a:solidFill>
                          <a:latin typeface="Arial Narrow" pitchFamily="34" charset="0"/>
                          <a:ea typeface="Times New Roman"/>
                        </a:rPr>
                        <a:t>Repeatable</a:t>
                      </a:r>
                      <a:endParaRPr lang="nl-NL" sz="2400" i="0" dirty="0">
                        <a:solidFill>
                          <a:schemeClr val="tx1"/>
                        </a:solidFill>
                        <a:latin typeface="Arial Narrow" pitchFamily="34"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nSpc>
                          <a:spcPts val="1400"/>
                        </a:lnSpc>
                        <a:spcAft>
                          <a:spcPts val="600"/>
                        </a:spcAft>
                      </a:pPr>
                      <a:r>
                        <a:rPr lang="en-US" sz="1400" i="0" dirty="0">
                          <a:solidFill>
                            <a:schemeClr val="tx1"/>
                          </a:solidFill>
                          <a:latin typeface="Arial Narrow" pitchFamily="34" charset="0"/>
                          <a:ea typeface="Times New Roman"/>
                        </a:rPr>
                        <a:t>Basic project management processes are established to track cost, schedule, and functionality. The necessary process discipline is in place to repeat earlier successes on projects with similar applications.</a:t>
                      </a:r>
                      <a:endParaRPr lang="nl-NL" sz="1400" i="0" dirty="0">
                        <a:solidFill>
                          <a:schemeClr val="tx1"/>
                        </a:solidFill>
                        <a:latin typeface="Arial Narrow" pitchFamily="34"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8929">
                <a:tc>
                  <a:txBody>
                    <a:bodyPr/>
                    <a:lstStyle/>
                    <a:p>
                      <a:pPr indent="133350">
                        <a:lnSpc>
                          <a:spcPts val="1400"/>
                        </a:lnSpc>
                        <a:spcAft>
                          <a:spcPts val="600"/>
                        </a:spcAft>
                      </a:pPr>
                      <a:r>
                        <a:rPr lang="en-US" sz="2400" b="1" i="0" dirty="0">
                          <a:solidFill>
                            <a:schemeClr val="tx1"/>
                          </a:solidFill>
                          <a:latin typeface="Arial Narrow" pitchFamily="34" charset="0"/>
                          <a:ea typeface="Times New Roman"/>
                        </a:rPr>
                        <a:t>Initial</a:t>
                      </a:r>
                      <a:endParaRPr lang="nl-NL" sz="2400" i="0" dirty="0">
                        <a:solidFill>
                          <a:schemeClr val="tx1"/>
                        </a:solidFill>
                        <a:latin typeface="Arial Narrow" pitchFamily="34"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nSpc>
                          <a:spcPts val="1400"/>
                        </a:lnSpc>
                        <a:spcAft>
                          <a:spcPts val="600"/>
                        </a:spcAft>
                      </a:pPr>
                      <a:r>
                        <a:rPr lang="en-US" sz="1400" i="0" dirty="0">
                          <a:solidFill>
                            <a:schemeClr val="tx1"/>
                          </a:solidFill>
                          <a:latin typeface="Arial Narrow" pitchFamily="34" charset="0"/>
                          <a:ea typeface="Times New Roman"/>
                        </a:rPr>
                        <a:t>The process is characterized as ad hoc, and occasionally even chaotic. Few processes are defined, and success depends on individual effort.</a:t>
                      </a:r>
                      <a:endParaRPr lang="nl-NL" sz="1400" i="0" dirty="0">
                        <a:solidFill>
                          <a:schemeClr val="tx1"/>
                        </a:solidFill>
                        <a:latin typeface="Arial Narrow" pitchFamily="34" charset="0"/>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2"/>
          <p:cNvSpPr txBox="1">
            <a:spLocks noChangeArrowheads="1"/>
          </p:cNvSpPr>
          <p:nvPr/>
        </p:nvSpPr>
        <p:spPr>
          <a:xfrm>
            <a:off x="379413" y="379413"/>
            <a:ext cx="6873875" cy="1133475"/>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3100" b="1" i="0" u="none" strike="noStrike" kern="0" cap="none" spc="0" normalizeH="0" baseline="0" noProof="0" dirty="0" smtClean="0">
                <a:ln>
                  <a:noFill/>
                </a:ln>
                <a:effectLst/>
                <a:uLnTx/>
                <a:uFillTx/>
                <a:latin typeface="+mj-lt"/>
                <a:ea typeface="+mj-ea"/>
                <a:cs typeface="+mj-cs"/>
              </a:rPr>
              <a:t>A tool for measuring maturity: as processes become...</a:t>
            </a:r>
            <a:endParaRPr kumimoji="0" lang="nl-NL" sz="2400" b="1" i="1" u="none" strike="noStrike" kern="0" cap="none" spc="0" normalizeH="0" baseline="0" noProof="0" dirty="0" smtClean="0">
              <a:ln>
                <a:noFill/>
              </a:ln>
              <a:effectLst/>
              <a:uLnTx/>
              <a:uFillTx/>
              <a:latin typeface="+mj-lt"/>
              <a:ea typeface="+mj-ea"/>
              <a:cs typeface="+mj-cs"/>
            </a:endParaRPr>
          </a:p>
        </p:txBody>
      </p:sp>
      <p:sp>
        <p:nvSpPr>
          <p:cNvPr id="5" name="Up Arrow 4"/>
          <p:cNvSpPr/>
          <p:nvPr/>
        </p:nvSpPr>
        <p:spPr>
          <a:xfrm>
            <a:off x="250724" y="1873045"/>
            <a:ext cx="1578077" cy="3878819"/>
          </a:xfrm>
          <a:prstGeom prst="upArrow">
            <a:avLst/>
          </a:prstGeom>
          <a:solidFill>
            <a:srgbClr val="0070C0"/>
          </a:solidFill>
        </p:spPr>
        <p:style>
          <a:lnRef idx="1">
            <a:schemeClr val="accent1"/>
          </a:lnRef>
          <a:fillRef idx="3">
            <a:schemeClr val="accent1"/>
          </a:fillRef>
          <a:effectRef idx="2">
            <a:schemeClr val="accent1"/>
          </a:effectRef>
          <a:fontRef idx="minor">
            <a:schemeClr val="lt1"/>
          </a:fontRef>
        </p:style>
        <p:txBody>
          <a:bodyPr vert="vert270" rtlCol="0" anchor="ctr"/>
          <a:lstStyle/>
          <a:p>
            <a:pPr algn="ctr"/>
            <a:r>
              <a:rPr lang="nl-NL" sz="2400" b="1" dirty="0" smtClean="0">
                <a:solidFill>
                  <a:schemeClr val="bg1"/>
                </a:solidFill>
              </a:rPr>
              <a:t>Increasing Maturity</a:t>
            </a:r>
            <a:endParaRPr lang="nl-NL" sz="2400" b="1"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anim calcmode="lin" valueType="num">
                                      <p:cBhvr>
                                        <p:cTn id="13" dur="2000" fill="hold"/>
                                        <p:tgtEl>
                                          <p:spTgt spid="5"/>
                                        </p:tgtEl>
                                        <p:attrNameLst>
                                          <p:attrName>ppt_x</p:attrName>
                                        </p:attrNameLst>
                                      </p:cBhvr>
                                      <p:tavLst>
                                        <p:tav tm="0">
                                          <p:val>
                                            <p:strVal val="#ppt_x"/>
                                          </p:val>
                                        </p:tav>
                                        <p:tav tm="100000">
                                          <p:val>
                                            <p:strVal val="#ppt_x"/>
                                          </p:val>
                                        </p:tav>
                                      </p:tavLst>
                                    </p:anim>
                                    <p:anim calcmode="lin" valueType="num">
                                      <p:cBhvr>
                                        <p:cTn id="14" dur="1800" decel="100000" fill="hold"/>
                                        <p:tgtEl>
                                          <p:spTgt spid="5"/>
                                        </p:tgtEl>
                                        <p:attrNameLst>
                                          <p:attrName>ppt_y</p:attrName>
                                        </p:attrNameLst>
                                      </p:cBhvr>
                                      <p:tavLst>
                                        <p:tav tm="0">
                                          <p:val>
                                            <p:strVal val="#ppt_y+1"/>
                                          </p:val>
                                        </p:tav>
                                        <p:tav tm="100000">
                                          <p:val>
                                            <p:strVal val="#ppt_y-.03"/>
                                          </p:val>
                                        </p:tav>
                                      </p:tavLst>
                                    </p:anim>
                                    <p:anim calcmode="lin" valueType="num">
                                      <p:cBhvr>
                                        <p:cTn id="15" dur="200" accel="100000" fill="hold">
                                          <p:stCondLst>
                                            <p:cond delay="18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a:xfrm>
            <a:off x="379413" y="603849"/>
            <a:ext cx="6873875" cy="909039"/>
          </a:xfrm>
        </p:spPr>
        <p:txBody>
          <a:bodyPr/>
          <a:lstStyle/>
          <a:p>
            <a:r>
              <a:rPr lang="nl-NL" sz="3600" dirty="0" smtClean="0">
                <a:solidFill>
                  <a:srgbClr val="0070C0"/>
                </a:solidFill>
              </a:rPr>
              <a:t>Problems </a:t>
            </a:r>
            <a:r>
              <a:rPr lang="nl-NL" dirty="0" smtClean="0">
                <a:solidFill>
                  <a:srgbClr val="0070C0"/>
                </a:solidFill>
              </a:rPr>
              <a:t>...</a:t>
            </a:r>
            <a:endParaRPr lang="nl-NL" sz="2400" i="1" dirty="0" smtClean="0">
              <a:solidFill>
                <a:srgbClr val="0070C0"/>
              </a:solidFill>
            </a:endParaRPr>
          </a:p>
        </p:txBody>
      </p:sp>
      <p:sp>
        <p:nvSpPr>
          <p:cNvPr id="3" name="Rectangle 2"/>
          <p:cNvSpPr txBox="1">
            <a:spLocks noChangeArrowheads="1"/>
          </p:cNvSpPr>
          <p:nvPr/>
        </p:nvSpPr>
        <p:spPr bwMode="auto">
          <a:xfrm>
            <a:off x="708793" y="1848406"/>
            <a:ext cx="7550304" cy="233969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514350" marR="0" lvl="0" indent="-514350" defTabSz="914400" rtl="0" eaLnBrk="0" fontAlgn="base" latinLnBrk="0" hangingPunct="0">
              <a:lnSpc>
                <a:spcPct val="100000"/>
              </a:lnSpc>
              <a:spcBef>
                <a:spcPct val="0"/>
              </a:spcBef>
              <a:spcAft>
                <a:spcPts val="1200"/>
              </a:spcAft>
              <a:buClrTx/>
              <a:buSzTx/>
              <a:buFontTx/>
              <a:buAutoNum type="arabicPeriod"/>
              <a:tabLst/>
              <a:defRPr/>
            </a:pPr>
            <a:r>
              <a:rPr kumimoji="0" lang="nl-NL" sz="2800" b="0" i="0" u="none" strike="noStrike" kern="0" cap="none" spc="0" normalizeH="0" baseline="0" noProof="0" dirty="0" smtClean="0">
                <a:ln>
                  <a:noFill/>
                </a:ln>
                <a:solidFill>
                  <a:srgbClr val="0070C0"/>
                </a:solidFill>
                <a:effectLst/>
                <a:uLnTx/>
                <a:uFillTx/>
                <a:latin typeface="+mj-lt"/>
                <a:ea typeface="+mj-ea"/>
                <a:cs typeface="+mj-cs"/>
              </a:rPr>
              <a:t>There is no universal definition of project management maturity</a:t>
            </a:r>
            <a:r>
              <a:rPr lang="nl-NL" sz="2800" kern="0" dirty="0" smtClean="0">
                <a:solidFill>
                  <a:srgbClr val="0070C0"/>
                </a:solidFill>
                <a:latin typeface="+mj-lt"/>
                <a:ea typeface="+mj-ea"/>
                <a:cs typeface="+mj-cs"/>
              </a:rPr>
              <a:t>.</a:t>
            </a:r>
          </a:p>
          <a:p>
            <a:pPr marL="514350" marR="0" lvl="0" indent="-514350" defTabSz="914400" rtl="0" eaLnBrk="0" fontAlgn="base" latinLnBrk="0" hangingPunct="0">
              <a:lnSpc>
                <a:spcPct val="100000"/>
              </a:lnSpc>
              <a:spcBef>
                <a:spcPct val="0"/>
              </a:spcBef>
              <a:spcAft>
                <a:spcPts val="1200"/>
              </a:spcAft>
              <a:buClrTx/>
              <a:buSzTx/>
              <a:buFontTx/>
              <a:buAutoNum type="arabicPeriod"/>
              <a:tabLst/>
              <a:defRPr/>
            </a:pPr>
            <a:r>
              <a:rPr kumimoji="0" lang="nl-NL" sz="2800" b="0" i="0" u="none" strike="noStrike" kern="0" cap="none" spc="0" normalizeH="0" baseline="0" noProof="0" dirty="0" smtClean="0">
                <a:ln>
                  <a:noFill/>
                </a:ln>
                <a:solidFill>
                  <a:srgbClr val="0070C0"/>
                </a:solidFill>
                <a:effectLst/>
                <a:uLnTx/>
                <a:uFillTx/>
                <a:latin typeface="+mj-lt"/>
                <a:ea typeface="+mj-ea"/>
                <a:cs typeface="+mj-cs"/>
              </a:rPr>
              <a:t>Project management maturity is determined</a:t>
            </a:r>
            <a:r>
              <a:rPr kumimoji="0" lang="nl-NL" sz="2800" b="0" i="0" u="none" strike="noStrike" kern="0" cap="none" spc="0" normalizeH="0" noProof="0" dirty="0" smtClean="0">
                <a:ln>
                  <a:noFill/>
                </a:ln>
                <a:solidFill>
                  <a:srgbClr val="0070C0"/>
                </a:solidFill>
                <a:effectLst/>
                <a:uLnTx/>
                <a:uFillTx/>
                <a:latin typeface="+mj-lt"/>
                <a:ea typeface="+mj-ea"/>
                <a:cs typeface="+mj-cs"/>
              </a:rPr>
              <a:t> by what the model says is important.</a:t>
            </a:r>
          </a:p>
          <a:p>
            <a:pPr marL="514350" marR="0" lvl="0" indent="-514350" defTabSz="914400" rtl="0" eaLnBrk="0" fontAlgn="base" latinLnBrk="0" hangingPunct="0">
              <a:lnSpc>
                <a:spcPct val="100000"/>
              </a:lnSpc>
              <a:spcBef>
                <a:spcPct val="0"/>
              </a:spcBef>
              <a:spcAft>
                <a:spcPts val="1200"/>
              </a:spcAft>
              <a:buClrTx/>
              <a:buSzTx/>
              <a:buFontTx/>
              <a:buAutoNum type="arabicPeriod"/>
              <a:tabLst/>
              <a:defRPr/>
            </a:pPr>
            <a:r>
              <a:rPr lang="nl-NL" sz="2800" kern="0" dirty="0" smtClean="0">
                <a:solidFill>
                  <a:srgbClr val="0070C0"/>
                </a:solidFill>
                <a:latin typeface="+mj-lt"/>
                <a:ea typeface="+mj-ea"/>
                <a:cs typeface="+mj-cs"/>
              </a:rPr>
              <a:t>Project management maturity models reflect a limited history emphasizing process control</a:t>
            </a:r>
            <a:r>
              <a:rPr lang="nl-NL" sz="2400" i="1" kern="0" dirty="0" smtClean="0">
                <a:solidFill>
                  <a:srgbClr val="0070C0"/>
                </a:solidFill>
                <a:latin typeface="+mj-lt"/>
                <a:ea typeface="+mj-ea"/>
                <a:cs typeface="+mj-cs"/>
              </a:rPr>
              <a:t>...which best serves certain project types.</a:t>
            </a:r>
            <a:endParaRPr lang="nl-NL" sz="2800" kern="0" dirty="0" smtClean="0">
              <a:solidFill>
                <a:srgbClr val="0070C0"/>
              </a:solidFill>
              <a:latin typeface="+mj-lt"/>
              <a:ea typeface="+mj-ea"/>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178" y="702607"/>
            <a:ext cx="6873875" cy="668994"/>
          </a:xfrm>
        </p:spPr>
        <p:txBody>
          <a:bodyPr/>
          <a:lstStyle/>
          <a:p>
            <a:r>
              <a:rPr lang="en-US" dirty="0" smtClean="0"/>
              <a:t>Other Issues … </a:t>
            </a:r>
            <a:endParaRPr lang="en-US" dirty="0"/>
          </a:p>
        </p:txBody>
      </p:sp>
      <p:sp>
        <p:nvSpPr>
          <p:cNvPr id="4" name="Content Placeholder 2"/>
          <p:cNvSpPr>
            <a:spLocks noGrp="1"/>
          </p:cNvSpPr>
          <p:nvPr>
            <p:ph sz="quarter" idx="4294967295"/>
          </p:nvPr>
        </p:nvSpPr>
        <p:spPr>
          <a:xfrm>
            <a:off x="609600" y="2010390"/>
            <a:ext cx="8153400" cy="2735233"/>
          </a:xfrm>
          <a:prstGeom prst="rect">
            <a:avLst/>
          </a:prstGeom>
        </p:spPr>
        <p:txBody>
          <a:bodyPr/>
          <a:lstStyle/>
          <a:p>
            <a:pPr>
              <a:spcAft>
                <a:spcPts val="1200"/>
              </a:spcAft>
            </a:pPr>
            <a:r>
              <a:rPr lang="en-US" sz="2400" dirty="0" smtClean="0">
                <a:solidFill>
                  <a:srgbClr val="0070C0"/>
                </a:solidFill>
              </a:rPr>
              <a:t>Project types and environments have multiplied and increased in complexity</a:t>
            </a:r>
          </a:p>
          <a:p>
            <a:pPr>
              <a:spcAft>
                <a:spcPts val="1200"/>
              </a:spcAft>
            </a:pPr>
            <a:r>
              <a:rPr lang="en-US" sz="2400" dirty="0" smtClean="0">
                <a:solidFill>
                  <a:srgbClr val="0070C0"/>
                </a:solidFill>
              </a:rPr>
              <a:t>Projects lacking definition may be managed using unique, unpredictable, unrepeatable processes to achieve project goals</a:t>
            </a:r>
          </a:p>
          <a:p>
            <a:pPr>
              <a:spcAft>
                <a:spcPts val="1200"/>
              </a:spcAft>
              <a:buNone/>
            </a:pPr>
            <a:endParaRPr lang="en-US" sz="2400" dirty="0" smtClean="0">
              <a:solidFill>
                <a:srgbClr val="0070C0"/>
              </a:solidFill>
            </a:endParaRPr>
          </a:p>
          <a:p>
            <a:pPr lvl="1">
              <a:spcAft>
                <a:spcPts val="1200"/>
              </a:spcAft>
              <a:buNone/>
            </a:pPr>
            <a:endParaRPr lang="en-US" sz="2400" dirty="0" smtClean="0">
              <a:solidFill>
                <a:srgbClr val="0070C0"/>
              </a:solidFill>
            </a:endParaRPr>
          </a:p>
          <a:p>
            <a:endParaRPr lang="en-US" dirty="0" smtClean="0">
              <a:solidFill>
                <a:srgbClr val="0070C0"/>
              </a:solidFill>
            </a:endParaRPr>
          </a:p>
          <a:p>
            <a:endParaRPr lang="en-US" dirty="0" smtClean="0">
              <a:solidFill>
                <a:srgbClr val="0070C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178" y="702607"/>
            <a:ext cx="6873875" cy="668994"/>
          </a:xfrm>
        </p:spPr>
        <p:txBody>
          <a:bodyPr/>
          <a:lstStyle/>
          <a:p>
            <a:r>
              <a:rPr lang="en-US" dirty="0" smtClean="0"/>
              <a:t>Why education…and e-Learning?</a:t>
            </a:r>
            <a:endParaRPr lang="en-US" dirty="0"/>
          </a:p>
        </p:txBody>
      </p:sp>
      <p:sp>
        <p:nvSpPr>
          <p:cNvPr id="4" name="Content Placeholder 2"/>
          <p:cNvSpPr>
            <a:spLocks noGrp="1"/>
          </p:cNvSpPr>
          <p:nvPr>
            <p:ph sz="quarter" idx="4294967295"/>
          </p:nvPr>
        </p:nvSpPr>
        <p:spPr>
          <a:xfrm>
            <a:off x="609600" y="1906215"/>
            <a:ext cx="8153400" cy="4368800"/>
          </a:xfrm>
          <a:prstGeom prst="rect">
            <a:avLst/>
          </a:prstGeom>
        </p:spPr>
        <p:txBody>
          <a:bodyPr/>
          <a:lstStyle/>
          <a:p>
            <a:pPr>
              <a:spcAft>
                <a:spcPts val="1200"/>
              </a:spcAft>
            </a:pPr>
            <a:r>
              <a:rPr lang="en-US" sz="2400" b="1" dirty="0" smtClean="0">
                <a:solidFill>
                  <a:srgbClr val="0070C0"/>
                </a:solidFill>
              </a:rPr>
              <a:t>Is it reasonable to apply the process control metrics used in a manufacturing setting to (for example)  EDUCATION?</a:t>
            </a:r>
          </a:p>
          <a:p>
            <a:r>
              <a:rPr lang="nl-NL" sz="2400" dirty="0" smtClean="0">
                <a:solidFill>
                  <a:srgbClr val="0070C0"/>
                </a:solidFill>
              </a:rPr>
              <a:t>Emblematic of a project </a:t>
            </a:r>
            <a:r>
              <a:rPr lang="nl-NL" sz="2400" dirty="0" err="1" smtClean="0">
                <a:solidFill>
                  <a:srgbClr val="0070C0"/>
                </a:solidFill>
              </a:rPr>
              <a:t>where</a:t>
            </a:r>
            <a:r>
              <a:rPr lang="nl-NL" sz="2400" dirty="0" smtClean="0">
                <a:solidFill>
                  <a:srgbClr val="0070C0"/>
                </a:solidFill>
              </a:rPr>
              <a:t> </a:t>
            </a:r>
            <a:r>
              <a:rPr lang="nl-NL" sz="2400" dirty="0" err="1" smtClean="0">
                <a:solidFill>
                  <a:srgbClr val="0070C0"/>
                </a:solidFill>
              </a:rPr>
              <a:t>you</a:t>
            </a:r>
            <a:r>
              <a:rPr lang="nl-NL" sz="2400" dirty="0" smtClean="0">
                <a:solidFill>
                  <a:srgbClr val="0070C0"/>
                </a:solidFill>
              </a:rPr>
              <a:t> </a:t>
            </a:r>
            <a:r>
              <a:rPr lang="nl-NL" sz="2400" dirty="0" err="1" smtClean="0">
                <a:solidFill>
                  <a:srgbClr val="0070C0"/>
                </a:solidFill>
              </a:rPr>
              <a:t>don’t</a:t>
            </a:r>
            <a:r>
              <a:rPr lang="nl-NL" sz="2400" dirty="0" smtClean="0">
                <a:solidFill>
                  <a:srgbClr val="0070C0"/>
                </a:solidFill>
              </a:rPr>
              <a:t> </a:t>
            </a:r>
            <a:r>
              <a:rPr lang="nl-NL" sz="2400" dirty="0" err="1" smtClean="0">
                <a:solidFill>
                  <a:srgbClr val="0070C0"/>
                </a:solidFill>
              </a:rPr>
              <a:t>know</a:t>
            </a:r>
            <a:r>
              <a:rPr lang="nl-NL" sz="2400" dirty="0" smtClean="0">
                <a:solidFill>
                  <a:srgbClr val="0070C0"/>
                </a:solidFill>
              </a:rPr>
              <a:t> the </a:t>
            </a:r>
            <a:r>
              <a:rPr lang="nl-NL" sz="2400" dirty="0" err="1" smtClean="0">
                <a:solidFill>
                  <a:srgbClr val="0070C0"/>
                </a:solidFill>
              </a:rPr>
              <a:t>outcomes</a:t>
            </a:r>
            <a:endParaRPr lang="nl-NL" sz="2400" dirty="0" smtClean="0">
              <a:solidFill>
                <a:srgbClr val="0070C0"/>
              </a:solidFill>
            </a:endParaRPr>
          </a:p>
          <a:p>
            <a:r>
              <a:rPr lang="nl-NL" sz="2400" dirty="0" err="1" smtClean="0">
                <a:solidFill>
                  <a:srgbClr val="0070C0"/>
                </a:solidFill>
              </a:rPr>
              <a:t>Flattens</a:t>
            </a:r>
            <a:r>
              <a:rPr lang="nl-NL" sz="2400" dirty="0" smtClean="0">
                <a:solidFill>
                  <a:srgbClr val="0070C0"/>
                </a:solidFill>
              </a:rPr>
              <a:t> </a:t>
            </a:r>
            <a:r>
              <a:rPr lang="nl-NL" sz="2400" dirty="0" err="1" smtClean="0">
                <a:solidFill>
                  <a:srgbClr val="0070C0"/>
                </a:solidFill>
              </a:rPr>
              <a:t>education</a:t>
            </a:r>
            <a:endParaRPr lang="nl-NL" sz="2400" dirty="0" smtClean="0">
              <a:solidFill>
                <a:srgbClr val="0070C0"/>
              </a:solidFill>
            </a:endParaRPr>
          </a:p>
          <a:p>
            <a:pPr lvl="1"/>
            <a:r>
              <a:rPr lang="nl-NL" sz="2400" dirty="0" smtClean="0">
                <a:solidFill>
                  <a:srgbClr val="0070C0"/>
                </a:solidFill>
              </a:rPr>
              <a:t>The </a:t>
            </a:r>
            <a:r>
              <a:rPr lang="nl-NL" sz="2400" dirty="0" err="1" smtClean="0">
                <a:solidFill>
                  <a:srgbClr val="0070C0"/>
                </a:solidFill>
              </a:rPr>
              <a:t>array</a:t>
            </a:r>
            <a:r>
              <a:rPr lang="nl-NL" sz="2400" dirty="0" smtClean="0">
                <a:solidFill>
                  <a:srgbClr val="0070C0"/>
                </a:solidFill>
              </a:rPr>
              <a:t> of and </a:t>
            </a:r>
            <a:r>
              <a:rPr lang="nl-NL" sz="2400" dirty="0" err="1" smtClean="0">
                <a:solidFill>
                  <a:srgbClr val="0070C0"/>
                </a:solidFill>
              </a:rPr>
              <a:t>access</a:t>
            </a:r>
            <a:r>
              <a:rPr lang="nl-NL" sz="2400" dirty="0" smtClean="0">
                <a:solidFill>
                  <a:srgbClr val="0070C0"/>
                </a:solidFill>
              </a:rPr>
              <a:t> to content </a:t>
            </a:r>
            <a:r>
              <a:rPr lang="nl-NL" sz="2400" dirty="0" err="1" smtClean="0">
                <a:solidFill>
                  <a:srgbClr val="0070C0"/>
                </a:solidFill>
              </a:rPr>
              <a:t>shifts</a:t>
            </a:r>
            <a:r>
              <a:rPr lang="nl-NL" sz="2400" dirty="0" smtClean="0">
                <a:solidFill>
                  <a:srgbClr val="0070C0"/>
                </a:solidFill>
              </a:rPr>
              <a:t> </a:t>
            </a:r>
            <a:r>
              <a:rPr lang="nl-NL" sz="2400" dirty="0" err="1" smtClean="0">
                <a:solidFill>
                  <a:srgbClr val="0070C0"/>
                </a:solidFill>
              </a:rPr>
              <a:t>emphasis</a:t>
            </a:r>
            <a:r>
              <a:rPr lang="nl-NL" sz="2400" dirty="0" smtClean="0">
                <a:solidFill>
                  <a:srgbClr val="0070C0"/>
                </a:solidFill>
              </a:rPr>
              <a:t> </a:t>
            </a:r>
            <a:r>
              <a:rPr lang="nl-NL" sz="2400" dirty="0" err="1" smtClean="0">
                <a:solidFill>
                  <a:srgbClr val="0070C0"/>
                </a:solidFill>
              </a:rPr>
              <a:t>from</a:t>
            </a:r>
            <a:r>
              <a:rPr lang="nl-NL" sz="2400" dirty="0" smtClean="0">
                <a:solidFill>
                  <a:srgbClr val="0070C0"/>
                </a:solidFill>
              </a:rPr>
              <a:t> </a:t>
            </a:r>
            <a:r>
              <a:rPr lang="nl-NL" sz="2400" dirty="0" err="1" smtClean="0">
                <a:solidFill>
                  <a:srgbClr val="0070C0"/>
                </a:solidFill>
              </a:rPr>
              <a:t>silos</a:t>
            </a:r>
            <a:r>
              <a:rPr lang="nl-NL" sz="2400" dirty="0" smtClean="0">
                <a:solidFill>
                  <a:srgbClr val="0070C0"/>
                </a:solidFill>
              </a:rPr>
              <a:t> of </a:t>
            </a:r>
            <a:r>
              <a:rPr lang="nl-NL" sz="2400" dirty="0" err="1" smtClean="0">
                <a:solidFill>
                  <a:srgbClr val="0070C0"/>
                </a:solidFill>
              </a:rPr>
              <a:t>information</a:t>
            </a:r>
            <a:r>
              <a:rPr lang="nl-NL" sz="2400" dirty="0" smtClean="0">
                <a:solidFill>
                  <a:srgbClr val="0070C0"/>
                </a:solidFill>
              </a:rPr>
              <a:t> to horizontal </a:t>
            </a:r>
            <a:r>
              <a:rPr lang="nl-NL" sz="2400" dirty="0" err="1" smtClean="0">
                <a:solidFill>
                  <a:srgbClr val="0070C0"/>
                </a:solidFill>
              </a:rPr>
              <a:t>themes</a:t>
            </a:r>
            <a:endParaRPr lang="nl-NL" sz="2400" dirty="0" smtClean="0">
              <a:solidFill>
                <a:srgbClr val="0070C0"/>
              </a:solidFill>
            </a:endParaRPr>
          </a:p>
          <a:p>
            <a:r>
              <a:rPr lang="nl-NL" sz="2400" dirty="0" err="1" smtClean="0">
                <a:solidFill>
                  <a:srgbClr val="0070C0"/>
                </a:solidFill>
              </a:rPr>
              <a:t>Reduces</a:t>
            </a:r>
            <a:r>
              <a:rPr lang="nl-NL" sz="2400" dirty="0" smtClean="0">
                <a:solidFill>
                  <a:srgbClr val="0070C0"/>
                </a:solidFill>
              </a:rPr>
              <a:t> </a:t>
            </a:r>
            <a:r>
              <a:rPr lang="nl-NL" sz="2400" dirty="0" err="1" smtClean="0">
                <a:solidFill>
                  <a:srgbClr val="0070C0"/>
                </a:solidFill>
              </a:rPr>
              <a:t>barriers</a:t>
            </a:r>
            <a:r>
              <a:rPr lang="nl-NL" sz="2400" dirty="0" smtClean="0">
                <a:solidFill>
                  <a:srgbClr val="0070C0"/>
                </a:solidFill>
              </a:rPr>
              <a:t> (</a:t>
            </a:r>
            <a:r>
              <a:rPr lang="nl-NL" sz="2400" dirty="0" err="1" smtClean="0">
                <a:solidFill>
                  <a:srgbClr val="0070C0"/>
                </a:solidFill>
              </a:rPr>
              <a:t>not</a:t>
            </a:r>
            <a:r>
              <a:rPr lang="nl-NL" sz="2400" dirty="0" smtClean="0">
                <a:solidFill>
                  <a:srgbClr val="0070C0"/>
                </a:solidFill>
              </a:rPr>
              <a:t> </a:t>
            </a:r>
            <a:r>
              <a:rPr lang="nl-NL" sz="2400" dirty="0" err="1" smtClean="0">
                <a:solidFill>
                  <a:srgbClr val="0070C0"/>
                </a:solidFill>
              </a:rPr>
              <a:t>standards</a:t>
            </a:r>
            <a:r>
              <a:rPr lang="nl-NL" sz="2400" dirty="0" smtClean="0">
                <a:solidFill>
                  <a:srgbClr val="0070C0"/>
                </a:solidFill>
              </a:rPr>
              <a:t>)</a:t>
            </a:r>
          </a:p>
          <a:p>
            <a:r>
              <a:rPr lang="nl-NL" sz="2400" dirty="0" smtClean="0">
                <a:solidFill>
                  <a:srgbClr val="0070C0"/>
                </a:solidFill>
              </a:rPr>
              <a:t>My background!</a:t>
            </a:r>
          </a:p>
          <a:p>
            <a:endParaRPr lang="en-US" dirty="0" smtClean="0">
              <a:solidFill>
                <a:srgbClr val="0070C0"/>
              </a:solidFill>
            </a:endParaRPr>
          </a:p>
          <a:p>
            <a:endParaRPr lang="en-US" dirty="0" smtClean="0">
              <a:solidFill>
                <a:srgbClr val="0070C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sz="quarter"/>
          </p:nvPr>
        </p:nvSpPr>
        <p:spPr>
          <a:xfrm>
            <a:off x="379413" y="2364994"/>
            <a:ext cx="7815463" cy="1258888"/>
          </a:xfrm>
        </p:spPr>
        <p:txBody>
          <a:bodyPr/>
          <a:lstStyle/>
          <a:p>
            <a:r>
              <a:rPr lang="nl-NL" dirty="0" err="1" smtClean="0"/>
              <a:t>What</a:t>
            </a:r>
            <a:r>
              <a:rPr lang="nl-NL" dirty="0" smtClean="0"/>
              <a:t> are the </a:t>
            </a:r>
            <a:r>
              <a:rPr lang="nl-NL" dirty="0" err="1" smtClean="0"/>
              <a:t>non-process</a:t>
            </a:r>
            <a:r>
              <a:rPr lang="nl-NL" dirty="0" smtClean="0"/>
              <a:t> factors </a:t>
            </a:r>
            <a:r>
              <a:rPr lang="nl-NL" dirty="0" err="1" smtClean="0"/>
              <a:t>behind</a:t>
            </a:r>
            <a:r>
              <a:rPr lang="nl-NL" dirty="0" smtClean="0"/>
              <a:t> the management of </a:t>
            </a:r>
            <a:r>
              <a:rPr lang="nl-NL" dirty="0" err="1" smtClean="0"/>
              <a:t>e-learning</a:t>
            </a:r>
            <a:r>
              <a:rPr lang="nl-NL" dirty="0" smtClean="0"/>
              <a:t> </a:t>
            </a:r>
            <a:r>
              <a:rPr lang="nl-NL" dirty="0" err="1" smtClean="0"/>
              <a:t>projects</a:t>
            </a:r>
            <a:r>
              <a:rPr lang="nl-NL" dirty="0" smtClean="0"/>
              <a:t>?</a:t>
            </a:r>
            <a:br>
              <a:rPr lang="nl-NL" dirty="0" smtClean="0"/>
            </a:br>
            <a:r>
              <a:rPr lang="nl-NL" dirty="0" smtClean="0"/>
              <a:t/>
            </a:r>
            <a:br>
              <a:rPr lang="nl-NL" dirty="0" smtClean="0"/>
            </a:br>
            <a:endParaRPr lang="nl-NL" dirty="0"/>
          </a:p>
        </p:txBody>
      </p:sp>
      <p:sp>
        <p:nvSpPr>
          <p:cNvPr id="7" name="Subtitle 6"/>
          <p:cNvSpPr>
            <a:spLocks noGrp="1"/>
          </p:cNvSpPr>
          <p:nvPr>
            <p:ph type="subTitle" sz="quarter" idx="1"/>
          </p:nvPr>
        </p:nvSpPr>
        <p:spPr>
          <a:xfrm>
            <a:off x="379413" y="3959832"/>
            <a:ext cx="8139554" cy="881062"/>
          </a:xfrm>
        </p:spPr>
        <p:txBody>
          <a:bodyPr/>
          <a:lstStyle/>
          <a:p>
            <a:r>
              <a:rPr lang="en-US" sz="2400" dirty="0" smtClean="0"/>
              <a:t>Showcase e-Learning project management</a:t>
            </a:r>
          </a:p>
          <a:p>
            <a:r>
              <a:rPr lang="en-US" sz="2400" dirty="0" smtClean="0"/>
              <a:t>Contribute to theory in e-Learning </a:t>
            </a:r>
            <a:r>
              <a:rPr lang="en-US" sz="2400" u="sng" dirty="0" smtClean="0"/>
              <a:t>and</a:t>
            </a:r>
            <a:r>
              <a:rPr lang="en-US" sz="2400" dirty="0" smtClean="0"/>
              <a:t> project management </a:t>
            </a:r>
            <a:endParaRPr 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7839" y="622482"/>
            <a:ext cx="6873875" cy="754906"/>
          </a:xfrm>
        </p:spPr>
        <p:txBody>
          <a:bodyPr/>
          <a:lstStyle/>
          <a:p>
            <a:r>
              <a:rPr lang="nl-NL" dirty="0" smtClean="0"/>
              <a:t>My research </a:t>
            </a:r>
            <a:r>
              <a:rPr lang="nl-NL" dirty="0" err="1" smtClean="0"/>
              <a:t>strategy</a:t>
            </a:r>
            <a:r>
              <a:rPr lang="nl-NL" dirty="0" smtClean="0"/>
              <a:t>:</a:t>
            </a:r>
            <a:endParaRPr lang="nl-NL" dirty="0"/>
          </a:p>
        </p:txBody>
      </p:sp>
      <p:sp>
        <p:nvSpPr>
          <p:cNvPr id="4" name="Rectangle 3"/>
          <p:cNvSpPr/>
          <p:nvPr/>
        </p:nvSpPr>
        <p:spPr>
          <a:xfrm>
            <a:off x="457200" y="1906278"/>
            <a:ext cx="7713406" cy="3970318"/>
          </a:xfrm>
          <a:prstGeom prst="rect">
            <a:avLst/>
          </a:prstGeom>
        </p:spPr>
        <p:txBody>
          <a:bodyPr wrap="square">
            <a:spAutoFit/>
          </a:bodyPr>
          <a:lstStyle/>
          <a:p>
            <a:pPr marL="514350" lvl="0" indent="-514350" eaLnBrk="0" hangingPunct="0">
              <a:buFont typeface="+mj-lt"/>
              <a:buAutoNum type="arabicPeriod"/>
              <a:defRPr/>
            </a:pPr>
            <a:r>
              <a:rPr lang="nl-NL" sz="2800" kern="0" dirty="0" err="1" smtClean="0">
                <a:solidFill>
                  <a:srgbClr val="0070C0"/>
                </a:solidFill>
              </a:rPr>
              <a:t>Analyze</a:t>
            </a:r>
            <a:r>
              <a:rPr lang="nl-NL" sz="2800" kern="0" dirty="0" smtClean="0">
                <a:solidFill>
                  <a:srgbClr val="0070C0"/>
                </a:solidFill>
              </a:rPr>
              <a:t> </a:t>
            </a:r>
            <a:r>
              <a:rPr lang="nl-NL" sz="2800" kern="0" dirty="0" err="1" smtClean="0">
                <a:solidFill>
                  <a:srgbClr val="0070C0"/>
                </a:solidFill>
              </a:rPr>
              <a:t>other</a:t>
            </a:r>
            <a:r>
              <a:rPr lang="nl-NL" sz="2800" kern="0" dirty="0" smtClean="0">
                <a:solidFill>
                  <a:srgbClr val="0070C0"/>
                </a:solidFill>
              </a:rPr>
              <a:t> maturity models to see how they define </a:t>
            </a:r>
            <a:r>
              <a:rPr lang="nl-NL" sz="2800" kern="0" dirty="0" err="1" smtClean="0">
                <a:solidFill>
                  <a:srgbClr val="0070C0"/>
                </a:solidFill>
              </a:rPr>
              <a:t>maturity</a:t>
            </a:r>
            <a:r>
              <a:rPr lang="nl-NL" sz="2800" kern="0" dirty="0" smtClean="0">
                <a:solidFill>
                  <a:srgbClr val="0070C0"/>
                </a:solidFill>
              </a:rPr>
              <a:t>.</a:t>
            </a:r>
          </a:p>
          <a:p>
            <a:pPr marL="514350" lvl="0" indent="-514350" eaLnBrk="0" hangingPunct="0">
              <a:buFont typeface="+mj-lt"/>
              <a:buAutoNum type="arabicPeriod"/>
              <a:defRPr/>
            </a:pPr>
            <a:endParaRPr lang="nl-NL" sz="2800" kern="0" dirty="0" smtClean="0">
              <a:solidFill>
                <a:srgbClr val="0070C0"/>
              </a:solidFill>
            </a:endParaRPr>
          </a:p>
          <a:p>
            <a:pPr marL="514350" lvl="0" indent="-514350" eaLnBrk="0" hangingPunct="0">
              <a:buFont typeface="+mj-lt"/>
              <a:buAutoNum type="arabicPeriod"/>
              <a:defRPr/>
            </a:pPr>
            <a:r>
              <a:rPr lang="nl-NL" sz="2800" kern="0" dirty="0" err="1" smtClean="0">
                <a:solidFill>
                  <a:srgbClr val="0070C0"/>
                </a:solidFill>
              </a:rPr>
              <a:t>Develop</a:t>
            </a:r>
            <a:r>
              <a:rPr lang="nl-NL" sz="2800" kern="0" dirty="0" smtClean="0">
                <a:solidFill>
                  <a:srgbClr val="0070C0"/>
                </a:solidFill>
              </a:rPr>
              <a:t> </a:t>
            </a:r>
            <a:r>
              <a:rPr lang="nl-NL" sz="2800" kern="0" dirty="0" err="1" smtClean="0">
                <a:solidFill>
                  <a:srgbClr val="0070C0"/>
                </a:solidFill>
              </a:rPr>
              <a:t>conceptual</a:t>
            </a:r>
            <a:r>
              <a:rPr lang="nl-NL" sz="2800" kern="0" dirty="0" smtClean="0">
                <a:solidFill>
                  <a:srgbClr val="0070C0"/>
                </a:solidFill>
              </a:rPr>
              <a:t> </a:t>
            </a:r>
            <a:r>
              <a:rPr lang="nl-NL" sz="2800" kern="0" dirty="0" err="1" smtClean="0">
                <a:solidFill>
                  <a:srgbClr val="0070C0"/>
                </a:solidFill>
              </a:rPr>
              <a:t>framework</a:t>
            </a:r>
            <a:endParaRPr lang="nl-NL" sz="2800" kern="0" dirty="0" smtClean="0">
              <a:solidFill>
                <a:srgbClr val="0070C0"/>
              </a:solidFill>
            </a:endParaRPr>
          </a:p>
          <a:p>
            <a:pPr marL="514350" lvl="0" indent="-514350" eaLnBrk="0" hangingPunct="0">
              <a:buFont typeface="+mj-lt"/>
              <a:buAutoNum type="arabicPeriod"/>
              <a:defRPr/>
            </a:pPr>
            <a:endParaRPr lang="nl-NL" sz="2800" kern="0" dirty="0" smtClean="0">
              <a:solidFill>
                <a:srgbClr val="0070C0"/>
              </a:solidFill>
            </a:endParaRPr>
          </a:p>
          <a:p>
            <a:pPr marL="514350" lvl="0" indent="-514350" eaLnBrk="0" hangingPunct="0">
              <a:buFont typeface="+mj-lt"/>
              <a:buAutoNum type="arabicPeriod"/>
              <a:defRPr/>
            </a:pPr>
            <a:r>
              <a:rPr lang="nl-NL" sz="2800" kern="0" dirty="0" err="1" smtClean="0">
                <a:solidFill>
                  <a:srgbClr val="0070C0"/>
                </a:solidFill>
              </a:rPr>
              <a:t>Conduct</a:t>
            </a:r>
            <a:r>
              <a:rPr lang="nl-NL" sz="2800" kern="0" dirty="0" smtClean="0">
                <a:solidFill>
                  <a:srgbClr val="0070C0"/>
                </a:solidFill>
              </a:rPr>
              <a:t> case study in 3 different universities to see how </a:t>
            </a:r>
            <a:r>
              <a:rPr lang="nl-NL" sz="2800" kern="0" dirty="0" err="1" smtClean="0">
                <a:solidFill>
                  <a:srgbClr val="0070C0"/>
                </a:solidFill>
              </a:rPr>
              <a:t>they</a:t>
            </a:r>
            <a:r>
              <a:rPr lang="nl-NL" sz="2800" kern="0" dirty="0" smtClean="0">
                <a:solidFill>
                  <a:srgbClr val="0070C0"/>
                </a:solidFill>
              </a:rPr>
              <a:t> manage </a:t>
            </a:r>
            <a:r>
              <a:rPr lang="nl-NL" sz="2800" kern="0" dirty="0" err="1" smtClean="0">
                <a:solidFill>
                  <a:srgbClr val="0070C0"/>
                </a:solidFill>
              </a:rPr>
              <a:t>e-Learning</a:t>
            </a:r>
            <a:r>
              <a:rPr lang="nl-NL" sz="2800" kern="0" dirty="0" smtClean="0">
                <a:solidFill>
                  <a:srgbClr val="0070C0"/>
                </a:solidFill>
              </a:rPr>
              <a:t> </a:t>
            </a:r>
            <a:r>
              <a:rPr lang="nl-NL" sz="2800" kern="0" dirty="0" err="1" smtClean="0">
                <a:solidFill>
                  <a:srgbClr val="0070C0"/>
                </a:solidFill>
              </a:rPr>
              <a:t>projects</a:t>
            </a:r>
            <a:r>
              <a:rPr lang="nl-NL" sz="2800" kern="0" dirty="0" smtClean="0">
                <a:solidFill>
                  <a:srgbClr val="0070C0"/>
                </a:solidFill>
              </a:rPr>
              <a:t>.</a:t>
            </a:r>
          </a:p>
          <a:p>
            <a:pPr lvl="0" eaLnBrk="0" hangingPunct="0">
              <a:defRPr/>
            </a:pPr>
            <a:endParaRPr lang="nl-NL" sz="2800" i="1" kern="0" dirty="0" smtClean="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amond(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diamond(in)">
                                      <p:cBhvr>
                                        <p:cTn id="12" dur="20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diamond(in)">
                                      <p:cBhvr>
                                        <p:cTn id="17"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sz="quarter"/>
          </p:nvPr>
        </p:nvSpPr>
        <p:spPr>
          <a:xfrm>
            <a:off x="379413" y="2364994"/>
            <a:ext cx="7803888" cy="1258888"/>
          </a:xfrm>
        </p:spPr>
        <p:txBody>
          <a:bodyPr/>
          <a:lstStyle/>
          <a:p>
            <a:r>
              <a:rPr lang="en-US" dirty="0" smtClean="0"/>
              <a:t>1. Compare, analyze Maturity models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a:xfrm>
            <a:off x="621100" y="563630"/>
            <a:ext cx="7634377" cy="711968"/>
          </a:xfrm>
        </p:spPr>
        <p:txBody>
          <a:bodyPr/>
          <a:lstStyle/>
          <a:p>
            <a:pPr algn="ctr"/>
            <a:r>
              <a:rPr lang="nl-NL" sz="3600" dirty="0" smtClean="0">
                <a:solidFill>
                  <a:srgbClr val="0070C0"/>
                </a:solidFill>
              </a:rPr>
              <a:t>PM </a:t>
            </a:r>
            <a:r>
              <a:rPr lang="nl-NL" sz="3600" dirty="0" err="1" smtClean="0">
                <a:solidFill>
                  <a:srgbClr val="0070C0"/>
                </a:solidFill>
              </a:rPr>
              <a:t>maturity</a:t>
            </a:r>
            <a:r>
              <a:rPr lang="nl-NL" sz="3600" dirty="0" smtClean="0">
                <a:solidFill>
                  <a:srgbClr val="0070C0"/>
                </a:solidFill>
              </a:rPr>
              <a:t> models </a:t>
            </a:r>
            <a:br>
              <a:rPr lang="nl-NL" sz="3600" dirty="0" smtClean="0">
                <a:solidFill>
                  <a:srgbClr val="0070C0"/>
                </a:solidFill>
              </a:rPr>
            </a:br>
            <a:r>
              <a:rPr lang="nl-NL" sz="2800" dirty="0" smtClean="0">
                <a:solidFill>
                  <a:srgbClr val="0070C0"/>
                </a:solidFill>
              </a:rPr>
              <a:t>(1st </a:t>
            </a:r>
            <a:r>
              <a:rPr lang="nl-NL" sz="2800" dirty="0" err="1" smtClean="0">
                <a:solidFill>
                  <a:srgbClr val="0070C0"/>
                </a:solidFill>
              </a:rPr>
              <a:t>generation</a:t>
            </a:r>
            <a:r>
              <a:rPr lang="nl-NL" sz="2800" dirty="0" smtClean="0">
                <a:solidFill>
                  <a:srgbClr val="0070C0"/>
                </a:solidFill>
              </a:rPr>
              <a:t>) </a:t>
            </a:r>
            <a:endParaRPr lang="nl-NL" sz="3200" i="1" dirty="0" smtClean="0">
              <a:solidFill>
                <a:srgbClr val="0070C0"/>
              </a:solidFill>
            </a:endParaRPr>
          </a:p>
        </p:txBody>
      </p:sp>
      <p:sp>
        <p:nvSpPr>
          <p:cNvPr id="4" name="Rectangle 3"/>
          <p:cNvSpPr/>
          <p:nvPr/>
        </p:nvSpPr>
        <p:spPr>
          <a:xfrm>
            <a:off x="845389" y="1842158"/>
            <a:ext cx="7256485" cy="4247317"/>
          </a:xfrm>
          <a:prstGeom prst="rect">
            <a:avLst/>
          </a:prstGeom>
        </p:spPr>
        <p:txBody>
          <a:bodyPr wrap="square">
            <a:spAutoFit/>
          </a:bodyPr>
          <a:lstStyle/>
          <a:p>
            <a:pPr lvl="0" algn="ctr">
              <a:lnSpc>
                <a:spcPct val="150000"/>
              </a:lnSpc>
            </a:pPr>
            <a:r>
              <a:rPr lang="en-US" sz="2000" dirty="0" smtClean="0">
                <a:solidFill>
                  <a:srgbClr val="0070C0"/>
                </a:solidFill>
              </a:rPr>
              <a:t>Construction Project Management Maturity Model</a:t>
            </a:r>
            <a:endParaRPr lang="nl-NL" sz="2000" dirty="0" smtClean="0">
              <a:solidFill>
                <a:srgbClr val="0070C0"/>
              </a:solidFill>
            </a:endParaRPr>
          </a:p>
          <a:p>
            <a:pPr lvl="0" algn="ctr">
              <a:lnSpc>
                <a:spcPct val="150000"/>
              </a:lnSpc>
            </a:pPr>
            <a:r>
              <a:rPr lang="en-US" sz="2000" dirty="0" smtClean="0">
                <a:solidFill>
                  <a:srgbClr val="0070C0"/>
                </a:solidFill>
              </a:rPr>
              <a:t>Project Management Process Maturity Model</a:t>
            </a:r>
            <a:endParaRPr lang="nl-NL" sz="2000" dirty="0" smtClean="0">
              <a:solidFill>
                <a:srgbClr val="0070C0"/>
              </a:solidFill>
            </a:endParaRPr>
          </a:p>
          <a:p>
            <a:pPr lvl="0" algn="ctr">
              <a:lnSpc>
                <a:spcPct val="150000"/>
              </a:lnSpc>
            </a:pPr>
            <a:r>
              <a:rPr lang="en-US" sz="2000" dirty="0" smtClean="0">
                <a:solidFill>
                  <a:srgbClr val="0070C0"/>
                </a:solidFill>
              </a:rPr>
              <a:t>Evolutionary Software Project Management Maturity Model</a:t>
            </a:r>
            <a:endParaRPr lang="nl-NL" sz="2000" dirty="0" smtClean="0">
              <a:solidFill>
                <a:srgbClr val="0070C0"/>
              </a:solidFill>
            </a:endParaRPr>
          </a:p>
          <a:p>
            <a:pPr lvl="0" algn="ctr">
              <a:lnSpc>
                <a:spcPct val="150000"/>
              </a:lnSpc>
            </a:pPr>
            <a:r>
              <a:rPr lang="en-US" sz="2000" dirty="0" smtClean="0">
                <a:solidFill>
                  <a:srgbClr val="0070C0"/>
                </a:solidFill>
              </a:rPr>
              <a:t>Strategic Project Management Maturity Model </a:t>
            </a:r>
            <a:endParaRPr lang="nl-NL" sz="2000" dirty="0" smtClean="0">
              <a:solidFill>
                <a:srgbClr val="0070C0"/>
              </a:solidFill>
            </a:endParaRPr>
          </a:p>
          <a:p>
            <a:pPr lvl="0" algn="ctr">
              <a:lnSpc>
                <a:spcPct val="150000"/>
              </a:lnSpc>
            </a:pPr>
            <a:r>
              <a:rPr lang="en-US" sz="2000" dirty="0" smtClean="0">
                <a:solidFill>
                  <a:srgbClr val="0070C0"/>
                </a:solidFill>
              </a:rPr>
              <a:t>OPM3</a:t>
            </a:r>
            <a:endParaRPr lang="nl-NL" sz="2000" dirty="0" smtClean="0">
              <a:solidFill>
                <a:srgbClr val="0070C0"/>
              </a:solidFill>
            </a:endParaRPr>
          </a:p>
          <a:p>
            <a:pPr lvl="0" algn="ctr">
              <a:lnSpc>
                <a:spcPct val="150000"/>
              </a:lnSpc>
            </a:pPr>
            <a:r>
              <a:rPr lang="en-US" sz="2000" dirty="0" smtClean="0">
                <a:solidFill>
                  <a:srgbClr val="0070C0"/>
                </a:solidFill>
              </a:rPr>
              <a:t>Prince 2 Maturity Model</a:t>
            </a:r>
            <a:endParaRPr lang="nl-NL" sz="2000" dirty="0" smtClean="0">
              <a:solidFill>
                <a:srgbClr val="0070C0"/>
              </a:solidFill>
            </a:endParaRPr>
          </a:p>
          <a:p>
            <a:pPr lvl="0" algn="ctr">
              <a:lnSpc>
                <a:spcPct val="150000"/>
              </a:lnSpc>
            </a:pPr>
            <a:r>
              <a:rPr lang="en-US" sz="2000" dirty="0" smtClean="0">
                <a:solidFill>
                  <a:srgbClr val="0070C0"/>
                </a:solidFill>
              </a:rPr>
              <a:t>Portfolio, </a:t>
            </a:r>
            <a:r>
              <a:rPr lang="en-US" sz="2000" dirty="0" err="1" smtClean="0">
                <a:solidFill>
                  <a:srgbClr val="0070C0"/>
                </a:solidFill>
              </a:rPr>
              <a:t>Programme</a:t>
            </a:r>
            <a:r>
              <a:rPr lang="en-US" sz="2000" dirty="0" smtClean="0">
                <a:solidFill>
                  <a:srgbClr val="0070C0"/>
                </a:solidFill>
              </a:rPr>
              <a:t> and Project Management Maturity Model</a:t>
            </a:r>
            <a:endParaRPr lang="nl-NL" sz="2000" dirty="0" smtClean="0">
              <a:solidFill>
                <a:srgbClr val="0070C0"/>
              </a:solidFill>
            </a:endParaRPr>
          </a:p>
          <a:p>
            <a:pPr lvl="0" algn="ctr">
              <a:lnSpc>
                <a:spcPct val="150000"/>
              </a:lnSpc>
            </a:pPr>
            <a:r>
              <a:rPr lang="en-US" sz="2000" dirty="0" smtClean="0">
                <a:solidFill>
                  <a:srgbClr val="0070C0"/>
                </a:solidFill>
              </a:rPr>
              <a:t>The Project Management Maturity Model</a:t>
            </a:r>
            <a:endParaRPr lang="nl-NL" sz="2000" dirty="0" smtClean="0">
              <a:solidFill>
                <a:srgbClr val="0070C0"/>
              </a:solidFill>
            </a:endParaRPr>
          </a:p>
          <a:p>
            <a:pPr lvl="0" algn="ctr">
              <a:lnSpc>
                <a:spcPct val="150000"/>
              </a:lnSpc>
            </a:pPr>
            <a:r>
              <a:rPr lang="en-US" sz="2000" dirty="0" err="1" smtClean="0">
                <a:solidFill>
                  <a:srgbClr val="0070C0"/>
                </a:solidFill>
              </a:rPr>
              <a:t>ProMMM</a:t>
            </a:r>
            <a:endParaRPr lang="nl-NL" sz="2000" dirty="0" smtClean="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But what are they measuring?</a:t>
            </a:r>
            <a:endParaRPr lang="nl-NL" dirty="0"/>
          </a:p>
        </p:txBody>
      </p:sp>
      <p:graphicFrame>
        <p:nvGraphicFramePr>
          <p:cNvPr id="4" name="Table 3"/>
          <p:cNvGraphicFramePr>
            <a:graphicFrameLocks noGrp="1"/>
          </p:cNvGraphicFramePr>
          <p:nvPr/>
        </p:nvGraphicFramePr>
        <p:xfrm>
          <a:off x="1765300" y="1338005"/>
          <a:ext cx="5676900" cy="5047488"/>
        </p:xfrm>
        <a:graphic>
          <a:graphicData uri="http://schemas.openxmlformats.org/drawingml/2006/table">
            <a:tbl>
              <a:tblPr>
                <a:tableStyleId>{69C7853C-536D-4A76-A0AE-DD22124D55A5}</a:tableStyleId>
              </a:tblPr>
              <a:tblGrid>
                <a:gridCol w="5676900"/>
              </a:tblGrid>
              <a:tr h="314325">
                <a:tc>
                  <a:txBody>
                    <a:bodyPr/>
                    <a:lstStyle/>
                    <a:p>
                      <a:pPr algn="ctr" fontAlgn="t">
                        <a:lnSpc>
                          <a:spcPct val="115000"/>
                        </a:lnSpc>
                        <a:spcAft>
                          <a:spcPts val="1000"/>
                        </a:spcAft>
                      </a:pPr>
                      <a:r>
                        <a:rPr lang="en-US" sz="1800" kern="1200" dirty="0">
                          <a:solidFill>
                            <a:srgbClr val="0070C0"/>
                          </a:solidFill>
                        </a:rPr>
                        <a:t>Management </a:t>
                      </a:r>
                      <a:r>
                        <a:rPr lang="nl-NL" sz="1100" dirty="0">
                          <a:solidFill>
                            <a:srgbClr val="0070C0"/>
                          </a:solidFill>
                        </a:rPr>
                        <a:t> </a:t>
                      </a:r>
                      <a:endParaRPr lang="nl-NL" sz="1100" dirty="0">
                        <a:solidFill>
                          <a:srgbClr val="0070C0"/>
                        </a:solidFill>
                        <a:latin typeface="Calibri"/>
                        <a:ea typeface="Calibri"/>
                        <a:cs typeface="Times New Roman"/>
                      </a:endParaRPr>
                    </a:p>
                  </a:txBody>
                  <a:tcPr marL="68580" marR="68580" marT="0" marB="0"/>
                </a:tc>
              </a:tr>
              <a:tr h="314325">
                <a:tc>
                  <a:txBody>
                    <a:bodyPr/>
                    <a:lstStyle/>
                    <a:p>
                      <a:pPr algn="ctr" fontAlgn="t">
                        <a:lnSpc>
                          <a:spcPct val="115000"/>
                        </a:lnSpc>
                        <a:spcAft>
                          <a:spcPts val="1000"/>
                        </a:spcAft>
                      </a:pPr>
                      <a:r>
                        <a:rPr lang="en-US" sz="1800" kern="1200" dirty="0">
                          <a:solidFill>
                            <a:srgbClr val="0070C0"/>
                          </a:solidFill>
                        </a:rPr>
                        <a:t>Organization </a:t>
                      </a:r>
                      <a:endParaRPr lang="nl-NL" sz="1800" dirty="0">
                        <a:solidFill>
                          <a:srgbClr val="0070C0"/>
                        </a:solidFill>
                        <a:latin typeface="Arial Narrow" pitchFamily="34" charset="0"/>
                        <a:ea typeface="Calibri"/>
                        <a:cs typeface="Times New Roman"/>
                      </a:endParaRPr>
                    </a:p>
                  </a:txBody>
                  <a:tcPr marL="68580" marR="68580" marT="0" marB="0"/>
                </a:tc>
              </a:tr>
              <a:tr h="314325">
                <a:tc>
                  <a:txBody>
                    <a:bodyPr/>
                    <a:lstStyle/>
                    <a:p>
                      <a:pPr algn="ctr" fontAlgn="t">
                        <a:lnSpc>
                          <a:spcPct val="115000"/>
                        </a:lnSpc>
                        <a:spcAft>
                          <a:spcPts val="1000"/>
                        </a:spcAft>
                      </a:pPr>
                      <a:r>
                        <a:rPr lang="en-US" sz="1800" kern="1200" dirty="0">
                          <a:solidFill>
                            <a:srgbClr val="0070C0"/>
                          </a:solidFill>
                        </a:rPr>
                        <a:t>Process management </a:t>
                      </a:r>
                      <a:endParaRPr lang="nl-NL" sz="1800" dirty="0">
                        <a:solidFill>
                          <a:srgbClr val="0070C0"/>
                        </a:solidFill>
                        <a:latin typeface="Arial Narrow" pitchFamily="34" charset="0"/>
                        <a:ea typeface="Calibri"/>
                        <a:cs typeface="Times New Roman"/>
                      </a:endParaRPr>
                    </a:p>
                  </a:txBody>
                  <a:tcPr marL="68580" marR="68580" marT="0" marB="0"/>
                </a:tc>
              </a:tr>
              <a:tr h="314325">
                <a:tc>
                  <a:txBody>
                    <a:bodyPr/>
                    <a:lstStyle/>
                    <a:p>
                      <a:pPr algn="ctr" fontAlgn="t">
                        <a:lnSpc>
                          <a:spcPct val="115000"/>
                        </a:lnSpc>
                        <a:spcAft>
                          <a:spcPts val="1000"/>
                        </a:spcAft>
                      </a:pPr>
                      <a:r>
                        <a:rPr lang="en-US" sz="1800" kern="1200" dirty="0">
                          <a:solidFill>
                            <a:srgbClr val="0070C0"/>
                          </a:solidFill>
                        </a:rPr>
                        <a:t>Process, Tool development </a:t>
                      </a:r>
                      <a:endParaRPr lang="nl-NL" sz="1800" dirty="0">
                        <a:solidFill>
                          <a:srgbClr val="0070C0"/>
                        </a:solidFill>
                        <a:latin typeface="Arial Narrow" pitchFamily="34" charset="0"/>
                        <a:ea typeface="Calibri"/>
                        <a:cs typeface="Times New Roman"/>
                      </a:endParaRPr>
                    </a:p>
                  </a:txBody>
                  <a:tcPr marL="68580" marR="68580" marT="0" marB="0"/>
                </a:tc>
              </a:tr>
              <a:tr h="314325">
                <a:tc>
                  <a:txBody>
                    <a:bodyPr/>
                    <a:lstStyle/>
                    <a:p>
                      <a:pPr algn="ctr" fontAlgn="t">
                        <a:lnSpc>
                          <a:spcPct val="115000"/>
                        </a:lnSpc>
                        <a:spcAft>
                          <a:spcPts val="1000"/>
                        </a:spcAft>
                      </a:pPr>
                      <a:r>
                        <a:rPr lang="en-US" sz="1800" kern="1200" dirty="0">
                          <a:solidFill>
                            <a:srgbClr val="0070C0"/>
                          </a:solidFill>
                        </a:rPr>
                        <a:t>Awareness </a:t>
                      </a:r>
                      <a:endParaRPr lang="nl-NL" sz="1800" dirty="0">
                        <a:solidFill>
                          <a:srgbClr val="0070C0"/>
                        </a:solidFill>
                        <a:latin typeface="Arial Narrow" pitchFamily="34" charset="0"/>
                        <a:ea typeface="Calibri"/>
                        <a:cs typeface="Times New Roman"/>
                      </a:endParaRPr>
                    </a:p>
                  </a:txBody>
                  <a:tcPr marL="68580" marR="68580" marT="0" marB="0"/>
                </a:tc>
              </a:tr>
              <a:tr h="314325">
                <a:tc>
                  <a:txBody>
                    <a:bodyPr/>
                    <a:lstStyle/>
                    <a:p>
                      <a:pPr algn="ctr" fontAlgn="t">
                        <a:lnSpc>
                          <a:spcPct val="115000"/>
                        </a:lnSpc>
                        <a:spcAft>
                          <a:spcPts val="1000"/>
                        </a:spcAft>
                      </a:pPr>
                      <a:r>
                        <a:rPr lang="en-US" sz="1800" kern="1200" dirty="0">
                          <a:solidFill>
                            <a:srgbClr val="0070C0"/>
                          </a:solidFill>
                        </a:rPr>
                        <a:t>Business Case &amp; Benefits </a:t>
                      </a:r>
                      <a:endParaRPr lang="nl-NL" sz="1800" dirty="0">
                        <a:solidFill>
                          <a:srgbClr val="0070C0"/>
                        </a:solidFill>
                        <a:latin typeface="Arial Narrow" pitchFamily="34" charset="0"/>
                        <a:ea typeface="Calibri"/>
                        <a:cs typeface="Times New Roman"/>
                      </a:endParaRPr>
                    </a:p>
                  </a:txBody>
                  <a:tcPr marL="68580" marR="68580" marT="0" marB="0"/>
                </a:tc>
              </a:tr>
              <a:tr h="314325">
                <a:tc>
                  <a:txBody>
                    <a:bodyPr/>
                    <a:lstStyle/>
                    <a:p>
                      <a:pPr algn="ctr" fontAlgn="t">
                        <a:lnSpc>
                          <a:spcPct val="115000"/>
                        </a:lnSpc>
                        <a:spcAft>
                          <a:spcPts val="1000"/>
                        </a:spcAft>
                      </a:pPr>
                      <a:r>
                        <a:rPr lang="en-US" sz="1800" kern="1200" dirty="0">
                          <a:solidFill>
                            <a:srgbClr val="0070C0"/>
                          </a:solidFill>
                        </a:rPr>
                        <a:t>Project specifications </a:t>
                      </a:r>
                      <a:endParaRPr lang="nl-NL" sz="1800" dirty="0">
                        <a:solidFill>
                          <a:srgbClr val="0070C0"/>
                        </a:solidFill>
                        <a:latin typeface="Arial Narrow" pitchFamily="34" charset="0"/>
                        <a:ea typeface="Calibri"/>
                        <a:cs typeface="Times New Roman"/>
                      </a:endParaRPr>
                    </a:p>
                  </a:txBody>
                  <a:tcPr marL="68580" marR="68580" marT="0" marB="0"/>
                </a:tc>
              </a:tr>
              <a:tr h="314325">
                <a:tc>
                  <a:txBody>
                    <a:bodyPr/>
                    <a:lstStyle/>
                    <a:p>
                      <a:pPr algn="ctr" fontAlgn="t">
                        <a:lnSpc>
                          <a:spcPct val="115000"/>
                        </a:lnSpc>
                        <a:spcAft>
                          <a:spcPts val="1000"/>
                        </a:spcAft>
                      </a:pPr>
                      <a:r>
                        <a:rPr lang="en-US" sz="1800" kern="1200" dirty="0">
                          <a:solidFill>
                            <a:srgbClr val="0070C0"/>
                          </a:solidFill>
                        </a:rPr>
                        <a:t>Formality </a:t>
                      </a:r>
                      <a:endParaRPr lang="nl-NL" sz="1800" dirty="0">
                        <a:solidFill>
                          <a:srgbClr val="0070C0"/>
                        </a:solidFill>
                        <a:latin typeface="Arial Narrow" pitchFamily="34" charset="0"/>
                        <a:ea typeface="Calibri"/>
                        <a:cs typeface="Times New Roman"/>
                      </a:endParaRPr>
                    </a:p>
                  </a:txBody>
                  <a:tcPr marL="68580" marR="68580" marT="0" marB="0"/>
                </a:tc>
              </a:tr>
              <a:tr h="314325">
                <a:tc>
                  <a:txBody>
                    <a:bodyPr/>
                    <a:lstStyle/>
                    <a:p>
                      <a:pPr algn="ctr" fontAlgn="t">
                        <a:lnSpc>
                          <a:spcPct val="115000"/>
                        </a:lnSpc>
                        <a:spcAft>
                          <a:spcPts val="1000"/>
                        </a:spcAft>
                      </a:pPr>
                      <a:r>
                        <a:rPr lang="en-US" sz="1800" kern="1200" dirty="0">
                          <a:solidFill>
                            <a:srgbClr val="0070C0"/>
                          </a:solidFill>
                        </a:rPr>
                        <a:t>PM Office </a:t>
                      </a:r>
                      <a:endParaRPr lang="nl-NL" sz="1800" dirty="0">
                        <a:solidFill>
                          <a:srgbClr val="0070C0"/>
                        </a:solidFill>
                        <a:latin typeface="Arial Narrow" pitchFamily="34" charset="0"/>
                        <a:ea typeface="Calibri"/>
                        <a:cs typeface="Times New Roman"/>
                      </a:endParaRPr>
                    </a:p>
                  </a:txBody>
                  <a:tcPr marL="68580" marR="68580" marT="0" marB="0"/>
                </a:tc>
              </a:tr>
              <a:tr h="314325">
                <a:tc>
                  <a:txBody>
                    <a:bodyPr/>
                    <a:lstStyle/>
                    <a:p>
                      <a:pPr algn="ctr" fontAlgn="t">
                        <a:lnSpc>
                          <a:spcPct val="115000"/>
                        </a:lnSpc>
                        <a:spcAft>
                          <a:spcPts val="1000"/>
                        </a:spcAft>
                      </a:pPr>
                      <a:r>
                        <a:rPr lang="en-US" sz="1800" kern="1200" dirty="0">
                          <a:solidFill>
                            <a:srgbClr val="0070C0"/>
                          </a:solidFill>
                        </a:rPr>
                        <a:t>Risks and Management </a:t>
                      </a:r>
                      <a:endParaRPr lang="nl-NL" sz="1800" dirty="0">
                        <a:solidFill>
                          <a:srgbClr val="0070C0"/>
                        </a:solidFill>
                        <a:latin typeface="Arial Narrow" pitchFamily="34" charset="0"/>
                        <a:ea typeface="Calibri"/>
                        <a:cs typeface="Times New Roman"/>
                      </a:endParaRPr>
                    </a:p>
                  </a:txBody>
                  <a:tcPr marL="68580" marR="68580" marT="0" marB="0"/>
                </a:tc>
              </a:tr>
              <a:tr h="314325">
                <a:tc>
                  <a:txBody>
                    <a:bodyPr/>
                    <a:lstStyle/>
                    <a:p>
                      <a:pPr algn="ctr" fontAlgn="t">
                        <a:lnSpc>
                          <a:spcPct val="115000"/>
                        </a:lnSpc>
                        <a:spcAft>
                          <a:spcPts val="1000"/>
                        </a:spcAft>
                      </a:pPr>
                      <a:r>
                        <a:rPr lang="en-US" sz="1800" kern="1200" dirty="0">
                          <a:solidFill>
                            <a:srgbClr val="0070C0"/>
                          </a:solidFill>
                        </a:rPr>
                        <a:t>Training </a:t>
                      </a:r>
                      <a:endParaRPr lang="nl-NL" sz="1800" dirty="0">
                        <a:solidFill>
                          <a:srgbClr val="0070C0"/>
                        </a:solidFill>
                        <a:latin typeface="Arial Narrow" pitchFamily="34" charset="0"/>
                        <a:ea typeface="Calibri"/>
                        <a:cs typeface="Times New Roman"/>
                      </a:endParaRPr>
                    </a:p>
                  </a:txBody>
                  <a:tcPr marL="68580" marR="68580" marT="0" marB="0"/>
                </a:tc>
              </a:tr>
              <a:tr h="314325">
                <a:tc>
                  <a:txBody>
                    <a:bodyPr/>
                    <a:lstStyle/>
                    <a:p>
                      <a:pPr algn="ctr" fontAlgn="t">
                        <a:lnSpc>
                          <a:spcPct val="115000"/>
                        </a:lnSpc>
                        <a:spcAft>
                          <a:spcPts val="1000"/>
                        </a:spcAft>
                      </a:pPr>
                      <a:r>
                        <a:rPr lang="en-US" sz="1800" kern="1200" dirty="0">
                          <a:solidFill>
                            <a:srgbClr val="0070C0"/>
                          </a:solidFill>
                        </a:rPr>
                        <a:t>Communications </a:t>
                      </a:r>
                      <a:endParaRPr lang="nl-NL" sz="1800" dirty="0">
                        <a:solidFill>
                          <a:srgbClr val="0070C0"/>
                        </a:solidFill>
                        <a:latin typeface="Arial Narrow" pitchFamily="34" charset="0"/>
                        <a:ea typeface="Calibri"/>
                        <a:cs typeface="Times New Roman"/>
                      </a:endParaRPr>
                    </a:p>
                  </a:txBody>
                  <a:tcPr marL="68580" marR="68580" marT="0" marB="0"/>
                </a:tc>
              </a:tr>
              <a:tr h="314325">
                <a:tc>
                  <a:txBody>
                    <a:bodyPr/>
                    <a:lstStyle/>
                    <a:p>
                      <a:pPr algn="ctr" fontAlgn="t">
                        <a:lnSpc>
                          <a:spcPct val="115000"/>
                        </a:lnSpc>
                        <a:spcAft>
                          <a:spcPts val="1000"/>
                        </a:spcAft>
                      </a:pPr>
                      <a:r>
                        <a:rPr lang="en-US" sz="1800" kern="1200" dirty="0">
                          <a:solidFill>
                            <a:srgbClr val="0070C0"/>
                          </a:solidFill>
                        </a:rPr>
                        <a:t>Quality management </a:t>
                      </a:r>
                      <a:endParaRPr lang="nl-NL" sz="1100" dirty="0">
                        <a:solidFill>
                          <a:srgbClr val="0070C0"/>
                        </a:solidFill>
                        <a:latin typeface="Calibri"/>
                        <a:ea typeface="Calibri"/>
                        <a:cs typeface="Times New Roman"/>
                      </a:endParaRPr>
                    </a:p>
                  </a:txBody>
                  <a:tcPr marL="68580" marR="68580" marT="0" marB="0"/>
                </a:tc>
              </a:tr>
              <a:tr h="314325">
                <a:tc>
                  <a:txBody>
                    <a:bodyPr/>
                    <a:lstStyle/>
                    <a:p>
                      <a:pPr algn="ctr" fontAlgn="t">
                        <a:lnSpc>
                          <a:spcPct val="115000"/>
                        </a:lnSpc>
                        <a:spcAft>
                          <a:spcPts val="1000"/>
                        </a:spcAft>
                      </a:pPr>
                      <a:r>
                        <a:rPr lang="en-US" sz="1800" kern="1200" dirty="0">
                          <a:solidFill>
                            <a:srgbClr val="0070C0"/>
                          </a:solidFill>
                        </a:rPr>
                        <a:t>Data management </a:t>
                      </a:r>
                      <a:endParaRPr lang="nl-NL" sz="1800" dirty="0">
                        <a:solidFill>
                          <a:srgbClr val="0070C0"/>
                        </a:solidFill>
                        <a:latin typeface="Arial Narrow" pitchFamily="34" charset="0"/>
                        <a:ea typeface="Calibri"/>
                        <a:cs typeface="Times New Roman"/>
                      </a:endParaRPr>
                    </a:p>
                  </a:txBody>
                  <a:tcPr marL="68580" marR="68580" marT="0" marB="0"/>
                </a:tc>
              </a:tr>
              <a:tr h="314325">
                <a:tc>
                  <a:txBody>
                    <a:bodyPr/>
                    <a:lstStyle/>
                    <a:p>
                      <a:pPr algn="ctr" fontAlgn="t">
                        <a:lnSpc>
                          <a:spcPct val="115000"/>
                        </a:lnSpc>
                        <a:spcAft>
                          <a:spcPts val="1000"/>
                        </a:spcAft>
                      </a:pPr>
                      <a:r>
                        <a:rPr lang="en-US" sz="1800" kern="1200" dirty="0">
                          <a:solidFill>
                            <a:srgbClr val="0070C0"/>
                          </a:solidFill>
                        </a:rPr>
                        <a:t>Continuous improvement </a:t>
                      </a:r>
                      <a:endParaRPr lang="nl-NL" sz="1800" dirty="0">
                        <a:solidFill>
                          <a:srgbClr val="0070C0"/>
                        </a:solidFill>
                        <a:latin typeface="Arial Narrow" pitchFamily="34" charset="0"/>
                        <a:ea typeface="Calibri"/>
                        <a:cs typeface="Times New Roman"/>
                      </a:endParaRPr>
                    </a:p>
                  </a:txBody>
                  <a:tcPr marL="68580" marR="68580" marT="0" marB="0"/>
                </a:tc>
              </a:tr>
              <a:tr h="314325">
                <a:tc>
                  <a:txBody>
                    <a:bodyPr/>
                    <a:lstStyle/>
                    <a:p>
                      <a:pPr algn="ctr" fontAlgn="t">
                        <a:lnSpc>
                          <a:spcPct val="115000"/>
                        </a:lnSpc>
                        <a:spcAft>
                          <a:spcPts val="1000"/>
                        </a:spcAft>
                      </a:pPr>
                      <a:r>
                        <a:rPr lang="en-US" sz="1800" kern="1200" dirty="0">
                          <a:solidFill>
                            <a:srgbClr val="0070C0"/>
                          </a:solidFill>
                        </a:rPr>
                        <a:t>PM process </a:t>
                      </a:r>
                      <a:r>
                        <a:rPr lang="en-US" sz="1800" kern="1200" dirty="0" smtClean="0">
                          <a:solidFill>
                            <a:srgbClr val="0070C0"/>
                          </a:solidFill>
                        </a:rPr>
                        <a:t>analysis</a:t>
                      </a:r>
                      <a:r>
                        <a:rPr lang="nl-NL" sz="1100" dirty="0">
                          <a:solidFill>
                            <a:srgbClr val="0070C0"/>
                          </a:solidFill>
                        </a:rPr>
                        <a:t> </a:t>
                      </a:r>
                      <a:endParaRPr lang="nl-NL" sz="1100" dirty="0">
                        <a:solidFill>
                          <a:srgbClr val="0070C0"/>
                        </a:solidFill>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000" fill="hold"/>
                                        <p:tgtEl>
                                          <p:spTgt spid="4"/>
                                        </p:tgtEl>
                                        <p:attrNameLst>
                                          <p:attrName>ppt_x</p:attrName>
                                        </p:attrNameLst>
                                      </p:cBhvr>
                                      <p:tavLst>
                                        <p:tav tm="0">
                                          <p:val>
                                            <p:strVal val="#ppt_x"/>
                                          </p:val>
                                        </p:tav>
                                        <p:tav tm="100000">
                                          <p:val>
                                            <p:strVal val="#ppt_x"/>
                                          </p:val>
                                        </p:tav>
                                      </p:tavLst>
                                    </p:anim>
                                    <p:anim calcmode="lin" valueType="num">
                                      <p:cBhvr additive="base">
                                        <p:cTn id="8" dur="2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a:xfrm>
            <a:off x="379413" y="379414"/>
            <a:ext cx="6873875" cy="711968"/>
          </a:xfrm>
        </p:spPr>
        <p:txBody>
          <a:bodyPr/>
          <a:lstStyle/>
          <a:p>
            <a:r>
              <a:rPr lang="nl-NL" dirty="0" smtClean="0">
                <a:solidFill>
                  <a:srgbClr val="0070C0"/>
                </a:solidFill>
              </a:rPr>
              <a:t>Other models...</a:t>
            </a:r>
            <a:endParaRPr lang="nl-NL" sz="2400" i="1" dirty="0" smtClean="0">
              <a:solidFill>
                <a:srgbClr val="0070C0"/>
              </a:solidFill>
            </a:endParaRPr>
          </a:p>
        </p:txBody>
      </p:sp>
      <p:graphicFrame>
        <p:nvGraphicFramePr>
          <p:cNvPr id="3" name="Group 229"/>
          <p:cNvGraphicFramePr>
            <a:graphicFrameLocks noGrp="1"/>
          </p:cNvGraphicFramePr>
          <p:nvPr>
            <p:ph sz="half" idx="1"/>
          </p:nvPr>
        </p:nvGraphicFramePr>
        <p:xfrm>
          <a:off x="457200" y="1489586"/>
          <a:ext cx="4038600" cy="5171086"/>
        </p:xfrm>
        <a:graphic>
          <a:graphicData uri="http://schemas.openxmlformats.org/drawingml/2006/table">
            <a:tbl>
              <a:tblPr>
                <a:tableStyleId>{69C7853C-536D-4A76-A0AE-DD22124D55A5}</a:tableStyleId>
              </a:tblPr>
              <a:tblGrid>
                <a:gridCol w="4038600"/>
              </a:tblGrid>
              <a:tr h="328052">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solidFill>
                            <a:srgbClr val="0070C0"/>
                          </a:solidFill>
                          <a:effectLst/>
                        </a:rPr>
                        <a:t>Data Warehousing Maturity Model</a:t>
                      </a:r>
                      <a:endParaRPr kumimoji="0" lang="en-US" sz="1400" b="0" i="0" u="none" strike="noStrike" cap="none" normalizeH="0" baseline="0" dirty="0" smtClean="0">
                        <a:ln>
                          <a:noFill/>
                        </a:ln>
                        <a:solidFill>
                          <a:srgbClr val="0070C0"/>
                        </a:solidFill>
                        <a:effectLst/>
                        <a:latin typeface="Arial Narrow" pitchFamily="34" charset="0"/>
                        <a:cs typeface="Arial" pitchFamily="34" charset="0"/>
                      </a:endParaRPr>
                    </a:p>
                  </a:txBody>
                  <a:tcPr anchor="ctr" horzOverflow="overflow"/>
                </a:tc>
              </a:tr>
              <a:tr h="33073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solidFill>
                            <a:srgbClr val="0070C0"/>
                          </a:solidFill>
                          <a:effectLst/>
                        </a:rPr>
                        <a:t>Design Safety Capability Maturity Model</a:t>
                      </a:r>
                      <a:endParaRPr kumimoji="0" lang="en-US" sz="1400" b="0" i="0" u="none" strike="noStrike" cap="none" normalizeH="0" baseline="0" dirty="0" smtClean="0">
                        <a:ln>
                          <a:noFill/>
                        </a:ln>
                        <a:solidFill>
                          <a:srgbClr val="0070C0"/>
                        </a:solidFill>
                        <a:effectLst/>
                        <a:latin typeface="Arial Narrow" pitchFamily="34" charset="0"/>
                        <a:cs typeface="Arial" pitchFamily="34" charset="0"/>
                      </a:endParaRPr>
                    </a:p>
                  </a:txBody>
                  <a:tcPr anchor="ctr" horzOverflow="overflow"/>
                </a:tc>
              </a:tr>
              <a:tr h="328052">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solidFill>
                            <a:srgbClr val="0070C0"/>
                          </a:solidFill>
                          <a:effectLst/>
                        </a:rPr>
                        <a:t>Developmental Maturity Model</a:t>
                      </a:r>
                      <a:endParaRPr kumimoji="0" lang="en-US" sz="1400" b="0" i="0" u="none" strike="noStrike" cap="none" normalizeH="0" baseline="0" dirty="0" smtClean="0">
                        <a:ln>
                          <a:noFill/>
                        </a:ln>
                        <a:solidFill>
                          <a:srgbClr val="0070C0"/>
                        </a:solidFill>
                        <a:effectLst/>
                        <a:latin typeface="Arial Narrow" pitchFamily="34" charset="0"/>
                        <a:cs typeface="Arial" pitchFamily="34" charset="0"/>
                      </a:endParaRPr>
                    </a:p>
                  </a:txBody>
                  <a:tcPr anchor="ctr" horzOverflow="overflow"/>
                </a:tc>
              </a:tr>
              <a:tr h="328052">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solidFill>
                            <a:srgbClr val="0070C0"/>
                          </a:solidFill>
                          <a:effectLst/>
                        </a:rPr>
                        <a:t>e-Learning Maturity Model</a:t>
                      </a:r>
                      <a:endParaRPr kumimoji="0" lang="en-US" sz="1400" b="0" i="0" u="none" strike="noStrike" cap="none" normalizeH="0" baseline="0" dirty="0" smtClean="0">
                        <a:ln>
                          <a:noFill/>
                        </a:ln>
                        <a:solidFill>
                          <a:srgbClr val="0070C0"/>
                        </a:solidFill>
                        <a:effectLst/>
                        <a:latin typeface="Arial Narrow" pitchFamily="34" charset="0"/>
                        <a:cs typeface="Arial" pitchFamily="34" charset="0"/>
                      </a:endParaRPr>
                    </a:p>
                  </a:txBody>
                  <a:tcPr anchor="ctr" horzOverflow="overflow"/>
                </a:tc>
              </a:tr>
              <a:tr h="328052">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solidFill>
                            <a:srgbClr val="0070C0"/>
                          </a:solidFill>
                          <a:effectLst/>
                        </a:rPr>
                        <a:t>Knowledge Management Maturity Model</a:t>
                      </a:r>
                      <a:endParaRPr kumimoji="0" lang="en-US" sz="1400" b="0" i="0" u="none" strike="noStrike" cap="none" normalizeH="0" baseline="0" dirty="0" smtClean="0">
                        <a:ln>
                          <a:noFill/>
                        </a:ln>
                        <a:solidFill>
                          <a:srgbClr val="0070C0"/>
                        </a:solidFill>
                        <a:effectLst/>
                        <a:latin typeface="Arial Narrow" pitchFamily="34" charset="0"/>
                        <a:cs typeface="Arial" pitchFamily="34" charset="0"/>
                      </a:endParaRPr>
                    </a:p>
                  </a:txBody>
                  <a:tcPr anchor="ctr" horzOverflow="overflow"/>
                </a:tc>
              </a:tr>
              <a:tr h="33073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solidFill>
                            <a:srgbClr val="0070C0"/>
                          </a:solidFill>
                          <a:effectLst/>
                        </a:rPr>
                        <a:t>Model-drive Development Maturity Model</a:t>
                      </a:r>
                      <a:endParaRPr kumimoji="0" lang="en-US" sz="1400" b="0" i="0" u="none" strike="noStrike" cap="none" normalizeH="0" baseline="0" dirty="0" smtClean="0">
                        <a:ln>
                          <a:noFill/>
                        </a:ln>
                        <a:solidFill>
                          <a:srgbClr val="0070C0"/>
                        </a:solidFill>
                        <a:effectLst/>
                        <a:latin typeface="Arial Narrow" pitchFamily="34" charset="0"/>
                        <a:cs typeface="Arial" pitchFamily="34" charset="0"/>
                      </a:endParaRPr>
                    </a:p>
                  </a:txBody>
                  <a:tcPr anchor="ctr" horzOverflow="overflow"/>
                </a:tc>
              </a:tr>
              <a:tr h="328052">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solidFill>
                            <a:srgbClr val="0070C0"/>
                          </a:solidFill>
                          <a:effectLst/>
                        </a:rPr>
                        <a:t>Computer Education Maturity model</a:t>
                      </a:r>
                      <a:endParaRPr kumimoji="0" lang="en-US" sz="1400" b="0" i="0" u="none" strike="noStrike" cap="none" normalizeH="0" baseline="0" dirty="0" smtClean="0">
                        <a:ln>
                          <a:noFill/>
                        </a:ln>
                        <a:solidFill>
                          <a:srgbClr val="0070C0"/>
                        </a:solidFill>
                        <a:effectLst/>
                        <a:latin typeface="Arial Narrow" pitchFamily="34" charset="0"/>
                        <a:cs typeface="Arial" pitchFamily="34" charset="0"/>
                      </a:endParaRPr>
                    </a:p>
                  </a:txBody>
                  <a:tcPr anchor="ctr" horzOverflow="overflow"/>
                </a:tc>
              </a:tr>
              <a:tr h="465967">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solidFill>
                            <a:srgbClr val="0070C0"/>
                          </a:solidFill>
                          <a:effectLst/>
                        </a:rPr>
                        <a:t>Evolutionary Software Project management Maturity model</a:t>
                      </a:r>
                      <a:endParaRPr kumimoji="0" lang="en-US" sz="1400" b="0" i="0" u="none" strike="noStrike" cap="none" normalizeH="0" baseline="0" dirty="0" smtClean="0">
                        <a:ln>
                          <a:noFill/>
                        </a:ln>
                        <a:solidFill>
                          <a:srgbClr val="0070C0"/>
                        </a:solidFill>
                        <a:effectLst/>
                        <a:latin typeface="Arial Narrow" pitchFamily="34" charset="0"/>
                        <a:cs typeface="Arial" pitchFamily="34" charset="0"/>
                      </a:endParaRPr>
                    </a:p>
                  </a:txBody>
                  <a:tcPr anchor="ctr" horzOverflow="overflow"/>
                </a:tc>
              </a:tr>
              <a:tr h="33073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solidFill>
                            <a:srgbClr val="0070C0"/>
                          </a:solidFill>
                          <a:effectLst/>
                        </a:rPr>
                        <a:t>Value-based business-IT Alignment Maturity Model</a:t>
                      </a:r>
                      <a:endParaRPr kumimoji="0" lang="en-US" sz="1400" b="0" i="0" u="none" strike="noStrike" cap="none" normalizeH="0" baseline="0" dirty="0" smtClean="0">
                        <a:ln>
                          <a:noFill/>
                        </a:ln>
                        <a:solidFill>
                          <a:srgbClr val="0070C0"/>
                        </a:solidFill>
                        <a:effectLst/>
                        <a:latin typeface="Arial Narrow" pitchFamily="34" charset="0"/>
                        <a:cs typeface="Arial" pitchFamily="34" charset="0"/>
                      </a:endParaRPr>
                    </a:p>
                  </a:txBody>
                  <a:tcPr anchor="ctr" horzOverflow="overflow"/>
                </a:tc>
              </a:tr>
              <a:tr h="328052">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solidFill>
                            <a:srgbClr val="0070C0"/>
                          </a:solidFill>
                          <a:effectLst/>
                        </a:rPr>
                        <a:t>Process and Enterprise Maturity Model</a:t>
                      </a:r>
                      <a:endParaRPr kumimoji="0" lang="en-US" sz="1400" b="0" i="0" u="none" strike="noStrike" cap="none" normalizeH="0" baseline="0" dirty="0" smtClean="0">
                        <a:ln>
                          <a:noFill/>
                        </a:ln>
                        <a:solidFill>
                          <a:srgbClr val="0070C0"/>
                        </a:solidFill>
                        <a:effectLst/>
                        <a:latin typeface="Arial Narrow" pitchFamily="34" charset="0"/>
                        <a:cs typeface="Arial" pitchFamily="34" charset="0"/>
                      </a:endParaRPr>
                    </a:p>
                  </a:txBody>
                  <a:tcPr anchor="ctr" horzOverflow="overflow"/>
                </a:tc>
              </a:tr>
              <a:tr h="328052">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solidFill>
                            <a:srgbClr val="0070C0"/>
                          </a:solidFill>
                          <a:effectLst/>
                        </a:rPr>
                        <a:t>Moisture-modified Maturity Model</a:t>
                      </a:r>
                      <a:endParaRPr kumimoji="0" lang="en-US" sz="1400" b="0" i="0" u="none" strike="noStrike" cap="none" normalizeH="0" baseline="0" dirty="0" smtClean="0">
                        <a:ln>
                          <a:noFill/>
                        </a:ln>
                        <a:solidFill>
                          <a:srgbClr val="0070C0"/>
                        </a:solidFill>
                        <a:effectLst/>
                        <a:latin typeface="Arial Narrow" pitchFamily="34" charset="0"/>
                        <a:cs typeface="Arial" pitchFamily="34" charset="0"/>
                      </a:endParaRPr>
                    </a:p>
                  </a:txBody>
                  <a:tcPr anchor="ctr" horzOverflow="overflow"/>
                </a:tc>
              </a:tr>
              <a:tr h="328052">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solidFill>
                            <a:srgbClr val="0070C0"/>
                          </a:solidFill>
                          <a:effectLst/>
                        </a:rPr>
                        <a:t>Requirements Engineering Maturity Model Framework</a:t>
                      </a:r>
                      <a:endParaRPr kumimoji="0" lang="en-US" sz="1400" b="0" i="0" u="none" strike="noStrike" cap="none" normalizeH="0" baseline="0" dirty="0" smtClean="0">
                        <a:ln>
                          <a:noFill/>
                        </a:ln>
                        <a:solidFill>
                          <a:srgbClr val="0070C0"/>
                        </a:solidFill>
                        <a:effectLst/>
                        <a:latin typeface="Arial Narrow" pitchFamily="34" charset="0"/>
                        <a:cs typeface="Arial" pitchFamily="34" charset="0"/>
                      </a:endParaRPr>
                    </a:p>
                  </a:txBody>
                  <a:tcPr anchor="ctr" horzOverflow="overflow"/>
                </a:tc>
              </a:tr>
              <a:tr h="33073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solidFill>
                            <a:srgbClr val="0070C0"/>
                          </a:solidFill>
                          <a:effectLst/>
                        </a:rPr>
                        <a:t>Maturity Model for Criminal Organization</a:t>
                      </a:r>
                      <a:endParaRPr kumimoji="0" lang="en-US" sz="1400" b="0" i="0" u="none" strike="noStrike" cap="none" normalizeH="0" baseline="0" dirty="0" smtClean="0">
                        <a:ln>
                          <a:noFill/>
                        </a:ln>
                        <a:solidFill>
                          <a:srgbClr val="0070C0"/>
                        </a:solidFill>
                        <a:effectLst/>
                        <a:latin typeface="Arial Narrow" pitchFamily="34" charset="0"/>
                        <a:cs typeface="Arial" pitchFamily="34" charset="0"/>
                      </a:endParaRPr>
                    </a:p>
                  </a:txBody>
                  <a:tcPr anchor="ctr" horzOverflow="overflow"/>
                </a:tc>
              </a:tr>
              <a:tr h="328052">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solidFill>
                            <a:srgbClr val="0070C0"/>
                          </a:solidFill>
                          <a:effectLst/>
                        </a:rPr>
                        <a:t>Maturity model for email communications</a:t>
                      </a:r>
                      <a:endParaRPr kumimoji="0" lang="en-US" sz="1400" b="0" i="0" u="none" strike="noStrike" cap="none" normalizeH="0" baseline="0" dirty="0" smtClean="0">
                        <a:ln>
                          <a:noFill/>
                        </a:ln>
                        <a:solidFill>
                          <a:srgbClr val="0070C0"/>
                        </a:solidFill>
                        <a:effectLst/>
                        <a:latin typeface="Arial Narrow" pitchFamily="34" charset="0"/>
                        <a:cs typeface="Arial" pitchFamily="34" charset="0"/>
                      </a:endParaRPr>
                    </a:p>
                  </a:txBody>
                  <a:tcPr anchor="ctr" horzOverflow="overflow"/>
                </a:tc>
              </a:tr>
            </a:tbl>
          </a:graphicData>
        </a:graphic>
      </p:graphicFrame>
      <p:graphicFrame>
        <p:nvGraphicFramePr>
          <p:cNvPr id="4" name="Group 222"/>
          <p:cNvGraphicFramePr>
            <a:graphicFrameLocks/>
          </p:cNvGraphicFramePr>
          <p:nvPr/>
        </p:nvGraphicFramePr>
        <p:xfrm>
          <a:off x="4648200" y="1474840"/>
          <a:ext cx="4038600" cy="4904651"/>
        </p:xfrm>
        <a:graphic>
          <a:graphicData uri="http://schemas.openxmlformats.org/drawingml/2006/table">
            <a:tbl>
              <a:tblPr>
                <a:tableStyleId>{69C7853C-536D-4A76-A0AE-DD22124D55A5}</a:tableStyleId>
              </a:tblPr>
              <a:tblGrid>
                <a:gridCol w="4038600"/>
              </a:tblGrid>
              <a:tr h="3372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solidFill>
                            <a:srgbClr val="0070C0"/>
                          </a:solidFill>
                          <a:effectLst/>
                        </a:rPr>
                        <a:t>Malcolm </a:t>
                      </a:r>
                      <a:r>
                        <a:rPr kumimoji="0" lang="en-US" sz="1400" u="none" strike="noStrike" cap="none" normalizeH="0" baseline="0" dirty="0" err="1" smtClean="0">
                          <a:ln>
                            <a:noFill/>
                          </a:ln>
                          <a:solidFill>
                            <a:srgbClr val="0070C0"/>
                          </a:solidFill>
                          <a:effectLst/>
                        </a:rPr>
                        <a:t>Baldridge</a:t>
                      </a:r>
                      <a:r>
                        <a:rPr kumimoji="0" lang="en-US" sz="1400" u="none" strike="noStrike" cap="none" normalizeH="0" baseline="0" dirty="0" smtClean="0">
                          <a:ln>
                            <a:noFill/>
                          </a:ln>
                          <a:solidFill>
                            <a:srgbClr val="0070C0"/>
                          </a:solidFill>
                          <a:effectLst/>
                        </a:rPr>
                        <a:t> National Quality Award</a:t>
                      </a:r>
                      <a:endParaRPr kumimoji="0" lang="en-US" sz="2800" b="0" i="0" u="none" strike="noStrike" cap="none" normalizeH="0" baseline="0" dirty="0" smtClean="0">
                        <a:ln>
                          <a:noFill/>
                        </a:ln>
                        <a:solidFill>
                          <a:srgbClr val="0070C0"/>
                        </a:solidFill>
                        <a:effectLst/>
                        <a:latin typeface="Arial Narrow" pitchFamily="34" charset="0"/>
                        <a:cs typeface="Arial" pitchFamily="34" charset="0"/>
                      </a:endParaRPr>
                    </a:p>
                  </a:txBody>
                  <a:tcPr anchor="ctr" horzOverflow="overflow"/>
                </a:tc>
              </a:tr>
              <a:tr h="3372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solidFill>
                            <a:srgbClr val="0070C0"/>
                          </a:solidFill>
                          <a:effectLst/>
                        </a:rPr>
                        <a:t>Capability Maturity Model</a:t>
                      </a:r>
                      <a:endParaRPr kumimoji="0" lang="en-US" sz="2800" b="0" i="0" u="none" strike="noStrike" cap="none" normalizeH="0" baseline="0" dirty="0" smtClean="0">
                        <a:ln>
                          <a:noFill/>
                        </a:ln>
                        <a:solidFill>
                          <a:srgbClr val="0070C0"/>
                        </a:solidFill>
                        <a:effectLst/>
                        <a:latin typeface="Arial Narrow" pitchFamily="34" charset="0"/>
                        <a:cs typeface="Arial" pitchFamily="34" charset="0"/>
                      </a:endParaRPr>
                    </a:p>
                  </a:txBody>
                  <a:tcPr anchor="ctr" horzOverflow="overflow"/>
                </a:tc>
              </a:tr>
              <a:tr h="3385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solidFill>
                            <a:srgbClr val="0070C0"/>
                          </a:solidFill>
                          <a:effectLst/>
                        </a:rPr>
                        <a:t>People Capability Maturity Model</a:t>
                      </a:r>
                      <a:endParaRPr kumimoji="0" lang="en-US" sz="2800" b="0" i="0" u="none" strike="noStrike" cap="none" normalizeH="0" baseline="0" dirty="0" smtClean="0">
                        <a:ln>
                          <a:noFill/>
                        </a:ln>
                        <a:solidFill>
                          <a:srgbClr val="0070C0"/>
                        </a:solidFill>
                        <a:effectLst/>
                        <a:latin typeface="Arial Narrow" pitchFamily="34" charset="0"/>
                        <a:cs typeface="Arial" pitchFamily="34" charset="0"/>
                      </a:endParaRPr>
                    </a:p>
                  </a:txBody>
                  <a:tcPr anchor="ctr" horzOverflow="overflow"/>
                </a:tc>
              </a:tr>
              <a:tr h="3372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solidFill>
                            <a:srgbClr val="0070C0"/>
                          </a:solidFill>
                          <a:effectLst/>
                        </a:rPr>
                        <a:t>Standard Testing Maturity Model</a:t>
                      </a:r>
                      <a:endParaRPr kumimoji="0" lang="en-US" sz="2800" b="0" i="0" u="none" strike="noStrike" cap="none" normalizeH="0" baseline="0" dirty="0" smtClean="0">
                        <a:ln>
                          <a:noFill/>
                        </a:ln>
                        <a:solidFill>
                          <a:srgbClr val="0070C0"/>
                        </a:solidFill>
                        <a:effectLst/>
                        <a:latin typeface="Arial Narrow" pitchFamily="34" charset="0"/>
                        <a:cs typeface="Arial" pitchFamily="34" charset="0"/>
                      </a:endParaRPr>
                    </a:p>
                  </a:txBody>
                  <a:tcPr anchor="ctr" horzOverflow="overflow"/>
                </a:tc>
              </a:tr>
              <a:tr h="3372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err="1" smtClean="0">
                          <a:ln>
                            <a:noFill/>
                          </a:ln>
                          <a:solidFill>
                            <a:srgbClr val="0070C0"/>
                          </a:solidFill>
                          <a:effectLst/>
                        </a:rPr>
                        <a:t>Ascospore</a:t>
                      </a:r>
                      <a:r>
                        <a:rPr kumimoji="0" lang="en-US" sz="1400" u="none" strike="noStrike" cap="none" normalizeH="0" baseline="0" dirty="0" smtClean="0">
                          <a:ln>
                            <a:noFill/>
                          </a:ln>
                          <a:solidFill>
                            <a:srgbClr val="0070C0"/>
                          </a:solidFill>
                          <a:effectLst/>
                        </a:rPr>
                        <a:t> Maturity Model</a:t>
                      </a:r>
                      <a:endParaRPr kumimoji="0" lang="en-US" sz="2800" b="0" i="0" u="none" strike="noStrike" cap="none" normalizeH="0" baseline="0" dirty="0" smtClean="0">
                        <a:ln>
                          <a:noFill/>
                        </a:ln>
                        <a:solidFill>
                          <a:srgbClr val="0070C0"/>
                        </a:solidFill>
                        <a:effectLst/>
                        <a:latin typeface="Arial Narrow" pitchFamily="34" charset="0"/>
                        <a:cs typeface="Arial" pitchFamily="34" charset="0"/>
                      </a:endParaRPr>
                    </a:p>
                  </a:txBody>
                  <a:tcPr anchor="ctr" horzOverflow="overflow"/>
                </a:tc>
              </a:tr>
              <a:tr h="3372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solidFill>
                            <a:srgbClr val="0070C0"/>
                          </a:solidFill>
                          <a:effectLst/>
                        </a:rPr>
                        <a:t>Corrective Maintenance Maturity Model</a:t>
                      </a:r>
                      <a:endParaRPr kumimoji="0" lang="en-US" sz="2800" b="0" i="0" u="none" strike="noStrike" cap="none" normalizeH="0" baseline="0" dirty="0" smtClean="0">
                        <a:ln>
                          <a:noFill/>
                        </a:ln>
                        <a:solidFill>
                          <a:srgbClr val="0070C0"/>
                        </a:solidFill>
                        <a:effectLst/>
                        <a:latin typeface="Arial Narrow" pitchFamily="34" charset="0"/>
                        <a:cs typeface="Arial" pitchFamily="34" charset="0"/>
                      </a:endParaRPr>
                    </a:p>
                  </a:txBody>
                  <a:tcPr anchor="ctr" horzOverflow="overflow"/>
                </a:tc>
              </a:tr>
              <a:tr h="3385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solidFill>
                            <a:srgbClr val="0070C0"/>
                          </a:solidFill>
                          <a:effectLst/>
                        </a:rPr>
                        <a:t>Information Systems Action-Research Maturity Model</a:t>
                      </a:r>
                      <a:endParaRPr kumimoji="0" lang="en-US" sz="2800" b="0" i="0" u="none" strike="noStrike" cap="none" normalizeH="0" baseline="0" dirty="0" smtClean="0">
                        <a:ln>
                          <a:noFill/>
                        </a:ln>
                        <a:solidFill>
                          <a:srgbClr val="0070C0"/>
                        </a:solidFill>
                        <a:effectLst/>
                        <a:latin typeface="Arial Narrow" pitchFamily="34" charset="0"/>
                        <a:cs typeface="Arial" pitchFamily="34" charset="0"/>
                      </a:endParaRPr>
                    </a:p>
                  </a:txBody>
                  <a:tcPr anchor="ctr" horzOverflow="overflow"/>
                </a:tc>
              </a:tr>
              <a:tr h="3372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solidFill>
                            <a:srgbClr val="0070C0"/>
                          </a:solidFill>
                          <a:effectLst/>
                        </a:rPr>
                        <a:t>Knowledge Management Maturity Model</a:t>
                      </a:r>
                      <a:endParaRPr kumimoji="0" lang="en-US" sz="2800" b="0" i="0" u="none" strike="noStrike" cap="none" normalizeH="0" baseline="0" dirty="0" smtClean="0">
                        <a:ln>
                          <a:noFill/>
                        </a:ln>
                        <a:solidFill>
                          <a:srgbClr val="0070C0"/>
                        </a:solidFill>
                        <a:effectLst/>
                        <a:latin typeface="Arial Narrow" pitchFamily="34" charset="0"/>
                        <a:cs typeface="Arial" pitchFamily="34" charset="0"/>
                      </a:endParaRPr>
                    </a:p>
                  </a:txBody>
                  <a:tcPr anchor="ctr" horzOverflow="overflow"/>
                </a:tc>
              </a:tr>
              <a:tr h="3372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solidFill>
                            <a:srgbClr val="0070C0"/>
                          </a:solidFill>
                          <a:effectLst/>
                        </a:rPr>
                        <a:t>Leadership Maturity Model</a:t>
                      </a:r>
                      <a:endParaRPr kumimoji="0" lang="en-US" sz="2800" b="0" i="0" u="none" strike="noStrike" cap="none" normalizeH="0" baseline="0" dirty="0" smtClean="0">
                        <a:ln>
                          <a:noFill/>
                        </a:ln>
                        <a:solidFill>
                          <a:srgbClr val="0070C0"/>
                        </a:solidFill>
                        <a:effectLst/>
                        <a:latin typeface="Arial Narrow" pitchFamily="34" charset="0"/>
                        <a:cs typeface="Arial" pitchFamily="34" charset="0"/>
                      </a:endParaRPr>
                    </a:p>
                  </a:txBody>
                  <a:tcPr anchor="ctr" horzOverflow="overflow"/>
                </a:tc>
              </a:tr>
              <a:tr h="3372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solidFill>
                            <a:srgbClr val="0070C0"/>
                          </a:solidFill>
                          <a:effectLst/>
                        </a:rPr>
                        <a:t>Online Course Design Maturity model</a:t>
                      </a:r>
                      <a:endParaRPr kumimoji="0" lang="en-US" sz="2800" b="0" i="0" u="none" strike="noStrike" cap="none" normalizeH="0" baseline="0" dirty="0" smtClean="0">
                        <a:ln>
                          <a:noFill/>
                        </a:ln>
                        <a:solidFill>
                          <a:srgbClr val="0070C0"/>
                        </a:solidFill>
                        <a:effectLst/>
                        <a:latin typeface="Arial Narrow" pitchFamily="34" charset="0"/>
                        <a:cs typeface="Arial" pitchFamily="34" charset="0"/>
                      </a:endParaRPr>
                    </a:p>
                  </a:txBody>
                  <a:tcPr anchor="ctr" horzOverflow="overflow"/>
                </a:tc>
              </a:tr>
              <a:tr h="3372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err="1" smtClean="0">
                          <a:ln>
                            <a:noFill/>
                          </a:ln>
                          <a:solidFill>
                            <a:srgbClr val="0070C0"/>
                          </a:solidFill>
                          <a:effectLst/>
                        </a:rPr>
                        <a:t>Prosci’s</a:t>
                      </a:r>
                      <a:r>
                        <a:rPr kumimoji="0" lang="en-US" sz="1400" u="none" strike="noStrike" cap="none" normalizeH="0" baseline="0" dirty="0" smtClean="0">
                          <a:ln>
                            <a:noFill/>
                          </a:ln>
                          <a:solidFill>
                            <a:srgbClr val="0070C0"/>
                          </a:solidFill>
                          <a:effectLst/>
                        </a:rPr>
                        <a:t> Change Management Maturity Model</a:t>
                      </a:r>
                      <a:endParaRPr kumimoji="0" lang="en-US" sz="2800" b="0" i="0" u="none" strike="noStrike" cap="none" normalizeH="0" baseline="0" dirty="0" smtClean="0">
                        <a:ln>
                          <a:noFill/>
                        </a:ln>
                        <a:solidFill>
                          <a:srgbClr val="0070C0"/>
                        </a:solidFill>
                        <a:effectLst/>
                        <a:latin typeface="Arial Narrow" pitchFamily="34" charset="0"/>
                        <a:cs typeface="Arial" pitchFamily="34" charset="0"/>
                      </a:endParaRPr>
                    </a:p>
                  </a:txBody>
                  <a:tcPr anchor="ctr" horzOverflow="overflow"/>
                </a:tc>
              </a:tr>
              <a:tr h="33857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solidFill>
                            <a:srgbClr val="0070C0"/>
                          </a:solidFill>
                          <a:effectLst/>
                        </a:rPr>
                        <a:t>Engineering Education Capability Maturity model</a:t>
                      </a:r>
                      <a:endParaRPr kumimoji="0" lang="en-US" sz="2800" b="0" i="0" u="none" strike="noStrike" cap="none" normalizeH="0" baseline="0" dirty="0" smtClean="0">
                        <a:ln>
                          <a:noFill/>
                        </a:ln>
                        <a:solidFill>
                          <a:srgbClr val="0070C0"/>
                        </a:solidFill>
                        <a:effectLst/>
                        <a:latin typeface="Arial Narrow" pitchFamily="34" charset="0"/>
                        <a:cs typeface="Arial" pitchFamily="34" charset="0"/>
                      </a:endParaRPr>
                    </a:p>
                  </a:txBody>
                  <a:tcPr anchor="ctr" horzOverflow="overflow"/>
                </a:tc>
              </a:tr>
              <a:tr h="3372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solidFill>
                            <a:srgbClr val="0070C0"/>
                          </a:solidFill>
                          <a:effectLst/>
                        </a:rPr>
                        <a:t>Software Maintenance Maturity Model</a:t>
                      </a:r>
                      <a:endParaRPr kumimoji="0" lang="en-US" sz="2800" b="0" i="0" u="none" strike="noStrike" cap="none" normalizeH="0" baseline="0" dirty="0" smtClean="0">
                        <a:ln>
                          <a:noFill/>
                        </a:ln>
                        <a:solidFill>
                          <a:srgbClr val="0070C0"/>
                        </a:solidFill>
                        <a:effectLst/>
                        <a:latin typeface="Arial Narrow" pitchFamily="34" charset="0"/>
                        <a:cs typeface="Arial" pitchFamily="34" charset="0"/>
                      </a:endParaRPr>
                    </a:p>
                  </a:txBody>
                  <a:tcPr anchor="ctr" horzOverflow="overflow"/>
                </a:tc>
              </a:tr>
              <a:tr h="3372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smtClean="0">
                          <a:ln>
                            <a:noFill/>
                          </a:ln>
                          <a:solidFill>
                            <a:srgbClr val="0070C0"/>
                          </a:solidFill>
                          <a:effectLst/>
                        </a:rPr>
                        <a:t>Innovation Maturity Model</a:t>
                      </a:r>
                      <a:endParaRPr kumimoji="0" lang="en-US" sz="2800" b="0" i="0" u="none" strike="noStrike" cap="none" normalizeH="0" baseline="0" dirty="0" smtClean="0">
                        <a:ln>
                          <a:noFill/>
                        </a:ln>
                        <a:solidFill>
                          <a:srgbClr val="0070C0"/>
                        </a:solidFill>
                        <a:effectLst/>
                        <a:latin typeface="Arial Narrow" pitchFamily="34" charset="0"/>
                        <a:cs typeface="Arial" pitchFamily="34" charset="0"/>
                      </a:endParaRPr>
                    </a:p>
                  </a:txBody>
                  <a:tcPr anchor="ctr" horzOverflow="overflow"/>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ppt_x</p:attrName>
                                        </p:attrNameLst>
                                      </p:cBhvr>
                                      <p:tavLst>
                                        <p:tav tm="0">
                                          <p:val>
                                            <p:strVal val="#ppt_x"/>
                                          </p:val>
                                        </p:tav>
                                        <p:tav tm="100000">
                                          <p:val>
                                            <p:strVal val="#ppt_x"/>
                                          </p:val>
                                        </p:tav>
                                      </p:tavLst>
                                    </p:anim>
                                    <p:anim calcmode="lin" valueType="num">
                                      <p:cBhvr>
                                        <p:cTn id="9" dur="1800" decel="100000" fill="hold"/>
                                        <p:tgtEl>
                                          <p:spTgt spid="3"/>
                                        </p:tgtEl>
                                        <p:attrNameLst>
                                          <p:attrName>ppt_y</p:attrName>
                                        </p:attrNameLst>
                                      </p:cBhvr>
                                      <p:tavLst>
                                        <p:tav tm="0">
                                          <p:val>
                                            <p:strVal val="#ppt_y+1"/>
                                          </p:val>
                                        </p:tav>
                                        <p:tav tm="100000">
                                          <p:val>
                                            <p:strVal val="#ppt_y-.03"/>
                                          </p:val>
                                        </p:tav>
                                      </p:tavLst>
                                    </p:anim>
                                    <p:anim calcmode="lin" valueType="num">
                                      <p:cBhvr>
                                        <p:cTn id="10" dur="200" accel="100000" fill="hold">
                                          <p:stCondLst>
                                            <p:cond delay="1800"/>
                                          </p:stCondLst>
                                        </p:cTn>
                                        <p:tgtEl>
                                          <p:spTgt spid="3"/>
                                        </p:tgtEl>
                                        <p:attrNameLst>
                                          <p:attrName>ppt_y</p:attrName>
                                        </p:attrNameLst>
                                      </p:cBhvr>
                                      <p:tavLst>
                                        <p:tav tm="0">
                                          <p:val>
                                            <p:strVal val="#ppt_y-.03"/>
                                          </p:val>
                                        </p:tav>
                                        <p:tav tm="100000">
                                          <p:val>
                                            <p:strVal val="#ppt_y"/>
                                          </p:val>
                                        </p:tav>
                                      </p:tavLst>
                                    </p:anim>
                                  </p:childTnLst>
                                </p:cTn>
                              </p:par>
                            </p:childTnLst>
                          </p:cTn>
                        </p:par>
                        <p:par>
                          <p:cTn id="11" fill="hold">
                            <p:stCondLst>
                              <p:cond delay="2000"/>
                            </p:stCondLst>
                            <p:childTnLst>
                              <p:par>
                                <p:cTn id="12" presetID="37" presetClass="entr" presetSubtype="0"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anim calcmode="lin" valueType="num">
                                      <p:cBhvr>
                                        <p:cTn id="15" dur="2000" fill="hold"/>
                                        <p:tgtEl>
                                          <p:spTgt spid="4"/>
                                        </p:tgtEl>
                                        <p:attrNameLst>
                                          <p:attrName>ppt_x</p:attrName>
                                        </p:attrNameLst>
                                      </p:cBhvr>
                                      <p:tavLst>
                                        <p:tav tm="0">
                                          <p:val>
                                            <p:strVal val="#ppt_x"/>
                                          </p:val>
                                        </p:tav>
                                        <p:tav tm="100000">
                                          <p:val>
                                            <p:strVal val="#ppt_x"/>
                                          </p:val>
                                        </p:tav>
                                      </p:tavLst>
                                    </p:anim>
                                    <p:anim calcmode="lin" valueType="num">
                                      <p:cBhvr>
                                        <p:cTn id="16" dur="1800" decel="100000" fill="hold"/>
                                        <p:tgtEl>
                                          <p:spTgt spid="4"/>
                                        </p:tgtEl>
                                        <p:attrNameLst>
                                          <p:attrName>ppt_y</p:attrName>
                                        </p:attrNameLst>
                                      </p:cBhvr>
                                      <p:tavLst>
                                        <p:tav tm="0">
                                          <p:val>
                                            <p:strVal val="#ppt_y+1"/>
                                          </p:val>
                                        </p:tav>
                                        <p:tav tm="100000">
                                          <p:val>
                                            <p:strVal val="#ppt_y-.03"/>
                                          </p:val>
                                        </p:tav>
                                      </p:tavLst>
                                    </p:anim>
                                    <p:anim calcmode="lin" valueType="num">
                                      <p:cBhvr>
                                        <p:cTn id="17" dur="200" accel="100000" fill="hold">
                                          <p:stCondLst>
                                            <p:cond delay="18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6" name="Rectangle 2"/>
          <p:cNvSpPr>
            <a:spLocks noGrp="1" noChangeArrowheads="1"/>
          </p:cNvSpPr>
          <p:nvPr>
            <p:ph type="title"/>
          </p:nvPr>
        </p:nvSpPr>
        <p:spPr>
          <a:xfrm>
            <a:off x="433189" y="588121"/>
            <a:ext cx="6873875" cy="930962"/>
          </a:xfrm>
        </p:spPr>
        <p:txBody>
          <a:bodyPr/>
          <a:lstStyle/>
          <a:p>
            <a:r>
              <a:rPr lang="nl-NL" dirty="0" smtClean="0">
                <a:solidFill>
                  <a:srgbClr val="0070C0"/>
                </a:solidFill>
              </a:rPr>
              <a:t>Topics:</a:t>
            </a:r>
            <a:endParaRPr lang="nl-NL" dirty="0">
              <a:solidFill>
                <a:srgbClr val="0070C0"/>
              </a:solidFill>
            </a:endParaRPr>
          </a:p>
        </p:txBody>
      </p:sp>
      <p:sp>
        <p:nvSpPr>
          <p:cNvPr id="3" name="Rectangle 2"/>
          <p:cNvSpPr/>
          <p:nvPr/>
        </p:nvSpPr>
        <p:spPr>
          <a:xfrm>
            <a:off x="619432" y="1674619"/>
            <a:ext cx="7624917" cy="4616648"/>
          </a:xfrm>
          <a:prstGeom prst="rect">
            <a:avLst/>
          </a:prstGeom>
        </p:spPr>
        <p:txBody>
          <a:bodyPr wrap="square">
            <a:spAutoFit/>
          </a:bodyPr>
          <a:lstStyle/>
          <a:p>
            <a:pPr>
              <a:lnSpc>
                <a:spcPct val="150000"/>
              </a:lnSpc>
            </a:pPr>
            <a:r>
              <a:rPr lang="nl-NL" sz="2800" dirty="0" smtClean="0">
                <a:solidFill>
                  <a:srgbClr val="0070C0"/>
                </a:solidFill>
              </a:rPr>
              <a:t>Research rationale: e-Learning and PM</a:t>
            </a:r>
          </a:p>
          <a:p>
            <a:pPr>
              <a:lnSpc>
                <a:spcPct val="150000"/>
              </a:lnSpc>
            </a:pPr>
            <a:r>
              <a:rPr lang="nl-NL" sz="2800" dirty="0" smtClean="0">
                <a:solidFill>
                  <a:srgbClr val="0070C0"/>
                </a:solidFill>
              </a:rPr>
              <a:t>Project management maturity (concept and limitations)</a:t>
            </a:r>
          </a:p>
          <a:p>
            <a:pPr>
              <a:lnSpc>
                <a:spcPct val="150000"/>
              </a:lnSpc>
            </a:pPr>
            <a:r>
              <a:rPr lang="nl-NL" sz="2800" dirty="0" smtClean="0">
                <a:solidFill>
                  <a:srgbClr val="0070C0"/>
                </a:solidFill>
              </a:rPr>
              <a:t>Opportunity of e-Learning project management </a:t>
            </a:r>
          </a:p>
          <a:p>
            <a:pPr>
              <a:lnSpc>
                <a:spcPct val="150000"/>
              </a:lnSpc>
            </a:pPr>
            <a:r>
              <a:rPr lang="nl-NL" sz="2800" dirty="0" smtClean="0">
                <a:solidFill>
                  <a:srgbClr val="0070C0"/>
                </a:solidFill>
              </a:rPr>
              <a:t>What it reveals: processes, practices  </a:t>
            </a:r>
          </a:p>
          <a:p>
            <a:pPr>
              <a:lnSpc>
                <a:spcPct val="150000"/>
              </a:lnSpc>
            </a:pPr>
            <a:r>
              <a:rPr lang="nl-NL" sz="2800" dirty="0" smtClean="0">
                <a:solidFill>
                  <a:srgbClr val="0070C0"/>
                </a:solidFill>
              </a:rPr>
              <a:t>Future possibilities: researchers, </a:t>
            </a:r>
            <a:r>
              <a:rPr lang="nl-NL" sz="2800" dirty="0" err="1" smtClean="0">
                <a:solidFill>
                  <a:srgbClr val="0070C0"/>
                </a:solidFill>
              </a:rPr>
              <a:t>practitioners</a:t>
            </a:r>
            <a:endParaRPr lang="nl-NL" sz="2800" dirty="0" smtClean="0">
              <a:solidFill>
                <a:srgbClr val="0070C0"/>
              </a:solidFill>
            </a:endParaRPr>
          </a:p>
          <a:p>
            <a:pPr>
              <a:lnSpc>
                <a:spcPct val="150000"/>
              </a:lnSpc>
            </a:pPr>
            <a:endParaRPr lang="nl-NL" sz="28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2000"/>
                                        <p:tgtEl>
                                          <p:spTgt spid="3">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2000"/>
                                        <p:tgtEl>
                                          <p:spTgt spid="3">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linds(horizontal)">
                                      <p:cBhvr>
                                        <p:cTn id="13" dur="2000"/>
                                        <p:tgtEl>
                                          <p:spTgt spid="3">
                                            <p:txEl>
                                              <p:pRg st="3" end="3"/>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blinds(horizontal)">
                                      <p:cBhvr>
                                        <p:cTn id="16" dur="2000"/>
                                        <p:tgtEl>
                                          <p:spTgt spid="3">
                                            <p:txEl>
                                              <p:pRg st="0" end="0"/>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13" y="379413"/>
            <a:ext cx="6873875" cy="636587"/>
          </a:xfrm>
        </p:spPr>
        <p:txBody>
          <a:bodyPr/>
          <a:lstStyle/>
          <a:p>
            <a:r>
              <a:rPr lang="nl-NL" dirty="0" smtClean="0"/>
              <a:t>Indicated..</a:t>
            </a:r>
            <a:endParaRPr lang="nl-NL" dirty="0"/>
          </a:p>
        </p:txBody>
      </p:sp>
      <p:graphicFrame>
        <p:nvGraphicFramePr>
          <p:cNvPr id="4" name="Table 3"/>
          <p:cNvGraphicFramePr>
            <a:graphicFrameLocks noGrp="1"/>
          </p:cNvGraphicFramePr>
          <p:nvPr/>
        </p:nvGraphicFramePr>
        <p:xfrm>
          <a:off x="2138361" y="1130172"/>
          <a:ext cx="4672935" cy="5047488"/>
        </p:xfrm>
        <a:graphic>
          <a:graphicData uri="http://schemas.openxmlformats.org/drawingml/2006/table">
            <a:tbl>
              <a:tblPr>
                <a:tableStyleId>{69C7853C-536D-4A76-A0AE-DD22124D55A5}</a:tableStyleId>
              </a:tblPr>
              <a:tblGrid>
                <a:gridCol w="4672935"/>
              </a:tblGrid>
              <a:tr h="279485">
                <a:tc>
                  <a:txBody>
                    <a:bodyPr/>
                    <a:lstStyle/>
                    <a:p>
                      <a:pPr algn="ctr" fontAlgn="t">
                        <a:lnSpc>
                          <a:spcPct val="115000"/>
                        </a:lnSpc>
                        <a:spcAft>
                          <a:spcPts val="1000"/>
                        </a:spcAft>
                      </a:pPr>
                      <a:r>
                        <a:rPr lang="en-US" sz="1800" kern="1200" dirty="0">
                          <a:solidFill>
                            <a:srgbClr val="0070C0"/>
                          </a:solidFill>
                        </a:rPr>
                        <a:t>Culture </a:t>
                      </a:r>
                      <a:endParaRPr lang="nl-NL" sz="1800" b="0" dirty="0">
                        <a:solidFill>
                          <a:srgbClr val="0070C0"/>
                        </a:solidFill>
                        <a:latin typeface="+mn-lt"/>
                        <a:ea typeface="Calibri"/>
                        <a:cs typeface="Times New Roman"/>
                      </a:endParaRPr>
                    </a:p>
                  </a:txBody>
                  <a:tcPr marL="68580" marR="68580" marT="0" marB="0"/>
                </a:tc>
              </a:tr>
              <a:tr h="279485">
                <a:tc>
                  <a:txBody>
                    <a:bodyPr/>
                    <a:lstStyle/>
                    <a:p>
                      <a:pPr algn="ctr" fontAlgn="t">
                        <a:lnSpc>
                          <a:spcPct val="115000"/>
                        </a:lnSpc>
                        <a:spcAft>
                          <a:spcPts val="1000"/>
                        </a:spcAft>
                      </a:pPr>
                      <a:r>
                        <a:rPr lang="en-US" sz="1800" kern="1200" dirty="0">
                          <a:solidFill>
                            <a:srgbClr val="0070C0"/>
                          </a:solidFill>
                        </a:rPr>
                        <a:t>Customer </a:t>
                      </a:r>
                      <a:endParaRPr lang="nl-NL" sz="1800" b="0" dirty="0">
                        <a:solidFill>
                          <a:srgbClr val="0070C0"/>
                        </a:solidFill>
                        <a:latin typeface="+mn-lt"/>
                        <a:ea typeface="Calibri"/>
                        <a:cs typeface="Times New Roman"/>
                      </a:endParaRPr>
                    </a:p>
                  </a:txBody>
                  <a:tcPr marL="68580" marR="68580" marT="0" marB="0"/>
                </a:tc>
              </a:tr>
              <a:tr h="279485">
                <a:tc>
                  <a:txBody>
                    <a:bodyPr/>
                    <a:lstStyle/>
                    <a:p>
                      <a:pPr algn="ctr" fontAlgn="t">
                        <a:lnSpc>
                          <a:spcPct val="115000"/>
                        </a:lnSpc>
                        <a:spcAft>
                          <a:spcPts val="1000"/>
                        </a:spcAft>
                      </a:pPr>
                      <a:r>
                        <a:rPr lang="en-US" sz="1800" kern="1200" dirty="0">
                          <a:solidFill>
                            <a:srgbClr val="0070C0"/>
                          </a:solidFill>
                        </a:rPr>
                        <a:t>Organizational &amp; management policies </a:t>
                      </a:r>
                      <a:endParaRPr lang="nl-NL" sz="1800" b="0" dirty="0">
                        <a:solidFill>
                          <a:srgbClr val="0070C0"/>
                        </a:solidFill>
                        <a:latin typeface="+mn-lt"/>
                        <a:ea typeface="Calibri"/>
                        <a:cs typeface="Times New Roman"/>
                      </a:endParaRPr>
                    </a:p>
                  </a:txBody>
                  <a:tcPr marL="68580" marR="68580" marT="0" marB="0"/>
                </a:tc>
              </a:tr>
              <a:tr h="279485">
                <a:tc>
                  <a:txBody>
                    <a:bodyPr/>
                    <a:lstStyle/>
                    <a:p>
                      <a:pPr algn="ctr" fontAlgn="t">
                        <a:lnSpc>
                          <a:spcPct val="115000"/>
                        </a:lnSpc>
                        <a:spcAft>
                          <a:spcPts val="1000"/>
                        </a:spcAft>
                      </a:pPr>
                      <a:r>
                        <a:rPr lang="en-US" sz="1800" kern="1200" dirty="0">
                          <a:solidFill>
                            <a:srgbClr val="0070C0"/>
                          </a:solidFill>
                        </a:rPr>
                        <a:t>Leaders, champions (individual roles)</a:t>
                      </a:r>
                      <a:endParaRPr lang="nl-NL" sz="1800" b="0" dirty="0">
                        <a:solidFill>
                          <a:srgbClr val="0070C0"/>
                        </a:solidFill>
                        <a:latin typeface="+mn-lt"/>
                        <a:ea typeface="Calibri"/>
                        <a:cs typeface="Times New Roman"/>
                      </a:endParaRPr>
                    </a:p>
                  </a:txBody>
                  <a:tcPr marL="68580" marR="68580" marT="0" marB="0"/>
                </a:tc>
              </a:tr>
              <a:tr h="279485">
                <a:tc>
                  <a:txBody>
                    <a:bodyPr/>
                    <a:lstStyle/>
                    <a:p>
                      <a:pPr algn="ctr" fontAlgn="t">
                        <a:lnSpc>
                          <a:spcPct val="115000"/>
                        </a:lnSpc>
                        <a:spcAft>
                          <a:spcPts val="1000"/>
                        </a:spcAft>
                      </a:pPr>
                      <a:r>
                        <a:rPr lang="en-US" sz="1800" kern="1200" dirty="0">
                          <a:solidFill>
                            <a:srgbClr val="0070C0"/>
                          </a:solidFill>
                        </a:rPr>
                        <a:t>Interface with host organization </a:t>
                      </a:r>
                      <a:endParaRPr lang="nl-NL" sz="1800" b="0" dirty="0">
                        <a:solidFill>
                          <a:srgbClr val="0070C0"/>
                        </a:solidFill>
                        <a:latin typeface="+mn-lt"/>
                        <a:ea typeface="Calibri"/>
                        <a:cs typeface="Times New Roman"/>
                      </a:endParaRPr>
                    </a:p>
                  </a:txBody>
                  <a:tcPr marL="68580" marR="68580" marT="0" marB="0"/>
                </a:tc>
              </a:tr>
              <a:tr h="279485">
                <a:tc>
                  <a:txBody>
                    <a:bodyPr/>
                    <a:lstStyle/>
                    <a:p>
                      <a:pPr algn="ctr" fontAlgn="t">
                        <a:lnSpc>
                          <a:spcPct val="115000"/>
                        </a:lnSpc>
                        <a:spcAft>
                          <a:spcPts val="1000"/>
                        </a:spcAft>
                      </a:pPr>
                      <a:r>
                        <a:rPr lang="en-US" sz="1800" kern="1200" dirty="0">
                          <a:solidFill>
                            <a:srgbClr val="0070C0"/>
                          </a:solidFill>
                        </a:rPr>
                        <a:t>Specific processes </a:t>
                      </a:r>
                      <a:endParaRPr lang="nl-NL" sz="1800" b="0" dirty="0">
                        <a:solidFill>
                          <a:srgbClr val="0070C0"/>
                        </a:solidFill>
                        <a:latin typeface="+mn-lt"/>
                        <a:ea typeface="Calibri"/>
                        <a:cs typeface="Times New Roman"/>
                      </a:endParaRPr>
                    </a:p>
                  </a:txBody>
                  <a:tcPr marL="68580" marR="68580" marT="0" marB="0"/>
                </a:tc>
              </a:tr>
              <a:tr h="279485">
                <a:tc>
                  <a:txBody>
                    <a:bodyPr/>
                    <a:lstStyle/>
                    <a:p>
                      <a:pPr algn="ctr" fontAlgn="t">
                        <a:lnSpc>
                          <a:spcPct val="115000"/>
                        </a:lnSpc>
                        <a:spcAft>
                          <a:spcPts val="1000"/>
                        </a:spcAft>
                      </a:pPr>
                      <a:r>
                        <a:rPr lang="en-US" sz="1800" kern="1200" dirty="0">
                          <a:solidFill>
                            <a:srgbClr val="0070C0"/>
                          </a:solidFill>
                        </a:rPr>
                        <a:t>Quality </a:t>
                      </a:r>
                      <a:endParaRPr lang="nl-NL" sz="1800" b="0" dirty="0">
                        <a:solidFill>
                          <a:srgbClr val="0070C0"/>
                        </a:solidFill>
                        <a:latin typeface="+mn-lt"/>
                        <a:ea typeface="Calibri"/>
                        <a:cs typeface="Times New Roman"/>
                      </a:endParaRPr>
                    </a:p>
                  </a:txBody>
                  <a:tcPr marL="68580" marR="68580" marT="0" marB="0"/>
                </a:tc>
              </a:tr>
              <a:tr h="279485">
                <a:tc>
                  <a:txBody>
                    <a:bodyPr/>
                    <a:lstStyle/>
                    <a:p>
                      <a:pPr algn="ctr" fontAlgn="t">
                        <a:lnSpc>
                          <a:spcPct val="115000"/>
                        </a:lnSpc>
                        <a:spcAft>
                          <a:spcPts val="1000"/>
                        </a:spcAft>
                      </a:pPr>
                      <a:r>
                        <a:rPr lang="en-US" sz="1800" kern="1200" dirty="0">
                          <a:solidFill>
                            <a:srgbClr val="0070C0"/>
                          </a:solidFill>
                        </a:rPr>
                        <a:t>Resources </a:t>
                      </a:r>
                      <a:endParaRPr lang="nl-NL" sz="1800" b="0" dirty="0">
                        <a:solidFill>
                          <a:srgbClr val="0070C0"/>
                        </a:solidFill>
                        <a:latin typeface="+mn-lt"/>
                        <a:ea typeface="Calibri"/>
                        <a:cs typeface="Times New Roman"/>
                      </a:endParaRPr>
                    </a:p>
                  </a:txBody>
                  <a:tcPr marL="68580" marR="68580" marT="0" marB="0"/>
                </a:tc>
              </a:tr>
              <a:tr h="279485">
                <a:tc>
                  <a:txBody>
                    <a:bodyPr/>
                    <a:lstStyle/>
                    <a:p>
                      <a:pPr algn="ctr" fontAlgn="t">
                        <a:lnSpc>
                          <a:spcPct val="115000"/>
                        </a:lnSpc>
                        <a:spcAft>
                          <a:spcPts val="1000"/>
                        </a:spcAft>
                      </a:pPr>
                      <a:r>
                        <a:rPr lang="en-US" sz="1800" kern="1200" dirty="0">
                          <a:solidFill>
                            <a:srgbClr val="0070C0"/>
                          </a:solidFill>
                        </a:rPr>
                        <a:t>Business Case &amp; Benefits </a:t>
                      </a:r>
                      <a:endParaRPr lang="nl-NL" sz="1800" b="0" dirty="0">
                        <a:solidFill>
                          <a:srgbClr val="0070C0"/>
                        </a:solidFill>
                        <a:latin typeface="+mn-lt"/>
                        <a:ea typeface="Calibri"/>
                        <a:cs typeface="Times New Roman"/>
                      </a:endParaRPr>
                    </a:p>
                  </a:txBody>
                  <a:tcPr marL="68580" marR="68580" marT="0" marB="0"/>
                </a:tc>
              </a:tr>
              <a:tr h="279485">
                <a:tc>
                  <a:txBody>
                    <a:bodyPr/>
                    <a:lstStyle/>
                    <a:p>
                      <a:pPr algn="ctr" fontAlgn="t">
                        <a:lnSpc>
                          <a:spcPct val="115000"/>
                        </a:lnSpc>
                        <a:spcAft>
                          <a:spcPts val="1000"/>
                        </a:spcAft>
                      </a:pPr>
                      <a:r>
                        <a:rPr lang="en-US" sz="1800" kern="1200" dirty="0">
                          <a:solidFill>
                            <a:srgbClr val="0070C0"/>
                          </a:solidFill>
                        </a:rPr>
                        <a:t>Problems, Variations, Defects </a:t>
                      </a:r>
                      <a:endParaRPr lang="nl-NL" sz="1800" b="0" dirty="0">
                        <a:solidFill>
                          <a:srgbClr val="0070C0"/>
                        </a:solidFill>
                        <a:latin typeface="+mn-lt"/>
                        <a:ea typeface="Calibri"/>
                        <a:cs typeface="Times New Roman"/>
                      </a:endParaRPr>
                    </a:p>
                  </a:txBody>
                  <a:tcPr marL="68580" marR="68580" marT="0" marB="0"/>
                </a:tc>
              </a:tr>
              <a:tr h="279485">
                <a:tc>
                  <a:txBody>
                    <a:bodyPr/>
                    <a:lstStyle/>
                    <a:p>
                      <a:pPr algn="ctr" fontAlgn="t">
                        <a:lnSpc>
                          <a:spcPct val="115000"/>
                        </a:lnSpc>
                        <a:spcAft>
                          <a:spcPts val="1000"/>
                        </a:spcAft>
                      </a:pPr>
                      <a:r>
                        <a:rPr lang="en-US" sz="1800" kern="1200" dirty="0">
                          <a:solidFill>
                            <a:srgbClr val="0070C0"/>
                          </a:solidFill>
                        </a:rPr>
                        <a:t>Training </a:t>
                      </a:r>
                      <a:endParaRPr lang="nl-NL" sz="1800" b="0" dirty="0">
                        <a:solidFill>
                          <a:srgbClr val="0070C0"/>
                        </a:solidFill>
                        <a:latin typeface="+mn-lt"/>
                        <a:ea typeface="Calibri"/>
                        <a:cs typeface="Times New Roman"/>
                      </a:endParaRPr>
                    </a:p>
                  </a:txBody>
                  <a:tcPr marL="68580" marR="68580" marT="0" marB="0"/>
                </a:tc>
              </a:tr>
              <a:tr h="279485">
                <a:tc>
                  <a:txBody>
                    <a:bodyPr/>
                    <a:lstStyle/>
                    <a:p>
                      <a:pPr algn="ctr" fontAlgn="t">
                        <a:lnSpc>
                          <a:spcPct val="115000"/>
                        </a:lnSpc>
                        <a:spcAft>
                          <a:spcPts val="1000"/>
                        </a:spcAft>
                      </a:pPr>
                      <a:r>
                        <a:rPr lang="en-US" sz="1800" kern="1200" dirty="0">
                          <a:solidFill>
                            <a:srgbClr val="0070C0"/>
                          </a:solidFill>
                        </a:rPr>
                        <a:t>Organizational , Environment </a:t>
                      </a:r>
                      <a:endParaRPr lang="nl-NL" sz="1800" b="0" dirty="0">
                        <a:solidFill>
                          <a:srgbClr val="0070C0"/>
                        </a:solidFill>
                        <a:latin typeface="+mn-lt"/>
                        <a:ea typeface="Calibri"/>
                        <a:cs typeface="Times New Roman"/>
                      </a:endParaRPr>
                    </a:p>
                  </a:txBody>
                  <a:tcPr marL="68580" marR="68580" marT="0" marB="0"/>
                </a:tc>
              </a:tr>
              <a:tr h="279485">
                <a:tc>
                  <a:txBody>
                    <a:bodyPr/>
                    <a:lstStyle/>
                    <a:p>
                      <a:pPr algn="ctr" fontAlgn="t">
                        <a:lnSpc>
                          <a:spcPct val="115000"/>
                        </a:lnSpc>
                        <a:spcAft>
                          <a:spcPts val="1000"/>
                        </a:spcAft>
                      </a:pPr>
                      <a:r>
                        <a:rPr lang="en-US" sz="1800" kern="1200" dirty="0">
                          <a:solidFill>
                            <a:srgbClr val="0070C0"/>
                          </a:solidFill>
                        </a:rPr>
                        <a:t>Continuous Improvement </a:t>
                      </a:r>
                      <a:endParaRPr lang="nl-NL" sz="1800" b="0" dirty="0">
                        <a:solidFill>
                          <a:srgbClr val="0070C0"/>
                        </a:solidFill>
                        <a:latin typeface="+mn-lt"/>
                        <a:ea typeface="Calibri"/>
                        <a:cs typeface="Times New Roman"/>
                      </a:endParaRPr>
                    </a:p>
                  </a:txBody>
                  <a:tcPr marL="68580" marR="68580" marT="0" marB="0"/>
                </a:tc>
              </a:tr>
              <a:tr h="279485">
                <a:tc>
                  <a:txBody>
                    <a:bodyPr/>
                    <a:lstStyle/>
                    <a:p>
                      <a:pPr algn="ctr" fontAlgn="t">
                        <a:lnSpc>
                          <a:spcPct val="115000"/>
                        </a:lnSpc>
                        <a:spcAft>
                          <a:spcPts val="1000"/>
                        </a:spcAft>
                      </a:pPr>
                      <a:r>
                        <a:rPr lang="en-US" sz="1800" kern="1200" dirty="0">
                          <a:solidFill>
                            <a:srgbClr val="0070C0"/>
                          </a:solidFill>
                        </a:rPr>
                        <a:t>Project characteristics </a:t>
                      </a:r>
                      <a:endParaRPr lang="nl-NL" sz="1800" b="0" dirty="0">
                        <a:solidFill>
                          <a:srgbClr val="0070C0"/>
                        </a:solidFill>
                        <a:latin typeface="+mn-lt"/>
                        <a:ea typeface="Calibri"/>
                        <a:cs typeface="Times New Roman"/>
                      </a:endParaRPr>
                    </a:p>
                  </a:txBody>
                  <a:tcPr marL="68580" marR="68580" marT="0" marB="0"/>
                </a:tc>
              </a:tr>
              <a:tr h="279485">
                <a:tc>
                  <a:txBody>
                    <a:bodyPr/>
                    <a:lstStyle/>
                    <a:p>
                      <a:pPr algn="ctr" fontAlgn="t">
                        <a:lnSpc>
                          <a:spcPct val="115000"/>
                        </a:lnSpc>
                        <a:spcAft>
                          <a:spcPts val="1000"/>
                        </a:spcAft>
                      </a:pPr>
                      <a:r>
                        <a:rPr lang="en-US" sz="1800" kern="1200" dirty="0">
                          <a:solidFill>
                            <a:srgbClr val="0070C0"/>
                          </a:solidFill>
                        </a:rPr>
                        <a:t>Chaotic references </a:t>
                      </a:r>
                      <a:endParaRPr lang="nl-NL" sz="1800" b="0" dirty="0">
                        <a:solidFill>
                          <a:srgbClr val="0070C0"/>
                        </a:solidFill>
                        <a:latin typeface="+mn-lt"/>
                        <a:ea typeface="Calibri"/>
                        <a:cs typeface="Times New Roman"/>
                      </a:endParaRPr>
                    </a:p>
                  </a:txBody>
                  <a:tcPr marL="68580" marR="68580" marT="0" marB="0"/>
                </a:tc>
              </a:tr>
              <a:tr h="279485">
                <a:tc>
                  <a:txBody>
                    <a:bodyPr/>
                    <a:lstStyle/>
                    <a:p>
                      <a:pPr algn="ctr" fontAlgn="t">
                        <a:lnSpc>
                          <a:spcPct val="115000"/>
                        </a:lnSpc>
                        <a:spcAft>
                          <a:spcPts val="1000"/>
                        </a:spcAft>
                      </a:pPr>
                      <a:r>
                        <a:rPr lang="en-US" sz="1800" kern="1200" dirty="0">
                          <a:solidFill>
                            <a:srgbClr val="0070C0"/>
                          </a:solidFill>
                        </a:rPr>
                        <a:t>Risk Management </a:t>
                      </a:r>
                      <a:endParaRPr lang="nl-NL" sz="1800" b="0" dirty="0">
                        <a:solidFill>
                          <a:srgbClr val="0070C0"/>
                        </a:solidFill>
                        <a:latin typeface="+mn-lt"/>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382000" cy="1066800"/>
          </a:xfrm>
        </p:spPr>
        <p:txBody>
          <a:bodyPr/>
          <a:lstStyle/>
          <a:p>
            <a:pPr algn="ctr"/>
            <a:r>
              <a:rPr lang="nl-NL" dirty="0" err="1" smtClean="0"/>
              <a:t>Let’s</a:t>
            </a:r>
            <a:r>
              <a:rPr lang="nl-NL" dirty="0" smtClean="0"/>
              <a:t> </a:t>
            </a:r>
            <a:r>
              <a:rPr lang="nl-NL" dirty="0" err="1" smtClean="0"/>
              <a:t>compare</a:t>
            </a:r>
            <a:r>
              <a:rPr lang="nl-NL" dirty="0" smtClean="0"/>
              <a:t>…</a:t>
            </a:r>
            <a:endParaRPr lang="nl-NL" dirty="0"/>
          </a:p>
        </p:txBody>
      </p:sp>
      <p:graphicFrame>
        <p:nvGraphicFramePr>
          <p:cNvPr id="4" name="Table 3"/>
          <p:cNvGraphicFramePr>
            <a:graphicFrameLocks noGrp="1"/>
          </p:cNvGraphicFramePr>
          <p:nvPr/>
        </p:nvGraphicFramePr>
        <p:xfrm>
          <a:off x="533400" y="1066800"/>
          <a:ext cx="3962400" cy="5029200"/>
        </p:xfrm>
        <a:graphic>
          <a:graphicData uri="http://schemas.openxmlformats.org/drawingml/2006/table">
            <a:tbl>
              <a:tblPr>
                <a:tableStyleId>{69C7853C-536D-4A76-A0AE-DD22124D55A5}</a:tableStyleId>
              </a:tblPr>
              <a:tblGrid>
                <a:gridCol w="3962400"/>
              </a:tblGrid>
              <a:tr h="314325">
                <a:tc>
                  <a:txBody>
                    <a:bodyPr/>
                    <a:lstStyle/>
                    <a:p>
                      <a:pPr algn="ctr" fontAlgn="t">
                        <a:lnSpc>
                          <a:spcPct val="115000"/>
                        </a:lnSpc>
                        <a:spcAft>
                          <a:spcPts val="1000"/>
                        </a:spcAft>
                      </a:pPr>
                      <a:r>
                        <a:rPr lang="en-US" sz="1600" kern="1200" dirty="0">
                          <a:solidFill>
                            <a:srgbClr val="0070C0"/>
                          </a:solidFill>
                        </a:rPr>
                        <a:t>Management </a:t>
                      </a:r>
                      <a:r>
                        <a:rPr lang="nl-NL" sz="1600" dirty="0">
                          <a:solidFill>
                            <a:srgbClr val="0070C0"/>
                          </a:solidFill>
                        </a:rPr>
                        <a:t> </a:t>
                      </a:r>
                      <a:endParaRPr lang="nl-NL" sz="1600" dirty="0">
                        <a:solidFill>
                          <a:srgbClr val="0070C0"/>
                        </a:solidFill>
                        <a:latin typeface="Calibri"/>
                        <a:ea typeface="Calibri"/>
                        <a:cs typeface="Times New Roman"/>
                      </a:endParaRPr>
                    </a:p>
                  </a:txBody>
                  <a:tcPr marL="68580" marR="68580" marT="0" marB="0"/>
                </a:tc>
              </a:tr>
              <a:tr h="314325">
                <a:tc>
                  <a:txBody>
                    <a:bodyPr/>
                    <a:lstStyle/>
                    <a:p>
                      <a:pPr algn="ctr" fontAlgn="t">
                        <a:lnSpc>
                          <a:spcPct val="115000"/>
                        </a:lnSpc>
                        <a:spcAft>
                          <a:spcPts val="1000"/>
                        </a:spcAft>
                      </a:pPr>
                      <a:r>
                        <a:rPr lang="en-US" sz="1600" kern="1200" dirty="0">
                          <a:solidFill>
                            <a:srgbClr val="0070C0"/>
                          </a:solidFill>
                        </a:rPr>
                        <a:t>Organization </a:t>
                      </a:r>
                      <a:endParaRPr lang="nl-NL" sz="1600" dirty="0">
                        <a:solidFill>
                          <a:srgbClr val="0070C0"/>
                        </a:solidFill>
                        <a:latin typeface="Arial Narrow" pitchFamily="34" charset="0"/>
                        <a:ea typeface="Calibri"/>
                        <a:cs typeface="Times New Roman"/>
                      </a:endParaRPr>
                    </a:p>
                  </a:txBody>
                  <a:tcPr marL="68580" marR="68580" marT="0" marB="0"/>
                </a:tc>
              </a:tr>
              <a:tr h="314325">
                <a:tc>
                  <a:txBody>
                    <a:bodyPr/>
                    <a:lstStyle/>
                    <a:p>
                      <a:pPr algn="ctr" fontAlgn="t">
                        <a:lnSpc>
                          <a:spcPct val="115000"/>
                        </a:lnSpc>
                        <a:spcAft>
                          <a:spcPts val="1000"/>
                        </a:spcAft>
                      </a:pPr>
                      <a:r>
                        <a:rPr lang="en-US" sz="1600" kern="1200" dirty="0">
                          <a:solidFill>
                            <a:srgbClr val="0070C0"/>
                          </a:solidFill>
                        </a:rPr>
                        <a:t>Process management </a:t>
                      </a:r>
                      <a:endParaRPr lang="nl-NL" sz="1600" dirty="0">
                        <a:solidFill>
                          <a:srgbClr val="0070C0"/>
                        </a:solidFill>
                        <a:latin typeface="Arial Narrow" pitchFamily="34" charset="0"/>
                        <a:ea typeface="Calibri"/>
                        <a:cs typeface="Times New Roman"/>
                      </a:endParaRPr>
                    </a:p>
                  </a:txBody>
                  <a:tcPr marL="68580" marR="68580" marT="0" marB="0"/>
                </a:tc>
              </a:tr>
              <a:tr h="314325">
                <a:tc>
                  <a:txBody>
                    <a:bodyPr/>
                    <a:lstStyle/>
                    <a:p>
                      <a:pPr algn="ctr" fontAlgn="t">
                        <a:lnSpc>
                          <a:spcPct val="115000"/>
                        </a:lnSpc>
                        <a:spcAft>
                          <a:spcPts val="1000"/>
                        </a:spcAft>
                      </a:pPr>
                      <a:r>
                        <a:rPr lang="en-US" sz="1600" kern="1200" dirty="0">
                          <a:solidFill>
                            <a:srgbClr val="0070C0"/>
                          </a:solidFill>
                        </a:rPr>
                        <a:t>Process, Tool development </a:t>
                      </a:r>
                      <a:endParaRPr lang="nl-NL" sz="1600" dirty="0">
                        <a:solidFill>
                          <a:srgbClr val="0070C0"/>
                        </a:solidFill>
                        <a:latin typeface="Arial Narrow" pitchFamily="34" charset="0"/>
                        <a:ea typeface="Calibri"/>
                        <a:cs typeface="Times New Roman"/>
                      </a:endParaRPr>
                    </a:p>
                  </a:txBody>
                  <a:tcPr marL="68580" marR="68580" marT="0" marB="0"/>
                </a:tc>
              </a:tr>
              <a:tr h="314325">
                <a:tc>
                  <a:txBody>
                    <a:bodyPr/>
                    <a:lstStyle/>
                    <a:p>
                      <a:pPr algn="ctr" fontAlgn="t">
                        <a:lnSpc>
                          <a:spcPct val="115000"/>
                        </a:lnSpc>
                        <a:spcAft>
                          <a:spcPts val="1000"/>
                        </a:spcAft>
                      </a:pPr>
                      <a:r>
                        <a:rPr lang="en-US" sz="1600" kern="1200" dirty="0">
                          <a:solidFill>
                            <a:srgbClr val="0070C0"/>
                          </a:solidFill>
                        </a:rPr>
                        <a:t>Awareness </a:t>
                      </a:r>
                      <a:endParaRPr lang="nl-NL" sz="1600" dirty="0">
                        <a:solidFill>
                          <a:srgbClr val="0070C0"/>
                        </a:solidFill>
                        <a:latin typeface="Arial Narrow" pitchFamily="34" charset="0"/>
                        <a:ea typeface="Calibri"/>
                        <a:cs typeface="Times New Roman"/>
                      </a:endParaRPr>
                    </a:p>
                  </a:txBody>
                  <a:tcPr marL="68580" marR="68580" marT="0" marB="0"/>
                </a:tc>
              </a:tr>
              <a:tr h="314325">
                <a:tc>
                  <a:txBody>
                    <a:bodyPr/>
                    <a:lstStyle/>
                    <a:p>
                      <a:pPr algn="ctr" fontAlgn="t">
                        <a:lnSpc>
                          <a:spcPct val="115000"/>
                        </a:lnSpc>
                        <a:spcAft>
                          <a:spcPts val="1000"/>
                        </a:spcAft>
                      </a:pPr>
                      <a:r>
                        <a:rPr lang="en-US" sz="1600" kern="1200" dirty="0">
                          <a:solidFill>
                            <a:srgbClr val="0070C0"/>
                          </a:solidFill>
                        </a:rPr>
                        <a:t>Business Case &amp; Benefits </a:t>
                      </a:r>
                      <a:endParaRPr lang="nl-NL" sz="1600" dirty="0">
                        <a:solidFill>
                          <a:srgbClr val="0070C0"/>
                        </a:solidFill>
                        <a:latin typeface="Arial Narrow" pitchFamily="34" charset="0"/>
                        <a:ea typeface="Calibri"/>
                        <a:cs typeface="Times New Roman"/>
                      </a:endParaRPr>
                    </a:p>
                  </a:txBody>
                  <a:tcPr marL="68580" marR="68580" marT="0" marB="0"/>
                </a:tc>
              </a:tr>
              <a:tr h="314325">
                <a:tc>
                  <a:txBody>
                    <a:bodyPr/>
                    <a:lstStyle/>
                    <a:p>
                      <a:pPr algn="ctr" fontAlgn="t">
                        <a:lnSpc>
                          <a:spcPct val="115000"/>
                        </a:lnSpc>
                        <a:spcAft>
                          <a:spcPts val="1000"/>
                        </a:spcAft>
                      </a:pPr>
                      <a:r>
                        <a:rPr lang="en-US" sz="1600" kern="1200" dirty="0">
                          <a:solidFill>
                            <a:srgbClr val="0070C0"/>
                          </a:solidFill>
                        </a:rPr>
                        <a:t>Project specifications </a:t>
                      </a:r>
                      <a:endParaRPr lang="nl-NL" sz="1600" dirty="0">
                        <a:solidFill>
                          <a:srgbClr val="0070C0"/>
                        </a:solidFill>
                        <a:latin typeface="Arial Narrow" pitchFamily="34" charset="0"/>
                        <a:ea typeface="Calibri"/>
                        <a:cs typeface="Times New Roman"/>
                      </a:endParaRPr>
                    </a:p>
                  </a:txBody>
                  <a:tcPr marL="68580" marR="68580" marT="0" marB="0"/>
                </a:tc>
              </a:tr>
              <a:tr h="314325">
                <a:tc>
                  <a:txBody>
                    <a:bodyPr/>
                    <a:lstStyle/>
                    <a:p>
                      <a:pPr algn="ctr" fontAlgn="t">
                        <a:lnSpc>
                          <a:spcPct val="115000"/>
                        </a:lnSpc>
                        <a:spcAft>
                          <a:spcPts val="1000"/>
                        </a:spcAft>
                      </a:pPr>
                      <a:r>
                        <a:rPr lang="en-US" sz="1600" kern="1200" dirty="0">
                          <a:solidFill>
                            <a:srgbClr val="0070C0"/>
                          </a:solidFill>
                        </a:rPr>
                        <a:t>Formality </a:t>
                      </a:r>
                      <a:endParaRPr lang="nl-NL" sz="1600" dirty="0">
                        <a:solidFill>
                          <a:srgbClr val="0070C0"/>
                        </a:solidFill>
                        <a:latin typeface="Arial Narrow" pitchFamily="34" charset="0"/>
                        <a:ea typeface="Calibri"/>
                        <a:cs typeface="Times New Roman"/>
                      </a:endParaRPr>
                    </a:p>
                  </a:txBody>
                  <a:tcPr marL="68580" marR="68580" marT="0" marB="0"/>
                </a:tc>
              </a:tr>
              <a:tr h="314325">
                <a:tc>
                  <a:txBody>
                    <a:bodyPr/>
                    <a:lstStyle/>
                    <a:p>
                      <a:pPr algn="ctr" fontAlgn="t">
                        <a:lnSpc>
                          <a:spcPct val="115000"/>
                        </a:lnSpc>
                        <a:spcAft>
                          <a:spcPts val="1000"/>
                        </a:spcAft>
                      </a:pPr>
                      <a:r>
                        <a:rPr lang="en-US" sz="1600" kern="1200" dirty="0">
                          <a:solidFill>
                            <a:srgbClr val="0070C0"/>
                          </a:solidFill>
                        </a:rPr>
                        <a:t>PM Office </a:t>
                      </a:r>
                      <a:endParaRPr lang="nl-NL" sz="1600" dirty="0">
                        <a:solidFill>
                          <a:srgbClr val="0070C0"/>
                        </a:solidFill>
                        <a:latin typeface="Arial Narrow" pitchFamily="34" charset="0"/>
                        <a:ea typeface="Calibri"/>
                        <a:cs typeface="Times New Roman"/>
                      </a:endParaRPr>
                    </a:p>
                  </a:txBody>
                  <a:tcPr marL="68580" marR="68580" marT="0" marB="0"/>
                </a:tc>
              </a:tr>
              <a:tr h="314325">
                <a:tc>
                  <a:txBody>
                    <a:bodyPr/>
                    <a:lstStyle/>
                    <a:p>
                      <a:pPr algn="ctr" fontAlgn="t">
                        <a:lnSpc>
                          <a:spcPct val="115000"/>
                        </a:lnSpc>
                        <a:spcAft>
                          <a:spcPts val="1000"/>
                        </a:spcAft>
                      </a:pPr>
                      <a:r>
                        <a:rPr lang="en-US" sz="1600" kern="1200" dirty="0">
                          <a:solidFill>
                            <a:srgbClr val="0070C0"/>
                          </a:solidFill>
                        </a:rPr>
                        <a:t>Risks and Management </a:t>
                      </a:r>
                      <a:endParaRPr lang="nl-NL" sz="1600" dirty="0">
                        <a:solidFill>
                          <a:srgbClr val="0070C0"/>
                        </a:solidFill>
                        <a:latin typeface="Arial Narrow" pitchFamily="34" charset="0"/>
                        <a:ea typeface="Calibri"/>
                        <a:cs typeface="Times New Roman"/>
                      </a:endParaRPr>
                    </a:p>
                  </a:txBody>
                  <a:tcPr marL="68580" marR="68580" marT="0" marB="0"/>
                </a:tc>
              </a:tr>
              <a:tr h="314325">
                <a:tc>
                  <a:txBody>
                    <a:bodyPr/>
                    <a:lstStyle/>
                    <a:p>
                      <a:pPr algn="ctr" fontAlgn="t">
                        <a:lnSpc>
                          <a:spcPct val="115000"/>
                        </a:lnSpc>
                        <a:spcAft>
                          <a:spcPts val="1000"/>
                        </a:spcAft>
                      </a:pPr>
                      <a:r>
                        <a:rPr lang="en-US" sz="1600" kern="1200" dirty="0">
                          <a:solidFill>
                            <a:srgbClr val="0070C0"/>
                          </a:solidFill>
                        </a:rPr>
                        <a:t>Training </a:t>
                      </a:r>
                      <a:endParaRPr lang="nl-NL" sz="1600" dirty="0">
                        <a:solidFill>
                          <a:srgbClr val="0070C0"/>
                        </a:solidFill>
                        <a:latin typeface="Arial Narrow" pitchFamily="34" charset="0"/>
                        <a:ea typeface="Calibri"/>
                        <a:cs typeface="Times New Roman"/>
                      </a:endParaRPr>
                    </a:p>
                  </a:txBody>
                  <a:tcPr marL="68580" marR="68580" marT="0" marB="0"/>
                </a:tc>
              </a:tr>
              <a:tr h="314325">
                <a:tc>
                  <a:txBody>
                    <a:bodyPr/>
                    <a:lstStyle/>
                    <a:p>
                      <a:pPr algn="ctr" fontAlgn="t">
                        <a:lnSpc>
                          <a:spcPct val="115000"/>
                        </a:lnSpc>
                        <a:spcAft>
                          <a:spcPts val="1000"/>
                        </a:spcAft>
                      </a:pPr>
                      <a:r>
                        <a:rPr lang="en-US" sz="1600" kern="1200" dirty="0">
                          <a:solidFill>
                            <a:srgbClr val="0070C0"/>
                          </a:solidFill>
                        </a:rPr>
                        <a:t>Communications </a:t>
                      </a:r>
                      <a:endParaRPr lang="nl-NL" sz="1600" dirty="0">
                        <a:solidFill>
                          <a:srgbClr val="0070C0"/>
                        </a:solidFill>
                        <a:latin typeface="Arial Narrow" pitchFamily="34" charset="0"/>
                        <a:ea typeface="Calibri"/>
                        <a:cs typeface="Times New Roman"/>
                      </a:endParaRPr>
                    </a:p>
                  </a:txBody>
                  <a:tcPr marL="68580" marR="68580" marT="0" marB="0"/>
                </a:tc>
              </a:tr>
              <a:tr h="314325">
                <a:tc>
                  <a:txBody>
                    <a:bodyPr/>
                    <a:lstStyle/>
                    <a:p>
                      <a:pPr algn="ctr" fontAlgn="t">
                        <a:lnSpc>
                          <a:spcPct val="115000"/>
                        </a:lnSpc>
                        <a:spcAft>
                          <a:spcPts val="1000"/>
                        </a:spcAft>
                      </a:pPr>
                      <a:r>
                        <a:rPr lang="en-US" sz="1600" kern="1200" dirty="0">
                          <a:solidFill>
                            <a:srgbClr val="0070C0"/>
                          </a:solidFill>
                        </a:rPr>
                        <a:t>Quality management </a:t>
                      </a:r>
                      <a:endParaRPr lang="nl-NL" sz="1600" dirty="0">
                        <a:solidFill>
                          <a:srgbClr val="0070C0"/>
                        </a:solidFill>
                        <a:latin typeface="Calibri"/>
                        <a:ea typeface="Calibri"/>
                        <a:cs typeface="Times New Roman"/>
                      </a:endParaRPr>
                    </a:p>
                  </a:txBody>
                  <a:tcPr marL="68580" marR="68580" marT="0" marB="0"/>
                </a:tc>
              </a:tr>
              <a:tr h="314325">
                <a:tc>
                  <a:txBody>
                    <a:bodyPr/>
                    <a:lstStyle/>
                    <a:p>
                      <a:pPr algn="ctr" fontAlgn="t">
                        <a:lnSpc>
                          <a:spcPct val="115000"/>
                        </a:lnSpc>
                        <a:spcAft>
                          <a:spcPts val="1000"/>
                        </a:spcAft>
                      </a:pPr>
                      <a:r>
                        <a:rPr lang="en-US" sz="1600" kern="1200" dirty="0">
                          <a:solidFill>
                            <a:srgbClr val="0070C0"/>
                          </a:solidFill>
                        </a:rPr>
                        <a:t>Data management </a:t>
                      </a:r>
                      <a:endParaRPr lang="nl-NL" sz="1600" dirty="0">
                        <a:solidFill>
                          <a:srgbClr val="0070C0"/>
                        </a:solidFill>
                        <a:latin typeface="Arial Narrow" pitchFamily="34" charset="0"/>
                        <a:ea typeface="Calibri"/>
                        <a:cs typeface="Times New Roman"/>
                      </a:endParaRPr>
                    </a:p>
                  </a:txBody>
                  <a:tcPr marL="68580" marR="68580" marT="0" marB="0"/>
                </a:tc>
              </a:tr>
              <a:tr h="314325">
                <a:tc>
                  <a:txBody>
                    <a:bodyPr/>
                    <a:lstStyle/>
                    <a:p>
                      <a:pPr algn="ctr" fontAlgn="t">
                        <a:lnSpc>
                          <a:spcPct val="115000"/>
                        </a:lnSpc>
                        <a:spcAft>
                          <a:spcPts val="1000"/>
                        </a:spcAft>
                      </a:pPr>
                      <a:r>
                        <a:rPr lang="en-US" sz="1600" kern="1200" dirty="0">
                          <a:solidFill>
                            <a:srgbClr val="0070C0"/>
                          </a:solidFill>
                        </a:rPr>
                        <a:t>Continuous improvement </a:t>
                      </a:r>
                      <a:endParaRPr lang="nl-NL" sz="1600" dirty="0">
                        <a:solidFill>
                          <a:srgbClr val="0070C0"/>
                        </a:solidFill>
                        <a:latin typeface="Arial Narrow" pitchFamily="34" charset="0"/>
                        <a:ea typeface="Calibri"/>
                        <a:cs typeface="Times New Roman"/>
                      </a:endParaRPr>
                    </a:p>
                  </a:txBody>
                  <a:tcPr marL="68580" marR="68580" marT="0" marB="0"/>
                </a:tc>
              </a:tr>
              <a:tr h="314325">
                <a:tc>
                  <a:txBody>
                    <a:bodyPr/>
                    <a:lstStyle/>
                    <a:p>
                      <a:pPr algn="ctr" fontAlgn="t">
                        <a:lnSpc>
                          <a:spcPct val="115000"/>
                        </a:lnSpc>
                        <a:spcAft>
                          <a:spcPts val="1000"/>
                        </a:spcAft>
                      </a:pPr>
                      <a:r>
                        <a:rPr lang="en-US" sz="1600" kern="1200" dirty="0">
                          <a:solidFill>
                            <a:srgbClr val="0070C0"/>
                          </a:solidFill>
                        </a:rPr>
                        <a:t>PM process </a:t>
                      </a:r>
                      <a:r>
                        <a:rPr lang="en-US" sz="1600" kern="1200" dirty="0" smtClean="0">
                          <a:solidFill>
                            <a:srgbClr val="0070C0"/>
                          </a:solidFill>
                        </a:rPr>
                        <a:t>analysis</a:t>
                      </a:r>
                      <a:r>
                        <a:rPr lang="nl-NL" sz="1600" dirty="0">
                          <a:solidFill>
                            <a:srgbClr val="0070C0"/>
                          </a:solidFill>
                        </a:rPr>
                        <a:t> </a:t>
                      </a:r>
                      <a:endParaRPr lang="nl-NL" sz="1600" dirty="0">
                        <a:solidFill>
                          <a:srgbClr val="0070C0"/>
                        </a:solidFill>
                        <a:latin typeface="Calibri"/>
                        <a:ea typeface="Calibri"/>
                        <a:cs typeface="Times New Roman"/>
                      </a:endParaRPr>
                    </a:p>
                  </a:txBody>
                  <a:tcPr marL="68580" marR="68580" marT="0" marB="0"/>
                </a:tc>
              </a:tr>
            </a:tbl>
          </a:graphicData>
        </a:graphic>
      </p:graphicFrame>
      <p:graphicFrame>
        <p:nvGraphicFramePr>
          <p:cNvPr id="5" name="Table 4"/>
          <p:cNvGraphicFramePr>
            <a:graphicFrameLocks noGrp="1"/>
          </p:cNvGraphicFramePr>
          <p:nvPr/>
        </p:nvGraphicFramePr>
        <p:xfrm>
          <a:off x="4876800" y="1066800"/>
          <a:ext cx="3810000" cy="5105400"/>
        </p:xfrm>
        <a:graphic>
          <a:graphicData uri="http://schemas.openxmlformats.org/drawingml/2006/table">
            <a:tbl>
              <a:tblPr>
                <a:tableStyleId>{69C7853C-536D-4A76-A0AE-DD22124D55A5}</a:tableStyleId>
              </a:tblPr>
              <a:tblGrid>
                <a:gridCol w="3810000"/>
              </a:tblGrid>
              <a:tr h="340360">
                <a:tc>
                  <a:txBody>
                    <a:bodyPr/>
                    <a:lstStyle/>
                    <a:p>
                      <a:pPr algn="ctr" fontAlgn="t">
                        <a:lnSpc>
                          <a:spcPct val="115000"/>
                        </a:lnSpc>
                        <a:spcAft>
                          <a:spcPts val="1000"/>
                        </a:spcAft>
                      </a:pPr>
                      <a:r>
                        <a:rPr lang="en-US" sz="1600" kern="1200" dirty="0">
                          <a:solidFill>
                            <a:srgbClr val="0070C0"/>
                          </a:solidFill>
                        </a:rPr>
                        <a:t>Culture </a:t>
                      </a:r>
                      <a:endParaRPr lang="nl-NL" sz="1600" b="0" dirty="0">
                        <a:solidFill>
                          <a:srgbClr val="0070C0"/>
                        </a:solidFill>
                        <a:latin typeface="+mn-lt"/>
                        <a:ea typeface="Calibri"/>
                        <a:cs typeface="Times New Roman"/>
                      </a:endParaRPr>
                    </a:p>
                  </a:txBody>
                  <a:tcPr marL="68580" marR="68580" marT="0" marB="0"/>
                </a:tc>
              </a:tr>
              <a:tr h="340360">
                <a:tc>
                  <a:txBody>
                    <a:bodyPr/>
                    <a:lstStyle/>
                    <a:p>
                      <a:pPr algn="ctr" fontAlgn="t">
                        <a:lnSpc>
                          <a:spcPct val="115000"/>
                        </a:lnSpc>
                        <a:spcAft>
                          <a:spcPts val="1000"/>
                        </a:spcAft>
                      </a:pPr>
                      <a:r>
                        <a:rPr lang="en-US" sz="1600" kern="1200" dirty="0">
                          <a:solidFill>
                            <a:srgbClr val="0070C0"/>
                          </a:solidFill>
                        </a:rPr>
                        <a:t>Customer </a:t>
                      </a:r>
                      <a:endParaRPr lang="nl-NL" sz="1600" b="0" dirty="0">
                        <a:solidFill>
                          <a:srgbClr val="0070C0"/>
                        </a:solidFill>
                        <a:latin typeface="+mn-lt"/>
                        <a:ea typeface="Calibri"/>
                        <a:cs typeface="Times New Roman"/>
                      </a:endParaRPr>
                    </a:p>
                  </a:txBody>
                  <a:tcPr marL="68580" marR="68580" marT="0" marB="0"/>
                </a:tc>
              </a:tr>
              <a:tr h="340360">
                <a:tc>
                  <a:txBody>
                    <a:bodyPr/>
                    <a:lstStyle/>
                    <a:p>
                      <a:pPr algn="ctr" fontAlgn="t">
                        <a:lnSpc>
                          <a:spcPct val="115000"/>
                        </a:lnSpc>
                        <a:spcAft>
                          <a:spcPts val="1000"/>
                        </a:spcAft>
                      </a:pPr>
                      <a:r>
                        <a:rPr lang="en-US" sz="1600" kern="1200" dirty="0">
                          <a:solidFill>
                            <a:srgbClr val="0070C0"/>
                          </a:solidFill>
                        </a:rPr>
                        <a:t>Organizational &amp; management policies </a:t>
                      </a:r>
                      <a:endParaRPr lang="nl-NL" sz="1600" b="0" dirty="0">
                        <a:solidFill>
                          <a:srgbClr val="0070C0"/>
                        </a:solidFill>
                        <a:latin typeface="+mn-lt"/>
                        <a:ea typeface="Calibri"/>
                        <a:cs typeface="Times New Roman"/>
                      </a:endParaRPr>
                    </a:p>
                  </a:txBody>
                  <a:tcPr marL="68580" marR="68580" marT="0" marB="0"/>
                </a:tc>
              </a:tr>
              <a:tr h="340360">
                <a:tc>
                  <a:txBody>
                    <a:bodyPr/>
                    <a:lstStyle/>
                    <a:p>
                      <a:pPr algn="ctr" fontAlgn="t">
                        <a:lnSpc>
                          <a:spcPct val="115000"/>
                        </a:lnSpc>
                        <a:spcAft>
                          <a:spcPts val="1000"/>
                        </a:spcAft>
                      </a:pPr>
                      <a:r>
                        <a:rPr lang="en-US" sz="1600" kern="1200" dirty="0">
                          <a:solidFill>
                            <a:srgbClr val="0070C0"/>
                          </a:solidFill>
                        </a:rPr>
                        <a:t>Leaders, champions (individual roles)</a:t>
                      </a:r>
                      <a:endParaRPr lang="nl-NL" sz="1600" b="0" dirty="0">
                        <a:solidFill>
                          <a:srgbClr val="0070C0"/>
                        </a:solidFill>
                        <a:latin typeface="+mn-lt"/>
                        <a:ea typeface="Calibri"/>
                        <a:cs typeface="Times New Roman"/>
                      </a:endParaRPr>
                    </a:p>
                  </a:txBody>
                  <a:tcPr marL="68580" marR="68580" marT="0" marB="0"/>
                </a:tc>
              </a:tr>
              <a:tr h="340360">
                <a:tc>
                  <a:txBody>
                    <a:bodyPr/>
                    <a:lstStyle/>
                    <a:p>
                      <a:pPr algn="ctr" fontAlgn="t">
                        <a:lnSpc>
                          <a:spcPct val="115000"/>
                        </a:lnSpc>
                        <a:spcAft>
                          <a:spcPts val="1000"/>
                        </a:spcAft>
                      </a:pPr>
                      <a:r>
                        <a:rPr lang="en-US" sz="1600" kern="1200" dirty="0">
                          <a:solidFill>
                            <a:srgbClr val="0070C0"/>
                          </a:solidFill>
                        </a:rPr>
                        <a:t>Interface with host organization </a:t>
                      </a:r>
                      <a:endParaRPr lang="nl-NL" sz="1600" b="0" dirty="0">
                        <a:solidFill>
                          <a:srgbClr val="0070C0"/>
                        </a:solidFill>
                        <a:latin typeface="+mn-lt"/>
                        <a:ea typeface="Calibri"/>
                        <a:cs typeface="Times New Roman"/>
                      </a:endParaRPr>
                    </a:p>
                  </a:txBody>
                  <a:tcPr marL="68580" marR="68580" marT="0" marB="0"/>
                </a:tc>
              </a:tr>
              <a:tr h="340360">
                <a:tc>
                  <a:txBody>
                    <a:bodyPr/>
                    <a:lstStyle/>
                    <a:p>
                      <a:pPr algn="ctr" fontAlgn="t">
                        <a:lnSpc>
                          <a:spcPct val="115000"/>
                        </a:lnSpc>
                        <a:spcAft>
                          <a:spcPts val="1000"/>
                        </a:spcAft>
                      </a:pPr>
                      <a:r>
                        <a:rPr lang="en-US" sz="1600" kern="1200" dirty="0">
                          <a:solidFill>
                            <a:srgbClr val="0070C0"/>
                          </a:solidFill>
                        </a:rPr>
                        <a:t>Quality </a:t>
                      </a:r>
                      <a:endParaRPr lang="nl-NL" sz="1600" b="0" dirty="0">
                        <a:solidFill>
                          <a:srgbClr val="0070C0"/>
                        </a:solidFill>
                        <a:latin typeface="+mn-lt"/>
                        <a:ea typeface="Calibri"/>
                        <a:cs typeface="Times New Roman"/>
                      </a:endParaRPr>
                    </a:p>
                  </a:txBody>
                  <a:tcPr marL="68580" marR="68580" marT="0" marB="0"/>
                </a:tc>
              </a:tr>
              <a:tr h="340360">
                <a:tc>
                  <a:txBody>
                    <a:bodyPr/>
                    <a:lstStyle/>
                    <a:p>
                      <a:pPr algn="ctr" fontAlgn="t">
                        <a:lnSpc>
                          <a:spcPct val="115000"/>
                        </a:lnSpc>
                        <a:spcAft>
                          <a:spcPts val="1000"/>
                        </a:spcAft>
                      </a:pPr>
                      <a:r>
                        <a:rPr lang="en-US" sz="1600" kern="1200" dirty="0">
                          <a:solidFill>
                            <a:srgbClr val="0070C0"/>
                          </a:solidFill>
                        </a:rPr>
                        <a:t>Resources </a:t>
                      </a:r>
                      <a:endParaRPr lang="nl-NL" sz="1600" b="0" dirty="0">
                        <a:solidFill>
                          <a:srgbClr val="0070C0"/>
                        </a:solidFill>
                        <a:latin typeface="+mn-lt"/>
                        <a:ea typeface="Calibri"/>
                        <a:cs typeface="Times New Roman"/>
                      </a:endParaRPr>
                    </a:p>
                  </a:txBody>
                  <a:tcPr marL="68580" marR="68580" marT="0" marB="0"/>
                </a:tc>
              </a:tr>
              <a:tr h="340360">
                <a:tc>
                  <a:txBody>
                    <a:bodyPr/>
                    <a:lstStyle/>
                    <a:p>
                      <a:pPr algn="ctr" fontAlgn="t">
                        <a:lnSpc>
                          <a:spcPct val="115000"/>
                        </a:lnSpc>
                        <a:spcAft>
                          <a:spcPts val="1000"/>
                        </a:spcAft>
                      </a:pPr>
                      <a:r>
                        <a:rPr lang="en-US" sz="1600" kern="1200" dirty="0">
                          <a:solidFill>
                            <a:srgbClr val="0070C0"/>
                          </a:solidFill>
                        </a:rPr>
                        <a:t>Business Case &amp; Benefits </a:t>
                      </a:r>
                      <a:endParaRPr lang="nl-NL" sz="1600" b="0" dirty="0">
                        <a:solidFill>
                          <a:srgbClr val="0070C0"/>
                        </a:solidFill>
                        <a:latin typeface="+mn-lt"/>
                        <a:ea typeface="Calibri"/>
                        <a:cs typeface="Times New Roman"/>
                      </a:endParaRPr>
                    </a:p>
                  </a:txBody>
                  <a:tcPr marL="68580" marR="68580" marT="0" marB="0"/>
                </a:tc>
              </a:tr>
              <a:tr h="340360">
                <a:tc>
                  <a:txBody>
                    <a:bodyPr/>
                    <a:lstStyle/>
                    <a:p>
                      <a:pPr algn="ctr" fontAlgn="t">
                        <a:lnSpc>
                          <a:spcPct val="115000"/>
                        </a:lnSpc>
                        <a:spcAft>
                          <a:spcPts val="1000"/>
                        </a:spcAft>
                      </a:pPr>
                      <a:r>
                        <a:rPr lang="en-US" sz="1600" kern="1200" dirty="0">
                          <a:solidFill>
                            <a:srgbClr val="0070C0"/>
                          </a:solidFill>
                        </a:rPr>
                        <a:t>Problems, Variations, Defects </a:t>
                      </a:r>
                      <a:endParaRPr lang="nl-NL" sz="1600" b="0" dirty="0">
                        <a:solidFill>
                          <a:srgbClr val="0070C0"/>
                        </a:solidFill>
                        <a:latin typeface="+mn-lt"/>
                        <a:ea typeface="Calibri"/>
                        <a:cs typeface="Times New Roman"/>
                      </a:endParaRPr>
                    </a:p>
                  </a:txBody>
                  <a:tcPr marL="68580" marR="68580" marT="0" marB="0"/>
                </a:tc>
              </a:tr>
              <a:tr h="340360">
                <a:tc>
                  <a:txBody>
                    <a:bodyPr/>
                    <a:lstStyle/>
                    <a:p>
                      <a:pPr algn="ctr" fontAlgn="t">
                        <a:lnSpc>
                          <a:spcPct val="115000"/>
                        </a:lnSpc>
                        <a:spcAft>
                          <a:spcPts val="1000"/>
                        </a:spcAft>
                      </a:pPr>
                      <a:r>
                        <a:rPr lang="en-US" sz="1600" kern="1200" dirty="0">
                          <a:solidFill>
                            <a:srgbClr val="0070C0"/>
                          </a:solidFill>
                        </a:rPr>
                        <a:t>Training </a:t>
                      </a:r>
                      <a:endParaRPr lang="nl-NL" sz="1600" b="0" dirty="0">
                        <a:solidFill>
                          <a:srgbClr val="0070C0"/>
                        </a:solidFill>
                        <a:latin typeface="+mn-lt"/>
                        <a:ea typeface="Calibri"/>
                        <a:cs typeface="Times New Roman"/>
                      </a:endParaRPr>
                    </a:p>
                  </a:txBody>
                  <a:tcPr marL="68580" marR="68580" marT="0" marB="0"/>
                </a:tc>
              </a:tr>
              <a:tr h="340360">
                <a:tc>
                  <a:txBody>
                    <a:bodyPr/>
                    <a:lstStyle/>
                    <a:p>
                      <a:pPr algn="ctr" fontAlgn="t">
                        <a:lnSpc>
                          <a:spcPct val="115000"/>
                        </a:lnSpc>
                        <a:spcAft>
                          <a:spcPts val="1000"/>
                        </a:spcAft>
                      </a:pPr>
                      <a:r>
                        <a:rPr lang="en-US" sz="1600" kern="1200" dirty="0">
                          <a:solidFill>
                            <a:srgbClr val="0070C0"/>
                          </a:solidFill>
                        </a:rPr>
                        <a:t>Organizational , Environment </a:t>
                      </a:r>
                      <a:endParaRPr lang="nl-NL" sz="1600" b="0" dirty="0">
                        <a:solidFill>
                          <a:srgbClr val="0070C0"/>
                        </a:solidFill>
                        <a:latin typeface="+mn-lt"/>
                        <a:ea typeface="Calibri"/>
                        <a:cs typeface="Times New Roman"/>
                      </a:endParaRPr>
                    </a:p>
                  </a:txBody>
                  <a:tcPr marL="68580" marR="68580" marT="0" marB="0"/>
                </a:tc>
              </a:tr>
              <a:tr h="340360">
                <a:tc>
                  <a:txBody>
                    <a:bodyPr/>
                    <a:lstStyle/>
                    <a:p>
                      <a:pPr algn="ctr" fontAlgn="t">
                        <a:lnSpc>
                          <a:spcPct val="115000"/>
                        </a:lnSpc>
                        <a:spcAft>
                          <a:spcPts val="1000"/>
                        </a:spcAft>
                      </a:pPr>
                      <a:r>
                        <a:rPr lang="en-US" sz="1600" kern="1200" dirty="0">
                          <a:solidFill>
                            <a:srgbClr val="0070C0"/>
                          </a:solidFill>
                        </a:rPr>
                        <a:t>Continuous Improvement </a:t>
                      </a:r>
                      <a:endParaRPr lang="nl-NL" sz="1600" b="0" dirty="0">
                        <a:solidFill>
                          <a:srgbClr val="0070C0"/>
                        </a:solidFill>
                        <a:latin typeface="+mn-lt"/>
                        <a:ea typeface="Calibri"/>
                        <a:cs typeface="Times New Roman"/>
                      </a:endParaRPr>
                    </a:p>
                  </a:txBody>
                  <a:tcPr marL="68580" marR="68580" marT="0" marB="0"/>
                </a:tc>
              </a:tr>
              <a:tr h="340360">
                <a:tc>
                  <a:txBody>
                    <a:bodyPr/>
                    <a:lstStyle/>
                    <a:p>
                      <a:pPr algn="ctr" fontAlgn="t">
                        <a:lnSpc>
                          <a:spcPct val="115000"/>
                        </a:lnSpc>
                        <a:spcAft>
                          <a:spcPts val="1000"/>
                        </a:spcAft>
                      </a:pPr>
                      <a:r>
                        <a:rPr lang="en-US" sz="1600" kern="1200" dirty="0">
                          <a:solidFill>
                            <a:srgbClr val="0070C0"/>
                          </a:solidFill>
                        </a:rPr>
                        <a:t>Project characteristics </a:t>
                      </a:r>
                      <a:endParaRPr lang="nl-NL" sz="1600" b="0" dirty="0">
                        <a:solidFill>
                          <a:srgbClr val="0070C0"/>
                        </a:solidFill>
                        <a:latin typeface="+mn-lt"/>
                        <a:ea typeface="Calibri"/>
                        <a:cs typeface="Times New Roman"/>
                      </a:endParaRPr>
                    </a:p>
                  </a:txBody>
                  <a:tcPr marL="68580" marR="68580" marT="0" marB="0"/>
                </a:tc>
              </a:tr>
              <a:tr h="340360">
                <a:tc>
                  <a:txBody>
                    <a:bodyPr/>
                    <a:lstStyle/>
                    <a:p>
                      <a:pPr algn="ctr" fontAlgn="t">
                        <a:lnSpc>
                          <a:spcPct val="115000"/>
                        </a:lnSpc>
                        <a:spcAft>
                          <a:spcPts val="1000"/>
                        </a:spcAft>
                      </a:pPr>
                      <a:r>
                        <a:rPr lang="en-US" sz="1600" kern="1200" dirty="0">
                          <a:solidFill>
                            <a:srgbClr val="0070C0"/>
                          </a:solidFill>
                        </a:rPr>
                        <a:t>Chaotic references </a:t>
                      </a:r>
                      <a:endParaRPr lang="nl-NL" sz="1600" b="0" dirty="0">
                        <a:solidFill>
                          <a:srgbClr val="0070C0"/>
                        </a:solidFill>
                        <a:latin typeface="+mn-lt"/>
                        <a:ea typeface="Calibri"/>
                        <a:cs typeface="Times New Roman"/>
                      </a:endParaRPr>
                    </a:p>
                  </a:txBody>
                  <a:tcPr marL="68580" marR="68580" marT="0" marB="0"/>
                </a:tc>
              </a:tr>
              <a:tr h="340360">
                <a:tc>
                  <a:txBody>
                    <a:bodyPr/>
                    <a:lstStyle/>
                    <a:p>
                      <a:pPr algn="ctr" fontAlgn="t">
                        <a:lnSpc>
                          <a:spcPct val="115000"/>
                        </a:lnSpc>
                        <a:spcAft>
                          <a:spcPts val="1000"/>
                        </a:spcAft>
                      </a:pPr>
                      <a:r>
                        <a:rPr lang="en-US" sz="1600" kern="1200" dirty="0">
                          <a:solidFill>
                            <a:srgbClr val="0070C0"/>
                          </a:solidFill>
                        </a:rPr>
                        <a:t>Risk Management </a:t>
                      </a:r>
                      <a:endParaRPr lang="nl-NL" sz="1600" b="0" dirty="0">
                        <a:solidFill>
                          <a:srgbClr val="0070C0"/>
                        </a:solidFill>
                        <a:latin typeface="+mn-lt"/>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amond(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sz="quarter"/>
          </p:nvPr>
        </p:nvSpPr>
        <p:spPr>
          <a:xfrm>
            <a:off x="379413" y="2364994"/>
            <a:ext cx="8126232" cy="1258888"/>
          </a:xfrm>
        </p:spPr>
        <p:txBody>
          <a:bodyPr/>
          <a:lstStyle/>
          <a:p>
            <a:r>
              <a:rPr lang="en-US" dirty="0" smtClean="0"/>
              <a:t>Step 2: </a:t>
            </a:r>
            <a:br>
              <a:rPr lang="en-US" dirty="0" smtClean="0"/>
            </a:br>
            <a:r>
              <a:rPr lang="en-US" dirty="0" smtClean="0"/>
              <a:t>Develop a conceptual framework  </a:t>
            </a:r>
            <a:endParaRPr lang="en-US" dirty="0"/>
          </a:p>
        </p:txBody>
      </p:sp>
      <p:sp>
        <p:nvSpPr>
          <p:cNvPr id="6" name="Subtitle 5"/>
          <p:cNvSpPr>
            <a:spLocks noGrp="1"/>
          </p:cNvSpPr>
          <p:nvPr>
            <p:ph type="subTitle" sz="quarter" idx="1"/>
          </p:nvPr>
        </p:nvSpPr>
        <p:spPr/>
        <p:txBody>
          <a:bodyPr/>
          <a:lstStyle/>
          <a:p>
            <a:endParaRPr lang="nl-NL"/>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13" y="645632"/>
            <a:ext cx="6873875" cy="685458"/>
          </a:xfrm>
        </p:spPr>
        <p:txBody>
          <a:bodyPr/>
          <a:lstStyle/>
          <a:p>
            <a:r>
              <a:rPr lang="nl-NL" dirty="0" err="1" smtClean="0"/>
              <a:t>Contributors</a:t>
            </a:r>
            <a:r>
              <a:rPr lang="nl-NL" dirty="0" smtClean="0"/>
              <a:t> to </a:t>
            </a:r>
            <a:r>
              <a:rPr lang="nl-NL" dirty="0" err="1" smtClean="0"/>
              <a:t>framework</a:t>
            </a:r>
            <a:endParaRPr lang="nl-NL" dirty="0"/>
          </a:p>
        </p:txBody>
      </p:sp>
      <p:sp>
        <p:nvSpPr>
          <p:cNvPr id="3" name="Content Placeholder 2"/>
          <p:cNvSpPr>
            <a:spLocks noGrp="1"/>
          </p:cNvSpPr>
          <p:nvPr>
            <p:ph idx="1"/>
          </p:nvPr>
        </p:nvSpPr>
        <p:spPr>
          <a:xfrm>
            <a:off x="379413" y="2060294"/>
            <a:ext cx="8270811" cy="4121050"/>
          </a:xfrm>
        </p:spPr>
        <p:txBody>
          <a:bodyPr/>
          <a:lstStyle/>
          <a:p>
            <a:r>
              <a:rPr lang="nl-NL" sz="2800" dirty="0" err="1" smtClean="0">
                <a:solidFill>
                  <a:srgbClr val="0070C0"/>
                </a:solidFill>
              </a:rPr>
              <a:t>Considered</a:t>
            </a:r>
            <a:r>
              <a:rPr lang="nl-NL" sz="2800" dirty="0" smtClean="0">
                <a:solidFill>
                  <a:srgbClr val="0070C0"/>
                </a:solidFill>
              </a:rPr>
              <a:t> </a:t>
            </a:r>
            <a:r>
              <a:rPr lang="nl-NL" sz="2800" dirty="0" err="1" smtClean="0">
                <a:solidFill>
                  <a:srgbClr val="0070C0"/>
                </a:solidFill>
              </a:rPr>
              <a:t>other</a:t>
            </a:r>
            <a:r>
              <a:rPr lang="nl-NL" sz="2800" dirty="0" smtClean="0">
                <a:solidFill>
                  <a:srgbClr val="0070C0"/>
                </a:solidFill>
              </a:rPr>
              <a:t> </a:t>
            </a:r>
            <a:r>
              <a:rPr lang="nl-NL" sz="2800" dirty="0" err="1" smtClean="0">
                <a:solidFill>
                  <a:srgbClr val="0070C0"/>
                </a:solidFill>
              </a:rPr>
              <a:t>non-process</a:t>
            </a:r>
            <a:r>
              <a:rPr lang="nl-NL" sz="2800" dirty="0" smtClean="0">
                <a:solidFill>
                  <a:srgbClr val="0070C0"/>
                </a:solidFill>
              </a:rPr>
              <a:t> views of </a:t>
            </a:r>
            <a:r>
              <a:rPr lang="nl-NL" sz="2800" dirty="0" err="1" smtClean="0">
                <a:solidFill>
                  <a:srgbClr val="0070C0"/>
                </a:solidFill>
              </a:rPr>
              <a:t>maturity</a:t>
            </a:r>
            <a:r>
              <a:rPr lang="nl-NL" sz="2800" dirty="0" smtClean="0">
                <a:solidFill>
                  <a:srgbClr val="0070C0"/>
                </a:solidFill>
              </a:rPr>
              <a:t> (</a:t>
            </a:r>
            <a:r>
              <a:rPr lang="nl-NL" sz="2800" dirty="0" err="1" smtClean="0">
                <a:solidFill>
                  <a:srgbClr val="0070C0"/>
                </a:solidFill>
              </a:rPr>
              <a:t>from</a:t>
            </a:r>
            <a:r>
              <a:rPr lang="nl-NL" sz="2800" dirty="0" smtClean="0">
                <a:solidFill>
                  <a:srgbClr val="0070C0"/>
                </a:solidFill>
              </a:rPr>
              <a:t> the model </a:t>
            </a:r>
            <a:r>
              <a:rPr lang="nl-NL" sz="2800" dirty="0" err="1" smtClean="0">
                <a:solidFill>
                  <a:srgbClr val="0070C0"/>
                </a:solidFill>
              </a:rPr>
              <a:t>analysis</a:t>
            </a:r>
            <a:r>
              <a:rPr lang="nl-NL" sz="2800" dirty="0" smtClean="0">
                <a:solidFill>
                  <a:srgbClr val="0070C0"/>
                </a:solidFill>
              </a:rPr>
              <a:t>)</a:t>
            </a:r>
          </a:p>
          <a:p>
            <a:endParaRPr lang="nl-NL" sz="2800" dirty="0" smtClean="0">
              <a:solidFill>
                <a:srgbClr val="0070C0"/>
              </a:solidFill>
            </a:endParaRPr>
          </a:p>
          <a:p>
            <a:r>
              <a:rPr lang="nl-NL" sz="2800" dirty="0" err="1" smtClean="0">
                <a:solidFill>
                  <a:srgbClr val="0070C0"/>
                </a:solidFill>
              </a:rPr>
              <a:t>Human</a:t>
            </a:r>
            <a:r>
              <a:rPr lang="nl-NL" sz="2800" dirty="0" smtClean="0">
                <a:solidFill>
                  <a:srgbClr val="0070C0"/>
                </a:solidFill>
              </a:rPr>
              <a:t> factors are relevant (</a:t>
            </a:r>
            <a:r>
              <a:rPr lang="nl-NL" sz="2800" dirty="0" err="1" smtClean="0">
                <a:solidFill>
                  <a:srgbClr val="0070C0"/>
                </a:solidFill>
              </a:rPr>
              <a:t>literature</a:t>
            </a:r>
            <a:r>
              <a:rPr lang="nl-NL" sz="2800" dirty="0" smtClean="0">
                <a:solidFill>
                  <a:srgbClr val="0070C0"/>
                </a:solidFill>
              </a:rPr>
              <a:t>, </a:t>
            </a:r>
            <a:r>
              <a:rPr lang="nl-NL" sz="2800" dirty="0" err="1" smtClean="0">
                <a:solidFill>
                  <a:srgbClr val="0070C0"/>
                </a:solidFill>
              </a:rPr>
              <a:t>pilot</a:t>
            </a:r>
            <a:r>
              <a:rPr lang="nl-NL" sz="2800" dirty="0" smtClean="0">
                <a:solidFill>
                  <a:srgbClr val="0070C0"/>
                </a:solidFill>
              </a:rPr>
              <a:t>)</a:t>
            </a:r>
          </a:p>
          <a:p>
            <a:endParaRPr lang="nl-NL" sz="2800" dirty="0" smtClean="0">
              <a:solidFill>
                <a:srgbClr val="0070C0"/>
              </a:solidFill>
            </a:endParaRPr>
          </a:p>
          <a:p>
            <a:r>
              <a:rPr lang="nl-NL" sz="2800" dirty="0" smtClean="0">
                <a:solidFill>
                  <a:srgbClr val="0070C0"/>
                </a:solidFill>
              </a:rPr>
              <a:t>Factors </a:t>
            </a:r>
            <a:r>
              <a:rPr lang="nl-NL" sz="2800" dirty="0" err="1" smtClean="0">
                <a:solidFill>
                  <a:srgbClr val="0070C0"/>
                </a:solidFill>
              </a:rPr>
              <a:t>specific</a:t>
            </a:r>
            <a:r>
              <a:rPr lang="nl-NL" sz="2800" dirty="0" smtClean="0">
                <a:solidFill>
                  <a:srgbClr val="0070C0"/>
                </a:solidFill>
              </a:rPr>
              <a:t> to </a:t>
            </a:r>
            <a:r>
              <a:rPr lang="nl-NL" sz="2800" dirty="0" err="1" smtClean="0">
                <a:solidFill>
                  <a:srgbClr val="0070C0"/>
                </a:solidFill>
              </a:rPr>
              <a:t>higher</a:t>
            </a:r>
            <a:r>
              <a:rPr lang="nl-NL" sz="2800" dirty="0" smtClean="0">
                <a:solidFill>
                  <a:srgbClr val="0070C0"/>
                </a:solidFill>
              </a:rPr>
              <a:t> </a:t>
            </a:r>
            <a:r>
              <a:rPr lang="nl-NL" sz="2800" dirty="0" err="1" smtClean="0">
                <a:solidFill>
                  <a:srgbClr val="0070C0"/>
                </a:solidFill>
              </a:rPr>
              <a:t>education</a:t>
            </a:r>
            <a:r>
              <a:rPr lang="nl-NL" sz="2800" dirty="0" smtClean="0">
                <a:solidFill>
                  <a:srgbClr val="0070C0"/>
                </a:solidFill>
              </a:rPr>
              <a:t> must </a:t>
            </a:r>
            <a:r>
              <a:rPr lang="nl-NL" sz="2800" dirty="0" err="1" smtClean="0">
                <a:solidFill>
                  <a:srgbClr val="0070C0"/>
                </a:solidFill>
              </a:rPr>
              <a:t>be</a:t>
            </a:r>
            <a:r>
              <a:rPr lang="nl-NL" sz="2800" dirty="0" smtClean="0">
                <a:solidFill>
                  <a:srgbClr val="0070C0"/>
                </a:solidFill>
              </a:rPr>
              <a:t> </a:t>
            </a:r>
            <a:r>
              <a:rPr lang="nl-NL" sz="2800" dirty="0" err="1" smtClean="0">
                <a:solidFill>
                  <a:srgbClr val="0070C0"/>
                </a:solidFill>
              </a:rPr>
              <a:t>considered</a:t>
            </a:r>
            <a:r>
              <a:rPr lang="nl-NL" sz="2800" dirty="0" smtClean="0">
                <a:solidFill>
                  <a:srgbClr val="0070C0"/>
                </a:solidFill>
              </a:rPr>
              <a:t> (</a:t>
            </a:r>
            <a:r>
              <a:rPr lang="nl-NL" sz="2800" dirty="0" err="1" smtClean="0">
                <a:solidFill>
                  <a:srgbClr val="0070C0"/>
                </a:solidFill>
              </a:rPr>
              <a:t>literature</a:t>
            </a:r>
            <a:r>
              <a:rPr lang="nl-NL" sz="2800" dirty="0" smtClean="0">
                <a:solidFill>
                  <a:srgbClr val="0070C0"/>
                </a:solidFill>
              </a:rPr>
              <a:t>, </a:t>
            </a:r>
            <a:r>
              <a:rPr lang="nl-NL" sz="2800" dirty="0" err="1" smtClean="0">
                <a:solidFill>
                  <a:srgbClr val="0070C0"/>
                </a:solidFill>
              </a:rPr>
              <a:t>pilot</a:t>
            </a:r>
            <a:r>
              <a:rPr lang="nl-NL" sz="2800" dirty="0" smtClean="0">
                <a:solidFill>
                  <a:srgbClr val="0070C0"/>
                </a:solidFill>
              </a:rPr>
              <a:t>)</a:t>
            </a:r>
            <a:endParaRPr lang="en-US" sz="2800" dirty="0">
              <a:solidFill>
                <a:srgbClr val="0070C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Diagram 2"/>
          <p:cNvGrpSpPr>
            <a:grpSpLocks noChangeAspect="1"/>
          </p:cNvGrpSpPr>
          <p:nvPr/>
        </p:nvGrpSpPr>
        <p:grpSpPr bwMode="auto">
          <a:xfrm>
            <a:off x="1270000" y="967493"/>
            <a:ext cx="6578600" cy="4980924"/>
            <a:chOff x="1195" y="919"/>
            <a:chExt cx="3262" cy="2793"/>
          </a:xfrm>
        </p:grpSpPr>
        <p:sp>
          <p:nvSpPr>
            <p:cNvPr id="9" name="_s15364"/>
            <p:cNvSpPr>
              <a:spLocks noChangeArrowheads="1" noTextEdit="1"/>
            </p:cNvSpPr>
            <p:nvPr/>
          </p:nvSpPr>
          <p:spPr bwMode="auto">
            <a:xfrm>
              <a:off x="2305" y="1250"/>
              <a:ext cx="1167" cy="1167"/>
            </a:xfrm>
            <a:prstGeom prst="ellipse">
              <a:avLst/>
            </a:prstGeom>
            <a:noFill/>
            <a:ln w="9525">
              <a:solidFill>
                <a:schemeClr val="accent2">
                  <a:lumMod val="50000"/>
                </a:schemeClr>
              </a:solidFill>
              <a:round/>
              <a:headEnd/>
              <a:tailEnd/>
            </a:ln>
          </p:spPr>
          <p:txBody>
            <a:bodyPr vert="horz" wrap="square" lIns="91440" tIns="45720" rIns="91440" bIns="45720" numCol="1" anchor="ctr" anchorCtr="0" compatLnSpc="1">
              <a:prstTxWarp prst="textNoShape">
                <a:avLst/>
              </a:prstTxWarp>
            </a:bodyPr>
            <a:lstStyle/>
            <a:p>
              <a:endParaRPr lang="en-CA"/>
            </a:p>
          </p:txBody>
        </p:sp>
        <p:sp>
          <p:nvSpPr>
            <p:cNvPr id="10" name="_s15365"/>
            <p:cNvSpPr>
              <a:spLocks noChangeArrowheads="1"/>
            </p:cNvSpPr>
            <p:nvPr/>
          </p:nvSpPr>
          <p:spPr bwMode="auto">
            <a:xfrm>
              <a:off x="2168" y="919"/>
              <a:ext cx="1352" cy="291"/>
            </a:xfrm>
            <a:prstGeom prst="rect">
              <a:avLst/>
            </a:prstGeom>
            <a:noFill/>
            <a:ln w="9525">
              <a:noFill/>
              <a:miter lim="800000"/>
              <a:headEnd/>
              <a:tailEnd/>
            </a:ln>
          </p:spPr>
          <p:txBody>
            <a:bodyPr vert="horz" wrap="none" lIns="62852" tIns="31425" rIns="62852" bIns="0" numCol="1" anchor="ctr" anchorCtr="0" compatLnSpc="1">
              <a:prstTxWarp prst="textNoShape">
                <a:avLst/>
              </a:prstTxWarp>
            </a:body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en-CA" sz="2400" b="1" i="0" u="none" strike="noStrike" cap="none" spc="210" normalizeH="0" dirty="0" smtClean="0">
                  <a:ln>
                    <a:noFill/>
                  </a:ln>
                  <a:solidFill>
                    <a:schemeClr val="tx1"/>
                  </a:solidFill>
                  <a:effectLst/>
                  <a:latin typeface="Arial" charset="0"/>
                  <a:cs typeface="Arial" charset="0"/>
                </a:rPr>
                <a:t>Customer involvement</a:t>
              </a:r>
            </a:p>
          </p:txBody>
        </p:sp>
        <p:sp>
          <p:nvSpPr>
            <p:cNvPr id="11" name="_s15366"/>
            <p:cNvSpPr>
              <a:spLocks noChangeArrowheads="1" noTextEdit="1"/>
            </p:cNvSpPr>
            <p:nvPr/>
          </p:nvSpPr>
          <p:spPr bwMode="auto">
            <a:xfrm>
              <a:off x="2749" y="1694"/>
              <a:ext cx="1167" cy="1167"/>
            </a:xfrm>
            <a:prstGeom prst="ellipse">
              <a:avLst/>
            </a:prstGeom>
            <a:noFill/>
            <a:ln w="9525">
              <a:solidFill>
                <a:schemeClr val="accent2">
                  <a:lumMod val="50000"/>
                </a:schemeClr>
              </a:solidFill>
              <a:round/>
              <a:headEnd/>
              <a:tailEnd/>
            </a:ln>
          </p:spPr>
          <p:txBody>
            <a:bodyPr vert="horz" wrap="square" lIns="91440" tIns="45720" rIns="91440" bIns="45720" numCol="1" anchor="ctr" anchorCtr="0" compatLnSpc="1">
              <a:prstTxWarp prst="textNoShape">
                <a:avLst/>
              </a:prstTxWarp>
            </a:bodyPr>
            <a:lstStyle/>
            <a:p>
              <a:endParaRPr lang="en-CA"/>
            </a:p>
          </p:txBody>
        </p:sp>
        <p:sp>
          <p:nvSpPr>
            <p:cNvPr id="12" name="_s15367"/>
            <p:cNvSpPr>
              <a:spLocks noChangeArrowheads="1"/>
            </p:cNvSpPr>
            <p:nvPr/>
          </p:nvSpPr>
          <p:spPr bwMode="auto">
            <a:xfrm>
              <a:off x="3826" y="1871"/>
              <a:ext cx="631" cy="1315"/>
            </a:xfrm>
            <a:prstGeom prst="rect">
              <a:avLst/>
            </a:prstGeom>
            <a:noFill/>
            <a:ln w="9525">
              <a:noFill/>
              <a:miter lim="800000"/>
              <a:headEnd/>
              <a:tailEnd/>
            </a:ln>
          </p:spPr>
          <p:txBody>
            <a:bodyPr vert="vert270" wrap="none" lIns="62852" tIns="31425" rIns="62852" bIns="31425" numCol="1" anchor="ctr" anchorCtr="0" compatLnSpc="1">
              <a:prstTxWarp prst="textNoShape">
                <a:avLst/>
              </a:prstTxWarp>
            </a:body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en-CA" sz="2400" b="1" i="0" u="none" strike="noStrike" cap="none" spc="200" normalizeH="0" dirty="0" smtClean="0">
                  <a:ln>
                    <a:noFill/>
                  </a:ln>
                  <a:solidFill>
                    <a:schemeClr val="tx1"/>
                  </a:solidFill>
                  <a:effectLst/>
                  <a:latin typeface="Arial" charset="0"/>
                  <a:cs typeface="Arial" charset="0"/>
                </a:rPr>
                <a:t>Defined processes</a:t>
              </a:r>
            </a:p>
          </p:txBody>
        </p:sp>
        <p:sp>
          <p:nvSpPr>
            <p:cNvPr id="13" name="_s15368"/>
            <p:cNvSpPr>
              <a:spLocks noChangeArrowheads="1" noTextEdit="1"/>
            </p:cNvSpPr>
            <p:nvPr/>
          </p:nvSpPr>
          <p:spPr bwMode="auto">
            <a:xfrm>
              <a:off x="2305" y="2138"/>
              <a:ext cx="1167" cy="1167"/>
            </a:xfrm>
            <a:prstGeom prst="ellipse">
              <a:avLst/>
            </a:prstGeom>
            <a:noFill/>
            <a:ln w="9525">
              <a:solidFill>
                <a:schemeClr val="accent2">
                  <a:lumMod val="50000"/>
                </a:schemeClr>
              </a:solidFill>
              <a:round/>
              <a:headEnd/>
              <a:tailEnd/>
            </a:ln>
          </p:spPr>
          <p:txBody>
            <a:bodyPr vert="horz" wrap="square" lIns="91440" tIns="45720" rIns="91440" bIns="45720" numCol="1" anchor="ctr" anchorCtr="0" compatLnSpc="1">
              <a:prstTxWarp prst="textNoShape">
                <a:avLst/>
              </a:prstTxWarp>
            </a:bodyPr>
            <a:lstStyle/>
            <a:p>
              <a:endParaRPr lang="en-CA"/>
            </a:p>
          </p:txBody>
        </p:sp>
        <p:sp>
          <p:nvSpPr>
            <p:cNvPr id="14" name="_s15369"/>
            <p:cNvSpPr>
              <a:spLocks noChangeArrowheads="1"/>
            </p:cNvSpPr>
            <p:nvPr/>
          </p:nvSpPr>
          <p:spPr bwMode="auto">
            <a:xfrm>
              <a:off x="2411" y="3421"/>
              <a:ext cx="1094" cy="291"/>
            </a:xfrm>
            <a:prstGeom prst="rect">
              <a:avLst/>
            </a:prstGeom>
            <a:noFill/>
            <a:ln w="9525">
              <a:noFill/>
              <a:miter lim="800000"/>
              <a:headEnd/>
              <a:tailEnd/>
            </a:ln>
          </p:spPr>
          <p:txBody>
            <a:bodyPr vert="horz" wrap="none" lIns="0" tIns="0" rIns="0" bIns="0" numCol="1" anchor="t" anchorCtr="0" compatLnSpc="1">
              <a:prstTxWarp prst="textNoShape">
                <a:avLst/>
              </a:prstTxWarp>
            </a:body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en-US" sz="2400" b="1" i="0" u="none" strike="noStrike" cap="none" spc="300" normalizeH="0" dirty="0" smtClean="0">
                  <a:ln>
                    <a:noFill/>
                  </a:ln>
                  <a:solidFill>
                    <a:schemeClr val="tx1"/>
                  </a:solidFill>
                  <a:effectLst/>
                  <a:latin typeface="Arial" charset="0"/>
                  <a:cs typeface="Arial" charset="0"/>
                </a:rPr>
                <a:t>Dynamic non-events</a:t>
              </a:r>
            </a:p>
          </p:txBody>
        </p:sp>
        <p:sp>
          <p:nvSpPr>
            <p:cNvPr id="15" name="_s15370"/>
            <p:cNvSpPr>
              <a:spLocks noChangeArrowheads="1" noTextEdit="1"/>
            </p:cNvSpPr>
            <p:nvPr/>
          </p:nvSpPr>
          <p:spPr bwMode="auto">
            <a:xfrm>
              <a:off x="1861" y="1694"/>
              <a:ext cx="1167" cy="1167"/>
            </a:xfrm>
            <a:prstGeom prst="ellipse">
              <a:avLst/>
            </a:prstGeom>
            <a:noFill/>
            <a:ln w="9525">
              <a:solidFill>
                <a:schemeClr val="accent2">
                  <a:lumMod val="50000"/>
                </a:schemeClr>
              </a:solidFill>
              <a:round/>
              <a:headEnd/>
              <a:tailEnd/>
            </a:ln>
          </p:spPr>
          <p:txBody>
            <a:bodyPr vert="horz" wrap="square" lIns="91440" tIns="45720" rIns="91440" bIns="45720" numCol="1" anchor="ctr" anchorCtr="0" compatLnSpc="1">
              <a:prstTxWarp prst="textNoShape">
                <a:avLst/>
              </a:prstTxWarp>
            </a:bodyPr>
            <a:lstStyle/>
            <a:p>
              <a:endParaRPr lang="en-CA"/>
            </a:p>
          </p:txBody>
        </p:sp>
        <p:sp>
          <p:nvSpPr>
            <p:cNvPr id="16" name="_s15371"/>
            <p:cNvSpPr>
              <a:spLocks noChangeArrowheads="1"/>
            </p:cNvSpPr>
            <p:nvPr/>
          </p:nvSpPr>
          <p:spPr bwMode="auto">
            <a:xfrm>
              <a:off x="1195" y="1962"/>
              <a:ext cx="680" cy="1315"/>
            </a:xfrm>
            <a:prstGeom prst="rect">
              <a:avLst/>
            </a:prstGeom>
            <a:noFill/>
            <a:ln w="9525">
              <a:noFill/>
              <a:miter lim="800000"/>
              <a:headEnd/>
              <a:tailEnd/>
            </a:ln>
          </p:spPr>
          <p:txBody>
            <a:bodyPr vert="vert" wrap="none" lIns="62852" tIns="31425" rIns="62852" bIns="31425" numCol="1" anchor="ctr" anchorCtr="0" compatLnSpc="1">
              <a:prstTxWarp prst="textNoShape">
                <a:avLst/>
              </a:prstTxWarp>
            </a:bodyPr>
            <a:lstStyle/>
            <a:p>
              <a:pPr marL="0" marR="0" lvl="0" indent="0" algn="r" defTabSz="938213" rtl="0" eaLnBrk="1" fontAlgn="base" latinLnBrk="0" hangingPunct="1">
                <a:lnSpc>
                  <a:spcPct val="100000"/>
                </a:lnSpc>
                <a:spcBef>
                  <a:spcPct val="0"/>
                </a:spcBef>
                <a:spcAft>
                  <a:spcPct val="0"/>
                </a:spcAft>
                <a:buClrTx/>
                <a:buSzTx/>
                <a:buFontTx/>
                <a:buNone/>
                <a:tabLst/>
              </a:pPr>
              <a:r>
                <a:rPr kumimoji="0" lang="en-CA" sz="2400" b="1" i="0" strike="noStrike" cap="none" spc="300" normalizeH="0" dirty="0" smtClean="0">
                  <a:ln>
                    <a:noFill/>
                  </a:ln>
                  <a:solidFill>
                    <a:schemeClr val="tx1"/>
                  </a:solidFill>
                  <a:effectLst/>
                  <a:latin typeface="Arial" charset="0"/>
                  <a:cs typeface="Arial" charset="0"/>
                </a:rPr>
                <a:t>Adaptable variants</a:t>
              </a:r>
            </a:p>
          </p:txBody>
        </p:sp>
        <p:sp>
          <p:nvSpPr>
            <p:cNvPr id="17" name="Text Box 12"/>
            <p:cNvSpPr txBox="1">
              <a:spLocks noChangeArrowheads="1"/>
            </p:cNvSpPr>
            <p:nvPr/>
          </p:nvSpPr>
          <p:spPr bwMode="auto">
            <a:xfrm>
              <a:off x="2281" y="1955"/>
              <a:ext cx="1280" cy="874"/>
            </a:xfrm>
            <a:prstGeom prst="rect">
              <a:avLst/>
            </a:prstGeom>
            <a:noFill/>
            <a:ln w="9525">
              <a:noFill/>
              <a:miter lim="800000"/>
              <a:headEnd/>
              <a:tailEnd/>
            </a:ln>
            <a:effectLst/>
          </p:spPr>
          <p:txBody>
            <a:bodyPr vert="horz" wrap="square" lIns="93808" tIns="46904" rIns="93808" bIns="46904" numCol="1" anchor="t" anchorCtr="0" compatLnSpc="1">
              <a:prstTxWarp prst="textNoShape">
                <a:avLst/>
              </a:prstTxWarp>
              <a:spAutoFit/>
            </a:bodyPr>
            <a:lstStyle/>
            <a:p>
              <a:pPr marL="0" marR="0" lvl="0" indent="0" algn="ctr" defTabSz="938213" rtl="0" eaLnBrk="1" fontAlgn="base" latinLnBrk="0" hangingPunct="1">
                <a:lnSpc>
                  <a:spcPct val="100000"/>
                </a:lnSpc>
                <a:spcBef>
                  <a:spcPct val="50000"/>
                </a:spcBef>
                <a:spcAft>
                  <a:spcPct val="0"/>
                </a:spcAft>
                <a:buClrTx/>
                <a:buSzTx/>
                <a:buFontTx/>
                <a:buNone/>
                <a:tabLst/>
              </a:pPr>
              <a:r>
                <a:rPr kumimoji="0" lang="en-CA" sz="2800" b="1" i="0" u="none" strike="noStrike" cap="none" normalizeH="0" baseline="0" dirty="0" smtClean="0">
                  <a:ln>
                    <a:noFill/>
                  </a:ln>
                  <a:solidFill>
                    <a:srgbClr val="CC3300"/>
                  </a:solidFill>
                  <a:effectLst/>
                  <a:latin typeface="Arial" charset="0"/>
                  <a:cs typeface="Arial" charset="0"/>
                </a:rPr>
                <a:t>eLearning PM capability</a:t>
              </a:r>
              <a:endParaRPr kumimoji="0" lang="en-CA" sz="1800" b="1" i="0" u="none" strike="noStrike" cap="none" normalizeH="0" baseline="0" dirty="0" smtClean="0">
                <a:ln>
                  <a:noFill/>
                </a:ln>
                <a:solidFill>
                  <a:srgbClr val="CC3300"/>
                </a:solidFill>
                <a:effectLst/>
                <a:latin typeface="Arial" charset="0"/>
                <a:cs typeface="Arial"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lstStyle/>
          <a:p>
            <a:r>
              <a:rPr lang="en-US" sz="2800" dirty="0" smtClean="0">
                <a:solidFill>
                  <a:srgbClr val="0070C0"/>
                </a:solidFill>
              </a:rPr>
              <a:t>Customer involvement: students, faculty, ‘someone who benefits’ </a:t>
            </a:r>
            <a:r>
              <a:rPr lang="en-US" sz="1800" dirty="0" smtClean="0">
                <a:solidFill>
                  <a:srgbClr val="0070C0"/>
                </a:solidFill>
              </a:rPr>
              <a:t>(Jones, 2004)</a:t>
            </a:r>
            <a:endParaRPr lang="en-US" sz="2800" dirty="0" smtClean="0">
              <a:solidFill>
                <a:srgbClr val="0070C0"/>
              </a:solidFill>
            </a:endParaRPr>
          </a:p>
          <a:p>
            <a:r>
              <a:rPr lang="en-US" sz="2800" dirty="0" smtClean="0">
                <a:solidFill>
                  <a:srgbClr val="0070C0"/>
                </a:solidFill>
              </a:rPr>
              <a:t>Defined </a:t>
            </a:r>
            <a:r>
              <a:rPr lang="en-US" sz="2800" dirty="0" smtClean="0">
                <a:solidFill>
                  <a:srgbClr val="0070C0"/>
                </a:solidFill>
              </a:rPr>
              <a:t>processes: ADDIE model </a:t>
            </a:r>
            <a:r>
              <a:rPr lang="en-US" sz="1800" dirty="0" smtClean="0">
                <a:solidFill>
                  <a:srgbClr val="0070C0"/>
                </a:solidFill>
              </a:rPr>
              <a:t>(Moore &amp; </a:t>
            </a:r>
            <a:r>
              <a:rPr lang="en-US" sz="1800" dirty="0" err="1" smtClean="0">
                <a:solidFill>
                  <a:srgbClr val="0070C0"/>
                </a:solidFill>
              </a:rPr>
              <a:t>Kearsley</a:t>
            </a:r>
            <a:r>
              <a:rPr lang="en-US" sz="1800" dirty="0" smtClean="0">
                <a:solidFill>
                  <a:srgbClr val="0070C0"/>
                </a:solidFill>
              </a:rPr>
              <a:t>, 1996)</a:t>
            </a:r>
            <a:endParaRPr lang="en-US" sz="2800" dirty="0" smtClean="0">
              <a:solidFill>
                <a:srgbClr val="0070C0"/>
              </a:solidFill>
            </a:endParaRPr>
          </a:p>
          <a:p>
            <a:r>
              <a:rPr lang="en-US" sz="2800" dirty="0" smtClean="0">
                <a:solidFill>
                  <a:srgbClr val="0070C0"/>
                </a:solidFill>
              </a:rPr>
              <a:t>Dynamic </a:t>
            </a:r>
            <a:r>
              <a:rPr lang="en-US" sz="2800" dirty="0" smtClean="0">
                <a:solidFill>
                  <a:srgbClr val="0070C0"/>
                </a:solidFill>
              </a:rPr>
              <a:t>non-events: human factors </a:t>
            </a:r>
            <a:r>
              <a:rPr lang="en-US" sz="1800" dirty="0" smtClean="0">
                <a:solidFill>
                  <a:srgbClr val="0070C0"/>
                </a:solidFill>
              </a:rPr>
              <a:t>(</a:t>
            </a:r>
            <a:r>
              <a:rPr lang="en-US" sz="1800" dirty="0" err="1" smtClean="0">
                <a:solidFill>
                  <a:srgbClr val="0070C0"/>
                </a:solidFill>
              </a:rPr>
              <a:t>Weick</a:t>
            </a:r>
            <a:r>
              <a:rPr lang="en-US" sz="1800" dirty="0" smtClean="0">
                <a:solidFill>
                  <a:srgbClr val="0070C0"/>
                </a:solidFill>
              </a:rPr>
              <a:t> &amp; Sutcliffe, 2001)</a:t>
            </a:r>
            <a:endParaRPr lang="en-US" sz="2800" dirty="0" smtClean="0">
              <a:solidFill>
                <a:srgbClr val="0070C0"/>
              </a:solidFill>
            </a:endParaRPr>
          </a:p>
          <a:p>
            <a:r>
              <a:rPr lang="en-US" sz="2800" dirty="0" smtClean="0">
                <a:solidFill>
                  <a:srgbClr val="0070C0"/>
                </a:solidFill>
              </a:rPr>
              <a:t>Adaptable </a:t>
            </a:r>
            <a:r>
              <a:rPr lang="en-US" sz="2800" dirty="0" smtClean="0">
                <a:solidFill>
                  <a:srgbClr val="0070C0"/>
                </a:solidFill>
              </a:rPr>
              <a:t>variants: a common, changeable element (e.g. leadership)</a:t>
            </a:r>
          </a:p>
          <a:p>
            <a:endParaRPr lang="en-US" dirty="0" smtClean="0"/>
          </a:p>
          <a:p>
            <a:endParaRPr lang="en-US" dirty="0" smtClean="0"/>
          </a:p>
          <a:p>
            <a:endParaRPr lang="en-US" dirty="0" smtClean="0"/>
          </a:p>
          <a:p>
            <a:r>
              <a:rPr lang="en-US" sz="1000" dirty="0" smtClean="0"/>
              <a:t>Jones, D. 2004, ‘The </a:t>
            </a:r>
            <a:r>
              <a:rPr lang="en-US" sz="1000" dirty="0" err="1" smtClean="0"/>
              <a:t>conceptualisation</a:t>
            </a:r>
            <a:r>
              <a:rPr lang="en-US" sz="1000" dirty="0" smtClean="0"/>
              <a:t> of e-Learning: lessons and implications,’ </a:t>
            </a:r>
            <a:r>
              <a:rPr lang="en-US" sz="1000" i="1" dirty="0" smtClean="0"/>
              <a:t>Studies in Learning, Evaluation Innovation and Development</a:t>
            </a:r>
            <a:r>
              <a:rPr lang="en-US" sz="1000" dirty="0" smtClean="0"/>
              <a:t>, Vol. 1, no. 1, pp. 47.55.</a:t>
            </a:r>
          </a:p>
          <a:p>
            <a:r>
              <a:rPr lang="en-US" sz="1000" dirty="0" smtClean="0"/>
              <a:t>Moore, M.G. &amp; </a:t>
            </a:r>
            <a:r>
              <a:rPr lang="en-US" sz="1000" dirty="0" err="1" smtClean="0"/>
              <a:t>Kearsley</a:t>
            </a:r>
            <a:r>
              <a:rPr lang="en-US" sz="1000" dirty="0" smtClean="0"/>
              <a:t>, G. </a:t>
            </a:r>
            <a:r>
              <a:rPr lang="en-US" sz="1000" i="1" dirty="0" smtClean="0"/>
              <a:t>Distance Education: A Systems View</a:t>
            </a:r>
            <a:r>
              <a:rPr lang="en-US" sz="1000" dirty="0" smtClean="0"/>
              <a:t>, Wadsworth Publishing Company, Belmont, CA.</a:t>
            </a:r>
          </a:p>
          <a:p>
            <a:r>
              <a:rPr lang="en-US" sz="1000" dirty="0" err="1" smtClean="0"/>
              <a:t>Weick</a:t>
            </a:r>
            <a:r>
              <a:rPr lang="en-US" sz="1000" dirty="0" smtClean="0"/>
              <a:t>, K.A. &amp; Sutcliffe, K.M. 2001, </a:t>
            </a:r>
            <a:r>
              <a:rPr lang="en-US" sz="1000" i="1" dirty="0" smtClean="0"/>
              <a:t>Managing the Unexpected: Assuring High Performance in an Age of Complexity</a:t>
            </a:r>
            <a:r>
              <a:rPr lang="en-US" sz="1000" dirty="0" smtClean="0"/>
              <a:t>, </a:t>
            </a:r>
            <a:r>
              <a:rPr lang="en-US" sz="1000" dirty="0" err="1" smtClean="0"/>
              <a:t>Jossey</a:t>
            </a:r>
            <a:r>
              <a:rPr lang="en-US" sz="1000" dirty="0" smtClean="0"/>
              <a:t>-Bass, San Francisco, CA.</a:t>
            </a:r>
          </a:p>
          <a:p>
            <a:pPr>
              <a:buNone/>
            </a:pP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sz="quarter"/>
          </p:nvPr>
        </p:nvSpPr>
        <p:spPr>
          <a:xfrm>
            <a:off x="379413" y="2364994"/>
            <a:ext cx="7787125" cy="1258888"/>
          </a:xfrm>
        </p:spPr>
        <p:txBody>
          <a:bodyPr/>
          <a:lstStyle/>
          <a:p>
            <a:r>
              <a:rPr lang="en-US" dirty="0" smtClean="0"/>
              <a:t>Step #3: Case study to confirm, reveal non-process factors</a:t>
            </a:r>
            <a:endParaRPr lang="en-US" dirty="0"/>
          </a:p>
        </p:txBody>
      </p:sp>
      <p:sp>
        <p:nvSpPr>
          <p:cNvPr id="5" name="Subtitle 4"/>
          <p:cNvSpPr>
            <a:spLocks noGrp="1"/>
          </p:cNvSpPr>
          <p:nvPr>
            <p:ph type="subTitle" sz="quarter" idx="1"/>
          </p:nvPr>
        </p:nvSpPr>
        <p:spPr/>
        <p:txBody>
          <a:bodyPr/>
          <a:lstStyle/>
          <a:p>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13" y="737529"/>
            <a:ext cx="6873875" cy="686157"/>
          </a:xfrm>
        </p:spPr>
        <p:txBody>
          <a:bodyPr/>
          <a:lstStyle/>
          <a:p>
            <a:r>
              <a:rPr lang="nl-NL" dirty="0" smtClean="0"/>
              <a:t>Step 3: Case study</a:t>
            </a:r>
            <a:endParaRPr lang="nl-NL" dirty="0"/>
          </a:p>
        </p:txBody>
      </p:sp>
      <p:sp>
        <p:nvSpPr>
          <p:cNvPr id="3" name="Content Placeholder 2"/>
          <p:cNvSpPr>
            <a:spLocks noGrp="1"/>
          </p:cNvSpPr>
          <p:nvPr>
            <p:ph idx="1"/>
          </p:nvPr>
        </p:nvSpPr>
        <p:spPr>
          <a:xfrm>
            <a:off x="697874" y="1909790"/>
            <a:ext cx="8001000" cy="2887717"/>
          </a:xfrm>
        </p:spPr>
        <p:txBody>
          <a:bodyPr/>
          <a:lstStyle/>
          <a:p>
            <a:pPr>
              <a:spcAft>
                <a:spcPts val="1200"/>
              </a:spcAft>
            </a:pPr>
            <a:r>
              <a:rPr lang="nl-NL" sz="2800" dirty="0" smtClean="0">
                <a:solidFill>
                  <a:srgbClr val="0070C0"/>
                </a:solidFill>
              </a:rPr>
              <a:t>3 universities: </a:t>
            </a:r>
          </a:p>
          <a:p>
            <a:pPr lvl="1">
              <a:spcAft>
                <a:spcPts val="1200"/>
              </a:spcAft>
            </a:pPr>
            <a:r>
              <a:rPr lang="nl-NL" sz="2800" dirty="0" smtClean="0">
                <a:solidFill>
                  <a:srgbClr val="0070C0"/>
                </a:solidFill>
              </a:rPr>
              <a:t>Mid-large, urban, same city</a:t>
            </a:r>
          </a:p>
          <a:p>
            <a:pPr lvl="1">
              <a:spcAft>
                <a:spcPts val="1200"/>
              </a:spcAft>
            </a:pPr>
            <a:r>
              <a:rPr lang="nl-NL" sz="2800" dirty="0" smtClean="0">
                <a:solidFill>
                  <a:srgbClr val="0070C0"/>
                </a:solidFill>
              </a:rPr>
              <a:t>Teaching &amp; learning development units</a:t>
            </a:r>
          </a:p>
          <a:p>
            <a:pPr>
              <a:spcAft>
                <a:spcPts val="1200"/>
              </a:spcAft>
            </a:pPr>
            <a:r>
              <a:rPr lang="nl-NL" sz="2800" dirty="0" smtClean="0">
                <a:solidFill>
                  <a:srgbClr val="0070C0"/>
                </a:solidFill>
              </a:rPr>
              <a:t>e-Learning project team and associated collateral</a:t>
            </a:r>
          </a:p>
          <a:p>
            <a:pPr lvl="1">
              <a:spcAft>
                <a:spcPts val="1200"/>
              </a:spcAft>
            </a:pPr>
            <a:r>
              <a:rPr lang="nl-NL" sz="2800" dirty="0" smtClean="0">
                <a:solidFill>
                  <a:srgbClr val="0070C0"/>
                </a:solidFill>
              </a:rPr>
              <a:t>Dean / Director, department head, instructional designer, educational technologist, subject-matter expert</a:t>
            </a:r>
            <a:endParaRPr lang="nl-NL" sz="2000" dirty="0">
              <a:solidFill>
                <a:srgbClr val="0070C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7159" y="1858298"/>
            <a:ext cx="8194876" cy="1763610"/>
          </a:xfrm>
        </p:spPr>
        <p:txBody>
          <a:bodyPr/>
          <a:lstStyle/>
          <a:p>
            <a:pPr algn="ctr"/>
            <a:r>
              <a:rPr lang="nl-NL" dirty="0" smtClean="0"/>
              <a:t>What did I find?</a:t>
            </a:r>
            <a:br>
              <a:rPr lang="nl-NL" dirty="0" smtClean="0"/>
            </a:br>
            <a:r>
              <a:rPr lang="nl-NL" dirty="0" smtClean="0"/>
              <a:t/>
            </a:r>
            <a:br>
              <a:rPr lang="nl-NL" dirty="0" smtClean="0"/>
            </a:br>
            <a:r>
              <a:rPr lang="nl-NL" dirty="0" smtClean="0"/>
              <a:t>Myriad non-process factors </a:t>
            </a:r>
            <a:r>
              <a:rPr lang="nl-NL" dirty="0" err="1" smtClean="0"/>
              <a:t>used</a:t>
            </a:r>
            <a:r>
              <a:rPr lang="nl-NL" dirty="0" smtClean="0"/>
              <a:t> to manage </a:t>
            </a:r>
            <a:r>
              <a:rPr lang="nl-NL" dirty="0" err="1" smtClean="0"/>
              <a:t>e-Learning</a:t>
            </a:r>
            <a:r>
              <a:rPr lang="nl-NL" dirty="0" smtClean="0"/>
              <a:t> </a:t>
            </a:r>
            <a:r>
              <a:rPr lang="nl-NL" dirty="0" err="1" smtClean="0"/>
              <a:t>projects</a:t>
            </a:r>
            <a:r>
              <a:rPr lang="nl-NL" dirty="0" smtClean="0"/>
              <a:t> </a:t>
            </a:r>
            <a:r>
              <a:rPr lang="nl-NL" u="sng" dirty="0" err="1" smtClean="0"/>
              <a:t>reliably</a:t>
            </a:r>
            <a:r>
              <a:rPr lang="nl-NL" dirty="0" smtClean="0"/>
              <a:t/>
            </a:r>
            <a:br>
              <a:rPr lang="nl-NL" dirty="0" smtClean="0"/>
            </a:br>
            <a:r>
              <a:rPr lang="nl-NL" dirty="0" err="1" smtClean="0"/>
              <a:t>that</a:t>
            </a:r>
            <a:r>
              <a:rPr lang="nl-NL" dirty="0" smtClean="0"/>
              <a:t> </a:t>
            </a:r>
            <a:r>
              <a:rPr lang="nl-NL" dirty="0" err="1" smtClean="0"/>
              <a:t>would</a:t>
            </a:r>
            <a:r>
              <a:rPr lang="nl-NL" dirty="0" smtClean="0"/>
              <a:t> </a:t>
            </a:r>
            <a:r>
              <a:rPr lang="nl-NL" dirty="0" err="1" smtClean="0"/>
              <a:t>be</a:t>
            </a:r>
            <a:r>
              <a:rPr lang="nl-NL" dirty="0" smtClean="0"/>
              <a:t> </a:t>
            </a:r>
            <a:r>
              <a:rPr lang="nl-NL" dirty="0" err="1" smtClean="0"/>
              <a:t>considered</a:t>
            </a:r>
            <a:r>
              <a:rPr lang="nl-NL" dirty="0" smtClean="0"/>
              <a:t> ‘</a:t>
            </a:r>
            <a:r>
              <a:rPr lang="nl-NL" dirty="0" err="1" smtClean="0"/>
              <a:t>immature</a:t>
            </a:r>
            <a:r>
              <a:rPr lang="nl-NL" dirty="0" smtClean="0"/>
              <a:t>’ in project management </a:t>
            </a:r>
            <a:br>
              <a:rPr lang="nl-NL" dirty="0" smtClean="0"/>
            </a:br>
            <a:endParaRPr lang="nl-N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sz="quarter"/>
          </p:nvPr>
        </p:nvSpPr>
        <p:spPr>
          <a:xfrm>
            <a:off x="379413" y="2364994"/>
            <a:ext cx="7387200" cy="1258888"/>
          </a:xfrm>
        </p:spPr>
        <p:txBody>
          <a:bodyPr/>
          <a:lstStyle/>
          <a:p>
            <a:r>
              <a:rPr lang="en-US" dirty="0" smtClean="0"/>
              <a:t>What are those factors…</a:t>
            </a:r>
            <a:br>
              <a:rPr lang="en-US" dirty="0" smtClean="0"/>
            </a:br>
            <a:r>
              <a:rPr lang="en-US" dirty="0" smtClean="0"/>
              <a:t>and how are they used in the management of e-Learning projects?</a:t>
            </a:r>
            <a:endParaRPr lang="en-US" dirty="0"/>
          </a:p>
        </p:txBody>
      </p:sp>
      <p:sp>
        <p:nvSpPr>
          <p:cNvPr id="5" name="Subtitle 4"/>
          <p:cNvSpPr>
            <a:spLocks noGrp="1"/>
          </p:cNvSpPr>
          <p:nvPr>
            <p:ph type="subTitle" sz="quarter"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sz="quarter"/>
          </p:nvPr>
        </p:nvSpPr>
        <p:spPr/>
        <p:txBody>
          <a:bodyPr/>
          <a:lstStyle/>
          <a:p>
            <a:r>
              <a:rPr lang="nl-NL" dirty="0" smtClean="0"/>
              <a:t>Explore uniqueness of </a:t>
            </a:r>
            <a:br>
              <a:rPr lang="nl-NL" dirty="0" smtClean="0"/>
            </a:br>
            <a:r>
              <a:rPr lang="nl-NL" dirty="0" smtClean="0"/>
              <a:t>e-Learning project management</a:t>
            </a:r>
            <a:endParaRPr lang="nl-NL" dirty="0"/>
          </a:p>
        </p:txBody>
      </p:sp>
      <p:sp>
        <p:nvSpPr>
          <p:cNvPr id="5" name="Text Placeholder 4"/>
          <p:cNvSpPr>
            <a:spLocks noGrp="1"/>
          </p:cNvSpPr>
          <p:nvPr>
            <p:ph type="subTitle" sz="quarter" idx="1"/>
          </p:nvPr>
        </p:nvSpPr>
        <p:spPr/>
        <p:txBody>
          <a:bodyPr/>
          <a:lstStyle/>
          <a:p>
            <a:r>
              <a:rPr lang="nl-NL" dirty="0" smtClean="0"/>
              <a:t>(my research rationale)</a:t>
            </a:r>
            <a:endParaRPr lang="nl-NL"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a:t>
            </a:r>
            <a:r>
              <a:rPr lang="nl-NL" u="sng" dirty="0" smtClean="0"/>
              <a:t>Customer’ involvement</a:t>
            </a:r>
            <a:endParaRPr lang="nl-NL" u="sng" dirty="0"/>
          </a:p>
        </p:txBody>
      </p:sp>
      <p:sp>
        <p:nvSpPr>
          <p:cNvPr id="3" name="Content Placeholder 2"/>
          <p:cNvSpPr>
            <a:spLocks noGrp="1"/>
          </p:cNvSpPr>
          <p:nvPr>
            <p:ph idx="1"/>
          </p:nvPr>
        </p:nvSpPr>
        <p:spPr>
          <a:xfrm>
            <a:off x="762000" y="1636713"/>
            <a:ext cx="7583424" cy="4519231"/>
          </a:xfrm>
        </p:spPr>
        <p:txBody>
          <a:bodyPr/>
          <a:lstStyle/>
          <a:p>
            <a:pPr algn="ctr">
              <a:spcAft>
                <a:spcPts val="1200"/>
              </a:spcAft>
              <a:buNone/>
            </a:pPr>
            <a:r>
              <a:rPr lang="en-CA" sz="3600" b="1" dirty="0" smtClean="0">
                <a:solidFill>
                  <a:srgbClr val="0070C0"/>
                </a:solidFill>
              </a:rPr>
              <a:t>Agendas</a:t>
            </a:r>
          </a:p>
          <a:p>
            <a:pPr algn="ctr">
              <a:spcAft>
                <a:spcPts val="1200"/>
              </a:spcAft>
              <a:buNone/>
            </a:pPr>
            <a:r>
              <a:rPr lang="en-CA" sz="3600" b="1" dirty="0" smtClean="0">
                <a:solidFill>
                  <a:srgbClr val="0070C0"/>
                </a:solidFill>
              </a:rPr>
              <a:t>Experience</a:t>
            </a:r>
          </a:p>
          <a:p>
            <a:pPr algn="ctr">
              <a:spcAft>
                <a:spcPts val="1200"/>
              </a:spcAft>
              <a:buNone/>
            </a:pPr>
            <a:r>
              <a:rPr lang="en-CA" sz="3600" b="1" dirty="0" smtClean="0">
                <a:solidFill>
                  <a:srgbClr val="0070C0"/>
                </a:solidFill>
              </a:rPr>
              <a:t>Knowledge</a:t>
            </a:r>
          </a:p>
          <a:p>
            <a:pPr algn="ctr">
              <a:spcAft>
                <a:spcPts val="1200"/>
              </a:spcAft>
              <a:buNone/>
            </a:pPr>
            <a:r>
              <a:rPr lang="en-CA" sz="3600" b="1" dirty="0" smtClean="0">
                <a:solidFill>
                  <a:srgbClr val="0070C0"/>
                </a:solidFill>
              </a:rPr>
              <a:t>Perspectives</a:t>
            </a:r>
          </a:p>
          <a:p>
            <a:pPr algn="ctr">
              <a:spcAft>
                <a:spcPts val="1200"/>
              </a:spcAft>
              <a:buNone/>
            </a:pPr>
            <a:r>
              <a:rPr lang="en-CA" sz="3600" b="1" dirty="0" smtClean="0">
                <a:solidFill>
                  <a:srgbClr val="0070C0"/>
                </a:solidFill>
              </a:rPr>
              <a:t>Reactions</a:t>
            </a:r>
          </a:p>
          <a:p>
            <a:pPr algn="ctr">
              <a:spcAft>
                <a:spcPts val="1200"/>
              </a:spcAft>
              <a:buNone/>
            </a:pPr>
            <a:r>
              <a:rPr lang="en-CA" sz="3600" b="1" dirty="0" smtClean="0">
                <a:solidFill>
                  <a:srgbClr val="0070C0"/>
                </a:solidFill>
              </a:rPr>
              <a:t>Skills</a:t>
            </a:r>
          </a:p>
          <a:p>
            <a:endParaRPr lang="nl-NL"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u="sng" dirty="0" smtClean="0"/>
              <a:t>Adaptable variants</a:t>
            </a:r>
            <a:endParaRPr lang="nl-NL" u="sng" dirty="0"/>
          </a:p>
        </p:txBody>
      </p:sp>
      <p:sp>
        <p:nvSpPr>
          <p:cNvPr id="3" name="Content Placeholder 2"/>
          <p:cNvSpPr>
            <a:spLocks noGrp="1"/>
          </p:cNvSpPr>
          <p:nvPr>
            <p:ph idx="1"/>
          </p:nvPr>
        </p:nvSpPr>
        <p:spPr>
          <a:xfrm>
            <a:off x="379413" y="1662113"/>
            <a:ext cx="8270811" cy="2528887"/>
          </a:xfrm>
        </p:spPr>
        <p:txBody>
          <a:bodyPr/>
          <a:lstStyle/>
          <a:p>
            <a:pPr algn="ctr" defTabSz="914382">
              <a:spcAft>
                <a:spcPts val="1200"/>
              </a:spcAft>
              <a:buNone/>
            </a:pPr>
            <a:r>
              <a:rPr lang="en-CA" sz="3200" b="1" dirty="0" smtClean="0">
                <a:solidFill>
                  <a:srgbClr val="0070C0"/>
                </a:solidFill>
              </a:rPr>
              <a:t>Academic freedom: values</a:t>
            </a:r>
          </a:p>
          <a:p>
            <a:pPr algn="ctr" defTabSz="914382">
              <a:spcAft>
                <a:spcPts val="1200"/>
              </a:spcAft>
              <a:buNone/>
            </a:pPr>
            <a:r>
              <a:rPr lang="en-US" sz="3200" b="1" dirty="0" smtClean="0">
                <a:solidFill>
                  <a:srgbClr val="0070C0"/>
                </a:solidFill>
              </a:rPr>
              <a:t>Culture</a:t>
            </a:r>
          </a:p>
          <a:p>
            <a:pPr algn="ctr" defTabSz="914382">
              <a:spcAft>
                <a:spcPts val="1200"/>
              </a:spcAft>
              <a:buNone/>
            </a:pPr>
            <a:r>
              <a:rPr lang="en-US" sz="3200" b="1" dirty="0" smtClean="0">
                <a:solidFill>
                  <a:srgbClr val="0070C0"/>
                </a:solidFill>
              </a:rPr>
              <a:t>Expertise</a:t>
            </a:r>
            <a:endParaRPr lang="en-CA" sz="3200" b="1" dirty="0" smtClean="0">
              <a:solidFill>
                <a:srgbClr val="0070C0"/>
              </a:solidFill>
            </a:endParaRPr>
          </a:p>
          <a:p>
            <a:pPr algn="ctr" defTabSz="914382">
              <a:spcAft>
                <a:spcPts val="1200"/>
              </a:spcAft>
              <a:buNone/>
            </a:pPr>
            <a:r>
              <a:rPr lang="en-CA" sz="3200" b="1" dirty="0" smtClean="0">
                <a:solidFill>
                  <a:srgbClr val="0070C0"/>
                </a:solidFill>
              </a:rPr>
              <a:t>Interface-organization</a:t>
            </a:r>
          </a:p>
          <a:p>
            <a:pPr algn="ctr" defTabSz="914382">
              <a:spcAft>
                <a:spcPts val="1200"/>
              </a:spcAft>
              <a:buNone/>
            </a:pPr>
            <a:r>
              <a:rPr lang="en-US" sz="3200" b="1" dirty="0" smtClean="0">
                <a:solidFill>
                  <a:srgbClr val="0070C0"/>
                </a:solidFill>
              </a:rPr>
              <a:t>Leadership</a:t>
            </a:r>
            <a:endParaRPr lang="en-CA" sz="3200" b="1" dirty="0" smtClean="0">
              <a:solidFill>
                <a:srgbClr val="0070C0"/>
              </a:solidFill>
            </a:endParaRPr>
          </a:p>
          <a:p>
            <a:pPr algn="ctr" defTabSz="914382">
              <a:spcAft>
                <a:spcPts val="1200"/>
              </a:spcAft>
              <a:buNone/>
            </a:pPr>
            <a:r>
              <a:rPr lang="en-CA" sz="3200" b="1" dirty="0" smtClean="0">
                <a:solidFill>
                  <a:srgbClr val="0070C0"/>
                </a:solidFill>
              </a:rPr>
              <a:t>Problem resolution</a:t>
            </a:r>
          </a:p>
          <a:p>
            <a:pPr algn="ctr" defTabSz="914382">
              <a:spcAft>
                <a:spcPts val="1200"/>
              </a:spcAft>
              <a:buNone/>
            </a:pPr>
            <a:r>
              <a:rPr lang="en-CA" sz="3200" b="1" dirty="0" smtClean="0">
                <a:solidFill>
                  <a:srgbClr val="0070C0"/>
                </a:solidFill>
              </a:rPr>
              <a:t>Teamwork</a:t>
            </a:r>
            <a:endParaRPr lang="nl-NL" sz="2800" dirty="0">
              <a:solidFill>
                <a:srgbClr val="0070C0"/>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smtClean="0"/>
              <a:t>‘</a:t>
            </a:r>
            <a:r>
              <a:rPr lang="nl-NL" u="sng" dirty="0" smtClean="0"/>
              <a:t>Dynamic non-events</a:t>
            </a:r>
            <a:r>
              <a:rPr lang="nl-NL" dirty="0" smtClean="0"/>
              <a:t>’ </a:t>
            </a:r>
            <a:r>
              <a:rPr lang="nl-NL" sz="2400" b="0" dirty="0" smtClean="0"/>
              <a:t>(human factors)</a:t>
            </a:r>
            <a:endParaRPr lang="nl-NL" b="0" dirty="0"/>
          </a:p>
        </p:txBody>
      </p:sp>
      <p:sp>
        <p:nvSpPr>
          <p:cNvPr id="3" name="Content Placeholder 2"/>
          <p:cNvSpPr>
            <a:spLocks noGrp="1"/>
          </p:cNvSpPr>
          <p:nvPr>
            <p:ph idx="1"/>
          </p:nvPr>
        </p:nvSpPr>
        <p:spPr/>
        <p:txBody>
          <a:bodyPr/>
          <a:lstStyle/>
          <a:p>
            <a:pPr algn="ctr">
              <a:spcAft>
                <a:spcPts val="1200"/>
              </a:spcAft>
              <a:buNone/>
            </a:pPr>
            <a:r>
              <a:rPr lang="en-US" sz="3200" b="1" dirty="0" smtClean="0">
                <a:solidFill>
                  <a:srgbClr val="0070C0"/>
                </a:solidFill>
              </a:rPr>
              <a:t>Acceptance</a:t>
            </a:r>
          </a:p>
          <a:p>
            <a:pPr algn="ctr">
              <a:spcAft>
                <a:spcPts val="1200"/>
              </a:spcAft>
              <a:buNone/>
            </a:pPr>
            <a:r>
              <a:rPr lang="en-CA" sz="3200" b="1" dirty="0" smtClean="0">
                <a:solidFill>
                  <a:srgbClr val="0070C0"/>
                </a:solidFill>
              </a:rPr>
              <a:t>Attitude</a:t>
            </a:r>
          </a:p>
          <a:p>
            <a:pPr algn="ctr">
              <a:spcAft>
                <a:spcPts val="1200"/>
              </a:spcAft>
              <a:buNone/>
            </a:pPr>
            <a:r>
              <a:rPr lang="en-US" sz="3200" b="1" dirty="0" smtClean="0">
                <a:solidFill>
                  <a:srgbClr val="0070C0"/>
                </a:solidFill>
              </a:rPr>
              <a:t>Commitment</a:t>
            </a:r>
          </a:p>
          <a:p>
            <a:pPr algn="ctr">
              <a:spcAft>
                <a:spcPts val="1200"/>
              </a:spcAft>
              <a:buNone/>
            </a:pPr>
            <a:r>
              <a:rPr lang="en-CA" sz="3200" b="1" dirty="0" smtClean="0">
                <a:solidFill>
                  <a:srgbClr val="0070C0"/>
                </a:solidFill>
              </a:rPr>
              <a:t>Loyalty</a:t>
            </a:r>
          </a:p>
          <a:p>
            <a:pPr algn="ctr">
              <a:spcAft>
                <a:spcPts val="1200"/>
              </a:spcAft>
              <a:buNone/>
            </a:pPr>
            <a:r>
              <a:rPr lang="en-CA" sz="3200" b="1" dirty="0" smtClean="0">
                <a:solidFill>
                  <a:srgbClr val="0070C0"/>
                </a:solidFill>
              </a:rPr>
              <a:t>Motivation</a:t>
            </a:r>
          </a:p>
          <a:p>
            <a:pPr algn="ctr">
              <a:spcAft>
                <a:spcPts val="1200"/>
              </a:spcAft>
              <a:buNone/>
            </a:pPr>
            <a:r>
              <a:rPr lang="en-US" sz="3200" b="1" dirty="0" smtClean="0">
                <a:solidFill>
                  <a:srgbClr val="0070C0"/>
                </a:solidFill>
              </a:rPr>
              <a:t>Trust</a:t>
            </a:r>
            <a:endParaRPr lang="en-CA" sz="3200" b="1" dirty="0" smtClean="0">
              <a:solidFill>
                <a:srgbClr val="0070C0"/>
              </a:solidFill>
            </a:endParaRPr>
          </a:p>
          <a:p>
            <a:endParaRPr lang="nl-NL"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u="sng" dirty="0" smtClean="0"/>
              <a:t>Defined processes</a:t>
            </a:r>
            <a:endParaRPr lang="nl-NL" u="sng" dirty="0"/>
          </a:p>
        </p:txBody>
      </p:sp>
      <p:sp>
        <p:nvSpPr>
          <p:cNvPr id="3" name="Content Placeholder 2"/>
          <p:cNvSpPr>
            <a:spLocks noGrp="1"/>
          </p:cNvSpPr>
          <p:nvPr>
            <p:ph idx="1"/>
          </p:nvPr>
        </p:nvSpPr>
        <p:spPr/>
        <p:txBody>
          <a:bodyPr/>
          <a:lstStyle/>
          <a:p>
            <a:pPr algn="ctr" defTabSz="914382">
              <a:spcAft>
                <a:spcPts val="1200"/>
              </a:spcAft>
              <a:buNone/>
            </a:pPr>
            <a:r>
              <a:rPr lang="en-CA" sz="3200" b="1" dirty="0" smtClean="0">
                <a:solidFill>
                  <a:srgbClr val="0070C0"/>
                </a:solidFill>
              </a:rPr>
              <a:t>Assess</a:t>
            </a:r>
          </a:p>
          <a:p>
            <a:pPr algn="ctr" defTabSz="914382">
              <a:spcAft>
                <a:spcPts val="1200"/>
              </a:spcAft>
              <a:buNone/>
            </a:pPr>
            <a:r>
              <a:rPr lang="en-CA" sz="3200" b="1" dirty="0" smtClean="0">
                <a:solidFill>
                  <a:srgbClr val="0070C0"/>
                </a:solidFill>
              </a:rPr>
              <a:t>Design </a:t>
            </a:r>
          </a:p>
          <a:p>
            <a:pPr algn="ctr" defTabSz="914382">
              <a:spcAft>
                <a:spcPts val="1200"/>
              </a:spcAft>
              <a:buNone/>
            </a:pPr>
            <a:r>
              <a:rPr lang="en-CA" sz="3200" b="1" dirty="0" smtClean="0">
                <a:solidFill>
                  <a:srgbClr val="0070C0"/>
                </a:solidFill>
              </a:rPr>
              <a:t>Develop </a:t>
            </a:r>
          </a:p>
          <a:p>
            <a:pPr algn="ctr" defTabSz="914382">
              <a:spcAft>
                <a:spcPts val="1200"/>
              </a:spcAft>
              <a:buNone/>
            </a:pPr>
            <a:r>
              <a:rPr lang="en-CA" sz="3200" b="1" dirty="0" smtClean="0">
                <a:solidFill>
                  <a:srgbClr val="0070C0"/>
                </a:solidFill>
              </a:rPr>
              <a:t>Implement</a:t>
            </a:r>
          </a:p>
          <a:p>
            <a:pPr algn="ctr" defTabSz="914382">
              <a:spcAft>
                <a:spcPts val="1200"/>
              </a:spcAft>
              <a:buNone/>
            </a:pPr>
            <a:r>
              <a:rPr lang="en-CA" sz="3200" b="1" dirty="0" smtClean="0">
                <a:solidFill>
                  <a:srgbClr val="0070C0"/>
                </a:solidFill>
              </a:rPr>
              <a:t>Evaluation </a:t>
            </a:r>
          </a:p>
          <a:p>
            <a:pPr algn="ctr" defTabSz="914382">
              <a:spcAft>
                <a:spcPts val="1200"/>
              </a:spcAft>
              <a:buNone/>
            </a:pPr>
            <a:r>
              <a:rPr lang="en-CA" sz="3200" b="1" dirty="0" smtClean="0">
                <a:solidFill>
                  <a:srgbClr val="0070C0"/>
                </a:solidFill>
              </a:rPr>
              <a:t>Closure</a:t>
            </a:r>
            <a:endParaRPr lang="nl-NL" sz="2800" dirty="0">
              <a:solidFill>
                <a:srgbClr val="0070C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sz="quarter"/>
          </p:nvPr>
        </p:nvSpPr>
        <p:spPr/>
        <p:txBody>
          <a:bodyPr/>
          <a:lstStyle/>
          <a:p>
            <a:r>
              <a:rPr lang="en-US" dirty="0" smtClean="0"/>
              <a:t>Resulting in a new model… </a:t>
            </a:r>
            <a:br>
              <a:rPr lang="en-US" dirty="0" smtClean="0"/>
            </a:br>
            <a:r>
              <a:rPr lang="en-US" dirty="0" smtClean="0"/>
              <a:t>could be used for assessment or direction</a:t>
            </a:r>
            <a:endParaRPr lang="en-US" dirty="0"/>
          </a:p>
        </p:txBody>
      </p:sp>
      <p:sp>
        <p:nvSpPr>
          <p:cNvPr id="5" name="Subtitle 4"/>
          <p:cNvSpPr>
            <a:spLocks noGrp="1"/>
          </p:cNvSpPr>
          <p:nvPr>
            <p:ph type="subTitle" sz="quarter" idx="1"/>
          </p:nvPr>
        </p:nvSpPr>
        <p:spPr/>
        <p:txBody>
          <a:bodyPr/>
          <a:lstStyle/>
          <a:p>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5" name="AutoShape 35"/>
          <p:cNvSpPr>
            <a:spLocks noChangeArrowheads="1"/>
          </p:cNvSpPr>
          <p:nvPr/>
        </p:nvSpPr>
        <p:spPr bwMode="auto">
          <a:xfrm rot="16200000">
            <a:off x="127758" y="2540078"/>
            <a:ext cx="1800514" cy="132733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1905" cap="rnd">
            <a:noFill/>
            <a:prstDash val="sysDot"/>
            <a:miter lim="800000"/>
            <a:headEnd/>
            <a:tailEnd/>
          </a:ln>
          <a:effectLst/>
        </p:spPr>
        <p:txBody>
          <a:bodyPr vert="eaVert" wrap="none" lIns="17997" tIns="10799" rIns="17997" bIns="10799" anchor="ctr" anchorCtr="1"/>
          <a:lstStyle/>
          <a:p>
            <a:pPr algn="ctr" defTabSz="914382"/>
            <a:r>
              <a:rPr lang="en-CA" sz="1400" b="1" dirty="0"/>
              <a:t>Academic freedom</a:t>
            </a:r>
          </a:p>
          <a:p>
            <a:pPr algn="ctr" defTabSz="914382"/>
            <a:r>
              <a:rPr lang="en-US" sz="1400" b="1" dirty="0" smtClean="0"/>
              <a:t>Culture</a:t>
            </a:r>
          </a:p>
          <a:p>
            <a:pPr algn="ctr" defTabSz="914382"/>
            <a:r>
              <a:rPr lang="en-US" sz="1400" b="1" dirty="0" smtClean="0"/>
              <a:t>Expertise</a:t>
            </a:r>
            <a:endParaRPr lang="en-CA" sz="1400" b="1" dirty="0" smtClean="0"/>
          </a:p>
          <a:p>
            <a:pPr algn="ctr" defTabSz="914382"/>
            <a:r>
              <a:rPr lang="en-CA" sz="1400" b="1" dirty="0" smtClean="0"/>
              <a:t>Interface-organization</a:t>
            </a:r>
          </a:p>
          <a:p>
            <a:pPr algn="ctr" defTabSz="914382"/>
            <a:r>
              <a:rPr lang="en-US" sz="1400" b="1" dirty="0" smtClean="0"/>
              <a:t>Leadership</a:t>
            </a:r>
            <a:endParaRPr lang="en-CA" sz="1400" b="1" dirty="0"/>
          </a:p>
          <a:p>
            <a:pPr algn="ctr" defTabSz="914382"/>
            <a:r>
              <a:rPr lang="en-CA" sz="1400" b="1" dirty="0"/>
              <a:t>Problem </a:t>
            </a:r>
            <a:r>
              <a:rPr lang="en-CA" sz="1400" b="1" dirty="0" smtClean="0"/>
              <a:t>resolution</a:t>
            </a:r>
            <a:endParaRPr lang="en-CA" sz="1400" b="1" dirty="0"/>
          </a:p>
          <a:p>
            <a:pPr algn="ctr" defTabSz="914382"/>
            <a:r>
              <a:rPr lang="en-CA" sz="1400" b="1" dirty="0" smtClean="0"/>
              <a:t>Teamwork</a:t>
            </a:r>
            <a:endParaRPr lang="en-CA" sz="1050" b="1" dirty="0"/>
          </a:p>
        </p:txBody>
      </p:sp>
      <p:grpSp>
        <p:nvGrpSpPr>
          <p:cNvPr id="2" name="Diagram 2"/>
          <p:cNvGrpSpPr>
            <a:grpSpLocks noChangeAspect="1"/>
          </p:cNvGrpSpPr>
          <p:nvPr/>
        </p:nvGrpSpPr>
        <p:grpSpPr bwMode="auto">
          <a:xfrm>
            <a:off x="1908293" y="1094112"/>
            <a:ext cx="5178144" cy="4321596"/>
            <a:chOff x="1195" y="990"/>
            <a:chExt cx="3262" cy="2722"/>
          </a:xfrm>
        </p:grpSpPr>
        <p:sp>
          <p:nvSpPr>
            <p:cNvPr id="9" name="_s15364"/>
            <p:cNvSpPr>
              <a:spLocks noChangeArrowheads="1" noTextEdit="1"/>
            </p:cNvSpPr>
            <p:nvPr/>
          </p:nvSpPr>
          <p:spPr bwMode="auto">
            <a:xfrm>
              <a:off x="2305" y="1250"/>
              <a:ext cx="1167" cy="1167"/>
            </a:xfrm>
            <a:prstGeom prst="ellipse">
              <a:avLst/>
            </a:prstGeom>
            <a:noFill/>
            <a:ln w="9525">
              <a:solidFill>
                <a:schemeClr val="accent2">
                  <a:lumMod val="50000"/>
                </a:schemeClr>
              </a:solidFill>
              <a:round/>
              <a:headEnd/>
              <a:tailEnd/>
            </a:ln>
          </p:spPr>
          <p:txBody>
            <a:bodyPr vert="horz" wrap="square" lIns="91440" tIns="45720" rIns="91440" bIns="45720" numCol="1" anchor="ctr" anchorCtr="0" compatLnSpc="1">
              <a:prstTxWarp prst="textNoShape">
                <a:avLst/>
              </a:prstTxWarp>
            </a:bodyPr>
            <a:lstStyle/>
            <a:p>
              <a:endParaRPr lang="en-CA"/>
            </a:p>
          </p:txBody>
        </p:sp>
        <p:sp>
          <p:nvSpPr>
            <p:cNvPr id="10" name="_s15365"/>
            <p:cNvSpPr>
              <a:spLocks noChangeArrowheads="1"/>
            </p:cNvSpPr>
            <p:nvPr/>
          </p:nvSpPr>
          <p:spPr bwMode="auto">
            <a:xfrm>
              <a:off x="2193" y="990"/>
              <a:ext cx="1352" cy="291"/>
            </a:xfrm>
            <a:prstGeom prst="rect">
              <a:avLst/>
            </a:prstGeom>
            <a:noFill/>
            <a:ln w="9525">
              <a:noFill/>
              <a:miter lim="800000"/>
              <a:headEnd/>
              <a:tailEnd/>
            </a:ln>
          </p:spPr>
          <p:txBody>
            <a:bodyPr vert="horz" wrap="none" lIns="62852" tIns="31425" rIns="62852" bIns="0" numCol="1" anchor="ctr" anchorCtr="0" compatLnSpc="1">
              <a:prstTxWarp prst="textNoShape">
                <a:avLst/>
              </a:prstTxWarp>
            </a:body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en-CA" sz="1900" b="1" i="0" u="none" strike="noStrike" cap="none" spc="210" normalizeH="0" dirty="0" smtClean="0">
                  <a:ln>
                    <a:noFill/>
                  </a:ln>
                  <a:solidFill>
                    <a:schemeClr val="tx1"/>
                  </a:solidFill>
                  <a:effectLst/>
                  <a:latin typeface="Arial" charset="0"/>
                  <a:cs typeface="Arial" charset="0"/>
                </a:rPr>
                <a:t>Customer involvement</a:t>
              </a:r>
            </a:p>
          </p:txBody>
        </p:sp>
        <p:sp>
          <p:nvSpPr>
            <p:cNvPr id="11" name="_s15366"/>
            <p:cNvSpPr>
              <a:spLocks noChangeArrowheads="1" noTextEdit="1"/>
            </p:cNvSpPr>
            <p:nvPr/>
          </p:nvSpPr>
          <p:spPr bwMode="auto">
            <a:xfrm>
              <a:off x="2749" y="1694"/>
              <a:ext cx="1167" cy="1167"/>
            </a:xfrm>
            <a:prstGeom prst="ellipse">
              <a:avLst/>
            </a:prstGeom>
            <a:noFill/>
            <a:ln w="9525">
              <a:solidFill>
                <a:schemeClr val="accent2">
                  <a:lumMod val="50000"/>
                </a:schemeClr>
              </a:solidFill>
              <a:round/>
              <a:headEnd/>
              <a:tailEnd/>
            </a:ln>
          </p:spPr>
          <p:txBody>
            <a:bodyPr vert="horz" wrap="square" lIns="91440" tIns="45720" rIns="91440" bIns="45720" numCol="1" anchor="ctr" anchorCtr="0" compatLnSpc="1">
              <a:prstTxWarp prst="textNoShape">
                <a:avLst/>
              </a:prstTxWarp>
            </a:bodyPr>
            <a:lstStyle/>
            <a:p>
              <a:endParaRPr lang="en-CA"/>
            </a:p>
          </p:txBody>
        </p:sp>
        <p:sp>
          <p:nvSpPr>
            <p:cNvPr id="12" name="_s15367"/>
            <p:cNvSpPr>
              <a:spLocks noChangeArrowheads="1"/>
            </p:cNvSpPr>
            <p:nvPr/>
          </p:nvSpPr>
          <p:spPr bwMode="auto">
            <a:xfrm>
              <a:off x="3826" y="1871"/>
              <a:ext cx="631" cy="1315"/>
            </a:xfrm>
            <a:prstGeom prst="rect">
              <a:avLst/>
            </a:prstGeom>
            <a:noFill/>
            <a:ln w="9525">
              <a:noFill/>
              <a:miter lim="800000"/>
              <a:headEnd/>
              <a:tailEnd/>
            </a:ln>
          </p:spPr>
          <p:txBody>
            <a:bodyPr vert="vert270" wrap="none" lIns="62852" tIns="31425" rIns="62852" bIns="31425" numCol="1" anchor="ctr" anchorCtr="0" compatLnSpc="1">
              <a:prstTxWarp prst="textNoShape">
                <a:avLst/>
              </a:prstTxWarp>
            </a:bodyPr>
            <a:lstStyle/>
            <a:p>
              <a:pPr marL="0" marR="0" lvl="0" indent="0" algn="l" defTabSz="938213" rtl="0" eaLnBrk="1" fontAlgn="base" latinLnBrk="0" hangingPunct="1">
                <a:lnSpc>
                  <a:spcPct val="100000"/>
                </a:lnSpc>
                <a:spcBef>
                  <a:spcPct val="0"/>
                </a:spcBef>
                <a:spcAft>
                  <a:spcPct val="0"/>
                </a:spcAft>
                <a:buClrTx/>
                <a:buSzTx/>
                <a:buFontTx/>
                <a:buNone/>
                <a:tabLst/>
              </a:pPr>
              <a:r>
                <a:rPr kumimoji="0" lang="en-CA" sz="1900" b="1" i="0" u="none" strike="noStrike" cap="none" spc="200" normalizeH="0" dirty="0" smtClean="0">
                  <a:ln>
                    <a:noFill/>
                  </a:ln>
                  <a:solidFill>
                    <a:schemeClr val="tx1"/>
                  </a:solidFill>
                  <a:effectLst/>
                  <a:latin typeface="Arial" charset="0"/>
                  <a:cs typeface="Arial" charset="0"/>
                </a:rPr>
                <a:t>Defined processes</a:t>
              </a:r>
            </a:p>
          </p:txBody>
        </p:sp>
        <p:sp>
          <p:nvSpPr>
            <p:cNvPr id="13" name="_s15368"/>
            <p:cNvSpPr>
              <a:spLocks noChangeArrowheads="1" noTextEdit="1"/>
            </p:cNvSpPr>
            <p:nvPr/>
          </p:nvSpPr>
          <p:spPr bwMode="auto">
            <a:xfrm>
              <a:off x="2305" y="2138"/>
              <a:ext cx="1167" cy="1167"/>
            </a:xfrm>
            <a:prstGeom prst="ellipse">
              <a:avLst/>
            </a:prstGeom>
            <a:noFill/>
            <a:ln w="9525">
              <a:solidFill>
                <a:schemeClr val="accent2">
                  <a:lumMod val="50000"/>
                </a:schemeClr>
              </a:solidFill>
              <a:round/>
              <a:headEnd/>
              <a:tailEnd/>
            </a:ln>
          </p:spPr>
          <p:txBody>
            <a:bodyPr vert="horz" wrap="square" lIns="91440" tIns="45720" rIns="91440" bIns="45720" numCol="1" anchor="ctr" anchorCtr="0" compatLnSpc="1">
              <a:prstTxWarp prst="textNoShape">
                <a:avLst/>
              </a:prstTxWarp>
            </a:bodyPr>
            <a:lstStyle/>
            <a:p>
              <a:endParaRPr lang="en-CA"/>
            </a:p>
          </p:txBody>
        </p:sp>
        <p:sp>
          <p:nvSpPr>
            <p:cNvPr id="14" name="_s15369"/>
            <p:cNvSpPr>
              <a:spLocks noChangeArrowheads="1"/>
            </p:cNvSpPr>
            <p:nvPr/>
          </p:nvSpPr>
          <p:spPr bwMode="auto">
            <a:xfrm>
              <a:off x="2411" y="3421"/>
              <a:ext cx="1094" cy="291"/>
            </a:xfrm>
            <a:prstGeom prst="rect">
              <a:avLst/>
            </a:prstGeom>
            <a:noFill/>
            <a:ln w="9525">
              <a:noFill/>
              <a:miter lim="800000"/>
              <a:headEnd/>
              <a:tailEnd/>
            </a:ln>
          </p:spPr>
          <p:txBody>
            <a:bodyPr vert="horz" wrap="none" lIns="0" tIns="0" rIns="0" bIns="0" numCol="1" anchor="t" anchorCtr="0" compatLnSpc="1">
              <a:prstTxWarp prst="textNoShape">
                <a:avLst/>
              </a:prstTxWarp>
            </a:bodyPr>
            <a:lstStyle/>
            <a:p>
              <a:pPr marL="0" marR="0" lvl="0" indent="0" algn="ctr" defTabSz="938213" rtl="0" eaLnBrk="1" fontAlgn="base" latinLnBrk="0" hangingPunct="1">
                <a:lnSpc>
                  <a:spcPct val="100000"/>
                </a:lnSpc>
                <a:spcBef>
                  <a:spcPct val="0"/>
                </a:spcBef>
                <a:spcAft>
                  <a:spcPct val="0"/>
                </a:spcAft>
                <a:buClrTx/>
                <a:buSzTx/>
                <a:buFontTx/>
                <a:buNone/>
                <a:tabLst/>
              </a:pPr>
              <a:r>
                <a:rPr kumimoji="0" lang="en-US" sz="1900" b="1" i="0" u="none" strike="noStrike" cap="none" spc="300" normalizeH="0" dirty="0" smtClean="0">
                  <a:ln>
                    <a:noFill/>
                  </a:ln>
                  <a:solidFill>
                    <a:schemeClr val="tx1"/>
                  </a:solidFill>
                  <a:effectLst/>
                  <a:latin typeface="Arial" charset="0"/>
                  <a:cs typeface="Arial" charset="0"/>
                </a:rPr>
                <a:t>Dynamic non-events</a:t>
              </a:r>
            </a:p>
          </p:txBody>
        </p:sp>
        <p:sp>
          <p:nvSpPr>
            <p:cNvPr id="15" name="_s15370"/>
            <p:cNvSpPr>
              <a:spLocks noChangeArrowheads="1" noTextEdit="1"/>
            </p:cNvSpPr>
            <p:nvPr/>
          </p:nvSpPr>
          <p:spPr bwMode="auto">
            <a:xfrm>
              <a:off x="1861" y="1694"/>
              <a:ext cx="1167" cy="1167"/>
            </a:xfrm>
            <a:prstGeom prst="ellipse">
              <a:avLst/>
            </a:prstGeom>
            <a:noFill/>
            <a:ln w="9525">
              <a:solidFill>
                <a:schemeClr val="accent2">
                  <a:lumMod val="50000"/>
                </a:schemeClr>
              </a:solidFill>
              <a:round/>
              <a:headEnd/>
              <a:tailEnd/>
            </a:ln>
          </p:spPr>
          <p:txBody>
            <a:bodyPr vert="horz" wrap="square" lIns="91440" tIns="45720" rIns="91440" bIns="45720" numCol="1" anchor="ctr" anchorCtr="0" compatLnSpc="1">
              <a:prstTxWarp prst="textNoShape">
                <a:avLst/>
              </a:prstTxWarp>
            </a:bodyPr>
            <a:lstStyle/>
            <a:p>
              <a:endParaRPr lang="en-CA"/>
            </a:p>
          </p:txBody>
        </p:sp>
        <p:sp>
          <p:nvSpPr>
            <p:cNvPr id="16" name="_s15371"/>
            <p:cNvSpPr>
              <a:spLocks noChangeArrowheads="1"/>
            </p:cNvSpPr>
            <p:nvPr/>
          </p:nvSpPr>
          <p:spPr bwMode="auto">
            <a:xfrm>
              <a:off x="1195" y="1962"/>
              <a:ext cx="680" cy="1315"/>
            </a:xfrm>
            <a:prstGeom prst="rect">
              <a:avLst/>
            </a:prstGeom>
            <a:noFill/>
            <a:ln w="9525">
              <a:noFill/>
              <a:miter lim="800000"/>
              <a:headEnd/>
              <a:tailEnd/>
            </a:ln>
          </p:spPr>
          <p:txBody>
            <a:bodyPr vert="vert" wrap="none" lIns="62852" tIns="31425" rIns="62852" bIns="31425" numCol="1" anchor="ctr" anchorCtr="0" compatLnSpc="1">
              <a:prstTxWarp prst="textNoShape">
                <a:avLst/>
              </a:prstTxWarp>
            </a:bodyPr>
            <a:lstStyle/>
            <a:p>
              <a:pPr marL="0" marR="0" lvl="0" indent="0" algn="r" defTabSz="938213" rtl="0" eaLnBrk="1" fontAlgn="base" latinLnBrk="0" hangingPunct="1">
                <a:lnSpc>
                  <a:spcPct val="100000"/>
                </a:lnSpc>
                <a:spcBef>
                  <a:spcPct val="0"/>
                </a:spcBef>
                <a:spcAft>
                  <a:spcPct val="0"/>
                </a:spcAft>
                <a:buClrTx/>
                <a:buSzTx/>
                <a:buFontTx/>
                <a:buNone/>
                <a:tabLst/>
              </a:pPr>
              <a:r>
                <a:rPr kumimoji="0" lang="en-CA" sz="1900" b="1" i="0" strike="noStrike" cap="none" spc="300" normalizeH="0" dirty="0" smtClean="0">
                  <a:ln>
                    <a:noFill/>
                  </a:ln>
                  <a:solidFill>
                    <a:schemeClr val="tx1"/>
                  </a:solidFill>
                  <a:effectLst/>
                  <a:latin typeface="Arial" charset="0"/>
                  <a:cs typeface="Arial" charset="0"/>
                </a:rPr>
                <a:t>Adaptable variants</a:t>
              </a:r>
            </a:p>
          </p:txBody>
        </p:sp>
        <p:sp>
          <p:nvSpPr>
            <p:cNvPr id="17" name="Text Box 12"/>
            <p:cNvSpPr txBox="1">
              <a:spLocks noChangeArrowheads="1"/>
            </p:cNvSpPr>
            <p:nvPr/>
          </p:nvSpPr>
          <p:spPr bwMode="auto">
            <a:xfrm>
              <a:off x="2419" y="1955"/>
              <a:ext cx="953" cy="641"/>
            </a:xfrm>
            <a:prstGeom prst="rect">
              <a:avLst/>
            </a:prstGeom>
            <a:noFill/>
            <a:ln w="9525">
              <a:noFill/>
              <a:miter lim="800000"/>
              <a:headEnd/>
              <a:tailEnd/>
            </a:ln>
            <a:effectLst/>
          </p:spPr>
          <p:txBody>
            <a:bodyPr vert="horz" wrap="square" lIns="93808" tIns="46904" rIns="93808" bIns="46904" numCol="1" anchor="t" anchorCtr="0" compatLnSpc="1">
              <a:prstTxWarp prst="textNoShape">
                <a:avLst/>
              </a:prstTxWarp>
              <a:spAutoFit/>
            </a:bodyPr>
            <a:lstStyle/>
            <a:p>
              <a:pPr marL="0" marR="0" lvl="0" indent="0" algn="ctr" defTabSz="938213" rtl="0" eaLnBrk="1" fontAlgn="base" latinLnBrk="0" hangingPunct="1">
                <a:lnSpc>
                  <a:spcPct val="100000"/>
                </a:lnSpc>
                <a:spcBef>
                  <a:spcPct val="50000"/>
                </a:spcBef>
                <a:spcAft>
                  <a:spcPct val="0"/>
                </a:spcAft>
                <a:buClrTx/>
                <a:buSzTx/>
                <a:buFontTx/>
                <a:buNone/>
                <a:tabLst/>
              </a:pPr>
              <a:r>
                <a:rPr kumimoji="0" lang="en-CA" sz="2000" b="1" i="0" u="none" strike="noStrike" cap="none" normalizeH="0" baseline="0" dirty="0" smtClean="0">
                  <a:ln>
                    <a:noFill/>
                  </a:ln>
                  <a:solidFill>
                    <a:srgbClr val="CC3300"/>
                  </a:solidFill>
                  <a:effectLst/>
                  <a:latin typeface="Arial" charset="0"/>
                  <a:cs typeface="Arial" charset="0"/>
                </a:rPr>
                <a:t>eLearning PM capability</a:t>
              </a:r>
              <a:endParaRPr kumimoji="0" lang="en-CA" sz="1400" b="1" i="0" u="none" strike="noStrike" cap="none" normalizeH="0" baseline="0" dirty="0" smtClean="0">
                <a:ln>
                  <a:noFill/>
                </a:ln>
                <a:solidFill>
                  <a:srgbClr val="CC3300"/>
                </a:solidFill>
                <a:effectLst/>
                <a:latin typeface="Arial" charset="0"/>
                <a:cs typeface="Arial" charset="0"/>
              </a:endParaRPr>
            </a:p>
          </p:txBody>
        </p:sp>
      </p:grpSp>
      <p:sp>
        <p:nvSpPr>
          <p:cNvPr id="5158" name="AutoShape 38"/>
          <p:cNvSpPr>
            <a:spLocks noChangeArrowheads="1"/>
          </p:cNvSpPr>
          <p:nvPr/>
        </p:nvSpPr>
        <p:spPr bwMode="auto">
          <a:xfrm>
            <a:off x="3760251" y="747781"/>
            <a:ext cx="1711883" cy="44897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9525">
            <a:noFill/>
            <a:miter lim="800000"/>
            <a:headEnd/>
            <a:tailEnd/>
          </a:ln>
          <a:effectLst/>
        </p:spPr>
        <p:txBody>
          <a:bodyPr wrap="none" lIns="91425" tIns="45713" rIns="91425" bIns="45713" anchor="ctr"/>
          <a:lstStyle/>
          <a:p>
            <a:pPr algn="ctr" defTabSz="914382"/>
            <a:r>
              <a:rPr lang="en-CA" sz="1400" b="1" dirty="0" smtClean="0"/>
              <a:t>Agendas,  Experience, Knowledge, Perspectives</a:t>
            </a:r>
            <a:r>
              <a:rPr lang="en-CA" sz="1400" b="1" dirty="0"/>
              <a:t>, </a:t>
            </a:r>
            <a:r>
              <a:rPr lang="en-CA" sz="1400" b="1" dirty="0" smtClean="0"/>
              <a:t>Reactions</a:t>
            </a:r>
            <a:r>
              <a:rPr lang="en-CA" sz="1400" b="1" dirty="0"/>
              <a:t>, Skills</a:t>
            </a:r>
          </a:p>
        </p:txBody>
      </p:sp>
      <p:sp>
        <p:nvSpPr>
          <p:cNvPr id="5160" name="AutoShape 40"/>
          <p:cNvSpPr>
            <a:spLocks noChangeArrowheads="1"/>
          </p:cNvSpPr>
          <p:nvPr/>
        </p:nvSpPr>
        <p:spPr bwMode="auto">
          <a:xfrm rot="10800000">
            <a:off x="3941673" y="5157192"/>
            <a:ext cx="1530461" cy="67476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9525">
            <a:noFill/>
            <a:miter lim="800000"/>
            <a:headEnd/>
            <a:tailEnd/>
          </a:ln>
          <a:effectLst/>
        </p:spPr>
        <p:txBody>
          <a:bodyPr rot="10800000" wrap="none" lIns="91425" tIns="45713" rIns="91425" bIns="10799" anchor="ctr"/>
          <a:lstStyle/>
          <a:p>
            <a:pPr algn="ctr" defTabSz="914382"/>
            <a:r>
              <a:rPr lang="en-US" b="1" dirty="0" smtClean="0"/>
              <a:t>Acceptance, </a:t>
            </a:r>
            <a:r>
              <a:rPr lang="en-CA" b="1" dirty="0" smtClean="0"/>
              <a:t>Attitude, </a:t>
            </a:r>
            <a:r>
              <a:rPr lang="en-US" b="1" dirty="0" smtClean="0"/>
              <a:t>Commitment, </a:t>
            </a:r>
            <a:r>
              <a:rPr lang="en-CA" b="1" dirty="0" smtClean="0"/>
              <a:t>Loyalty, Motivation, </a:t>
            </a:r>
            <a:r>
              <a:rPr lang="en-US" b="1" dirty="0" smtClean="0"/>
              <a:t>Trust</a:t>
            </a:r>
            <a:endParaRPr lang="en-CA" sz="1100" b="1" dirty="0"/>
          </a:p>
        </p:txBody>
      </p:sp>
      <p:sp>
        <p:nvSpPr>
          <p:cNvPr id="5157" name="AutoShape 37"/>
          <p:cNvSpPr>
            <a:spLocks noChangeArrowheads="1"/>
          </p:cNvSpPr>
          <p:nvPr/>
        </p:nvSpPr>
        <p:spPr bwMode="auto">
          <a:xfrm rot="5400000">
            <a:off x="7411669" y="2633158"/>
            <a:ext cx="1061486" cy="1124199"/>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noFill/>
          <a:ln w="9525">
            <a:noFill/>
            <a:miter lim="800000"/>
            <a:headEnd/>
            <a:tailEnd/>
          </a:ln>
          <a:effectLst/>
        </p:spPr>
        <p:txBody>
          <a:bodyPr rot="10800000" vert="eaVert" wrap="none" lIns="0" tIns="45713" rIns="0" bIns="45713" anchor="ctr"/>
          <a:lstStyle/>
          <a:p>
            <a:pPr algn="ctr" defTabSz="914382"/>
            <a:r>
              <a:rPr lang="en-CA" sz="1400" b="1" dirty="0" smtClean="0"/>
              <a:t>Assess</a:t>
            </a:r>
          </a:p>
          <a:p>
            <a:pPr algn="ctr" defTabSz="914382"/>
            <a:r>
              <a:rPr lang="en-CA" sz="1400" b="1" dirty="0" smtClean="0"/>
              <a:t>Design </a:t>
            </a:r>
            <a:endParaRPr lang="en-CA" sz="1400" b="1" dirty="0"/>
          </a:p>
          <a:p>
            <a:pPr algn="ctr" defTabSz="914382"/>
            <a:r>
              <a:rPr lang="en-CA" sz="1400" b="1" dirty="0" smtClean="0"/>
              <a:t>Develop </a:t>
            </a:r>
            <a:endParaRPr lang="en-CA" sz="1400" b="1" dirty="0"/>
          </a:p>
          <a:p>
            <a:pPr algn="ctr" defTabSz="914382"/>
            <a:r>
              <a:rPr lang="en-CA" sz="1400" b="1" dirty="0" smtClean="0"/>
              <a:t>Implement</a:t>
            </a:r>
            <a:endParaRPr lang="en-CA" sz="1400" b="1" dirty="0"/>
          </a:p>
          <a:p>
            <a:pPr algn="ctr" defTabSz="914382"/>
            <a:r>
              <a:rPr lang="en-CA" sz="1400" b="1" dirty="0" smtClean="0"/>
              <a:t>Evaluation, </a:t>
            </a:r>
            <a:endParaRPr lang="en-CA" sz="1400" b="1" dirty="0"/>
          </a:p>
          <a:p>
            <a:pPr algn="ctr" defTabSz="914382"/>
            <a:r>
              <a:rPr lang="en-CA" sz="1400" b="1" dirty="0" smtClean="0"/>
              <a:t>Closure</a:t>
            </a:r>
            <a:endParaRPr lang="en-CA" sz="11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5158">
                                            <p:txEl>
                                              <p:pRg st="0" end="0"/>
                                            </p:txEl>
                                          </p:spTgt>
                                        </p:tgtEl>
                                        <p:attrNameLst>
                                          <p:attrName>style.visibility</p:attrName>
                                        </p:attrNameLst>
                                      </p:cBhvr>
                                      <p:to>
                                        <p:strVal val="visible"/>
                                      </p:to>
                                    </p:set>
                                    <p:animEffect transition="in" filter="diamond(in)">
                                      <p:cBhvr>
                                        <p:cTn id="12" dur="2000"/>
                                        <p:tgtEl>
                                          <p:spTgt spid="515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5157"/>
                                        </p:tgtEl>
                                        <p:attrNameLst>
                                          <p:attrName>style.visibility</p:attrName>
                                        </p:attrNameLst>
                                      </p:cBhvr>
                                      <p:to>
                                        <p:strVal val="visible"/>
                                      </p:to>
                                    </p:set>
                                    <p:animEffect transition="in" filter="diamond(in)">
                                      <p:cBhvr>
                                        <p:cTn id="17" dur="2000"/>
                                        <p:tgtEl>
                                          <p:spTgt spid="515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160"/>
                                        </p:tgtEl>
                                        <p:attrNameLst>
                                          <p:attrName>style.visibility</p:attrName>
                                        </p:attrNameLst>
                                      </p:cBhvr>
                                      <p:to>
                                        <p:strVal val="visible"/>
                                      </p:to>
                                    </p:set>
                                    <p:animEffect transition="in" filter="blinds(horizontal)">
                                      <p:cBhvr>
                                        <p:cTn id="22" dur="500"/>
                                        <p:tgtEl>
                                          <p:spTgt spid="5160"/>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5155"/>
                                        </p:tgtEl>
                                        <p:attrNameLst>
                                          <p:attrName>style.visibility</p:attrName>
                                        </p:attrNameLst>
                                      </p:cBhvr>
                                      <p:to>
                                        <p:strVal val="visible"/>
                                      </p:to>
                                    </p:set>
                                    <p:animEffect transition="in" filter="diamond(in)">
                                      <p:cBhvr>
                                        <p:cTn id="27" dur="2000"/>
                                        <p:tgtEl>
                                          <p:spTgt spid="5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55" grpId="0"/>
      <p:bldP spid="5160" grpId="0"/>
      <p:bldP spid="5157"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sz="quarter"/>
          </p:nvPr>
        </p:nvSpPr>
        <p:spPr>
          <a:xfrm>
            <a:off x="379413" y="2364994"/>
            <a:ext cx="8394197" cy="1258888"/>
          </a:xfrm>
        </p:spPr>
        <p:txBody>
          <a:bodyPr/>
          <a:lstStyle/>
          <a:p>
            <a:r>
              <a:rPr lang="nl-NL" dirty="0" smtClean="0"/>
              <a:t>So how should you foster a mature e-Learning project management capability?</a:t>
            </a:r>
            <a:endParaRPr lang="nl-NL" dirty="0"/>
          </a:p>
        </p:txBody>
      </p:sp>
      <p:sp>
        <p:nvSpPr>
          <p:cNvPr id="5" name="Subtitle 4"/>
          <p:cNvSpPr>
            <a:spLocks noGrp="1"/>
          </p:cNvSpPr>
          <p:nvPr>
            <p:ph type="subTitle" sz="quarter" idx="1"/>
          </p:nvPr>
        </p:nvSpPr>
        <p:spPr/>
        <p:txBody>
          <a:bodyPr/>
          <a:lstStyle/>
          <a:p>
            <a:r>
              <a:rPr lang="nl-NL" dirty="0" smtClean="0"/>
              <a:t>(broadly speaking!)</a:t>
            </a:r>
            <a:endParaRPr lang="nl-NL"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599633" y="756698"/>
            <a:ext cx="8018155" cy="196025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nl-NL" sz="3200" b="1" i="0" u="none" strike="noStrike" kern="0" cap="none" spc="0" normalizeH="0" baseline="0" noProof="0" dirty="0" smtClean="0">
                <a:ln>
                  <a:noFill/>
                </a:ln>
                <a:solidFill>
                  <a:srgbClr val="0070C0"/>
                </a:solidFill>
                <a:effectLst/>
                <a:uLnTx/>
                <a:uFillTx/>
                <a:latin typeface="+mj-lt"/>
                <a:ea typeface="+mj-ea"/>
                <a:cs typeface="+mj-cs"/>
              </a:rPr>
              <a:t>Broadly speaking...</a:t>
            </a:r>
          </a:p>
          <a:p>
            <a:pPr marL="514350" marR="0" lvl="0" indent="-514350" algn="l" defTabSz="914400" rtl="0" eaLnBrk="1" fontAlgn="base" latinLnBrk="0" hangingPunct="1">
              <a:lnSpc>
                <a:spcPct val="100000"/>
              </a:lnSpc>
              <a:spcBef>
                <a:spcPct val="0"/>
              </a:spcBef>
              <a:spcAft>
                <a:spcPts val="1800"/>
              </a:spcAft>
              <a:buClrTx/>
              <a:buSzTx/>
              <a:buFont typeface="+mj-lt"/>
              <a:buAutoNum type="arabicPeriod"/>
              <a:tabLst/>
              <a:defRPr/>
            </a:pPr>
            <a:endParaRPr lang="nl-NL" sz="3200" b="1" kern="0" dirty="0" smtClean="0">
              <a:solidFill>
                <a:srgbClr val="0070C0"/>
              </a:solidFill>
              <a:latin typeface="+mj-lt"/>
              <a:ea typeface="+mj-ea"/>
              <a:cs typeface="+mj-cs"/>
            </a:endParaRPr>
          </a:p>
          <a:p>
            <a:pPr marL="514350" marR="0" lvl="0" indent="-514350" algn="l" defTabSz="914400" rtl="0" eaLnBrk="1" fontAlgn="base" latinLnBrk="0" hangingPunct="1">
              <a:lnSpc>
                <a:spcPct val="100000"/>
              </a:lnSpc>
              <a:spcBef>
                <a:spcPct val="0"/>
              </a:spcBef>
              <a:spcAft>
                <a:spcPts val="1800"/>
              </a:spcAft>
              <a:buClrTx/>
              <a:buSzTx/>
              <a:buFont typeface="+mj-lt"/>
              <a:buAutoNum type="arabicPeriod"/>
              <a:tabLst/>
              <a:defRPr/>
            </a:pPr>
            <a:r>
              <a:rPr lang="nl-NL" sz="3200" b="1" kern="0" dirty="0" smtClean="0">
                <a:solidFill>
                  <a:srgbClr val="0070C0"/>
                </a:solidFill>
                <a:latin typeface="+mj-lt"/>
                <a:ea typeface="+mj-ea"/>
                <a:cs typeface="+mj-cs"/>
              </a:rPr>
              <a:t>Involve the customer / stakeholder.</a:t>
            </a:r>
          </a:p>
          <a:p>
            <a:pPr marL="514350" marR="0" lvl="0" indent="-514350" algn="l" defTabSz="914400" rtl="0" eaLnBrk="1" fontAlgn="base" latinLnBrk="0" hangingPunct="1">
              <a:lnSpc>
                <a:spcPct val="100000"/>
              </a:lnSpc>
              <a:spcBef>
                <a:spcPct val="0"/>
              </a:spcBef>
              <a:spcAft>
                <a:spcPts val="1800"/>
              </a:spcAft>
              <a:buClrTx/>
              <a:buSzTx/>
              <a:buFont typeface="+mj-lt"/>
              <a:buAutoNum type="arabicPeriod"/>
              <a:tabLst/>
              <a:defRPr/>
            </a:pPr>
            <a:r>
              <a:rPr kumimoji="0" lang="nl-NL" sz="3200" b="1" i="0" u="none" strike="noStrike" kern="0" cap="none" spc="0" normalizeH="0" baseline="0" noProof="0" dirty="0" smtClean="0">
                <a:ln>
                  <a:noFill/>
                </a:ln>
                <a:solidFill>
                  <a:srgbClr val="0070C0"/>
                </a:solidFill>
                <a:effectLst/>
                <a:uLnTx/>
                <a:uFillTx/>
                <a:latin typeface="+mj-lt"/>
                <a:ea typeface="+mj-ea"/>
                <a:cs typeface="+mj-cs"/>
              </a:rPr>
              <a:t>Foster</a:t>
            </a:r>
            <a:r>
              <a:rPr kumimoji="0" lang="nl-NL" sz="3200" b="1" i="0" u="none" strike="noStrike" kern="0" cap="none" spc="0" normalizeH="0" noProof="0" dirty="0" smtClean="0">
                <a:ln>
                  <a:noFill/>
                </a:ln>
                <a:solidFill>
                  <a:srgbClr val="0070C0"/>
                </a:solidFill>
                <a:effectLst/>
                <a:uLnTx/>
                <a:uFillTx/>
                <a:latin typeface="+mj-lt"/>
                <a:ea typeface="+mj-ea"/>
                <a:cs typeface="+mj-cs"/>
              </a:rPr>
              <a:t> an adaptable environment.</a:t>
            </a:r>
          </a:p>
          <a:p>
            <a:pPr marL="514350" marR="0" lvl="0" indent="-514350" algn="l" defTabSz="914400" rtl="0" eaLnBrk="1" fontAlgn="base" latinLnBrk="0" hangingPunct="1">
              <a:lnSpc>
                <a:spcPct val="100000"/>
              </a:lnSpc>
              <a:spcBef>
                <a:spcPct val="0"/>
              </a:spcBef>
              <a:spcAft>
                <a:spcPts val="1800"/>
              </a:spcAft>
              <a:buClrTx/>
              <a:buSzTx/>
              <a:buFont typeface="+mj-lt"/>
              <a:buAutoNum type="arabicPeriod"/>
              <a:tabLst/>
              <a:defRPr/>
            </a:pPr>
            <a:r>
              <a:rPr lang="nl-NL" sz="3200" b="1" kern="0" baseline="0" dirty="0" smtClean="0">
                <a:solidFill>
                  <a:srgbClr val="0070C0"/>
                </a:solidFill>
                <a:latin typeface="+mj-lt"/>
                <a:ea typeface="+mj-ea"/>
                <a:cs typeface="+mj-cs"/>
              </a:rPr>
              <a:t>Respect</a:t>
            </a:r>
            <a:r>
              <a:rPr lang="nl-NL" sz="3200" b="1" kern="0" dirty="0" smtClean="0">
                <a:solidFill>
                  <a:srgbClr val="0070C0"/>
                </a:solidFill>
                <a:latin typeface="+mj-lt"/>
                <a:ea typeface="+mj-ea"/>
                <a:cs typeface="+mj-cs"/>
              </a:rPr>
              <a:t> ‘human factors’ (</a:t>
            </a:r>
            <a:r>
              <a:rPr lang="nl-NL" sz="3200" b="1" kern="0" dirty="0" err="1" smtClean="0">
                <a:solidFill>
                  <a:srgbClr val="0070C0"/>
                </a:solidFill>
                <a:latin typeface="+mj-lt"/>
                <a:ea typeface="+mj-ea"/>
                <a:cs typeface="+mj-cs"/>
              </a:rPr>
              <a:t>e.g.trust</a:t>
            </a:r>
            <a:r>
              <a:rPr lang="nl-NL" sz="3200" b="1" kern="0" dirty="0" smtClean="0">
                <a:solidFill>
                  <a:srgbClr val="0070C0"/>
                </a:solidFill>
                <a:latin typeface="+mj-lt"/>
                <a:ea typeface="+mj-ea"/>
                <a:cs typeface="+mj-cs"/>
              </a:rPr>
              <a:t>).</a:t>
            </a:r>
          </a:p>
          <a:p>
            <a:pPr marL="514350" marR="0" lvl="0" indent="-514350" algn="l" defTabSz="914400" rtl="0" eaLnBrk="1" fontAlgn="base" latinLnBrk="0" hangingPunct="1">
              <a:lnSpc>
                <a:spcPct val="100000"/>
              </a:lnSpc>
              <a:spcBef>
                <a:spcPct val="0"/>
              </a:spcBef>
              <a:spcAft>
                <a:spcPts val="1800"/>
              </a:spcAft>
              <a:buClrTx/>
              <a:buSzTx/>
              <a:buFont typeface="+mj-lt"/>
              <a:buAutoNum type="arabicPeriod"/>
              <a:tabLst/>
              <a:defRPr/>
            </a:pPr>
            <a:r>
              <a:rPr kumimoji="0" lang="nl-NL" sz="3200" b="1" i="0" u="none" strike="noStrike" kern="0" cap="none" spc="0" normalizeH="0" baseline="0" noProof="0" dirty="0" smtClean="0">
                <a:ln>
                  <a:noFill/>
                </a:ln>
                <a:solidFill>
                  <a:srgbClr val="0070C0"/>
                </a:solidFill>
                <a:effectLst/>
                <a:uLnTx/>
                <a:uFillTx/>
                <a:latin typeface="+mj-lt"/>
                <a:ea typeface="+mj-ea"/>
                <a:cs typeface="+mj-cs"/>
              </a:rPr>
              <a:t>Support defined processes where</a:t>
            </a:r>
            <a:r>
              <a:rPr kumimoji="0" lang="nl-NL" sz="3200" b="1" i="0" u="none" strike="noStrike" kern="0" cap="none" spc="0" normalizeH="0" noProof="0" dirty="0" smtClean="0">
                <a:ln>
                  <a:noFill/>
                </a:ln>
                <a:solidFill>
                  <a:srgbClr val="0070C0"/>
                </a:solidFill>
                <a:effectLst/>
                <a:uLnTx/>
                <a:uFillTx/>
                <a:latin typeface="+mj-lt"/>
                <a:ea typeface="+mj-ea"/>
                <a:cs typeface="+mj-cs"/>
              </a:rPr>
              <a:t> they make </a:t>
            </a:r>
            <a:r>
              <a:rPr kumimoji="0" lang="nl-NL" sz="3200" b="1" i="0" u="none" strike="noStrike" kern="0" cap="none" spc="0" normalizeH="0" noProof="0" dirty="0" err="1" smtClean="0">
                <a:ln>
                  <a:noFill/>
                </a:ln>
                <a:solidFill>
                  <a:srgbClr val="0070C0"/>
                </a:solidFill>
                <a:effectLst/>
                <a:uLnTx/>
                <a:uFillTx/>
                <a:latin typeface="+mj-lt"/>
                <a:ea typeface="+mj-ea"/>
                <a:cs typeface="+mj-cs"/>
              </a:rPr>
              <a:t>sense</a:t>
            </a:r>
            <a:r>
              <a:rPr kumimoji="0" lang="nl-NL" sz="3200" b="1" i="0" u="none" strike="noStrike" kern="0" cap="none" spc="0" normalizeH="0" noProof="0" dirty="0" smtClean="0">
                <a:ln>
                  <a:noFill/>
                </a:ln>
                <a:solidFill>
                  <a:srgbClr val="0070C0"/>
                </a:solidFill>
                <a:effectLst/>
                <a:uLnTx/>
                <a:uFillTx/>
                <a:latin typeface="+mj-lt"/>
                <a:ea typeface="+mj-ea"/>
                <a:cs typeface="+mj-cs"/>
              </a:rPr>
              <a:t>.</a:t>
            </a:r>
          </a:p>
          <a:p>
            <a:pPr marL="514350" marR="0" lvl="0" indent="-514350" algn="l" defTabSz="914400" rtl="0" eaLnBrk="1" fontAlgn="base" latinLnBrk="0" hangingPunct="1">
              <a:lnSpc>
                <a:spcPct val="100000"/>
              </a:lnSpc>
              <a:spcBef>
                <a:spcPct val="0"/>
              </a:spcBef>
              <a:spcAft>
                <a:spcPts val="1800"/>
              </a:spcAft>
              <a:buClrTx/>
              <a:buSzTx/>
              <a:buFont typeface="+mj-lt"/>
              <a:buAutoNum type="arabicPeriod"/>
              <a:tabLst/>
              <a:defRPr/>
            </a:pPr>
            <a:r>
              <a:rPr lang="nl-NL" sz="3200" b="1" kern="0" dirty="0" err="1" smtClean="0">
                <a:solidFill>
                  <a:srgbClr val="0070C0"/>
                </a:solidFill>
                <a:latin typeface="+mj-lt"/>
                <a:ea typeface="+mj-ea"/>
                <a:cs typeface="+mj-cs"/>
              </a:rPr>
              <a:t>Operationalize</a:t>
            </a:r>
            <a:r>
              <a:rPr lang="nl-NL" sz="3200" b="1" kern="0" dirty="0" smtClean="0">
                <a:solidFill>
                  <a:srgbClr val="0070C0"/>
                </a:solidFill>
                <a:latin typeface="+mj-lt"/>
                <a:ea typeface="+mj-ea"/>
                <a:cs typeface="+mj-cs"/>
              </a:rPr>
              <a:t> these factors to </a:t>
            </a:r>
            <a:r>
              <a:rPr lang="nl-NL" sz="3200" b="1" kern="0" dirty="0" err="1" smtClean="0">
                <a:solidFill>
                  <a:srgbClr val="0070C0"/>
                </a:solidFill>
                <a:latin typeface="+mj-lt"/>
                <a:ea typeface="+mj-ea"/>
                <a:cs typeface="+mj-cs"/>
              </a:rPr>
              <a:t>your</a:t>
            </a:r>
            <a:r>
              <a:rPr lang="nl-NL" sz="3200" b="1" kern="0" dirty="0" smtClean="0">
                <a:solidFill>
                  <a:srgbClr val="0070C0"/>
                </a:solidFill>
                <a:latin typeface="+mj-lt"/>
                <a:ea typeface="+mj-ea"/>
                <a:cs typeface="+mj-cs"/>
              </a:rPr>
              <a:t> </a:t>
            </a:r>
            <a:r>
              <a:rPr lang="nl-NL" sz="3200" b="1" kern="0" dirty="0" err="1" smtClean="0">
                <a:solidFill>
                  <a:srgbClr val="0070C0"/>
                </a:solidFill>
                <a:latin typeface="+mj-lt"/>
                <a:ea typeface="+mj-ea"/>
                <a:cs typeface="+mj-cs"/>
              </a:rPr>
              <a:t>organization</a:t>
            </a:r>
            <a:r>
              <a:rPr lang="nl-NL" sz="3200" b="1" kern="0" dirty="0" smtClean="0">
                <a:solidFill>
                  <a:srgbClr val="0070C0"/>
                </a:solidFill>
                <a:latin typeface="+mj-lt"/>
                <a:ea typeface="+mj-ea"/>
                <a:cs typeface="+mj-cs"/>
              </a:rPr>
              <a:t>.</a:t>
            </a:r>
            <a:endParaRPr kumimoji="0" lang="nl-NL" sz="3200" b="1" i="0" u="none" strike="noStrike" kern="0" cap="none" spc="0" normalizeH="0" noProof="0" dirty="0" smtClean="0">
              <a:ln>
                <a:noFill/>
              </a:ln>
              <a:solidFill>
                <a:srgbClr val="0070C0"/>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3000"/>
                                        <p:tgtEl>
                                          <p:spTgt spid="7"/>
                                        </p:tgtEl>
                                      </p:cBhvr>
                                    </p:animEffect>
                                    <p:anim calcmode="lin" valueType="num">
                                      <p:cBhvr>
                                        <p:cTn id="8" dur="3000" fill="hold"/>
                                        <p:tgtEl>
                                          <p:spTgt spid="7"/>
                                        </p:tgtEl>
                                        <p:attrNameLst>
                                          <p:attrName>ppt_x</p:attrName>
                                        </p:attrNameLst>
                                      </p:cBhvr>
                                      <p:tavLst>
                                        <p:tav tm="0">
                                          <p:val>
                                            <p:strVal val="#ppt_x"/>
                                          </p:val>
                                        </p:tav>
                                        <p:tav tm="100000">
                                          <p:val>
                                            <p:strVal val="#ppt_x"/>
                                          </p:val>
                                        </p:tav>
                                      </p:tavLst>
                                    </p:anim>
                                    <p:anim calcmode="lin" valueType="num">
                                      <p:cBhvr>
                                        <p:cTn id="9" dur="2700" decel="100000" fill="hold"/>
                                        <p:tgtEl>
                                          <p:spTgt spid="7"/>
                                        </p:tgtEl>
                                        <p:attrNameLst>
                                          <p:attrName>ppt_y</p:attrName>
                                        </p:attrNameLst>
                                      </p:cBhvr>
                                      <p:tavLst>
                                        <p:tav tm="0">
                                          <p:val>
                                            <p:strVal val="#ppt_y+1"/>
                                          </p:val>
                                        </p:tav>
                                        <p:tav tm="100000">
                                          <p:val>
                                            <p:strVal val="#ppt_y-.03"/>
                                          </p:val>
                                        </p:tav>
                                      </p:tavLst>
                                    </p:anim>
                                    <p:anim calcmode="lin" valueType="num">
                                      <p:cBhvr>
                                        <p:cTn id="10" dur="300" accel="100000" fill="hold">
                                          <p:stCondLst>
                                            <p:cond delay="2700"/>
                                          </p:stCondLst>
                                        </p:cTn>
                                        <p:tgtEl>
                                          <p:spTgt spid="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sz="quarter"/>
          </p:nvPr>
        </p:nvSpPr>
        <p:spPr/>
        <p:txBody>
          <a:bodyPr/>
          <a:lstStyle/>
          <a:p>
            <a:r>
              <a:rPr lang="nl-NL" dirty="0" smtClean="0"/>
              <a:t>The challenge to researchers...</a:t>
            </a:r>
            <a:endParaRPr lang="nl-NL" dirty="0"/>
          </a:p>
        </p:txBody>
      </p:sp>
      <p:sp>
        <p:nvSpPr>
          <p:cNvPr id="5" name="Subtitle 4"/>
          <p:cNvSpPr>
            <a:spLocks noGrp="1"/>
          </p:cNvSpPr>
          <p:nvPr>
            <p:ph type="subTitle" sz="quarter" idx="1"/>
          </p:nvPr>
        </p:nvSpPr>
        <p:spPr/>
        <p:txBody>
          <a:bodyPr/>
          <a:lstStyle/>
          <a:p>
            <a:endParaRPr lang="nl-NL"/>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02562" y="1687361"/>
            <a:ext cx="8081681" cy="1133475"/>
          </a:xfrm>
        </p:spPr>
        <p:txBody>
          <a:bodyPr/>
          <a:lstStyle/>
          <a:p>
            <a:r>
              <a:rPr lang="nl-NL" sz="2800" dirty="0" err="1" smtClean="0"/>
              <a:t>Closely</a:t>
            </a:r>
            <a:r>
              <a:rPr lang="nl-NL" sz="2800" dirty="0" smtClean="0"/>
              <a:t> </a:t>
            </a:r>
            <a:r>
              <a:rPr lang="nl-NL" sz="2800" dirty="0" err="1" smtClean="0"/>
              <a:t>examine</a:t>
            </a:r>
            <a:r>
              <a:rPr lang="nl-NL" sz="2800" dirty="0" smtClean="0"/>
              <a:t> all </a:t>
            </a:r>
            <a:r>
              <a:rPr lang="nl-NL" sz="2800" dirty="0" err="1" smtClean="0"/>
              <a:t>roles</a:t>
            </a:r>
            <a:r>
              <a:rPr lang="nl-NL" sz="2800" dirty="0" smtClean="0"/>
              <a:t> of </a:t>
            </a:r>
            <a:r>
              <a:rPr lang="nl-NL" sz="2800" dirty="0" err="1" smtClean="0"/>
              <a:t>e-Learning</a:t>
            </a:r>
            <a:r>
              <a:rPr lang="nl-NL" sz="2800" dirty="0" smtClean="0"/>
              <a:t> project management team </a:t>
            </a:r>
            <a:br>
              <a:rPr lang="nl-NL" sz="2800" dirty="0" smtClean="0"/>
            </a:br>
            <a:r>
              <a:rPr lang="nl-NL" sz="1800" dirty="0" smtClean="0"/>
              <a:t>(start </a:t>
            </a:r>
            <a:r>
              <a:rPr lang="nl-NL" sz="1800" dirty="0" err="1" smtClean="0"/>
              <a:t>with</a:t>
            </a:r>
            <a:r>
              <a:rPr lang="nl-NL" sz="1800" dirty="0" smtClean="0"/>
              <a:t> the </a:t>
            </a:r>
            <a:r>
              <a:rPr lang="nl-NL" sz="1800" dirty="0" err="1" smtClean="0"/>
              <a:t>instructional</a:t>
            </a:r>
            <a:r>
              <a:rPr lang="nl-NL" sz="1800" dirty="0" smtClean="0"/>
              <a:t> designer)</a:t>
            </a:r>
            <a:r>
              <a:rPr lang="nl-NL" sz="2800" dirty="0" smtClean="0"/>
              <a:t/>
            </a:r>
            <a:br>
              <a:rPr lang="nl-NL" sz="2800" dirty="0" smtClean="0"/>
            </a:br>
            <a:r>
              <a:rPr lang="nl-NL" sz="2800" dirty="0" smtClean="0"/>
              <a:t/>
            </a:r>
            <a:br>
              <a:rPr lang="nl-NL" sz="2800" dirty="0" smtClean="0"/>
            </a:br>
            <a:r>
              <a:rPr lang="nl-NL" sz="2800" dirty="0" smtClean="0"/>
              <a:t>Research </a:t>
            </a:r>
            <a:r>
              <a:rPr lang="nl-NL" sz="2800" u="sng" dirty="0" err="1" smtClean="0"/>
              <a:t>institutional</a:t>
            </a:r>
            <a:r>
              <a:rPr lang="nl-NL" sz="2800" dirty="0" smtClean="0"/>
              <a:t> </a:t>
            </a:r>
            <a:r>
              <a:rPr lang="nl-NL" sz="2800" dirty="0" err="1" smtClean="0"/>
              <a:t>implementations</a:t>
            </a:r>
            <a:r>
              <a:rPr lang="nl-NL" sz="2800" dirty="0" smtClean="0"/>
              <a:t> </a:t>
            </a:r>
            <a:r>
              <a:rPr lang="nl-NL" sz="1800" dirty="0" smtClean="0"/>
              <a:t>(</a:t>
            </a:r>
            <a:r>
              <a:rPr lang="nl-NL" sz="1800" dirty="0" err="1" smtClean="0"/>
              <a:t>currently</a:t>
            </a:r>
            <a:r>
              <a:rPr lang="nl-NL" sz="1800" dirty="0" smtClean="0"/>
              <a:t> </a:t>
            </a:r>
            <a:r>
              <a:rPr lang="nl-NL" sz="1800" dirty="0" err="1" smtClean="0"/>
              <a:t>applying</a:t>
            </a:r>
            <a:r>
              <a:rPr lang="nl-NL" sz="1800" dirty="0" smtClean="0"/>
              <a:t> model to </a:t>
            </a:r>
            <a:r>
              <a:rPr lang="nl-NL" sz="1800" dirty="0" err="1" smtClean="0"/>
              <a:t>Moodle</a:t>
            </a:r>
            <a:r>
              <a:rPr lang="nl-NL" sz="1800" dirty="0" smtClean="0"/>
              <a:t> </a:t>
            </a:r>
            <a:r>
              <a:rPr lang="nl-NL" sz="1800" dirty="0" err="1" smtClean="0"/>
              <a:t>implementation</a:t>
            </a:r>
            <a:r>
              <a:rPr lang="nl-NL" sz="1800" dirty="0" smtClean="0"/>
              <a:t> at </a:t>
            </a:r>
            <a:r>
              <a:rPr lang="nl-NL" sz="1800" dirty="0" err="1" smtClean="0"/>
              <a:t>MacQuarie</a:t>
            </a:r>
            <a:r>
              <a:rPr lang="nl-NL" sz="1800" dirty="0" smtClean="0"/>
              <a:t> </a:t>
            </a:r>
            <a:r>
              <a:rPr lang="nl-NL" sz="1800" dirty="0" err="1" smtClean="0"/>
              <a:t>University</a:t>
            </a:r>
            <a:r>
              <a:rPr lang="nl-NL" sz="1800" dirty="0" smtClean="0"/>
              <a:t>, AUS)</a:t>
            </a:r>
            <a:r>
              <a:rPr lang="nl-NL" sz="2800" dirty="0" smtClean="0"/>
              <a:t/>
            </a:r>
            <a:br>
              <a:rPr lang="nl-NL" sz="2800" dirty="0" smtClean="0"/>
            </a:br>
            <a:r>
              <a:rPr lang="nl-NL" sz="2800" dirty="0" smtClean="0"/>
              <a:t/>
            </a:r>
            <a:br>
              <a:rPr lang="nl-NL" sz="2800" dirty="0" smtClean="0"/>
            </a:br>
            <a:r>
              <a:rPr lang="nl-NL" sz="2800" dirty="0" smtClean="0"/>
              <a:t>Document </a:t>
            </a:r>
            <a:r>
              <a:rPr lang="nl-NL" sz="2800" dirty="0" err="1" smtClean="0"/>
              <a:t>everything</a:t>
            </a:r>
            <a:r>
              <a:rPr lang="nl-NL" sz="2800" dirty="0" smtClean="0"/>
              <a:t>! </a:t>
            </a:r>
            <a:br>
              <a:rPr lang="nl-NL" sz="2800" dirty="0" smtClean="0"/>
            </a:br>
            <a:r>
              <a:rPr lang="nl-NL" sz="1800" dirty="0" smtClean="0"/>
              <a:t>(</a:t>
            </a:r>
            <a:r>
              <a:rPr lang="nl-NL" sz="1800" dirty="0" err="1" smtClean="0"/>
              <a:t>this</a:t>
            </a:r>
            <a:r>
              <a:rPr lang="nl-NL" sz="1800" dirty="0" smtClean="0"/>
              <a:t> research </a:t>
            </a:r>
            <a:r>
              <a:rPr lang="nl-NL" sz="1800" dirty="0" err="1" smtClean="0"/>
              <a:t>easily</a:t>
            </a:r>
            <a:r>
              <a:rPr lang="nl-NL" sz="1800" dirty="0" smtClean="0"/>
              <a:t> </a:t>
            </a:r>
            <a:r>
              <a:rPr lang="nl-NL" sz="1800" dirty="0" err="1" smtClean="0"/>
              <a:t>lends</a:t>
            </a:r>
            <a:r>
              <a:rPr lang="nl-NL" sz="1800" dirty="0" smtClean="0"/>
              <a:t> </a:t>
            </a:r>
            <a:r>
              <a:rPr lang="nl-NL" sz="1800" dirty="0" err="1" smtClean="0"/>
              <a:t>itself</a:t>
            </a:r>
            <a:r>
              <a:rPr lang="nl-NL" sz="1800" dirty="0" smtClean="0"/>
              <a:t> to </a:t>
            </a:r>
            <a:r>
              <a:rPr lang="nl-NL" sz="1800" dirty="0" err="1" smtClean="0"/>
              <a:t>actual</a:t>
            </a:r>
            <a:r>
              <a:rPr lang="nl-NL" sz="1800" dirty="0" smtClean="0"/>
              <a:t> management of </a:t>
            </a:r>
            <a:r>
              <a:rPr lang="nl-NL" sz="1800" dirty="0" err="1" smtClean="0"/>
              <a:t>e-Learning</a:t>
            </a:r>
            <a:r>
              <a:rPr lang="nl-NL" sz="1800" dirty="0" smtClean="0"/>
              <a:t> </a:t>
            </a:r>
            <a:r>
              <a:rPr lang="nl-NL" sz="1800" dirty="0" err="1" smtClean="0"/>
              <a:t>projects</a:t>
            </a:r>
            <a:r>
              <a:rPr lang="nl-NL" sz="1800" dirty="0" smtClean="0"/>
              <a:t>)</a:t>
            </a:r>
            <a:r>
              <a:rPr lang="nl-NL" sz="2000" dirty="0" smtClean="0"/>
              <a:t/>
            </a:r>
            <a:br>
              <a:rPr lang="nl-NL" sz="2000" dirty="0" smtClean="0"/>
            </a:br>
            <a:r>
              <a:rPr lang="nl-NL" sz="2800" dirty="0" smtClean="0"/>
              <a:t/>
            </a:r>
            <a:br>
              <a:rPr lang="nl-NL" sz="2800" dirty="0" smtClean="0"/>
            </a:br>
            <a:endParaRPr lang="en-U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1213" y="1423271"/>
            <a:ext cx="7773987" cy="1133475"/>
          </a:xfrm>
        </p:spPr>
        <p:txBody>
          <a:bodyPr/>
          <a:lstStyle/>
          <a:p>
            <a:pPr algn="ctr"/>
            <a:r>
              <a:rPr lang="nl-NL" dirty="0" smtClean="0"/>
              <a:t>The management of e-Learning projects at universities </a:t>
            </a:r>
            <a:br>
              <a:rPr lang="nl-NL" dirty="0" smtClean="0"/>
            </a:br>
            <a:r>
              <a:rPr lang="nl-NL" dirty="0" smtClean="0"/>
              <a:t/>
            </a:r>
            <a:br>
              <a:rPr lang="nl-NL" dirty="0" smtClean="0"/>
            </a:br>
            <a:r>
              <a:rPr lang="nl-NL" dirty="0" smtClean="0"/>
              <a:t>An e-Learning project as a specific project type</a:t>
            </a:r>
            <a:br>
              <a:rPr lang="nl-NL" dirty="0" smtClean="0"/>
            </a:br>
            <a:r>
              <a:rPr lang="nl-NL" dirty="0" smtClean="0"/>
              <a:t/>
            </a:r>
            <a:br>
              <a:rPr lang="nl-NL" dirty="0" smtClean="0"/>
            </a:br>
            <a:r>
              <a:rPr lang="nl-NL" dirty="0" smtClean="0"/>
              <a:t>...to expand the conceptual and practical boundaries of project management maturity </a:t>
            </a:r>
            <a:endParaRPr lang="nl-NL"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295" y="584365"/>
            <a:ext cx="6873875" cy="842415"/>
          </a:xfrm>
        </p:spPr>
        <p:txBody>
          <a:bodyPr/>
          <a:lstStyle/>
          <a:p>
            <a:r>
              <a:rPr lang="en-US" dirty="0" smtClean="0"/>
              <a:t>Research questions for me…</a:t>
            </a:r>
            <a:endParaRPr lang="en-US" dirty="0"/>
          </a:p>
        </p:txBody>
      </p:sp>
      <p:sp>
        <p:nvSpPr>
          <p:cNvPr id="4" name="Content Placeholder 2"/>
          <p:cNvSpPr>
            <a:spLocks noGrp="1"/>
          </p:cNvSpPr>
          <p:nvPr>
            <p:ph sz="quarter" idx="4294967295"/>
          </p:nvPr>
        </p:nvSpPr>
        <p:spPr>
          <a:xfrm>
            <a:off x="533400" y="1887439"/>
            <a:ext cx="8153400" cy="4038600"/>
          </a:xfrm>
          <a:prstGeom prst="rect">
            <a:avLst/>
          </a:prstGeom>
        </p:spPr>
        <p:txBody>
          <a:bodyPr/>
          <a:lstStyle/>
          <a:p>
            <a:pPr>
              <a:spcAft>
                <a:spcPts val="1200"/>
              </a:spcAft>
            </a:pPr>
            <a:r>
              <a:rPr lang="nl-NL" sz="2800" dirty="0" smtClean="0">
                <a:solidFill>
                  <a:srgbClr val="0070C0"/>
                </a:solidFill>
              </a:rPr>
              <a:t>What is the weight of each elements?</a:t>
            </a:r>
          </a:p>
          <a:p>
            <a:pPr>
              <a:spcAft>
                <a:spcPts val="1200"/>
              </a:spcAft>
            </a:pPr>
            <a:r>
              <a:rPr lang="nl-NL" sz="2800" dirty="0" smtClean="0">
                <a:solidFill>
                  <a:srgbClr val="0070C0"/>
                </a:solidFill>
              </a:rPr>
              <a:t>What happens when applied to program and portfolio management?</a:t>
            </a:r>
          </a:p>
          <a:p>
            <a:pPr>
              <a:spcAft>
                <a:spcPts val="1200"/>
              </a:spcAft>
            </a:pPr>
            <a:r>
              <a:rPr lang="nl-NL" sz="2800" dirty="0" smtClean="0">
                <a:solidFill>
                  <a:srgbClr val="0070C0"/>
                </a:solidFill>
              </a:rPr>
              <a:t>Under what circumstances do the factors become more or less influential?</a:t>
            </a:r>
          </a:p>
          <a:p>
            <a:pPr>
              <a:spcAft>
                <a:spcPts val="1200"/>
              </a:spcAft>
            </a:pPr>
            <a:r>
              <a:rPr lang="nl-NL" sz="2800" dirty="0" smtClean="0">
                <a:solidFill>
                  <a:srgbClr val="0070C0"/>
                </a:solidFill>
              </a:rPr>
              <a:t>What can other project types tell us?</a:t>
            </a:r>
            <a:endParaRPr lang="nl-NL" sz="2800" dirty="0">
              <a:solidFill>
                <a:srgbClr val="0070C0"/>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sz="quarter"/>
          </p:nvPr>
        </p:nvSpPr>
        <p:spPr>
          <a:xfrm>
            <a:off x="379413" y="2364994"/>
            <a:ext cx="7572395" cy="1258888"/>
          </a:xfrm>
        </p:spPr>
        <p:txBody>
          <a:bodyPr/>
          <a:lstStyle/>
          <a:p>
            <a:r>
              <a:rPr lang="en-US" dirty="0" smtClean="0"/>
              <a:t>Thoughts of the future (from 2008)…</a:t>
            </a:r>
            <a:endParaRPr lang="en-US" dirty="0"/>
          </a:p>
        </p:txBody>
      </p:sp>
      <p:sp>
        <p:nvSpPr>
          <p:cNvPr id="5" name="Subtitle 4"/>
          <p:cNvSpPr>
            <a:spLocks noGrp="1"/>
          </p:cNvSpPr>
          <p:nvPr>
            <p:ph type="subTitle" sz="quarter" idx="1"/>
          </p:nvPr>
        </p:nvSpPr>
        <p:spPr/>
        <p:txBody>
          <a:bodyPr/>
          <a:lstStyle/>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771" y="587757"/>
            <a:ext cx="7056518" cy="673883"/>
          </a:xfrm>
        </p:spPr>
        <p:txBody>
          <a:bodyPr/>
          <a:lstStyle/>
          <a:p>
            <a:r>
              <a:rPr lang="nl-NL" dirty="0" smtClean="0"/>
              <a:t>The future of </a:t>
            </a:r>
            <a:r>
              <a:rPr lang="nl-NL" dirty="0" err="1" smtClean="0"/>
              <a:t>e-Learning</a:t>
            </a:r>
            <a:r>
              <a:rPr lang="nl-NL" dirty="0" smtClean="0"/>
              <a:t> </a:t>
            </a:r>
            <a:r>
              <a:rPr lang="nl-NL" sz="2400" dirty="0" smtClean="0"/>
              <a:t>(ISSOTL 2008)</a:t>
            </a:r>
            <a:endParaRPr lang="nl-NL" dirty="0"/>
          </a:p>
        </p:txBody>
      </p:sp>
      <p:sp>
        <p:nvSpPr>
          <p:cNvPr id="4" name="Rectangle 4"/>
          <p:cNvSpPr txBox="1">
            <a:spLocks noChangeArrowheads="1"/>
          </p:cNvSpPr>
          <p:nvPr/>
        </p:nvSpPr>
        <p:spPr bwMode="auto">
          <a:xfrm>
            <a:off x="489870" y="1344580"/>
            <a:ext cx="4038600" cy="452596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Adapted content</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Advising &amp; </a:t>
            </a:r>
            <a:r>
              <a:rPr kumimoji="0" lang="en-US" sz="1600" b="0" i="0" u="none" strike="noStrike" kern="0" cap="none" spc="0" normalizeH="0" baseline="0" noProof="0" dirty="0" err="1" smtClean="0">
                <a:ln>
                  <a:noFill/>
                </a:ln>
                <a:solidFill>
                  <a:srgbClr val="0070C0"/>
                </a:solidFill>
                <a:effectLst/>
                <a:uLnTx/>
                <a:uFillTx/>
                <a:latin typeface="+mn-lt"/>
                <a:ea typeface="+mn-ea"/>
                <a:cs typeface="+mn-cs"/>
              </a:rPr>
              <a:t>counselling</a:t>
            </a:r>
            <a:endParaRPr kumimoji="0" lang="en-US" sz="1600" b="0" i="0" u="none" strike="noStrike" kern="0" cap="none" spc="0" normalizeH="0" baseline="0" noProof="0" dirty="0" smtClean="0">
              <a:ln>
                <a:noFill/>
              </a:ln>
              <a:solidFill>
                <a:srgbClr val="0070C0"/>
              </a:solidFill>
              <a:effectLst/>
              <a:uLnTx/>
              <a:uFillTx/>
              <a:latin typeface="+mn-lt"/>
              <a:ea typeface="+mn-ea"/>
              <a:cs typeface="+mn-cs"/>
            </a:endParaRP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Agents &amp; avatars</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Animations</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Assessments</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Audio</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Blended learning</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Blogging</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Brain-based learning</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Business-based learning</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Collaborative &amp; cooperative learning</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Competency-based learning</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Creativity and innovation</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Discussions</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eBooks</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err="1" smtClean="0">
                <a:ln>
                  <a:noFill/>
                </a:ln>
                <a:solidFill>
                  <a:srgbClr val="0070C0"/>
                </a:solidFill>
                <a:effectLst/>
                <a:uLnTx/>
                <a:uFillTx/>
                <a:latin typeface="+mn-lt"/>
                <a:ea typeface="+mn-ea"/>
                <a:cs typeface="+mn-cs"/>
              </a:rPr>
              <a:t>eDrama</a:t>
            </a:r>
            <a:endParaRPr kumimoji="0" lang="en-US" sz="1600" b="0" i="0" u="none" strike="noStrike" kern="0" cap="none" spc="0" normalizeH="0" baseline="0" noProof="0" dirty="0" smtClean="0">
              <a:ln>
                <a:noFill/>
              </a:ln>
              <a:solidFill>
                <a:srgbClr val="0070C0"/>
              </a:solidFill>
              <a:effectLst/>
              <a:uLnTx/>
              <a:uFillTx/>
              <a:latin typeface="+mn-lt"/>
              <a:ea typeface="+mn-ea"/>
              <a:cs typeface="+mn-cs"/>
            </a:endParaRP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err="1" smtClean="0">
                <a:ln>
                  <a:noFill/>
                </a:ln>
                <a:solidFill>
                  <a:srgbClr val="0070C0"/>
                </a:solidFill>
                <a:effectLst/>
                <a:uLnTx/>
                <a:uFillTx/>
                <a:latin typeface="+mn-lt"/>
                <a:ea typeface="+mn-ea"/>
                <a:cs typeface="+mn-cs"/>
              </a:rPr>
              <a:t>eScience</a:t>
            </a:r>
            <a:endParaRPr kumimoji="0" lang="en-US" sz="1600" b="0" i="0" u="none" strike="noStrike" kern="0" cap="none" spc="0" normalizeH="0" baseline="0" noProof="0" dirty="0" smtClean="0">
              <a:ln>
                <a:noFill/>
              </a:ln>
              <a:solidFill>
                <a:srgbClr val="0070C0"/>
              </a:solidFill>
              <a:effectLst/>
              <a:uLnTx/>
              <a:uFillTx/>
              <a:latin typeface="+mn-lt"/>
              <a:ea typeface="+mn-ea"/>
              <a:cs typeface="+mn-cs"/>
            </a:endParaRP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Exhibits</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Experiential learning</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Games</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Immersive environments</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Inquiry-based learning</a:t>
            </a:r>
            <a:endParaRPr kumimoji="0" lang="en-US" sz="1600" b="0" i="0" u="none" strike="noStrike" kern="0" cap="none" spc="0" normalizeH="0" baseline="0" noProof="0" dirty="0">
              <a:ln>
                <a:noFill/>
              </a:ln>
              <a:solidFill>
                <a:srgbClr val="0070C0"/>
              </a:solidFill>
              <a:effectLst/>
              <a:uLnTx/>
              <a:uFillTx/>
              <a:latin typeface="+mn-lt"/>
              <a:ea typeface="+mn-ea"/>
              <a:cs typeface="+mn-cs"/>
            </a:endParaRPr>
          </a:p>
        </p:txBody>
      </p:sp>
      <p:sp>
        <p:nvSpPr>
          <p:cNvPr id="5" name="Rectangle 5"/>
          <p:cNvSpPr txBox="1">
            <a:spLocks noChangeArrowheads="1"/>
          </p:cNvSpPr>
          <p:nvPr/>
        </p:nvSpPr>
        <p:spPr>
          <a:xfrm>
            <a:off x="4710368" y="1311910"/>
            <a:ext cx="3581400" cy="4525962"/>
          </a:xfrm>
          <a:prstGeom prst="rect">
            <a:avLst/>
          </a:prstGeom>
        </p:spPr>
        <p:txBody>
          <a:bodyPr/>
          <a:lstStyle/>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Interactive learning activities</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Language learning</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Learning objects</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Live presentations &amp; webinars</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Mapping</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err="1" smtClean="0">
                <a:ln>
                  <a:noFill/>
                </a:ln>
                <a:solidFill>
                  <a:srgbClr val="0070C0"/>
                </a:solidFill>
                <a:effectLst/>
                <a:uLnTx/>
                <a:uFillTx/>
                <a:latin typeface="+mn-lt"/>
                <a:ea typeface="+mn-ea"/>
                <a:cs typeface="+mn-cs"/>
              </a:rPr>
              <a:t>Metacognitive</a:t>
            </a:r>
            <a:r>
              <a:rPr kumimoji="0" lang="en-US" sz="1600" b="0" i="0" u="none" strike="noStrike" kern="0" cap="none" spc="0" normalizeH="0" baseline="0" noProof="0" dirty="0" smtClean="0">
                <a:ln>
                  <a:noFill/>
                </a:ln>
                <a:solidFill>
                  <a:srgbClr val="0070C0"/>
                </a:solidFill>
                <a:effectLst/>
                <a:uLnTx/>
                <a:uFillTx/>
                <a:latin typeface="+mn-lt"/>
                <a:ea typeface="+mn-ea"/>
                <a:cs typeface="+mn-cs"/>
              </a:rPr>
              <a:t> learning</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Metaphorical learning</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Narrative learning</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Open &amp; free content</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Podcasting</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Polls, questionnaires &amp; surveys</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Problem-based learning</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Project-based learning</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Remote sensing</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Scenario-based learning</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Simulations</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Situated learning</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Tours</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Video-enhanced learning</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Visualization</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err="1" smtClean="0">
                <a:ln>
                  <a:noFill/>
                </a:ln>
                <a:solidFill>
                  <a:srgbClr val="0070C0"/>
                </a:solidFill>
                <a:effectLst/>
                <a:uLnTx/>
                <a:uFillTx/>
                <a:latin typeface="+mn-lt"/>
                <a:ea typeface="+mn-ea"/>
                <a:cs typeface="+mn-cs"/>
              </a:rPr>
              <a:t>Webquests</a:t>
            </a:r>
            <a:endParaRPr kumimoji="0" lang="en-US" sz="1600" b="0" i="0" u="none" strike="noStrike" kern="0" cap="none" spc="0" normalizeH="0" baseline="0" noProof="0" dirty="0" smtClean="0">
              <a:ln>
                <a:noFill/>
              </a:ln>
              <a:solidFill>
                <a:srgbClr val="0070C0"/>
              </a:solidFill>
              <a:effectLst/>
              <a:uLnTx/>
              <a:uFillTx/>
              <a:latin typeface="+mn-lt"/>
              <a:ea typeface="+mn-ea"/>
              <a:cs typeface="+mn-cs"/>
            </a:endParaRP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Wiki content</a:t>
            </a:r>
          </a:p>
          <a:p>
            <a:pPr marL="271463" marR="0" lvl="0" indent="-271463" algn="ctr" defTabSz="914400" rtl="0" eaLnBrk="0" fontAlgn="base" latinLnBrk="0" hangingPunct="0">
              <a:lnSpc>
                <a:spcPct val="91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70C0"/>
                </a:solidFill>
                <a:effectLst/>
                <a:uLnTx/>
                <a:uFillTx/>
                <a:latin typeface="+mn-lt"/>
                <a:ea typeface="+mn-ea"/>
                <a:cs typeface="+mn-cs"/>
              </a:rPr>
              <a:t>Workflow learning</a:t>
            </a:r>
            <a:endParaRPr kumimoji="0" lang="en-US" sz="1600" b="0" i="0" u="none" strike="noStrike" kern="0" cap="none" spc="0" normalizeH="0" baseline="0" noProof="0" dirty="0">
              <a:ln>
                <a:noFill/>
              </a:ln>
              <a:solidFill>
                <a:srgbClr val="0070C0"/>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900" decel="100000" fill="hold"/>
                                        <p:tgtEl>
                                          <p:spTgt spid="4"/>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anim calcmode="lin" valueType="num">
                                      <p:cBhvr>
                                        <p:cTn id="16" dur="1000" fill="hold"/>
                                        <p:tgtEl>
                                          <p:spTgt spid="5"/>
                                        </p:tgtEl>
                                        <p:attrNameLst>
                                          <p:attrName>ppt_x</p:attrName>
                                        </p:attrNameLst>
                                      </p:cBhvr>
                                      <p:tavLst>
                                        <p:tav tm="0">
                                          <p:val>
                                            <p:strVal val="#ppt_x"/>
                                          </p:val>
                                        </p:tav>
                                        <p:tav tm="100000">
                                          <p:val>
                                            <p:strVal val="#ppt_x"/>
                                          </p:val>
                                        </p:tav>
                                      </p:tavLst>
                                    </p:anim>
                                    <p:anim calcmode="lin" valueType="num">
                                      <p:cBhvr>
                                        <p:cTn id="17" dur="900" decel="100000" fill="hold"/>
                                        <p:tgtEl>
                                          <p:spTgt spid="5"/>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sz="quarter"/>
          </p:nvPr>
        </p:nvSpPr>
        <p:spPr>
          <a:xfrm>
            <a:off x="379413" y="2364994"/>
            <a:ext cx="7896486" cy="1258888"/>
          </a:xfrm>
        </p:spPr>
        <p:txBody>
          <a:bodyPr/>
          <a:lstStyle/>
          <a:p>
            <a:r>
              <a:rPr lang="en-US" dirty="0" smtClean="0"/>
              <a:t>Why e-Learning project management?</a:t>
            </a:r>
            <a:br>
              <a:rPr lang="en-US" dirty="0" smtClean="0"/>
            </a:br>
            <a:r>
              <a:rPr lang="en-US" dirty="0" smtClean="0"/>
              <a:t> </a:t>
            </a:r>
            <a:br>
              <a:rPr lang="en-US" dirty="0" smtClean="0"/>
            </a:br>
            <a:r>
              <a:rPr lang="en-US" dirty="0" smtClean="0"/>
              <a:t>Better planning could lead to better learning.</a:t>
            </a:r>
            <a:br>
              <a:rPr lang="en-US" dirty="0" smtClean="0"/>
            </a:br>
            <a:r>
              <a:rPr lang="en-US" dirty="0" smtClean="0"/>
              <a:t> </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Content Placeholder 2"/>
          <p:cNvSpPr>
            <a:spLocks noGrp="1"/>
          </p:cNvSpPr>
          <p:nvPr>
            <p:ph idx="1"/>
          </p:nvPr>
        </p:nvSpPr>
        <p:spPr>
          <a:xfrm>
            <a:off x="685800" y="2191109"/>
            <a:ext cx="7772400" cy="3416160"/>
          </a:xfrm>
        </p:spPr>
        <p:txBody>
          <a:bodyPr/>
          <a:lstStyle/>
          <a:p>
            <a:pPr algn="ctr">
              <a:buFontTx/>
              <a:buNone/>
            </a:pPr>
            <a:r>
              <a:rPr lang="en-US" sz="2800" dirty="0" smtClean="0"/>
              <a:t>Beverly </a:t>
            </a:r>
            <a:r>
              <a:rPr lang="en-US" sz="2800" dirty="0" err="1" smtClean="0"/>
              <a:t>Pasian</a:t>
            </a:r>
            <a:r>
              <a:rPr lang="en-US" sz="2800" dirty="0" smtClean="0"/>
              <a:t>, M.A. (ODE), DPM</a:t>
            </a:r>
          </a:p>
          <a:p>
            <a:pPr algn="ctr">
              <a:buFontTx/>
              <a:buNone/>
            </a:pPr>
            <a:r>
              <a:rPr lang="en-US" sz="2400" dirty="0" smtClean="0">
                <a:solidFill>
                  <a:srgbClr val="0070C0"/>
                </a:solidFill>
                <a:hlinkClick r:id="rId3"/>
              </a:rPr>
              <a:t>Beverly.pasian@hu.nl</a:t>
            </a:r>
            <a:r>
              <a:rPr lang="en-US" sz="2400" dirty="0" smtClean="0"/>
              <a:t>	</a:t>
            </a:r>
          </a:p>
          <a:p>
            <a:pPr algn="ctr">
              <a:buFontTx/>
              <a:buNone/>
            </a:pPr>
            <a:r>
              <a:rPr lang="en-US" sz="2400" dirty="0" smtClean="0"/>
              <a:t>Utrecht University of Applied Sciences</a:t>
            </a:r>
          </a:p>
          <a:p>
            <a:pPr algn="ctr">
              <a:buFontTx/>
              <a:buNone/>
            </a:pPr>
            <a:endParaRPr lang="en-US" sz="2800" dirty="0" smtClean="0"/>
          </a:p>
          <a:p>
            <a:pPr algn="ctr">
              <a:buFontTx/>
              <a:buNone/>
            </a:pPr>
            <a:endParaRPr lang="en-US" sz="2800" dirty="0" smtClean="0"/>
          </a:p>
        </p:txBody>
      </p:sp>
      <p:sp>
        <p:nvSpPr>
          <p:cNvPr id="4" name="Title 3"/>
          <p:cNvSpPr>
            <a:spLocks noGrp="1"/>
          </p:cNvSpPr>
          <p:nvPr>
            <p:ph type="title"/>
          </p:nvPr>
        </p:nvSpPr>
        <p:spPr>
          <a:xfrm>
            <a:off x="541282" y="1090448"/>
            <a:ext cx="7924800" cy="1066800"/>
          </a:xfrm>
        </p:spPr>
        <p:txBody>
          <a:bodyPr/>
          <a:lstStyle/>
          <a:p>
            <a:pPr algn="ctr"/>
            <a:r>
              <a:rPr lang="nl-NL" sz="4000" dirty="0" smtClean="0"/>
              <a:t>Thank you</a:t>
            </a:r>
            <a:endParaRPr lang="nl-NL"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13" y="634055"/>
            <a:ext cx="6873875" cy="511838"/>
          </a:xfrm>
        </p:spPr>
        <p:txBody>
          <a:bodyPr/>
          <a:lstStyle/>
          <a:p>
            <a:r>
              <a:rPr lang="en-US" dirty="0" smtClean="0"/>
              <a:t>Notable publications</a:t>
            </a:r>
            <a:endParaRPr lang="en-US" dirty="0"/>
          </a:p>
        </p:txBody>
      </p:sp>
      <p:sp>
        <p:nvSpPr>
          <p:cNvPr id="3" name="Content Placeholder 2"/>
          <p:cNvSpPr>
            <a:spLocks noGrp="1"/>
          </p:cNvSpPr>
          <p:nvPr>
            <p:ph idx="1"/>
          </p:nvPr>
        </p:nvSpPr>
        <p:spPr/>
        <p:txBody>
          <a:bodyPr/>
          <a:lstStyle/>
          <a:p>
            <a:pPr algn="ctr">
              <a:buFontTx/>
              <a:buNone/>
            </a:pPr>
            <a:endParaRPr lang="en-US" sz="2400" b="1" u="sng" dirty="0" smtClean="0">
              <a:solidFill>
                <a:srgbClr val="0070C0"/>
              </a:solidFill>
              <a:hlinkClick r:id="rId2"/>
            </a:endParaRPr>
          </a:p>
          <a:p>
            <a:pPr algn="ctr">
              <a:buFontTx/>
              <a:buNone/>
            </a:pPr>
            <a:r>
              <a:rPr lang="en-US" sz="2400" b="1" u="sng" dirty="0" smtClean="0">
                <a:solidFill>
                  <a:srgbClr val="0070C0"/>
                </a:solidFill>
                <a:hlinkClick r:id="rId2"/>
              </a:rPr>
              <a:t>http://hdl.handle.net/2100/1258</a:t>
            </a:r>
            <a:r>
              <a:rPr lang="en-US" sz="2400" b="1" dirty="0" smtClean="0">
                <a:solidFill>
                  <a:srgbClr val="0070C0"/>
                </a:solidFill>
              </a:rPr>
              <a:t> </a:t>
            </a:r>
          </a:p>
          <a:p>
            <a:pPr algn="ctr">
              <a:buFontTx/>
              <a:buNone/>
            </a:pPr>
            <a:r>
              <a:rPr lang="en-US" sz="2400" b="1" dirty="0" smtClean="0"/>
              <a:t>(full Pasian thesis)</a:t>
            </a:r>
            <a:endParaRPr lang="en-US" sz="2400" dirty="0" smtClean="0"/>
          </a:p>
          <a:p>
            <a:pPr algn="ctr">
              <a:buFontTx/>
              <a:buNone/>
            </a:pPr>
            <a:endParaRPr lang="en-US" sz="2400" dirty="0" smtClean="0"/>
          </a:p>
          <a:p>
            <a:pPr algn="ctr">
              <a:buFontTx/>
              <a:buNone/>
            </a:pPr>
            <a:r>
              <a:rPr lang="en-US" sz="2400" dirty="0" smtClean="0"/>
              <a:t>Special journal issue </a:t>
            </a:r>
            <a:r>
              <a:rPr lang="en-US" sz="1800" dirty="0" smtClean="0"/>
              <a:t>(2011, Vol.2)</a:t>
            </a:r>
            <a:r>
              <a:rPr lang="en-US" sz="2400" dirty="0" smtClean="0"/>
              <a:t>: </a:t>
            </a:r>
          </a:p>
          <a:p>
            <a:pPr algn="ctr">
              <a:buFontTx/>
              <a:buNone/>
            </a:pPr>
            <a:r>
              <a:rPr lang="en-US" sz="2400" i="1" dirty="0" smtClean="0"/>
              <a:t>Journal of Project, Program and Portfolio Management </a:t>
            </a:r>
          </a:p>
          <a:p>
            <a:pPr algn="ctr">
              <a:buFontTx/>
              <a:buNone/>
            </a:pPr>
            <a:endParaRPr lang="en-US" sz="2400" dirty="0" smtClean="0"/>
          </a:p>
          <a:p>
            <a:pPr algn="ctr">
              <a:buFontTx/>
              <a:buNone/>
            </a:pPr>
            <a:r>
              <a:rPr lang="en-US" sz="2400" dirty="0" smtClean="0"/>
              <a:t>Gower Publishing book </a:t>
            </a:r>
            <a:r>
              <a:rPr lang="en-US" sz="1800" dirty="0" smtClean="0"/>
              <a:t>(commissioned): </a:t>
            </a:r>
            <a:endParaRPr lang="en-US" sz="2400" dirty="0" smtClean="0"/>
          </a:p>
          <a:p>
            <a:pPr algn="ctr">
              <a:buFontTx/>
              <a:buNone/>
            </a:pPr>
            <a:r>
              <a:rPr lang="en-US" sz="2400" i="1" dirty="0" smtClean="0"/>
              <a:t>Project Management Research Methods</a:t>
            </a:r>
          </a:p>
          <a:p>
            <a:pPr algn="ctr">
              <a:buFontTx/>
              <a:buNone/>
            </a:pPr>
            <a:endParaRPr lang="en-US" sz="2400" i="1" dirty="0" smtClean="0"/>
          </a:p>
          <a:p>
            <a:pPr algn="ctr">
              <a:buFontTx/>
              <a:buNone/>
            </a:pPr>
            <a:r>
              <a:rPr lang="en-US" sz="2400" dirty="0" smtClean="0"/>
              <a:t>New Journal </a:t>
            </a:r>
            <a:r>
              <a:rPr lang="en-US" sz="1800" dirty="0" smtClean="0"/>
              <a:t>(in development for consideration by AU Press)</a:t>
            </a:r>
            <a:r>
              <a:rPr lang="en-US" sz="2800" dirty="0" smtClean="0"/>
              <a:t>:</a:t>
            </a:r>
            <a:endParaRPr lang="en-US" sz="2400" dirty="0" smtClean="0"/>
          </a:p>
          <a:p>
            <a:pPr algn="ctr">
              <a:buFontTx/>
              <a:buNone/>
            </a:pPr>
            <a:r>
              <a:rPr lang="en-US" sz="2400" i="1" dirty="0" smtClean="0"/>
              <a:t>Plan to Learn: </a:t>
            </a:r>
          </a:p>
          <a:p>
            <a:pPr algn="ctr">
              <a:buFontTx/>
              <a:buNone/>
            </a:pPr>
            <a:r>
              <a:rPr lang="en-US" sz="2400" i="1" dirty="0" smtClean="0"/>
              <a:t>research of the implementation of ICT-learning projects</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8690" name="Rectangle 2"/>
          <p:cNvSpPr>
            <a:spLocks noGrp="1" noChangeArrowheads="1"/>
          </p:cNvSpPr>
          <p:nvPr>
            <p:ph type="title"/>
          </p:nvPr>
        </p:nvSpPr>
        <p:spPr/>
        <p:txBody>
          <a:bodyPr/>
          <a:lstStyle/>
          <a:p>
            <a:r>
              <a:rPr lang="nl-NL" sz="3600" dirty="0" smtClean="0">
                <a:solidFill>
                  <a:srgbClr val="0070C0"/>
                </a:solidFill>
              </a:rPr>
              <a:t>Historical context of ‘maturity’ </a:t>
            </a:r>
            <a:endParaRPr lang="nl-NL" dirty="0">
              <a:solidFill>
                <a:srgbClr val="FF0000"/>
              </a:solidFill>
            </a:endParaRPr>
          </a:p>
        </p:txBody>
      </p:sp>
      <p:sp>
        <p:nvSpPr>
          <p:cNvPr id="4" name="Rectangle 2"/>
          <p:cNvSpPr txBox="1">
            <a:spLocks noChangeArrowheads="1"/>
          </p:cNvSpPr>
          <p:nvPr/>
        </p:nvSpPr>
        <p:spPr bwMode="auto">
          <a:xfrm>
            <a:off x="616220" y="1997612"/>
            <a:ext cx="7406903" cy="367166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nl-NL" sz="3100" b="0" i="0" u="none" strike="noStrike" kern="0" cap="none" spc="0" normalizeH="0" baseline="0" noProof="0" dirty="0" smtClean="0">
                <a:ln>
                  <a:noFill/>
                </a:ln>
                <a:solidFill>
                  <a:srgbClr val="0070C0"/>
                </a:solidFill>
                <a:effectLst/>
                <a:uLnTx/>
                <a:uFillTx/>
                <a:latin typeface="+mj-lt"/>
                <a:ea typeface="+mj-ea"/>
                <a:cs typeface="+mj-cs"/>
              </a:rPr>
              <a:t>Came out of post-WW2</a:t>
            </a:r>
            <a:r>
              <a:rPr kumimoji="0" lang="nl-NL" sz="3100" b="0" i="0" u="none" strike="noStrike" kern="0" cap="none" spc="0" normalizeH="0" noProof="0" dirty="0" smtClean="0">
                <a:ln>
                  <a:noFill/>
                </a:ln>
                <a:solidFill>
                  <a:srgbClr val="0070C0"/>
                </a:solidFill>
                <a:effectLst/>
                <a:uLnTx/>
                <a:uFillTx/>
                <a:latin typeface="+mj-lt"/>
                <a:ea typeface="+mj-ea"/>
                <a:cs typeface="+mj-cs"/>
              </a:rPr>
              <a:t> environment</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nl-NL" sz="3100" b="0" i="0" u="none" strike="noStrike" kern="0" cap="none" spc="0" normalizeH="0" noProof="0" dirty="0" smtClean="0">
              <a:ln>
                <a:noFill/>
              </a:ln>
              <a:solidFill>
                <a:srgbClr val="0070C0"/>
              </a:solidFill>
              <a:effectLst/>
              <a:uLnTx/>
              <a:uFillTx/>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nl-NL" sz="3100" kern="0" baseline="0" dirty="0" err="1" smtClean="0">
                <a:solidFill>
                  <a:srgbClr val="0070C0"/>
                </a:solidFill>
                <a:latin typeface="+mj-lt"/>
                <a:ea typeface="+mj-ea"/>
                <a:cs typeface="+mj-cs"/>
              </a:rPr>
              <a:t>Emphasis</a:t>
            </a:r>
            <a:r>
              <a:rPr lang="nl-NL" sz="3100" kern="0" baseline="0" dirty="0" smtClean="0">
                <a:solidFill>
                  <a:srgbClr val="0070C0"/>
                </a:solidFill>
                <a:latin typeface="+mj-lt"/>
                <a:ea typeface="+mj-ea"/>
                <a:cs typeface="+mj-cs"/>
              </a:rPr>
              <a:t> and </a:t>
            </a:r>
            <a:r>
              <a:rPr lang="nl-NL" sz="3100" kern="0" baseline="0" dirty="0" err="1" smtClean="0">
                <a:solidFill>
                  <a:srgbClr val="0070C0"/>
                </a:solidFill>
                <a:latin typeface="+mj-lt"/>
                <a:ea typeface="+mj-ea"/>
                <a:cs typeface="+mj-cs"/>
              </a:rPr>
              <a:t>appeal</a:t>
            </a:r>
            <a:r>
              <a:rPr lang="nl-NL" sz="3100" kern="0" dirty="0" smtClean="0">
                <a:solidFill>
                  <a:srgbClr val="0070C0"/>
                </a:solidFill>
                <a:latin typeface="+mj-lt"/>
                <a:ea typeface="+mj-ea"/>
                <a:cs typeface="+mj-cs"/>
              </a:rPr>
              <a:t>: to </a:t>
            </a:r>
            <a:r>
              <a:rPr lang="nl-NL" sz="3100" kern="0" dirty="0" err="1" smtClean="0">
                <a:solidFill>
                  <a:srgbClr val="0070C0"/>
                </a:solidFill>
                <a:latin typeface="+mj-lt"/>
                <a:ea typeface="+mj-ea"/>
                <a:cs typeface="+mj-cs"/>
              </a:rPr>
              <a:t>manufacturers</a:t>
            </a:r>
            <a:r>
              <a:rPr lang="nl-NL" sz="3100" kern="0" dirty="0" smtClean="0">
                <a:solidFill>
                  <a:srgbClr val="0070C0"/>
                </a:solidFill>
                <a:latin typeface="+mj-lt"/>
                <a:ea typeface="+mj-ea"/>
                <a:cs typeface="+mj-cs"/>
              </a:rPr>
              <a:t> </a:t>
            </a:r>
            <a:r>
              <a:rPr lang="nl-NL" sz="3100" kern="0" dirty="0" err="1" smtClean="0">
                <a:solidFill>
                  <a:srgbClr val="0070C0"/>
                </a:solidFill>
                <a:latin typeface="+mj-lt"/>
                <a:ea typeface="+mj-ea"/>
                <a:cs typeface="+mj-cs"/>
              </a:rPr>
              <a:t>serving</a:t>
            </a:r>
            <a:r>
              <a:rPr lang="nl-NL" sz="3100" kern="0" dirty="0" smtClean="0">
                <a:solidFill>
                  <a:srgbClr val="0070C0"/>
                </a:solidFill>
                <a:latin typeface="+mj-lt"/>
                <a:ea typeface="+mj-ea"/>
                <a:cs typeface="+mj-cs"/>
              </a:rPr>
              <a:t> a </a:t>
            </a:r>
            <a:r>
              <a:rPr lang="nl-NL" sz="3100" kern="0" dirty="0" err="1" smtClean="0">
                <a:solidFill>
                  <a:srgbClr val="0070C0"/>
                </a:solidFill>
                <a:latin typeface="+mj-lt"/>
                <a:ea typeface="+mj-ea"/>
                <a:cs typeface="+mj-cs"/>
              </a:rPr>
              <a:t>civilian</a:t>
            </a:r>
            <a:r>
              <a:rPr lang="nl-NL" sz="3100" kern="0" dirty="0" smtClean="0">
                <a:solidFill>
                  <a:srgbClr val="0070C0"/>
                </a:solidFill>
                <a:latin typeface="+mj-lt"/>
                <a:ea typeface="+mj-ea"/>
                <a:cs typeface="+mj-cs"/>
              </a:rPr>
              <a:t> </a:t>
            </a:r>
            <a:r>
              <a:rPr lang="nl-NL" sz="3100" kern="0" dirty="0" err="1" smtClean="0">
                <a:solidFill>
                  <a:srgbClr val="0070C0"/>
                </a:solidFill>
                <a:latin typeface="+mj-lt"/>
                <a:ea typeface="+mj-ea"/>
                <a:cs typeface="+mj-cs"/>
              </a:rPr>
              <a:t>community</a:t>
            </a:r>
            <a:endParaRPr lang="nl-NL" sz="3100" kern="0" dirty="0" smtClean="0">
              <a:solidFill>
                <a:srgbClr val="0070C0"/>
              </a:solidFill>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lang="nl-NL" sz="3100" kern="0" dirty="0" smtClean="0">
              <a:solidFill>
                <a:srgbClr val="0070C0"/>
              </a:solidFill>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nl-NL" sz="3100" kern="0" dirty="0" smtClean="0">
                <a:solidFill>
                  <a:srgbClr val="0070C0"/>
                </a:solidFill>
                <a:latin typeface="+mj-lt"/>
                <a:ea typeface="+mj-ea"/>
                <a:cs typeface="+mj-cs"/>
              </a:rPr>
              <a:t>Management focus: </a:t>
            </a:r>
          </a:p>
          <a:p>
            <a:pPr marL="0" marR="0" lvl="0" indent="0" algn="ctr" defTabSz="914400" rtl="0" eaLnBrk="0" fontAlgn="base" latinLnBrk="0" hangingPunct="0">
              <a:lnSpc>
                <a:spcPct val="100000"/>
              </a:lnSpc>
              <a:spcBef>
                <a:spcPct val="0"/>
              </a:spcBef>
              <a:spcAft>
                <a:spcPct val="0"/>
              </a:spcAft>
              <a:buClrTx/>
              <a:buSzTx/>
              <a:buFontTx/>
              <a:buNone/>
              <a:tabLst/>
              <a:defRPr/>
            </a:pPr>
            <a:r>
              <a:rPr lang="nl-NL" sz="3100" kern="0" dirty="0" smtClean="0">
                <a:solidFill>
                  <a:srgbClr val="0070C0"/>
                </a:solidFill>
                <a:latin typeface="+mj-lt"/>
                <a:ea typeface="+mj-ea"/>
                <a:cs typeface="+mj-cs"/>
              </a:rPr>
              <a:t>high </a:t>
            </a:r>
            <a:r>
              <a:rPr lang="nl-NL" sz="3100" kern="0" dirty="0" err="1" smtClean="0">
                <a:solidFill>
                  <a:srgbClr val="0070C0"/>
                </a:solidFill>
                <a:latin typeface="+mj-lt"/>
                <a:ea typeface="+mj-ea"/>
                <a:cs typeface="+mj-cs"/>
              </a:rPr>
              <a:t>quality</a:t>
            </a:r>
            <a:r>
              <a:rPr lang="nl-NL" sz="3100" kern="0" dirty="0" smtClean="0">
                <a:solidFill>
                  <a:srgbClr val="0070C0"/>
                </a:solidFill>
                <a:latin typeface="+mj-lt"/>
                <a:ea typeface="+mj-ea"/>
                <a:cs typeface="+mj-cs"/>
              </a:rPr>
              <a:t> </a:t>
            </a:r>
            <a:r>
              <a:rPr lang="nl-NL" sz="3100" kern="0" dirty="0" err="1" smtClean="0">
                <a:solidFill>
                  <a:srgbClr val="0070C0"/>
                </a:solidFill>
                <a:latin typeface="+mj-lt"/>
                <a:ea typeface="+mj-ea"/>
                <a:cs typeface="+mj-cs"/>
              </a:rPr>
              <a:t>based</a:t>
            </a:r>
            <a:r>
              <a:rPr lang="nl-NL" sz="3100" kern="0" dirty="0" smtClean="0">
                <a:solidFill>
                  <a:srgbClr val="0070C0"/>
                </a:solidFill>
                <a:latin typeface="+mj-lt"/>
                <a:ea typeface="+mj-ea"/>
                <a:cs typeface="+mj-cs"/>
              </a:rPr>
              <a:t> </a:t>
            </a:r>
            <a:r>
              <a:rPr lang="nl-NL" sz="3100" kern="0" dirty="0" err="1" smtClean="0">
                <a:solidFill>
                  <a:srgbClr val="0070C0"/>
                </a:solidFill>
                <a:latin typeface="+mj-lt"/>
                <a:ea typeface="+mj-ea"/>
                <a:cs typeface="+mj-cs"/>
              </a:rPr>
              <a:t>on</a:t>
            </a:r>
            <a:r>
              <a:rPr lang="nl-NL" sz="3100" kern="0" dirty="0" smtClean="0">
                <a:solidFill>
                  <a:srgbClr val="0070C0"/>
                </a:solidFill>
                <a:latin typeface="+mj-lt"/>
                <a:ea typeface="+mj-ea"/>
                <a:cs typeface="+mj-cs"/>
              </a:rPr>
              <a:t> efficiency</a:t>
            </a:r>
          </a:p>
          <a:p>
            <a:pPr marL="0" marR="0" lvl="0" indent="0" algn="ctr" defTabSz="914400" rtl="0" eaLnBrk="0" fontAlgn="base" latinLnBrk="0" hangingPunct="0">
              <a:lnSpc>
                <a:spcPct val="100000"/>
              </a:lnSpc>
              <a:spcBef>
                <a:spcPct val="0"/>
              </a:spcBef>
              <a:spcAft>
                <a:spcPct val="0"/>
              </a:spcAft>
              <a:buClrTx/>
              <a:buSzTx/>
              <a:buFontTx/>
              <a:buNone/>
              <a:tabLst/>
              <a:defRPr/>
            </a:pPr>
            <a:endParaRPr lang="nl-NL" sz="3100" kern="0" dirty="0" smtClean="0">
              <a:solidFill>
                <a:srgbClr val="0070C0"/>
              </a:solidFill>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lang="nl-NL" sz="3100" kern="0" dirty="0" smtClean="0">
              <a:solidFill>
                <a:srgbClr val="0070C0"/>
              </a:solidFill>
              <a:latin typeface="+mj-lt"/>
              <a:ea typeface="+mj-ea"/>
              <a:cs typeface="+mj-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nl-NL" sz="3100" b="0" i="0" u="none" strike="noStrike" kern="0" cap="none" spc="0" normalizeH="0" baseline="0" noProof="0" dirty="0">
              <a:ln>
                <a:noFill/>
              </a:ln>
              <a:solidFill>
                <a:srgbClr val="0070C0"/>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2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4">
                                            <p:txEl>
                                              <p:pRg st="0" end="0"/>
                                            </p:txEl>
                                          </p:spTgt>
                                        </p:tgtEl>
                                        <p:attrNameLst>
                                          <p:attrName>ppt_y</p:attrName>
                                        </p:attrNameLst>
                                      </p:cBhvr>
                                      <p:tavLst>
                                        <p:tav tm="0">
                                          <p:val>
                                            <p:strVal val="1+#ppt_h/2"/>
                                          </p:val>
                                        </p:tav>
                                        <p:tav tm="100000">
                                          <p:val>
                                            <p:strVal val="#ppt_y"/>
                                          </p:val>
                                        </p:tav>
                                      </p:tavLst>
                                    </p:anim>
                                  </p:childTnLst>
                                </p:cTn>
                              </p:par>
                              <p:par>
                                <p:cTn id="9" presetID="7" presetClass="entr" presetSubtype="4"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20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4">
                                            <p:txEl>
                                              <p:pRg st="2" end="2"/>
                                            </p:txEl>
                                          </p:spTgt>
                                        </p:tgtEl>
                                        <p:attrNameLst>
                                          <p:attrName>ppt_y</p:attrName>
                                        </p:attrNameLst>
                                      </p:cBhvr>
                                      <p:tavLst>
                                        <p:tav tm="0">
                                          <p:val>
                                            <p:strVal val="1+#ppt_h/2"/>
                                          </p:val>
                                        </p:tav>
                                        <p:tav tm="100000">
                                          <p:val>
                                            <p:strVal val="#ppt_y"/>
                                          </p:val>
                                        </p:tav>
                                      </p:tavLst>
                                    </p:anim>
                                  </p:childTnLst>
                                </p:cTn>
                              </p:par>
                              <p:par>
                                <p:cTn id="13" presetID="7"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20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20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7"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20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4114" name="Rectangle 2"/>
          <p:cNvSpPr>
            <a:spLocks noGrp="1" noChangeArrowheads="1"/>
          </p:cNvSpPr>
          <p:nvPr>
            <p:ph type="title"/>
          </p:nvPr>
        </p:nvSpPr>
        <p:spPr>
          <a:xfrm>
            <a:off x="858135" y="1476598"/>
            <a:ext cx="7305964" cy="702115"/>
          </a:xfrm>
        </p:spPr>
        <p:txBody>
          <a:bodyPr/>
          <a:lstStyle/>
          <a:p>
            <a:pPr algn="ctr"/>
            <a:r>
              <a:rPr lang="en-US" dirty="0" smtClean="0"/>
              <a:t>Process control was the key driver</a:t>
            </a:r>
            <a:br>
              <a:rPr lang="en-US" dirty="0" smtClean="0"/>
            </a:br>
            <a:r>
              <a:rPr lang="en-US" dirty="0" smtClean="0"/>
              <a:t/>
            </a:r>
            <a:br>
              <a:rPr lang="en-US" dirty="0" smtClean="0"/>
            </a:br>
            <a:r>
              <a:rPr lang="en-US" dirty="0" smtClean="0"/>
              <a:t>Achieve goals by</a:t>
            </a:r>
            <a:r>
              <a:rPr lang="en-US" b="1" dirty="0" smtClean="0">
                <a:solidFill>
                  <a:srgbClr val="0070C0"/>
                </a:solidFill>
              </a:rPr>
              <a:t> minimizing variation</a:t>
            </a:r>
            <a:endParaRPr lang="en-US" b="1" dirty="0">
              <a:solidFill>
                <a:srgbClr val="0070C0"/>
              </a:solidFill>
            </a:endParaRPr>
          </a:p>
        </p:txBody>
      </p:sp>
      <p:sp>
        <p:nvSpPr>
          <p:cNvPr id="474115" name="Rectangle 3"/>
          <p:cNvSpPr>
            <a:spLocks noGrp="1" noChangeAspect="1" noChangeArrowheads="1"/>
          </p:cNvSpPr>
          <p:nvPr>
            <p:ph type="body" sz="half" idx="2"/>
          </p:nvPr>
        </p:nvSpPr>
        <p:spPr>
          <a:xfrm>
            <a:off x="532436" y="3912243"/>
            <a:ext cx="8403220" cy="2615166"/>
          </a:xfrm>
        </p:spPr>
        <p:txBody>
          <a:bodyPr/>
          <a:lstStyle/>
          <a:p>
            <a:pPr lvl="0" algn="ctr">
              <a:spcAft>
                <a:spcPts val="1200"/>
              </a:spcAft>
              <a:buNone/>
            </a:pPr>
            <a:r>
              <a:rPr lang="en-US" sz="2400" dirty="0" smtClean="0">
                <a:solidFill>
                  <a:srgbClr val="0070C0"/>
                </a:solidFill>
              </a:rPr>
              <a:t>Focus of manufacturers was to achieve quality by defining, repeating and predicting processes</a:t>
            </a:r>
          </a:p>
          <a:p>
            <a:pPr lvl="0" algn="ctr">
              <a:spcAft>
                <a:spcPts val="1200"/>
              </a:spcAft>
              <a:buNone/>
            </a:pPr>
            <a:endParaRPr lang="en-US" sz="2400" dirty="0" smtClean="0">
              <a:solidFill>
                <a:srgbClr val="0070C0"/>
              </a:solidFill>
            </a:endParaRPr>
          </a:p>
          <a:p>
            <a:pPr lvl="0" algn="ctr">
              <a:spcAft>
                <a:spcPts val="1200"/>
              </a:spcAft>
              <a:buNone/>
            </a:pPr>
            <a:r>
              <a:rPr lang="en-US" sz="2400" dirty="0" smtClean="0">
                <a:solidFill>
                  <a:srgbClr val="0070C0"/>
                </a:solidFill>
              </a:rPr>
              <a:t>Effect: performance would increase, costs would stabilize</a:t>
            </a:r>
          </a:p>
          <a:p>
            <a:pPr algn="ctr">
              <a:buNone/>
            </a:pPr>
            <a:endParaRPr lang="en-US" sz="1800" dirty="0">
              <a:effectLst>
                <a:outerShdw blurRad="38100" dist="38100" dir="2700000" algn="tl">
                  <a:srgbClr val="000000"/>
                </a:outerShdw>
              </a:effectLst>
            </a:endParaRPr>
          </a:p>
          <a:p>
            <a:pPr algn="ctr"/>
            <a:endParaRPr lang="en-US" sz="1800" dirty="0">
              <a:effectLst>
                <a:outerShdw blurRad="38100" dist="38100" dir="2700000" algn="tl">
                  <a:srgbClr val="000000"/>
                </a:outerShdw>
              </a:effectLst>
            </a:endParaRPr>
          </a:p>
          <a:p>
            <a:pPr algn="ctr"/>
            <a:endParaRPr lang="en-US" sz="1800" dirty="0">
              <a:effectLst>
                <a:outerShdw blurRad="38100" dist="38100" dir="2700000" algn="tl">
                  <a:srgbClr val="000000"/>
                </a:outerShdw>
              </a:effectLst>
            </a:endParaRPr>
          </a:p>
          <a:p>
            <a:pPr algn="ctr"/>
            <a:endParaRPr lang="en-US"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74115">
                                            <p:txEl>
                                              <p:pRg st="0" end="0"/>
                                            </p:txEl>
                                          </p:spTgt>
                                        </p:tgtEl>
                                        <p:attrNameLst>
                                          <p:attrName>style.visibility</p:attrName>
                                        </p:attrNameLst>
                                      </p:cBhvr>
                                      <p:to>
                                        <p:strVal val="visible"/>
                                      </p:to>
                                    </p:set>
                                    <p:animEffect transition="in" filter="checkerboard(across)">
                                      <p:cBhvr>
                                        <p:cTn id="7" dur="2000"/>
                                        <p:tgtEl>
                                          <p:spTgt spid="4741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74115">
                                            <p:txEl>
                                              <p:pRg st="2" end="2"/>
                                            </p:txEl>
                                          </p:spTgt>
                                        </p:tgtEl>
                                        <p:attrNameLst>
                                          <p:attrName>style.visibility</p:attrName>
                                        </p:attrNameLst>
                                      </p:cBhvr>
                                      <p:to>
                                        <p:strVal val="visible"/>
                                      </p:to>
                                    </p:set>
                                    <p:animEffect transition="in" filter="checkerboard(across)">
                                      <p:cBhvr>
                                        <p:cTn id="12" dur="2000"/>
                                        <p:tgtEl>
                                          <p:spTgt spid="4741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95186" y="979874"/>
            <a:ext cx="7919884" cy="4339650"/>
          </a:xfrm>
          <a:prstGeom prst="rect">
            <a:avLst/>
          </a:prstGeom>
        </p:spPr>
        <p:txBody>
          <a:bodyPr wrap="square">
            <a:spAutoFit/>
          </a:bodyPr>
          <a:lstStyle/>
          <a:p>
            <a:pPr lvl="0">
              <a:lnSpc>
                <a:spcPct val="150000"/>
              </a:lnSpc>
              <a:defRPr/>
            </a:pPr>
            <a:r>
              <a:rPr lang="nl-NL" sz="4000" b="1" kern="0" dirty="0" smtClean="0">
                <a:solidFill>
                  <a:srgbClr val="0070C0"/>
                </a:solidFill>
              </a:rPr>
              <a:t>Consider...</a:t>
            </a:r>
          </a:p>
          <a:p>
            <a:pPr lvl="0">
              <a:lnSpc>
                <a:spcPct val="150000"/>
              </a:lnSpc>
              <a:defRPr/>
            </a:pPr>
            <a:r>
              <a:rPr lang="nl-NL" sz="3200" b="1" kern="0" dirty="0" smtClean="0">
                <a:solidFill>
                  <a:srgbClr val="0070C0"/>
                </a:solidFill>
              </a:rPr>
              <a:t>	</a:t>
            </a:r>
            <a:r>
              <a:rPr lang="nl-NL" sz="3600" b="1" kern="0" dirty="0" smtClean="0">
                <a:solidFill>
                  <a:srgbClr val="0070C0"/>
                </a:solidFill>
              </a:rPr>
              <a:t>Who / what does this serve?</a:t>
            </a:r>
            <a:endParaRPr lang="nl-NL" sz="3600" b="1" i="1" kern="0" dirty="0" smtClean="0">
              <a:solidFill>
                <a:srgbClr val="0070C0"/>
              </a:solidFill>
            </a:endParaRPr>
          </a:p>
          <a:p>
            <a:pPr lvl="0" algn="ctr">
              <a:lnSpc>
                <a:spcPct val="150000"/>
              </a:lnSpc>
              <a:defRPr/>
            </a:pPr>
            <a:r>
              <a:rPr lang="nl-NL" sz="3600" b="1" kern="0" dirty="0" smtClean="0">
                <a:solidFill>
                  <a:srgbClr val="0070C0"/>
                </a:solidFill>
              </a:rPr>
              <a:t>Building a house.</a:t>
            </a:r>
          </a:p>
          <a:p>
            <a:pPr lvl="0" algn="ctr">
              <a:lnSpc>
                <a:spcPct val="150000"/>
              </a:lnSpc>
              <a:defRPr/>
            </a:pPr>
            <a:r>
              <a:rPr lang="nl-NL" sz="3600" b="1" kern="0" dirty="0" smtClean="0">
                <a:solidFill>
                  <a:srgbClr val="0070C0"/>
                </a:solidFill>
              </a:rPr>
              <a:t>Manufacturing a car.</a:t>
            </a:r>
          </a:p>
          <a:p>
            <a:pPr lvl="0" algn="ctr">
              <a:lnSpc>
                <a:spcPct val="150000"/>
              </a:lnSpc>
              <a:defRPr/>
            </a:pPr>
            <a:r>
              <a:rPr lang="nl-NL" sz="3600" b="1" kern="0" dirty="0" smtClean="0">
                <a:solidFill>
                  <a:srgbClr val="0070C0"/>
                </a:solidFill>
              </a:rPr>
              <a:t>Making a hamburger.</a:t>
            </a:r>
            <a:r>
              <a:rPr lang="nl-NL" sz="3600" b="1" i="1" kern="0" dirty="0" smtClean="0">
                <a:solidFill>
                  <a:srgbClr val="0070C0"/>
                </a:solidFill>
              </a:rPr>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a:xfrm>
            <a:off x="394162" y="2119723"/>
            <a:ext cx="8165638" cy="3569877"/>
          </a:xfrm>
        </p:spPr>
        <p:txBody>
          <a:bodyPr/>
          <a:lstStyle/>
          <a:p>
            <a:pPr algn="ctr"/>
            <a:r>
              <a:rPr lang="nl-NL" dirty="0" smtClean="0"/>
              <a:t>Move ahead 40 years, t</a:t>
            </a:r>
            <a:r>
              <a:rPr lang="nl-NL" dirty="0" smtClean="0">
                <a:solidFill>
                  <a:srgbClr val="0070C0"/>
                </a:solidFill>
              </a:rPr>
              <a:t>he project management community adopted process control as a sign of maturity....</a:t>
            </a:r>
            <a:br>
              <a:rPr lang="nl-NL" dirty="0" smtClean="0">
                <a:solidFill>
                  <a:srgbClr val="0070C0"/>
                </a:solidFill>
              </a:rPr>
            </a:br>
            <a:r>
              <a:rPr lang="nl-NL" dirty="0" smtClean="0"/>
              <a:t/>
            </a:r>
            <a:br>
              <a:rPr lang="nl-NL" dirty="0" smtClean="0"/>
            </a:br>
            <a:r>
              <a:rPr lang="nl-NL" dirty="0" smtClean="0"/>
              <a:t>(despite a lack of definition)</a:t>
            </a:r>
            <a:r>
              <a:rPr lang="nl-NL" dirty="0" smtClean="0">
                <a:solidFill>
                  <a:srgbClr val="0070C0"/>
                </a:solidFill>
              </a:rPr>
              <a:t/>
            </a:r>
            <a:br>
              <a:rPr lang="nl-NL" dirty="0" smtClean="0">
                <a:solidFill>
                  <a:srgbClr val="0070C0"/>
                </a:solidFill>
              </a:rPr>
            </a:br>
            <a:r>
              <a:rPr lang="nl-NL" dirty="0" smtClean="0">
                <a:solidFill>
                  <a:srgbClr val="0070C0"/>
                </a:solidFill>
              </a:rPr>
              <a:t/>
            </a:r>
            <a:br>
              <a:rPr lang="nl-NL" dirty="0" smtClean="0">
                <a:solidFill>
                  <a:srgbClr val="0070C0"/>
                </a:solidFill>
              </a:rPr>
            </a:br>
            <a:r>
              <a:rPr lang="nl-NL" dirty="0" smtClean="0">
                <a:solidFill>
                  <a:srgbClr val="0070C0"/>
                </a:solidFill>
              </a:rPr>
              <a:t/>
            </a:r>
            <a:br>
              <a:rPr lang="nl-NL" dirty="0" smtClean="0">
                <a:solidFill>
                  <a:srgbClr val="0070C0"/>
                </a:solidFill>
              </a:rPr>
            </a:br>
            <a:endParaRPr lang="nl-NL" sz="2400" i="1" dirty="0" smtClean="0">
              <a:solidFill>
                <a:srgbClr val="0070C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a:xfrm>
            <a:off x="403062" y="663192"/>
            <a:ext cx="6873875" cy="739939"/>
          </a:xfrm>
        </p:spPr>
        <p:txBody>
          <a:bodyPr/>
          <a:lstStyle/>
          <a:p>
            <a:r>
              <a:rPr lang="nl-NL" b="1" dirty="0" smtClean="0"/>
              <a:t>An new era for the PM community</a:t>
            </a:r>
            <a:endParaRPr lang="nl-NL" sz="2400" b="1" i="1" dirty="0" smtClean="0"/>
          </a:p>
        </p:txBody>
      </p:sp>
      <p:sp>
        <p:nvSpPr>
          <p:cNvPr id="9" name="Rectangle 2"/>
          <p:cNvSpPr txBox="1">
            <a:spLocks noChangeArrowheads="1"/>
          </p:cNvSpPr>
          <p:nvPr/>
        </p:nvSpPr>
        <p:spPr bwMode="auto">
          <a:xfrm>
            <a:off x="545881" y="2244440"/>
            <a:ext cx="7506738" cy="213583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nl-NL" sz="3100" b="0" i="1" u="none" strike="noStrike" kern="0" cap="none" spc="0" normalizeH="0" baseline="0" noProof="0" dirty="0" smtClean="0">
                <a:ln>
                  <a:noFill/>
                </a:ln>
                <a:effectLst/>
                <a:uLnTx/>
                <a:uFillTx/>
                <a:latin typeface="+mj-lt"/>
                <a:ea typeface="+mj-ea"/>
                <a:cs typeface="+mj-cs"/>
              </a:rPr>
              <a:t>Managing the software process </a:t>
            </a:r>
            <a:r>
              <a:rPr kumimoji="0" lang="nl-NL" sz="3100" b="0" u="none" strike="noStrike" kern="0" cap="none" spc="0" normalizeH="0" baseline="0" noProof="0" dirty="0" smtClean="0">
                <a:ln>
                  <a:noFill/>
                </a:ln>
                <a:effectLst/>
                <a:uLnTx/>
                <a:uFillTx/>
                <a:latin typeface="+mj-lt"/>
                <a:ea typeface="+mj-ea"/>
                <a:cs typeface="+mj-cs"/>
              </a:rPr>
              <a:t>(1988-89)</a:t>
            </a:r>
          </a:p>
          <a:p>
            <a:pPr marL="0" marR="0" lvl="0" indent="0" algn="ctr" defTabSz="914400" rtl="0" eaLnBrk="0" fontAlgn="base" latinLnBrk="0" hangingPunct="0">
              <a:lnSpc>
                <a:spcPct val="100000"/>
              </a:lnSpc>
              <a:spcBef>
                <a:spcPct val="0"/>
              </a:spcBef>
              <a:spcAft>
                <a:spcPct val="0"/>
              </a:spcAft>
              <a:buClrTx/>
              <a:buSzTx/>
              <a:buFontTx/>
              <a:buNone/>
              <a:tabLst/>
              <a:defRPr/>
            </a:pPr>
            <a:endParaRPr lang="nl-NL" sz="3100" kern="0" dirty="0" smtClean="0">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nl-NL" sz="3100" kern="0" dirty="0" smtClean="0">
                <a:latin typeface="+mj-lt"/>
                <a:ea typeface="+mj-ea"/>
                <a:cs typeface="+mj-cs"/>
              </a:rPr>
              <a:t>The Capability Maturity Model </a:t>
            </a:r>
            <a:r>
              <a:rPr lang="nl-NL" sz="2400" kern="0" dirty="0" smtClean="0">
                <a:latin typeface="+mj-lt"/>
                <a:ea typeface="+mj-ea"/>
                <a:cs typeface="+mj-cs"/>
              </a:rPr>
              <a:t>(SEI/CMM)</a:t>
            </a:r>
            <a:endParaRPr lang="nl-NL" sz="3100" kern="0" dirty="0" smtClean="0">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lang="nl-NL" sz="3100" kern="0" dirty="0" smtClean="0">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lang="nl-NL" sz="3100" kern="0" dirty="0" smtClean="0">
              <a:latin typeface="+mj-lt"/>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nl-NL" sz="2000" kern="0" dirty="0" smtClean="0">
                <a:latin typeface="+mj-lt"/>
                <a:ea typeface="+mj-ea"/>
                <a:cs typeface="+mj-cs"/>
              </a:rPr>
              <a:t>***Help US DoD assess contractors’ </a:t>
            </a:r>
            <a:r>
              <a:rPr lang="nl-NL" sz="2000" u="sng" kern="0" dirty="0" smtClean="0">
                <a:latin typeface="+mj-lt"/>
                <a:ea typeface="+mj-ea"/>
                <a:cs typeface="+mj-cs"/>
              </a:rPr>
              <a:t>processes</a:t>
            </a:r>
            <a:r>
              <a:rPr lang="nl-NL" sz="2000" kern="0" dirty="0" smtClean="0">
                <a:latin typeface="+mj-lt"/>
                <a:ea typeface="+mj-ea"/>
                <a:cs typeface="+mj-cs"/>
              </a:rPr>
              <a:t> </a:t>
            </a:r>
          </a:p>
          <a:p>
            <a:pPr marL="0" marR="0" lvl="0" indent="0" algn="ctr" defTabSz="914400" rtl="0" eaLnBrk="0" fontAlgn="base" latinLnBrk="0" hangingPunct="0">
              <a:lnSpc>
                <a:spcPct val="100000"/>
              </a:lnSpc>
              <a:spcBef>
                <a:spcPct val="0"/>
              </a:spcBef>
              <a:spcAft>
                <a:spcPct val="0"/>
              </a:spcAft>
              <a:buClrTx/>
              <a:buSzTx/>
              <a:buFontTx/>
              <a:buNone/>
              <a:tabLst/>
              <a:defRPr/>
            </a:pPr>
            <a:r>
              <a:rPr lang="nl-NL" sz="2000" kern="0" dirty="0" smtClean="0">
                <a:latin typeface="+mj-lt"/>
                <a:ea typeface="+mj-ea"/>
                <a:cs typeface="+mj-cs"/>
              </a:rPr>
              <a:t>in performing software projects.***</a:t>
            </a:r>
          </a:p>
          <a:p>
            <a:pPr marL="0" marR="0" lvl="0" indent="0" algn="l" defTabSz="914400" rtl="0" eaLnBrk="0" fontAlgn="base" latinLnBrk="0" hangingPunct="0">
              <a:lnSpc>
                <a:spcPct val="100000"/>
              </a:lnSpc>
              <a:spcBef>
                <a:spcPct val="0"/>
              </a:spcBef>
              <a:spcAft>
                <a:spcPct val="0"/>
              </a:spcAft>
              <a:buClrTx/>
              <a:buSzTx/>
              <a:buFontTx/>
              <a:buNone/>
              <a:tabLst/>
              <a:defRPr/>
            </a:pPr>
            <a:endParaRPr lang="nl-NL" sz="3100" kern="0" dirty="0" smtClean="0">
              <a:latin typeface="+mj-lt"/>
              <a:ea typeface="+mj-ea"/>
              <a:cs typeface="+mj-cs"/>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GUID" val="4e3d3f82-1932-4a5c-9b41-826cc40532c2"/>
</p:tagLst>
</file>

<file path=ppt/theme/theme1.xml><?xml version="1.0" encoding="utf-8"?>
<a:theme xmlns:a="http://schemas.openxmlformats.org/drawingml/2006/main" name="HU_Kenniscentrum_ivz_EN">
  <a:themeElements>
    <a:clrScheme name="Standaardontwerp 9">
      <a:dk1>
        <a:srgbClr val="000000"/>
      </a:dk1>
      <a:lt1>
        <a:srgbClr val="FFFFFF"/>
      </a:lt1>
      <a:dk2>
        <a:srgbClr val="000000"/>
      </a:dk2>
      <a:lt2>
        <a:srgbClr val="71CAE6"/>
      </a:lt2>
      <a:accent1>
        <a:srgbClr val="00A0D2"/>
      </a:accent1>
      <a:accent2>
        <a:srgbClr val="FFFFFF"/>
      </a:accent2>
      <a:accent3>
        <a:srgbClr val="FFFFFF"/>
      </a:accent3>
      <a:accent4>
        <a:srgbClr val="000000"/>
      </a:accent4>
      <a:accent5>
        <a:srgbClr val="AACDE5"/>
      </a:accent5>
      <a:accent6>
        <a:srgbClr val="E7E7E7"/>
      </a:accent6>
      <a:hlink>
        <a:srgbClr val="75BFD8"/>
      </a:hlink>
      <a:folHlink>
        <a:srgbClr val="37A7BF"/>
      </a:folHlink>
    </a:clrScheme>
    <a:fontScheme name="Standaardontwer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Standaardontwerp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ardontwerp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ardontwerp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ardontwerp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Standaardontwerp 8">
        <a:dk1>
          <a:srgbClr val="000000"/>
        </a:dk1>
        <a:lt1>
          <a:srgbClr val="575757"/>
        </a:lt1>
        <a:dk2>
          <a:srgbClr val="000000"/>
        </a:dk2>
        <a:lt2>
          <a:srgbClr val="71CAE6"/>
        </a:lt2>
        <a:accent1>
          <a:srgbClr val="00A0D2"/>
        </a:accent1>
        <a:accent2>
          <a:srgbClr val="FFFFFF"/>
        </a:accent2>
        <a:accent3>
          <a:srgbClr val="B4B4B4"/>
        </a:accent3>
        <a:accent4>
          <a:srgbClr val="000000"/>
        </a:accent4>
        <a:accent5>
          <a:srgbClr val="AACDE5"/>
        </a:accent5>
        <a:accent6>
          <a:srgbClr val="E7E7E7"/>
        </a:accent6>
        <a:hlink>
          <a:srgbClr val="75BFD8"/>
        </a:hlink>
        <a:folHlink>
          <a:srgbClr val="37A7BF"/>
        </a:folHlink>
      </a:clrScheme>
      <a:clrMap bg1="lt1" tx1="dk1" bg2="lt2" tx2="dk2" accent1="accent1" accent2="accent2" accent3="accent3" accent4="accent4" accent5="accent5" accent6="accent6" hlink="hlink" folHlink="folHlink"/>
    </a:extraClrScheme>
    <a:extraClrScheme>
      <a:clrScheme name="Standaardontwerp 9">
        <a:dk1>
          <a:srgbClr val="000000"/>
        </a:dk1>
        <a:lt1>
          <a:srgbClr val="FFFFFF"/>
        </a:lt1>
        <a:dk2>
          <a:srgbClr val="000000"/>
        </a:dk2>
        <a:lt2>
          <a:srgbClr val="71CAE6"/>
        </a:lt2>
        <a:accent1>
          <a:srgbClr val="00A0D2"/>
        </a:accent1>
        <a:accent2>
          <a:srgbClr val="FFFFFF"/>
        </a:accent2>
        <a:accent3>
          <a:srgbClr val="FFFFFF"/>
        </a:accent3>
        <a:accent4>
          <a:srgbClr val="000000"/>
        </a:accent4>
        <a:accent5>
          <a:srgbClr val="AACDE5"/>
        </a:accent5>
        <a:accent6>
          <a:srgbClr val="E7E7E7"/>
        </a:accent6>
        <a:hlink>
          <a:srgbClr val="75BFD8"/>
        </a:hlink>
        <a:folHlink>
          <a:srgbClr val="37A7B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13323</TotalTime>
  <Words>1572</Words>
  <Application>Microsoft Office PowerPoint</Application>
  <PresentationFormat>On-screen Show (4:3)</PresentationFormat>
  <Paragraphs>402</Paragraphs>
  <Slides>45</Slides>
  <Notes>18</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HU_Kenniscentrum_ivz_EN</vt:lpstr>
      <vt:lpstr>Project management processes and practices for e-Learning efforts    Dr. Beverly Pasian Associate Professor  Utrecht University of Applied Sciences CIDER: December 7, 2011</vt:lpstr>
      <vt:lpstr>Topics:</vt:lpstr>
      <vt:lpstr>Explore uniqueness of  e-Learning project management</vt:lpstr>
      <vt:lpstr>The management of e-Learning projects at universities   An e-Learning project as a specific project type  ...to expand the conceptual and practical boundaries of project management maturity </vt:lpstr>
      <vt:lpstr>Historical context of ‘maturity’ </vt:lpstr>
      <vt:lpstr>Process control was the key driver  Achieve goals by minimizing variation</vt:lpstr>
      <vt:lpstr>Slide 7</vt:lpstr>
      <vt:lpstr>Move ahead 40 years, the project management community adopted process control as a sign of maturity....  (despite a lack of definition)   </vt:lpstr>
      <vt:lpstr>An new era for the PM community</vt:lpstr>
      <vt:lpstr>Slide 10</vt:lpstr>
      <vt:lpstr>Problems ...</vt:lpstr>
      <vt:lpstr>Other Issues … </vt:lpstr>
      <vt:lpstr>Why education…and e-Learning?</vt:lpstr>
      <vt:lpstr>What are the non-process factors behind the management of e-learning projects?  </vt:lpstr>
      <vt:lpstr>My research strategy:</vt:lpstr>
      <vt:lpstr>1. Compare, analyze Maturity models</vt:lpstr>
      <vt:lpstr>PM maturity models  (1st generation) </vt:lpstr>
      <vt:lpstr>But what are they measuring?</vt:lpstr>
      <vt:lpstr>Other models...</vt:lpstr>
      <vt:lpstr>Indicated..</vt:lpstr>
      <vt:lpstr>Let’s compare…</vt:lpstr>
      <vt:lpstr>Step 2:  Develop a conceptual framework  </vt:lpstr>
      <vt:lpstr>Contributors to framework</vt:lpstr>
      <vt:lpstr>Slide 24</vt:lpstr>
      <vt:lpstr>Definitions</vt:lpstr>
      <vt:lpstr>Step #3: Case study to confirm, reveal non-process factors</vt:lpstr>
      <vt:lpstr>Step 3: Case study</vt:lpstr>
      <vt:lpstr>What did I find?  Myriad non-process factors used to manage e-Learning projects reliably that would be considered ‘immature’ in project management  </vt:lpstr>
      <vt:lpstr>What are those factors… and how are they used in the management of e-Learning projects?</vt:lpstr>
      <vt:lpstr>‘Customer’ involvement</vt:lpstr>
      <vt:lpstr>Adaptable variants</vt:lpstr>
      <vt:lpstr>‘Dynamic non-events’ (human factors)</vt:lpstr>
      <vt:lpstr>Defined processes</vt:lpstr>
      <vt:lpstr>Resulting in a new model…  could be used for assessment or direction</vt:lpstr>
      <vt:lpstr>Slide 35</vt:lpstr>
      <vt:lpstr>So how should you foster a mature e-Learning project management capability?</vt:lpstr>
      <vt:lpstr>Slide 37</vt:lpstr>
      <vt:lpstr>The challenge to researchers...</vt:lpstr>
      <vt:lpstr>Closely examine all roles of e-Learning project management team  (start with the instructional designer)  Research institutional implementations (currently applying model to Moodle implementation at MacQuarie University, AUS)  Document everything!  (this research easily lends itself to actual management of e-Learning projects)  </vt:lpstr>
      <vt:lpstr>Research questions for me…</vt:lpstr>
      <vt:lpstr>Thoughts of the future (from 2008)…</vt:lpstr>
      <vt:lpstr>The future of e-Learning (ISSOTL 2008)</vt:lpstr>
      <vt:lpstr>Why e-Learning project management?   Better planning could lead to better learning.  </vt:lpstr>
      <vt:lpstr>Thank you</vt:lpstr>
      <vt:lpstr>Notable publications</vt:lpstr>
    </vt:vector>
  </TitlesOfParts>
  <Company>Ū뀀ҥ즜</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CIDER: Dec 7, 2011</dc:title>
  <dc:creator>Beverly Pasian</dc:creator>
  <cp:keywords>eLearning, project management</cp:keywords>
  <cp:lastModifiedBy>beverly.pasian</cp:lastModifiedBy>
  <cp:revision>419</cp:revision>
  <cp:lastPrinted>2005-06-13T08:01:16Z</cp:lastPrinted>
  <dcterms:created xsi:type="dcterms:W3CDTF">2005-06-02T11:11:54Z</dcterms:created>
  <dcterms:modified xsi:type="dcterms:W3CDTF">2011-12-08T08:41:51Z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2</vt:i4>
  </property>
</Properties>
</file>