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3"/>
  </p:notesMasterIdLst>
  <p:sldIdLst>
    <p:sldId id="457" r:id="rId2"/>
    <p:sldId id="458" r:id="rId3"/>
    <p:sldId id="459" r:id="rId4"/>
    <p:sldId id="462" r:id="rId5"/>
    <p:sldId id="460" r:id="rId6"/>
    <p:sldId id="461" r:id="rId7"/>
    <p:sldId id="463" r:id="rId8"/>
    <p:sldId id="464" r:id="rId9"/>
    <p:sldId id="466" r:id="rId10"/>
    <p:sldId id="465" r:id="rId11"/>
    <p:sldId id="467" r:id="rId12"/>
    <p:sldId id="468" r:id="rId13"/>
    <p:sldId id="469" r:id="rId14"/>
    <p:sldId id="470" r:id="rId15"/>
    <p:sldId id="471" r:id="rId16"/>
    <p:sldId id="472" r:id="rId17"/>
    <p:sldId id="47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 id="488" r:id="rId33"/>
    <p:sldId id="489" r:id="rId34"/>
    <p:sldId id="491" r:id="rId35"/>
    <p:sldId id="492" r:id="rId36"/>
    <p:sldId id="493" r:id="rId37"/>
    <p:sldId id="494" r:id="rId38"/>
    <p:sldId id="495" r:id="rId39"/>
    <p:sldId id="496" r:id="rId40"/>
    <p:sldId id="497" r:id="rId41"/>
    <p:sldId id="499" r:id="rId42"/>
  </p:sldIdLst>
  <p:sldSz cx="9144000" cy="6858000" type="screen4x3"/>
  <p:notesSz cx="6858000" cy="9144000"/>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672"/>
    <a:srgbClr val="083862"/>
    <a:srgbClr val="FFFF00"/>
    <a:srgbClr val="0099FF"/>
    <a:srgbClr val="00497A"/>
    <a:srgbClr val="FF3300"/>
    <a:srgbClr val="EAEAEA"/>
    <a:srgbClr val="292929"/>
    <a:srgbClr val="1C1C1C"/>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6" autoAdjust="0"/>
    <p:restoredTop sz="83212" autoAdjust="0"/>
  </p:normalViewPr>
  <p:slideViewPr>
    <p:cSldViewPr snapToGrid="0">
      <p:cViewPr>
        <p:scale>
          <a:sx n="130" d="100"/>
          <a:sy n="130" d="100"/>
        </p:scale>
        <p:origin x="-1248"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35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35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35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35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42E3F7-2CF4-49B4-8EE1-ABBE316B5485}" type="slidenum">
              <a:rPr lang="en-AU"/>
              <a:pPr/>
              <a:t>‹#›</a:t>
            </a:fld>
            <a:endParaRPr lang="en-AU" dirty="0"/>
          </a:p>
        </p:txBody>
      </p:sp>
    </p:spTree>
    <p:extLst>
      <p:ext uri="{BB962C8B-B14F-4D97-AF65-F5344CB8AC3E}">
        <p14:creationId xmlns:p14="http://schemas.microsoft.com/office/powerpoint/2010/main" val="24202569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BI – business</a:t>
            </a:r>
            <a:r>
              <a:rPr lang="en-US" baseline="0" dirty="0" smtClean="0"/>
              <a:t> decision makers use IT and strategic thinking to use large volumes of data for decision-making</a:t>
            </a:r>
          </a:p>
          <a:p>
            <a:pPr marL="171450" indent="-171450">
              <a:buFont typeface="Arial"/>
              <a:buChar char="•"/>
            </a:pPr>
            <a:r>
              <a:rPr lang="en-US" baseline="0" dirty="0" smtClean="0"/>
              <a:t>Web analytics – collection, analysis and reporting of website usage to try to better understand impact/effectiveness (trends, testing, changes); personalization; trends and predictions</a:t>
            </a:r>
          </a:p>
          <a:p>
            <a:pPr marL="171450" indent="-171450">
              <a:buFont typeface="Arial"/>
              <a:buChar char="•"/>
            </a:pPr>
            <a:r>
              <a:rPr lang="en-US" baseline="0" dirty="0" smtClean="0"/>
              <a:t>Academic analytics – Goldstein and Katz 2005 – application of BI to academia. Focus on ‘student success’ but with a focus on institutional metrics relating to recruitment, admissions, retention and graduation rates</a:t>
            </a:r>
          </a:p>
          <a:p>
            <a:pPr marL="171450" indent="-171450">
              <a:buFont typeface="Arial"/>
              <a:buChar char="•"/>
            </a:pPr>
            <a:r>
              <a:rPr lang="en-US" baseline="0" dirty="0" smtClean="0"/>
              <a:t>EDM – focus on identifying </a:t>
            </a:r>
            <a:r>
              <a:rPr lang="en-US" baseline="0" dirty="0" smtClean="0"/>
              <a:t>patterns </a:t>
            </a:r>
            <a:r>
              <a:rPr lang="en-US" baseline="0" dirty="0" smtClean="0"/>
              <a:t>in data to allow predictive modelling for decision making</a:t>
            </a:r>
          </a:p>
          <a:p>
            <a:pPr marL="171450" indent="-171450">
              <a:buFont typeface="Arial"/>
              <a:buChar char="•"/>
            </a:pPr>
            <a:r>
              <a:rPr lang="en-US" baseline="0" dirty="0" smtClean="0"/>
              <a:t>Action analytics (Norris et al) – focus on </a:t>
            </a:r>
            <a:r>
              <a:rPr lang="en-US" baseline="0" dirty="0" smtClean="0"/>
              <a:t>deployment </a:t>
            </a:r>
            <a:r>
              <a:rPr lang="en-US" baseline="0" dirty="0" smtClean="0"/>
              <a:t>– using academic analytics to produce </a:t>
            </a:r>
            <a:r>
              <a:rPr lang="en-US" baseline="0" dirty="0" smtClean="0"/>
              <a:t>actionable </a:t>
            </a:r>
            <a:r>
              <a:rPr lang="en-US" baseline="0" dirty="0" smtClean="0"/>
              <a:t>intelligence, architectures, services, models for course/curriculum redesign, changes to faculty practice to “improve services and reduce costs”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C42E3F7-2CF4-49B4-8EE1-ABBE316B5485}" type="slidenum">
              <a:rPr lang="en-AU" smtClean="0"/>
              <a:pPr/>
              <a:t>4</a:t>
            </a:fld>
            <a:endParaRPr lang="en-AU" dirty="0"/>
          </a:p>
        </p:txBody>
      </p:sp>
    </p:spTree>
    <p:extLst>
      <p:ext uri="{BB962C8B-B14F-4D97-AF65-F5344CB8AC3E}">
        <p14:creationId xmlns:p14="http://schemas.microsoft.com/office/powerpoint/2010/main" val="133371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2E3F7-2CF4-49B4-8EE1-ABBE316B5485}" type="slidenum">
              <a:rPr lang="en-AU" smtClean="0"/>
              <a:pPr/>
              <a:t>5</a:t>
            </a:fld>
            <a:endParaRPr lang="en-AU" dirty="0"/>
          </a:p>
        </p:txBody>
      </p:sp>
    </p:spTree>
    <p:extLst>
      <p:ext uri="{BB962C8B-B14F-4D97-AF65-F5344CB8AC3E}">
        <p14:creationId xmlns:p14="http://schemas.microsoft.com/office/powerpoint/2010/main" val="240424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Arial" charset="0"/>
                <a:ea typeface="+mn-ea"/>
                <a:cs typeface="+mn-cs"/>
              </a:rPr>
              <a:t>Clarifying Purpose</a:t>
            </a:r>
            <a:r>
              <a:rPr lang="en-US" sz="1200" b="0" kern="1200" dirty="0" smtClean="0">
                <a:solidFill>
                  <a:schemeClr val="tx1"/>
                </a:solidFill>
                <a:latin typeface="Arial" charset="0"/>
                <a:ea typeface="+mn-ea"/>
                <a:cs typeface="+mn-cs"/>
              </a:rPr>
              <a:t>. Beyond believing that it's a 'good thing', what is your goal for Learning Analytics? Which challenges and opportunities do you hope it might help you meet? This question underpins everything else. (Are the key goals, for example, real-time tracking of student study strategies to perhaps identify, early, students at risk of failure? Or, perhaps your interests are at a higher level: more meaningful reporting on students or achievement to inform curriculum planning or future strategy?</a:t>
            </a:r>
          </a:p>
          <a:p>
            <a:r>
              <a:rPr lang="en-US" sz="1200" b="1" kern="1200" dirty="0" smtClean="0">
                <a:solidFill>
                  <a:schemeClr val="tx1"/>
                </a:solidFill>
                <a:latin typeface="Arial" charset="0"/>
                <a:ea typeface="+mn-ea"/>
                <a:cs typeface="+mn-cs"/>
              </a:rPr>
              <a:t>Identifying stakeholders</a:t>
            </a:r>
            <a:r>
              <a:rPr lang="en-US" sz="1200" b="0" kern="1200" dirty="0" smtClean="0">
                <a:solidFill>
                  <a:schemeClr val="tx1"/>
                </a:solidFill>
                <a:latin typeface="Arial" charset="0"/>
                <a:ea typeface="+mn-ea"/>
                <a:cs typeface="+mn-cs"/>
              </a:rPr>
              <a:t>: This is tightly related to #1, of course. Who do you see as the key 'end users' of LA efforts? Are you more interested in tools for educators, to allow them to monitor students? Tools for students to track their own progress? Tools for administrators to inform strategy? All of this? Who has priority?</a:t>
            </a:r>
          </a:p>
          <a:p>
            <a:r>
              <a:rPr lang="en-US" sz="1200" b="1" kern="1200" dirty="0" smtClean="0">
                <a:solidFill>
                  <a:schemeClr val="tx1"/>
                </a:solidFill>
                <a:latin typeface="Arial" charset="0"/>
                <a:ea typeface="+mn-ea"/>
                <a:cs typeface="+mn-cs"/>
              </a:rPr>
              <a:t>Establishing data governance policy and tools</a:t>
            </a:r>
            <a:r>
              <a:rPr lang="en-US" sz="1200" b="0" kern="1200" dirty="0" smtClean="0">
                <a:solidFill>
                  <a:schemeClr val="tx1"/>
                </a:solidFill>
                <a:latin typeface="Arial" charset="0"/>
                <a:ea typeface="+mn-ea"/>
                <a:cs typeface="+mn-cs"/>
              </a:rPr>
              <a:t>: Even before you get into working with the data, this is worth getting to work on. Ethics policies, policies on information privacy and how to engage the learners about this, policy on data security. </a:t>
            </a:r>
          </a:p>
          <a:p>
            <a:r>
              <a:rPr lang="en-US" sz="1200" b="1" kern="1200" dirty="0" smtClean="0">
                <a:solidFill>
                  <a:schemeClr val="tx1"/>
                </a:solidFill>
                <a:latin typeface="Arial" charset="0"/>
                <a:ea typeface="+mn-ea"/>
                <a:cs typeface="+mn-cs"/>
              </a:rPr>
              <a:t>Carefully selecting your technologies</a:t>
            </a:r>
            <a:r>
              <a:rPr lang="en-US" sz="1200" b="0" kern="1200" dirty="0" smtClean="0">
                <a:solidFill>
                  <a:schemeClr val="tx1"/>
                </a:solidFill>
                <a:latin typeface="Arial" charset="0"/>
                <a:ea typeface="+mn-ea"/>
                <a:cs typeface="+mn-cs"/>
              </a:rPr>
              <a:t>: Much LA work is focussed on the LMS and on data that LMSs gather (though it's worth noting that other data sources are valuable, too). Most LMS companies now claim that they 'do learning analytics', but believe me, not all LMSs are created equal in this arena, and I'd advise having people with good critical knowledge advise on choices. At present, Desire to Learn seems to be pulling ahead, having bought up a new plugin tool that permits some adaptive design.</a:t>
            </a:r>
          </a:p>
          <a:p>
            <a:r>
              <a:rPr lang="en-US" sz="1200" b="1" kern="1200" dirty="0" smtClean="0">
                <a:solidFill>
                  <a:schemeClr val="tx1"/>
                </a:solidFill>
                <a:latin typeface="Arial" charset="0"/>
                <a:ea typeface="+mn-ea"/>
                <a:cs typeface="+mn-cs"/>
              </a:rPr>
              <a:t>Thinking about the data</a:t>
            </a:r>
            <a:r>
              <a:rPr lang="en-US" sz="1200" b="0" kern="1200" dirty="0" smtClean="0">
                <a:solidFill>
                  <a:schemeClr val="tx1"/>
                </a:solidFill>
                <a:latin typeface="Arial" charset="0"/>
                <a:ea typeface="+mn-ea"/>
                <a:cs typeface="+mn-cs"/>
              </a:rPr>
              <a:t>: This task is a beast, and will doubtless occupy a lot of time. What data exists? Where is it? How can it be harvested and joined to other relevant data? What other data might you need to collect to achieve your institutional goals?</a:t>
            </a:r>
          </a:p>
          <a:p>
            <a:r>
              <a:rPr lang="en-US" sz="1200" b="1" kern="1200" dirty="0" smtClean="0">
                <a:solidFill>
                  <a:schemeClr val="tx1"/>
                </a:solidFill>
                <a:latin typeface="Arial" charset="0"/>
                <a:ea typeface="+mn-ea"/>
                <a:cs typeface="+mn-cs"/>
              </a:rPr>
              <a:t>Planning for institutional buy-in</a:t>
            </a:r>
            <a:r>
              <a:rPr lang="en-US" sz="1200" b="0" kern="1200" dirty="0" smtClean="0">
                <a:solidFill>
                  <a:schemeClr val="tx1"/>
                </a:solidFill>
                <a:latin typeface="Arial" charset="0"/>
                <a:ea typeface="+mn-ea"/>
                <a:cs typeface="+mn-cs"/>
              </a:rPr>
              <a:t>: As with the eLearning strategy outline in my 2004 report, you can't start this too early. What a fantastic opportunity to start early by engaging not only senior admin but also educators and even learners in the potential for LA (or..heaven forbid!?actually asking them what would be valuable or useful?:-)</a:t>
            </a:r>
            <a:endParaRPr lang="en-US" dirty="0"/>
          </a:p>
        </p:txBody>
      </p:sp>
      <p:sp>
        <p:nvSpPr>
          <p:cNvPr id="4" name="Slide Number Placeholder 3"/>
          <p:cNvSpPr>
            <a:spLocks noGrp="1"/>
          </p:cNvSpPr>
          <p:nvPr>
            <p:ph type="sldNum" sz="quarter" idx="10"/>
          </p:nvPr>
        </p:nvSpPr>
        <p:spPr/>
        <p:txBody>
          <a:bodyPr/>
          <a:lstStyle/>
          <a:p>
            <a:fld id="{9C42E3F7-2CF4-49B4-8EE1-ABBE316B5485}" type="slidenum">
              <a:rPr lang="en-AU" smtClean="0"/>
              <a:pPr/>
              <a:t>19</a:t>
            </a:fld>
            <a:endParaRPr lang="en-AU" dirty="0"/>
          </a:p>
        </p:txBody>
      </p:sp>
    </p:spTree>
    <p:extLst>
      <p:ext uri="{BB962C8B-B14F-4D97-AF65-F5344CB8AC3E}">
        <p14:creationId xmlns:p14="http://schemas.microsoft.com/office/powerpoint/2010/main" val="285745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2E3F7-2CF4-49B4-8EE1-ABBE316B5485}" type="slidenum">
              <a:rPr lang="en-AU" smtClean="0"/>
              <a:pPr/>
              <a:t>30</a:t>
            </a:fld>
            <a:endParaRPr lang="en-AU" dirty="0"/>
          </a:p>
        </p:txBody>
      </p:sp>
    </p:spTree>
    <p:extLst>
      <p:ext uri="{BB962C8B-B14F-4D97-AF65-F5344CB8AC3E}">
        <p14:creationId xmlns:p14="http://schemas.microsoft.com/office/powerpoint/2010/main" val="170626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2E3F7-2CF4-49B4-8EE1-ABBE316B5485}" type="slidenum">
              <a:rPr lang="en-AU" smtClean="0"/>
              <a:pPr/>
              <a:t>32</a:t>
            </a:fld>
            <a:endParaRPr lang="en-AU" dirty="0"/>
          </a:p>
        </p:txBody>
      </p:sp>
    </p:spTree>
    <p:extLst>
      <p:ext uri="{BB962C8B-B14F-4D97-AF65-F5344CB8AC3E}">
        <p14:creationId xmlns:p14="http://schemas.microsoft.com/office/powerpoint/2010/main" val="234334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2E3F7-2CF4-49B4-8EE1-ABBE316B5485}" type="slidenum">
              <a:rPr lang="en-AU" smtClean="0"/>
              <a:pPr/>
              <a:t>41</a:t>
            </a:fld>
            <a:endParaRPr lang="en-AU" dirty="0"/>
          </a:p>
        </p:txBody>
      </p:sp>
    </p:spTree>
    <p:extLst>
      <p:ext uri="{BB962C8B-B14F-4D97-AF65-F5344CB8AC3E}">
        <p14:creationId xmlns:p14="http://schemas.microsoft.com/office/powerpoint/2010/main" val="3392878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553319"/>
            <a:ext cx="6487668" cy="3751384"/>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2100385"/>
            <a:ext cx="6498158" cy="2618153"/>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32691" y="4764397"/>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2014-01-07</a:t>
            </a:fld>
            <a:endParaRPr lang="en-US" dirty="0"/>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26" y="53165"/>
            <a:ext cx="1097349" cy="132226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2014-01-07</a:t>
            </a:fld>
            <a:endParaRPr lang="en-US" dirty="0"/>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2014-01-07</a:t>
            </a:fld>
            <a:endParaRPr lang="en-US" dirty="0"/>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26" y="53165"/>
            <a:ext cx="1097349" cy="1322261"/>
          </a:xfrm>
          <a:prstGeom prst="rect">
            <a:avLst/>
          </a:prstGeom>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22664" y="177798"/>
            <a:ext cx="186531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2014-01-07</a:t>
            </a:fld>
            <a:endParaRPr lang="en-US" dirty="0"/>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455600"/>
            <a:ext cx="8042276" cy="633686"/>
          </a:xfrm>
        </p:spPr>
        <p:txBody>
          <a:bodyPr/>
          <a:lstStyle>
            <a:lvl1pPr>
              <a:defRPr sz="3200" b="1"/>
            </a:lvl1pPr>
          </a:lstStyle>
          <a:p>
            <a:r>
              <a:rPr lang="en-US" dirty="0" smtClean="0"/>
              <a:t>Click to edit Master title style</a:t>
            </a:r>
            <a:endParaRPr dirty="0"/>
          </a:p>
        </p:txBody>
      </p:sp>
      <p:sp>
        <p:nvSpPr>
          <p:cNvPr id="3" name="Content Placeholder 2"/>
          <p:cNvSpPr>
            <a:spLocks noGrp="1"/>
          </p:cNvSpPr>
          <p:nvPr>
            <p:ph idx="1"/>
          </p:nvPr>
        </p:nvSpPr>
        <p:spPr>
          <a:xfrm>
            <a:off x="549275" y="2940537"/>
            <a:ext cx="8042276" cy="300306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26" y="53165"/>
            <a:ext cx="1097349" cy="13222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2014-01-07</a:t>
            </a:fld>
            <a:endParaRPr lang="en-US" dirty="0"/>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2014-01-07</a:t>
            </a:fld>
            <a:endParaRPr lang="en-US" dirty="0"/>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26" y="53165"/>
            <a:ext cx="1097349" cy="132226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2014-01-07</a:t>
            </a:fld>
            <a:endParaRPr lang="en-US" dirty="0"/>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2014-01-07</a:t>
            </a:fld>
            <a:endParaRPr lang="en-US" dirty="0"/>
          </a:p>
        </p:txBody>
      </p:sp>
      <p:sp>
        <p:nvSpPr>
          <p:cNvPr id="8" name="Footer Placeholder 7"/>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2014-01-07</a:t>
            </a:fld>
            <a:endParaRPr lang="en-US" dirty="0"/>
          </a:p>
        </p:txBody>
      </p:sp>
      <p:sp>
        <p:nvSpPr>
          <p:cNvPr id="4" name="Footer Placeholder 3"/>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26" y="53165"/>
            <a:ext cx="1097349" cy="132226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2014-01-07</a:t>
            </a:fld>
            <a:endParaRPr lang="en-US" dirty="0"/>
          </a:p>
        </p:txBody>
      </p:sp>
      <p:sp>
        <p:nvSpPr>
          <p:cNvPr id="3" name="Footer Placeholder 2"/>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26" y="53165"/>
            <a:ext cx="1097349" cy="132226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2014-01-07</a:t>
            </a:fld>
            <a:endParaRPr lang="en-US" dirty="0"/>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7" name="Picture 2"/>
          <p:cNvPicPr>
            <a:picLocks noChangeAspect="1" noChangeArrowheads="1"/>
          </p:cNvPicPr>
          <p:nvPr userDrawn="1"/>
        </p:nvPicPr>
        <p:blipFill>
          <a:blip r:embed="rId14" cstate="print"/>
          <a:srcRect/>
          <a:stretch>
            <a:fillRect/>
          </a:stretch>
        </p:blipFill>
        <p:spPr bwMode="auto">
          <a:xfrm>
            <a:off x="6290042" y="144468"/>
            <a:ext cx="2613546" cy="417441"/>
          </a:xfrm>
          <a:prstGeom prst="rect">
            <a:avLst/>
          </a:prstGeom>
          <a:noFill/>
          <a:ln w="9525">
            <a:noFill/>
            <a:miter lim="800000"/>
            <a:headEnd/>
            <a:tailEnd/>
          </a:ln>
        </p:spPr>
      </p:pic>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126" y="53165"/>
            <a:ext cx="1097349" cy="1322261"/>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dt="0"/>
  <p:txStyles>
    <p:titleStyle>
      <a:lvl1pPr algn="ctr" defTabSz="914400" rtl="0" eaLnBrk="1" latinLnBrk="0" hangingPunct="1">
        <a:spcBef>
          <a:spcPct val="0"/>
        </a:spcBef>
        <a:buNone/>
        <a:defRPr sz="4600" kern="1200">
          <a:solidFill>
            <a:schemeClr val="accent1">
              <a:lumMod val="75000"/>
            </a:schemeClr>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accent1">
              <a:lumMod val="7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accent1">
              <a:lumMod val="7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accent1">
              <a:lumMod val="7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accent1">
              <a:lumMod val="7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accent1">
              <a:lumMod val="7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tap.purdue.edu/studio//signals/" TargetMode="Externa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use.edu/ero/article/video-demo-umbcs-check-my-activity-tool-students" TargetMode="Externa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psu.edu/academic-affairs/degree-compass-and-my-future" TargetMode="Externa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www.desire2learn.com/products/insights/features/" TargetMode="External"/><Relationship Id="rId4" Type="http://schemas.openxmlformats.org/officeDocument/2006/relationships/hyperlink" Target="http://www.knewton.com/platform/" TargetMode="External"/><Relationship Id="rId5" Type="http://schemas.openxmlformats.org/officeDocument/2006/relationships/hyperlink" Target="http://www.blackboard.com/Platforms/Analytics/Products/Blackboard-Analytics-for-Learn.aspx" TargetMode="External"/><Relationship Id="rId1" Type="http://schemas.openxmlformats.org/officeDocument/2006/relationships/slideLayout" Target="../slideLayouts/slideLayout2.xml"/><Relationship Id="rId2" Type="http://schemas.openxmlformats.org/officeDocument/2006/relationships/hyperlink" Target="http://www.civitaslearning.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emf"/><Relationship Id="rId3"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olaresearch.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nappvis.org" TargetMode="Externa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learninganalytics.net/LearningAnalyticsDefinitionsProcessesPotential.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22921" y="1524000"/>
            <a:ext cx="6498158" cy="1963612"/>
          </a:xfrm>
        </p:spPr>
        <p:txBody>
          <a:bodyPr/>
          <a:lstStyle/>
          <a:p>
            <a:r>
              <a:rPr lang="en-US" sz="3200" dirty="0"/>
              <a:t>Learning Analytics: </a:t>
            </a:r>
            <a:r>
              <a:rPr lang="en-US" sz="3200" dirty="0" smtClean="0"/>
              <a:t/>
            </a:r>
            <a:br>
              <a:rPr lang="en-US" sz="3200" dirty="0" smtClean="0"/>
            </a:br>
            <a:r>
              <a:rPr lang="en-US" sz="3200" dirty="0" smtClean="0"/>
              <a:t>Passing </a:t>
            </a:r>
            <a:r>
              <a:rPr lang="en-US" sz="3200" dirty="0"/>
              <a:t>fad or game-changer for higher education?</a:t>
            </a:r>
          </a:p>
        </p:txBody>
      </p:sp>
      <p:sp>
        <p:nvSpPr>
          <p:cNvPr id="4" name="Subtitle 3"/>
          <p:cNvSpPr>
            <a:spLocks noGrp="1"/>
          </p:cNvSpPr>
          <p:nvPr>
            <p:ph type="subTitle" idx="1"/>
          </p:nvPr>
        </p:nvSpPr>
        <p:spPr>
          <a:xfrm>
            <a:off x="1332691" y="3767959"/>
            <a:ext cx="6498159" cy="1253426"/>
          </a:xfrm>
        </p:spPr>
        <p:txBody>
          <a:bodyPr>
            <a:normAutofit fontScale="92500" lnSpcReduction="20000"/>
          </a:bodyPr>
          <a:lstStyle/>
          <a:p>
            <a:r>
              <a:rPr lang="en-US" dirty="0" smtClean="0"/>
              <a:t>Leah P. Macfadyen, PhD.</a:t>
            </a:r>
          </a:p>
          <a:p>
            <a:r>
              <a:rPr lang="en-US" dirty="0" smtClean="0"/>
              <a:t>Program Director, </a:t>
            </a:r>
            <a:br>
              <a:rPr lang="en-US" dirty="0" smtClean="0"/>
            </a:br>
            <a:r>
              <a:rPr lang="en-US" dirty="0" smtClean="0"/>
              <a:t>Evaluation and Learning Analytics</a:t>
            </a:r>
          </a:p>
          <a:p>
            <a:r>
              <a:rPr lang="en-US" dirty="0" smtClean="0"/>
              <a:t>UBC Faculty of </a:t>
            </a:r>
            <a:r>
              <a:rPr lang="en-US" dirty="0" smtClean="0"/>
              <a:t>Arts</a:t>
            </a:r>
          </a:p>
          <a:p>
            <a:r>
              <a:rPr lang="en-US" dirty="0"/>
              <a:t>l</a:t>
            </a:r>
            <a:r>
              <a:rPr lang="en-US" dirty="0" smtClean="0"/>
              <a:t>eah.macfadyen@ubc.ca</a:t>
            </a:r>
            <a:endParaRPr lang="en-US" dirty="0"/>
          </a:p>
        </p:txBody>
      </p:sp>
    </p:spTree>
    <p:extLst>
      <p:ext uri="{BB962C8B-B14F-4D97-AF65-F5344CB8AC3E}">
        <p14:creationId xmlns:p14="http://schemas.microsoft.com/office/powerpoint/2010/main" val="180964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120" y="1592385"/>
            <a:ext cx="8042276" cy="4351215"/>
          </a:xfrm>
        </p:spPr>
        <p:txBody>
          <a:bodyPr>
            <a:normAutofit/>
          </a:bodyPr>
          <a:lstStyle/>
          <a:p>
            <a:r>
              <a:rPr lang="en-US" b="1" dirty="0">
                <a:solidFill>
                  <a:srgbClr val="800000"/>
                </a:solidFill>
              </a:rPr>
              <a:t>Interdisciplinary collaboration</a:t>
            </a:r>
            <a:r>
              <a:rPr lang="en-US" dirty="0"/>
              <a:t> </a:t>
            </a:r>
            <a:endParaRPr lang="en-US" dirty="0" smtClean="0"/>
          </a:p>
          <a:p>
            <a:pPr lvl="1"/>
            <a:r>
              <a:rPr lang="en-US" b="1" dirty="0"/>
              <a:t>technical/analytic</a:t>
            </a:r>
          </a:p>
          <a:p>
            <a:pPr lvl="2"/>
            <a:r>
              <a:rPr lang="en-US" dirty="0"/>
              <a:t>statistics</a:t>
            </a:r>
          </a:p>
          <a:p>
            <a:pPr lvl="2"/>
            <a:r>
              <a:rPr lang="en-US" dirty="0"/>
              <a:t>data visualization and visual analytics</a:t>
            </a:r>
          </a:p>
          <a:p>
            <a:pPr lvl="2"/>
            <a:r>
              <a:rPr lang="en-US" dirty="0"/>
              <a:t>educational data mining</a:t>
            </a:r>
          </a:p>
          <a:p>
            <a:pPr lvl="2"/>
            <a:r>
              <a:rPr lang="en-US" dirty="0"/>
              <a:t>computer science</a:t>
            </a:r>
          </a:p>
          <a:p>
            <a:pPr lvl="2"/>
            <a:r>
              <a:rPr lang="en-US" dirty="0"/>
              <a:t>machine learning </a:t>
            </a:r>
            <a:endParaRPr lang="en-US" dirty="0" smtClean="0"/>
          </a:p>
          <a:p>
            <a:pPr lvl="2"/>
            <a:r>
              <a:rPr lang="en-US" dirty="0" smtClean="0"/>
              <a:t>natural </a:t>
            </a:r>
            <a:r>
              <a:rPr lang="en-US" dirty="0"/>
              <a:t>language processing</a:t>
            </a:r>
          </a:p>
          <a:p>
            <a:pPr lvl="2"/>
            <a:r>
              <a:rPr lang="en-US" dirty="0"/>
              <a:t>human-computer </a:t>
            </a:r>
            <a:r>
              <a:rPr lang="en-US" dirty="0" smtClean="0"/>
              <a:t>interaction</a:t>
            </a:r>
          </a:p>
          <a:p>
            <a:pPr lvl="2"/>
            <a:r>
              <a:rPr lang="en-US" dirty="0"/>
              <a:t>a</a:t>
            </a:r>
            <a:r>
              <a:rPr lang="en-US" dirty="0" smtClean="0"/>
              <a:t>nd others….</a:t>
            </a:r>
            <a:endParaRPr lang="en-US" dirty="0"/>
          </a:p>
          <a:p>
            <a:endParaRPr lang="en-US" dirty="0"/>
          </a:p>
        </p:txBody>
      </p:sp>
    </p:spTree>
    <p:extLst>
      <p:ext uri="{BB962C8B-B14F-4D97-AF65-F5344CB8AC3E}">
        <p14:creationId xmlns:p14="http://schemas.microsoft.com/office/powerpoint/2010/main" val="46226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787769"/>
            <a:ext cx="8042276" cy="4155831"/>
          </a:xfrm>
        </p:spPr>
        <p:txBody>
          <a:bodyPr>
            <a:normAutofit/>
          </a:bodyPr>
          <a:lstStyle/>
          <a:p>
            <a:r>
              <a:rPr lang="en-US" b="1" dirty="0"/>
              <a:t>social/pedagogical</a:t>
            </a:r>
            <a:r>
              <a:rPr lang="en-US" dirty="0"/>
              <a:t> </a:t>
            </a:r>
            <a:endParaRPr lang="en-US" dirty="0" smtClean="0"/>
          </a:p>
          <a:p>
            <a:pPr lvl="1"/>
            <a:r>
              <a:rPr lang="en-US" dirty="0"/>
              <a:t>social sciences</a:t>
            </a:r>
          </a:p>
          <a:p>
            <a:pPr lvl="1"/>
            <a:r>
              <a:rPr lang="en-US" dirty="0"/>
              <a:t>education</a:t>
            </a:r>
          </a:p>
          <a:p>
            <a:pPr lvl="1"/>
            <a:r>
              <a:rPr lang="en-US" dirty="0"/>
              <a:t>(educational) </a:t>
            </a:r>
            <a:r>
              <a:rPr lang="en-US" dirty="0" smtClean="0"/>
              <a:t>psychology</a:t>
            </a:r>
          </a:p>
          <a:p>
            <a:pPr lvl="1"/>
            <a:r>
              <a:rPr lang="en-US" dirty="0"/>
              <a:t>psychometrics</a:t>
            </a:r>
          </a:p>
          <a:p>
            <a:pPr lvl="1"/>
            <a:r>
              <a:rPr lang="en-US" dirty="0"/>
              <a:t>educational technology</a:t>
            </a:r>
          </a:p>
          <a:p>
            <a:pPr lvl="1"/>
            <a:r>
              <a:rPr lang="en-US" dirty="0"/>
              <a:t>art and </a:t>
            </a:r>
            <a:r>
              <a:rPr lang="en-US" dirty="0" smtClean="0"/>
              <a:t>design</a:t>
            </a:r>
          </a:p>
          <a:p>
            <a:pPr lvl="1"/>
            <a:r>
              <a:rPr lang="en-US" dirty="0"/>
              <a:t>a</a:t>
            </a:r>
            <a:r>
              <a:rPr lang="en-US" dirty="0" smtClean="0"/>
              <a:t>nd others…</a:t>
            </a:r>
            <a:endParaRPr lang="en-US" dirty="0"/>
          </a:p>
        </p:txBody>
      </p:sp>
    </p:spTree>
    <p:extLst>
      <p:ext uri="{BB962C8B-B14F-4D97-AF65-F5344CB8AC3E}">
        <p14:creationId xmlns:p14="http://schemas.microsoft.com/office/powerpoint/2010/main" val="78915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748691"/>
            <a:ext cx="8042276" cy="4194909"/>
          </a:xfrm>
        </p:spPr>
        <p:txBody>
          <a:bodyPr/>
          <a:lstStyle/>
          <a:p>
            <a:r>
              <a:rPr lang="en-US" b="1" dirty="0" smtClean="0">
                <a:solidFill>
                  <a:srgbClr val="800000"/>
                </a:solidFill>
              </a:rPr>
              <a:t>The rise of systems thinking</a:t>
            </a:r>
          </a:p>
          <a:p>
            <a:pPr marL="336550" lvl="1" indent="0">
              <a:buNone/>
            </a:pPr>
            <a:endParaRPr lang="en-US" i="1" dirty="0" smtClean="0"/>
          </a:p>
          <a:p>
            <a:pPr marL="336550" lvl="1" indent="0">
              <a:buNone/>
            </a:pPr>
            <a:r>
              <a:rPr lang="en-US" i="1" dirty="0" smtClean="0"/>
              <a:t>systems </a:t>
            </a:r>
            <a:r>
              <a:rPr lang="en-US" i="1" dirty="0"/>
              <a:t>of information-feedback control are fundamental to all life and human endeavor…everything we do as individuals, as an industry or as a society is done in the context of an information feedback system </a:t>
            </a:r>
            <a:endParaRPr lang="en-US" i="1" dirty="0" smtClean="0"/>
          </a:p>
          <a:p>
            <a:pPr marL="0" indent="0" algn="r">
              <a:buNone/>
            </a:pPr>
            <a:r>
              <a:rPr lang="en-US" dirty="0" smtClean="0"/>
              <a:t>(</a:t>
            </a:r>
            <a:r>
              <a:rPr lang="en-US" dirty="0"/>
              <a:t>Forrester, 1961</a:t>
            </a:r>
            <a:r>
              <a:rPr lang="en-US" dirty="0" smtClean="0"/>
              <a:t>)</a:t>
            </a:r>
          </a:p>
          <a:p>
            <a:endParaRPr lang="en-US" dirty="0"/>
          </a:p>
        </p:txBody>
      </p:sp>
    </p:spTree>
    <p:extLst>
      <p:ext uri="{BB962C8B-B14F-4D97-AF65-F5344CB8AC3E}">
        <p14:creationId xmlns:p14="http://schemas.microsoft.com/office/powerpoint/2010/main" val="154685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993900" y="1168400"/>
            <a:ext cx="5156200" cy="4508500"/>
          </a:xfrm>
          <a:prstGeom prst="rect">
            <a:avLst/>
          </a:prstGeom>
        </p:spPr>
      </p:pic>
    </p:spTree>
    <p:extLst>
      <p:ext uri="{BB962C8B-B14F-4D97-AF65-F5344CB8AC3E}">
        <p14:creationId xmlns:p14="http://schemas.microsoft.com/office/powerpoint/2010/main" val="2809900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43100" y="1155700"/>
            <a:ext cx="5257800" cy="4546600"/>
          </a:xfrm>
          <a:prstGeom prst="rect">
            <a:avLst/>
          </a:prstGeom>
        </p:spPr>
      </p:pic>
    </p:spTree>
    <p:extLst>
      <p:ext uri="{BB962C8B-B14F-4D97-AF65-F5344CB8AC3E}">
        <p14:creationId xmlns:p14="http://schemas.microsoft.com/office/powerpoint/2010/main" val="346325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9275" y="1680304"/>
            <a:ext cx="8042276" cy="3888154"/>
          </a:xfrm>
        </p:spPr>
        <p:txBody>
          <a:bodyPr>
            <a:normAutofit/>
          </a:bodyPr>
          <a:lstStyle/>
          <a:p>
            <a:r>
              <a:rPr lang="en-US" dirty="0" smtClean="0"/>
              <a:t>LA </a:t>
            </a:r>
            <a:r>
              <a:rPr lang="en-US" dirty="0"/>
              <a:t>investigates these information flows and </a:t>
            </a:r>
            <a:r>
              <a:rPr lang="en-US" dirty="0" smtClean="0"/>
              <a:t>feedbacks in an education system to</a:t>
            </a:r>
          </a:p>
          <a:p>
            <a:pPr lvl="1"/>
            <a:endParaRPr lang="en-US" dirty="0"/>
          </a:p>
          <a:p>
            <a:pPr lvl="1"/>
            <a:r>
              <a:rPr lang="en-US" dirty="0" smtClean="0"/>
              <a:t>Identify </a:t>
            </a:r>
            <a:r>
              <a:rPr lang="en-US" dirty="0"/>
              <a:t>which data may carry meaningful or actionable information about teaching and </a:t>
            </a:r>
            <a:r>
              <a:rPr lang="en-US" dirty="0" smtClean="0"/>
              <a:t>learning</a:t>
            </a:r>
            <a:endParaRPr lang="en-US" dirty="0"/>
          </a:p>
          <a:p>
            <a:pPr lvl="1"/>
            <a:r>
              <a:rPr lang="en-US" dirty="0" smtClean="0"/>
              <a:t>Allow development of </a:t>
            </a:r>
            <a:r>
              <a:rPr lang="en-US" dirty="0"/>
              <a:t>approaches and tools that make more and better information about teaching- and learning-related activities more easily available to the members of the system (teachers, learners…)</a:t>
            </a:r>
          </a:p>
          <a:p>
            <a:endParaRPr lang="en-US" dirty="0"/>
          </a:p>
        </p:txBody>
      </p:sp>
    </p:spTree>
    <p:extLst>
      <p:ext uri="{BB962C8B-B14F-4D97-AF65-F5344CB8AC3E}">
        <p14:creationId xmlns:p14="http://schemas.microsoft.com/office/powerpoint/2010/main" val="117927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37843"/>
            <a:ext cx="8042276" cy="633686"/>
          </a:xfrm>
        </p:spPr>
        <p:txBody>
          <a:bodyPr/>
          <a:lstStyle/>
          <a:p>
            <a:r>
              <a:rPr lang="en-US" dirty="0"/>
              <a:t>Who are the stakeholders?</a:t>
            </a:r>
          </a:p>
        </p:txBody>
      </p:sp>
      <p:sp>
        <p:nvSpPr>
          <p:cNvPr id="3" name="Content Placeholder 2"/>
          <p:cNvSpPr>
            <a:spLocks noGrp="1"/>
          </p:cNvSpPr>
          <p:nvPr>
            <p:ph idx="1"/>
          </p:nvPr>
        </p:nvSpPr>
        <p:spPr>
          <a:xfrm>
            <a:off x="773962" y="1826847"/>
            <a:ext cx="8042276" cy="4116754"/>
          </a:xfrm>
        </p:spPr>
        <p:txBody>
          <a:bodyPr>
            <a:normAutofit fontScale="92500" lnSpcReduction="20000"/>
          </a:bodyPr>
          <a:lstStyle/>
          <a:p>
            <a:r>
              <a:rPr lang="en-US" dirty="0" smtClean="0"/>
              <a:t>Learners…but also…</a:t>
            </a:r>
          </a:p>
          <a:p>
            <a:pPr lvl="0"/>
            <a:r>
              <a:rPr lang="en-US" dirty="0"/>
              <a:t>Instructors and faculty members</a:t>
            </a:r>
          </a:p>
          <a:p>
            <a:pPr lvl="0"/>
            <a:r>
              <a:rPr lang="en-US" dirty="0"/>
              <a:t>Parents</a:t>
            </a:r>
          </a:p>
          <a:p>
            <a:pPr lvl="0"/>
            <a:r>
              <a:rPr lang="en-US" dirty="0"/>
              <a:t>The wider community</a:t>
            </a:r>
          </a:p>
          <a:p>
            <a:pPr lvl="0"/>
            <a:r>
              <a:rPr lang="en-US" dirty="0"/>
              <a:t>Administrators</a:t>
            </a:r>
          </a:p>
          <a:p>
            <a:pPr lvl="1"/>
            <a:r>
              <a:rPr lang="en-US" sz="2400" dirty="0"/>
              <a:t>Department Heads/Program Directors</a:t>
            </a:r>
          </a:p>
          <a:p>
            <a:pPr lvl="1"/>
            <a:r>
              <a:rPr lang="en-US" sz="2400" dirty="0"/>
              <a:t>Deans</a:t>
            </a:r>
          </a:p>
          <a:p>
            <a:pPr lvl="1"/>
            <a:r>
              <a:rPr lang="en-US" sz="2400" dirty="0"/>
              <a:t>Institutional administrators</a:t>
            </a:r>
          </a:p>
          <a:p>
            <a:r>
              <a:rPr lang="en-US" dirty="0"/>
              <a:t>Governments and policy makers</a:t>
            </a:r>
            <a:r>
              <a:rPr lang="en-US" dirty="0"/>
              <a:t> </a:t>
            </a:r>
          </a:p>
        </p:txBody>
      </p:sp>
    </p:spTree>
    <p:extLst>
      <p:ext uri="{BB962C8B-B14F-4D97-AF65-F5344CB8AC3E}">
        <p14:creationId xmlns:p14="http://schemas.microsoft.com/office/powerpoint/2010/main" val="127454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846" y="840153"/>
            <a:ext cx="7067550" cy="633686"/>
          </a:xfrm>
        </p:spPr>
        <p:txBody>
          <a:bodyPr/>
          <a:lstStyle/>
          <a:p>
            <a:r>
              <a:rPr lang="en-US" sz="2400" dirty="0" smtClean="0"/>
              <a:t>Different LA purposes for different stakeholders</a:t>
            </a:r>
            <a:r>
              <a:rPr lang="en-US" sz="2400" dirty="0"/>
              <a:t>?</a:t>
            </a:r>
          </a:p>
        </p:txBody>
      </p:sp>
      <p:pic>
        <p:nvPicPr>
          <p:cNvPr id="4" name="Content Placeholder 3"/>
          <p:cNvPicPr>
            <a:picLocks noGrp="1" noChangeAspect="1"/>
          </p:cNvPicPr>
          <p:nvPr>
            <p:ph idx="1"/>
          </p:nvPr>
        </p:nvPicPr>
        <p:blipFill rotWithShape="1">
          <a:blip r:embed="rId2"/>
          <a:srcRect t="-8098" b="-1554"/>
          <a:stretch/>
        </p:blipFill>
        <p:spPr>
          <a:xfrm>
            <a:off x="617658" y="1240704"/>
            <a:ext cx="8042276" cy="5138615"/>
          </a:xfrm>
        </p:spPr>
      </p:pic>
    </p:spTree>
    <p:extLst>
      <p:ext uri="{BB962C8B-B14F-4D97-AF65-F5344CB8AC3E}">
        <p14:creationId xmlns:p14="http://schemas.microsoft.com/office/powerpoint/2010/main" val="2908073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t="-941" b="-4761"/>
          <a:stretch/>
        </p:blipFill>
        <p:spPr>
          <a:xfrm>
            <a:off x="549275" y="1621694"/>
            <a:ext cx="8042276" cy="3946768"/>
          </a:xfrm>
        </p:spPr>
      </p:pic>
    </p:spTree>
    <p:extLst>
      <p:ext uri="{BB962C8B-B14F-4D97-AF65-F5344CB8AC3E}">
        <p14:creationId xmlns:p14="http://schemas.microsoft.com/office/powerpoint/2010/main" val="151437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49922"/>
            <a:ext cx="8042276" cy="633686"/>
          </a:xfrm>
        </p:spPr>
        <p:txBody>
          <a:bodyPr/>
          <a:lstStyle/>
          <a:p>
            <a:r>
              <a:rPr lang="en-US" dirty="0" smtClean="0"/>
              <a:t>Where to start?</a:t>
            </a:r>
            <a:endParaRPr lang="en-US" dirty="0"/>
          </a:p>
        </p:txBody>
      </p:sp>
      <p:sp>
        <p:nvSpPr>
          <p:cNvPr id="3" name="Content Placeholder 2"/>
          <p:cNvSpPr>
            <a:spLocks noGrp="1"/>
          </p:cNvSpPr>
          <p:nvPr>
            <p:ph idx="1"/>
          </p:nvPr>
        </p:nvSpPr>
        <p:spPr>
          <a:xfrm>
            <a:off x="869461" y="1875693"/>
            <a:ext cx="7722089" cy="4357076"/>
          </a:xfrm>
        </p:spPr>
        <p:txBody>
          <a:bodyPr>
            <a:normAutofit/>
          </a:bodyPr>
          <a:lstStyle/>
          <a:p>
            <a:r>
              <a:rPr lang="en-US" dirty="0"/>
              <a:t>Clarifying </a:t>
            </a:r>
            <a:r>
              <a:rPr lang="en-US" dirty="0" smtClean="0"/>
              <a:t>purpose and goals</a:t>
            </a:r>
            <a:endParaRPr lang="en-US" dirty="0"/>
          </a:p>
          <a:p>
            <a:r>
              <a:rPr lang="en-US" dirty="0"/>
              <a:t>Identifying </a:t>
            </a:r>
            <a:r>
              <a:rPr lang="en-US" dirty="0" smtClean="0"/>
              <a:t>stakeholders</a:t>
            </a:r>
          </a:p>
          <a:p>
            <a:r>
              <a:rPr lang="en-US" dirty="0"/>
              <a:t>Planning for institutional buy-</a:t>
            </a:r>
            <a:r>
              <a:rPr lang="en-US" dirty="0" smtClean="0"/>
              <a:t>in</a:t>
            </a:r>
            <a:endParaRPr lang="en-US" dirty="0"/>
          </a:p>
          <a:p>
            <a:r>
              <a:rPr lang="en-US" dirty="0" smtClean="0"/>
              <a:t>Establishing/confirming </a:t>
            </a:r>
            <a:r>
              <a:rPr lang="en-US" dirty="0"/>
              <a:t>data governance policy and </a:t>
            </a:r>
            <a:r>
              <a:rPr lang="en-US" dirty="0" smtClean="0"/>
              <a:t>tools</a:t>
            </a:r>
            <a:endParaRPr lang="en-US" dirty="0"/>
          </a:p>
          <a:p>
            <a:r>
              <a:rPr lang="en-US" dirty="0" smtClean="0"/>
              <a:t>Selecting </a:t>
            </a:r>
            <a:r>
              <a:rPr lang="en-US" dirty="0"/>
              <a:t>your </a:t>
            </a:r>
            <a:r>
              <a:rPr lang="en-US" dirty="0" smtClean="0"/>
              <a:t>technologies</a:t>
            </a:r>
            <a:endParaRPr lang="en-US" dirty="0"/>
          </a:p>
          <a:p>
            <a:r>
              <a:rPr lang="en-US" dirty="0"/>
              <a:t>Thinking about the </a:t>
            </a:r>
            <a:r>
              <a:rPr lang="en-US" dirty="0" smtClean="0"/>
              <a:t>data</a:t>
            </a:r>
            <a:endParaRPr lang="en-US" dirty="0"/>
          </a:p>
        </p:txBody>
      </p:sp>
    </p:spTree>
    <p:extLst>
      <p:ext uri="{BB962C8B-B14F-4D97-AF65-F5344CB8AC3E}">
        <p14:creationId xmlns:p14="http://schemas.microsoft.com/office/powerpoint/2010/main" val="353463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6691" y="1504462"/>
            <a:ext cx="7336694" cy="604378"/>
          </a:xfrm>
        </p:spPr>
        <p:txBody>
          <a:bodyPr/>
          <a:lstStyle/>
          <a:p>
            <a:r>
              <a:rPr lang="en-US" b="1" dirty="0" smtClean="0"/>
              <a:t>What do we mean by ‘learning analytics’?</a:t>
            </a:r>
            <a:endParaRPr lang="en-US" b="1" dirty="0"/>
          </a:p>
        </p:txBody>
      </p:sp>
      <p:sp>
        <p:nvSpPr>
          <p:cNvPr id="6" name="Content Placeholder 5"/>
          <p:cNvSpPr>
            <a:spLocks noGrp="1"/>
          </p:cNvSpPr>
          <p:nvPr>
            <p:ph idx="1"/>
          </p:nvPr>
        </p:nvSpPr>
        <p:spPr>
          <a:xfrm>
            <a:off x="549275" y="2520463"/>
            <a:ext cx="8042276" cy="3423138"/>
          </a:xfrm>
        </p:spPr>
        <p:txBody>
          <a:bodyPr>
            <a:normAutofit/>
          </a:bodyPr>
          <a:lstStyle/>
          <a:p>
            <a:pPr marL="0" indent="0">
              <a:buNone/>
            </a:pPr>
            <a:r>
              <a:rPr lang="en-US" dirty="0" smtClean="0"/>
              <a:t>Learning analytics </a:t>
            </a:r>
            <a:r>
              <a:rPr lang="en-US" dirty="0"/>
              <a:t>has been defined </a:t>
            </a:r>
            <a:r>
              <a:rPr lang="en-US" dirty="0" smtClean="0"/>
              <a:t>as</a:t>
            </a:r>
          </a:p>
          <a:p>
            <a:pPr marL="0" indent="0">
              <a:buNone/>
            </a:pPr>
            <a:endParaRPr lang="en-US" dirty="0"/>
          </a:p>
          <a:p>
            <a:pPr marL="336550" lvl="1" indent="0">
              <a:buNone/>
            </a:pPr>
            <a:r>
              <a:rPr lang="en-US" i="1" dirty="0"/>
              <a:t>the process of developing actionable insights through problem definition and the application of statistical models and analysis against existing and/or simulated future data </a:t>
            </a:r>
            <a:endParaRPr lang="en-US" i="1" dirty="0" smtClean="0"/>
          </a:p>
          <a:p>
            <a:pPr marL="336550" lvl="1" indent="0">
              <a:buNone/>
            </a:pPr>
            <a:endParaRPr lang="en-US" i="1" dirty="0"/>
          </a:p>
          <a:p>
            <a:pPr marL="0" indent="0" algn="r">
              <a:buNone/>
            </a:pPr>
            <a:r>
              <a:rPr lang="en-US" dirty="0"/>
              <a:t>(Cooper, 2012) </a:t>
            </a:r>
          </a:p>
        </p:txBody>
      </p:sp>
    </p:spTree>
    <p:extLst>
      <p:ext uri="{BB962C8B-B14F-4D97-AF65-F5344CB8AC3E}">
        <p14:creationId xmlns:p14="http://schemas.microsoft.com/office/powerpoint/2010/main" val="4249352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96" y="869460"/>
            <a:ext cx="8042276" cy="633686"/>
          </a:xfrm>
        </p:spPr>
        <p:txBody>
          <a:bodyPr/>
          <a:lstStyle/>
          <a:p>
            <a:r>
              <a:rPr lang="en-US" dirty="0" smtClean="0"/>
              <a:t>Prepare to discuss ethical questions…</a:t>
            </a:r>
            <a:endParaRPr lang="en-US" dirty="0"/>
          </a:p>
        </p:txBody>
      </p:sp>
      <p:sp>
        <p:nvSpPr>
          <p:cNvPr id="3" name="Content Placeholder 2"/>
          <p:cNvSpPr>
            <a:spLocks noGrp="1"/>
          </p:cNvSpPr>
          <p:nvPr>
            <p:ph idx="1"/>
          </p:nvPr>
        </p:nvSpPr>
        <p:spPr>
          <a:xfrm>
            <a:off x="549275" y="1914769"/>
            <a:ext cx="8042276" cy="4028831"/>
          </a:xfrm>
        </p:spPr>
        <p:txBody>
          <a:bodyPr>
            <a:normAutofit fontScale="92500"/>
          </a:bodyPr>
          <a:lstStyle/>
          <a:p>
            <a:r>
              <a:rPr lang="en-US" b="1" dirty="0" smtClean="0"/>
              <a:t>Relating to research</a:t>
            </a:r>
            <a:endParaRPr lang="en-US" b="1" dirty="0"/>
          </a:p>
          <a:p>
            <a:pPr lvl="1"/>
            <a:r>
              <a:rPr lang="en-US" dirty="0"/>
              <a:t>Ethical questions about purpose: Why is data being collected? To what end? (Financial? Educational?)</a:t>
            </a:r>
          </a:p>
          <a:p>
            <a:pPr lvl="1"/>
            <a:r>
              <a:rPr lang="en-US" dirty="0"/>
              <a:t>Ownership of data </a:t>
            </a:r>
          </a:p>
          <a:p>
            <a:pPr lvl="1"/>
            <a:r>
              <a:rPr lang="en-US" dirty="0"/>
              <a:t>Collection and analysis of data on students and learning</a:t>
            </a:r>
          </a:p>
          <a:p>
            <a:pPr lvl="1"/>
            <a:r>
              <a:rPr lang="en-US" dirty="0"/>
              <a:t>I</a:t>
            </a:r>
            <a:r>
              <a:rPr lang="en-US" dirty="0" smtClean="0"/>
              <a:t>nformed </a:t>
            </a:r>
            <a:r>
              <a:rPr lang="en-US" dirty="0"/>
              <a:t>consent, privacy, de-identification</a:t>
            </a:r>
          </a:p>
          <a:p>
            <a:pPr lvl="1"/>
            <a:r>
              <a:rPr lang="en-US" dirty="0"/>
              <a:t>Student and data privacy…how will data be handled and protected? Who should have access to it?</a:t>
            </a:r>
          </a:p>
          <a:p>
            <a:pPr lvl="1"/>
            <a:r>
              <a:rPr lang="en-US" dirty="0"/>
              <a:t>Ethics of surveillance - Foucault's panopticon - power imbalance between educators/institution and learners</a:t>
            </a:r>
          </a:p>
          <a:p>
            <a:pPr lvl="1"/>
            <a:r>
              <a:rPr lang="en-US" dirty="0"/>
              <a:t>…but in parallel with changing attitudes to privacy and self-disclosure</a:t>
            </a:r>
            <a:endParaRPr lang="en-US" dirty="0"/>
          </a:p>
        </p:txBody>
      </p:sp>
    </p:spTree>
    <p:extLst>
      <p:ext uri="{BB962C8B-B14F-4D97-AF65-F5344CB8AC3E}">
        <p14:creationId xmlns:p14="http://schemas.microsoft.com/office/powerpoint/2010/main" val="534871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0564" y="1133230"/>
            <a:ext cx="7285648" cy="4849447"/>
          </a:xfrm>
        </p:spPr>
        <p:txBody>
          <a:bodyPr>
            <a:normAutofit/>
          </a:bodyPr>
          <a:lstStyle/>
          <a:p>
            <a:r>
              <a:rPr lang="en-US" b="1" dirty="0" smtClean="0"/>
              <a:t>Relating to deployment of LA tools and systems…</a:t>
            </a:r>
          </a:p>
          <a:p>
            <a:pPr lvl="1"/>
            <a:r>
              <a:rPr lang="en-US" dirty="0" smtClean="0"/>
              <a:t>Is </a:t>
            </a:r>
            <a:r>
              <a:rPr lang="en-US" dirty="0"/>
              <a:t>there an obligation to act on new knowledge?</a:t>
            </a:r>
          </a:p>
          <a:p>
            <a:pPr lvl="1"/>
            <a:r>
              <a:rPr lang="en-US" dirty="0"/>
              <a:t>How do we find the balance between potential “individual harms" and greater scientific knowledge </a:t>
            </a:r>
          </a:p>
          <a:p>
            <a:pPr lvl="1"/>
            <a:r>
              <a:rPr lang="en-US" dirty="0"/>
              <a:t>Questions about the ethics of intervention…does this approach treat students as passive objects? </a:t>
            </a:r>
          </a:p>
          <a:p>
            <a:pPr lvl="1"/>
            <a:r>
              <a:rPr lang="en-US" dirty="0"/>
              <a:t>To what degree should we act upon findings from interpretation of incomplete data sets</a:t>
            </a:r>
            <a:r>
              <a:rPr lang="en-US" dirty="0" smtClean="0"/>
              <a:t>?</a:t>
            </a:r>
            <a:endParaRPr lang="en-US" dirty="0"/>
          </a:p>
          <a:p>
            <a:pPr lvl="1"/>
            <a:r>
              <a:rPr lang="en-US" dirty="0"/>
              <a:t>Use of collected data beyond educational purposes (e.g. fundraising)</a:t>
            </a:r>
          </a:p>
          <a:p>
            <a:pPr lvl="1"/>
            <a:r>
              <a:rPr lang="en-US" dirty="0"/>
              <a:t>Data management and governance </a:t>
            </a:r>
            <a:r>
              <a:rPr lang="en-US" dirty="0" smtClean="0"/>
              <a:t>– diff. </a:t>
            </a:r>
            <a:r>
              <a:rPr lang="en-US" dirty="0"/>
              <a:t>types need diff levels of protection?</a:t>
            </a:r>
            <a:endParaRPr lang="en-US" dirty="0"/>
          </a:p>
        </p:txBody>
      </p:sp>
    </p:spTree>
    <p:extLst>
      <p:ext uri="{BB962C8B-B14F-4D97-AF65-F5344CB8AC3E}">
        <p14:creationId xmlns:p14="http://schemas.microsoft.com/office/powerpoint/2010/main" val="15517231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49923"/>
            <a:ext cx="8042276" cy="654539"/>
          </a:xfrm>
        </p:spPr>
        <p:txBody>
          <a:bodyPr/>
          <a:lstStyle/>
          <a:p>
            <a:r>
              <a:rPr lang="en-US" dirty="0" smtClean="0"/>
              <a:t>Principles for Learning Analytics</a:t>
            </a:r>
            <a:endParaRPr lang="en-US" dirty="0"/>
          </a:p>
        </p:txBody>
      </p:sp>
      <p:sp>
        <p:nvSpPr>
          <p:cNvPr id="3" name="Content Placeholder 2"/>
          <p:cNvSpPr>
            <a:spLocks noGrp="1"/>
          </p:cNvSpPr>
          <p:nvPr>
            <p:ph idx="1"/>
          </p:nvPr>
        </p:nvSpPr>
        <p:spPr>
          <a:xfrm>
            <a:off x="605692" y="1758467"/>
            <a:ext cx="7903308" cy="4728302"/>
          </a:xfrm>
        </p:spPr>
        <p:txBody>
          <a:bodyPr>
            <a:normAutofit fontScale="92500" lnSpcReduction="20000"/>
          </a:bodyPr>
          <a:lstStyle/>
          <a:p>
            <a:pPr marL="457200" indent="-457200">
              <a:buFont typeface="+mj-lt"/>
              <a:buAutoNum type="arabicPeriod"/>
            </a:pPr>
            <a:r>
              <a:rPr lang="en-US" dirty="0"/>
              <a:t>LA as a moral practice</a:t>
            </a:r>
          </a:p>
          <a:p>
            <a:pPr marL="457200" indent="-457200">
              <a:buFont typeface="+mj-lt"/>
              <a:buAutoNum type="arabicPeriod"/>
            </a:pPr>
            <a:r>
              <a:rPr lang="en-US" dirty="0"/>
              <a:t>Students as agents (and collaborators), not just recipients </a:t>
            </a:r>
          </a:p>
          <a:p>
            <a:pPr marL="457200" indent="-457200">
              <a:buFont typeface="+mj-lt"/>
              <a:buAutoNum type="arabicPeriod"/>
            </a:pPr>
            <a:r>
              <a:rPr lang="en-US" dirty="0"/>
              <a:t>Recognition that student identity and performance (and thus labels and categories) are temporal constructs</a:t>
            </a:r>
          </a:p>
          <a:p>
            <a:pPr marL="457200" indent="-457200">
              <a:buFont typeface="+mj-lt"/>
              <a:buAutoNum type="arabicPeriod"/>
            </a:pPr>
            <a:r>
              <a:rPr lang="en-US" dirty="0"/>
              <a:t>Student success is complex and multidimensional - recognition of the incompleteness and biases of our data</a:t>
            </a:r>
          </a:p>
          <a:p>
            <a:pPr marL="457200" indent="-457200">
              <a:buFont typeface="+mj-lt"/>
              <a:buAutoNum type="arabicPeriod"/>
            </a:pPr>
            <a:r>
              <a:rPr lang="en-US" dirty="0"/>
              <a:t>Transparency of purpose</a:t>
            </a:r>
          </a:p>
          <a:p>
            <a:pPr marL="457200" indent="-457200">
              <a:buFont typeface="+mj-lt"/>
              <a:buAutoNum type="arabicPeriod"/>
            </a:pPr>
            <a:r>
              <a:rPr lang="en-US" dirty="0"/>
              <a:t>The necessity of using the </a:t>
            </a:r>
            <a:r>
              <a:rPr lang="en-US" dirty="0" smtClean="0"/>
              <a:t>data</a:t>
            </a:r>
          </a:p>
          <a:p>
            <a:pPr marL="0" indent="0" algn="r">
              <a:buNone/>
            </a:pPr>
            <a:r>
              <a:rPr lang="en-US" sz="2100" dirty="0" smtClean="0"/>
              <a:t>Slade, S. &amp; Prinsloo, P. (2013). </a:t>
            </a:r>
            <a:br>
              <a:rPr lang="en-US" sz="2100" dirty="0" smtClean="0"/>
            </a:br>
            <a:r>
              <a:rPr lang="en-US" sz="2100" dirty="0" smtClean="0"/>
              <a:t>Learning </a:t>
            </a:r>
            <a:r>
              <a:rPr lang="en-US" sz="2100" dirty="0"/>
              <a:t>Analytics: </a:t>
            </a:r>
            <a:r>
              <a:rPr lang="en-US" sz="2100" dirty="0" smtClean="0"/>
              <a:t>Ethical </a:t>
            </a:r>
            <a:r>
              <a:rPr lang="en-US" sz="2100" dirty="0"/>
              <a:t>Issues and </a:t>
            </a:r>
            <a:r>
              <a:rPr lang="en-US" sz="2100" dirty="0" smtClean="0"/>
              <a:t>Dilemmas. </a:t>
            </a:r>
            <a:br>
              <a:rPr lang="en-US" sz="2100" dirty="0" smtClean="0"/>
            </a:br>
            <a:r>
              <a:rPr lang="en-US" sz="2100" i="1" dirty="0" smtClean="0"/>
              <a:t>American </a:t>
            </a:r>
            <a:r>
              <a:rPr lang="en-US" sz="2100" i="1" dirty="0"/>
              <a:t>Behavioral Scientist</a:t>
            </a:r>
            <a:r>
              <a:rPr lang="en-US" sz="2100" dirty="0"/>
              <a:t> 57(10</a:t>
            </a:r>
            <a:r>
              <a:rPr lang="en-US" sz="2100" dirty="0" smtClean="0"/>
              <a:t>), </a:t>
            </a:r>
            <a:r>
              <a:rPr lang="en-US" sz="2100" dirty="0"/>
              <a:t>1510–</a:t>
            </a:r>
            <a:r>
              <a:rPr lang="en-US" sz="2100" dirty="0" smtClean="0"/>
              <a:t>1529.</a:t>
            </a:r>
            <a:endParaRPr lang="en-US" sz="2100" dirty="0"/>
          </a:p>
          <a:p>
            <a:pPr marL="0" indent="0">
              <a:buNone/>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3459661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27550"/>
            <a:ext cx="8042276" cy="1083055"/>
          </a:xfrm>
        </p:spPr>
        <p:txBody>
          <a:bodyPr/>
          <a:lstStyle/>
          <a:p>
            <a:r>
              <a:rPr lang="en-US" dirty="0" smtClean="0"/>
              <a:t>The </a:t>
            </a:r>
            <a:r>
              <a:rPr lang="en-US" dirty="0"/>
              <a:t>Purdue Signals Project </a:t>
            </a:r>
            <a:r>
              <a:rPr lang="en-US" dirty="0" smtClean="0"/>
              <a:t/>
            </a:r>
            <a:br>
              <a:rPr lang="en-US" dirty="0" smtClean="0"/>
            </a:br>
            <a:r>
              <a:rPr lang="en-US" sz="2400" b="0" dirty="0" smtClean="0">
                <a:hlinkClick r:id="rId2"/>
              </a:rPr>
              <a:t>http</a:t>
            </a:r>
            <a:r>
              <a:rPr lang="en-US" sz="2400" b="0" dirty="0">
                <a:hlinkClick r:id="rId2"/>
              </a:rPr>
              <a:t>://www.itap.purdue.edu/studio//signals</a:t>
            </a:r>
            <a:r>
              <a:rPr lang="en-US" sz="2400" b="0" dirty="0" smtClean="0">
                <a:hlinkClick r:id="rId2"/>
              </a:rPr>
              <a:t>/</a:t>
            </a:r>
            <a:r>
              <a:rPr lang="en-US" sz="2400" b="0" dirty="0" smtClean="0"/>
              <a:t> </a:t>
            </a:r>
            <a:endParaRPr lang="en-US" sz="2400" b="0" dirty="0"/>
          </a:p>
        </p:txBody>
      </p:sp>
      <p:pic>
        <p:nvPicPr>
          <p:cNvPr id="4" name="Content Placeholder 3" descr="signals_start.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34" b="4793"/>
          <a:stretch/>
        </p:blipFill>
        <p:spPr>
          <a:xfrm>
            <a:off x="1887660" y="1804702"/>
            <a:ext cx="5536956" cy="4398760"/>
          </a:xfrm>
        </p:spPr>
      </p:pic>
    </p:spTree>
    <p:extLst>
      <p:ext uri="{BB962C8B-B14F-4D97-AF65-F5344CB8AC3E}">
        <p14:creationId xmlns:p14="http://schemas.microsoft.com/office/powerpoint/2010/main" val="1208798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gnals_major.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17" b="6579"/>
          <a:stretch/>
        </p:blipFill>
        <p:spPr>
          <a:xfrm>
            <a:off x="666506" y="1611921"/>
            <a:ext cx="8042276" cy="4484076"/>
          </a:xfrm>
        </p:spPr>
      </p:pic>
    </p:spTree>
    <p:extLst>
      <p:ext uri="{BB962C8B-B14F-4D97-AF65-F5344CB8AC3E}">
        <p14:creationId xmlns:p14="http://schemas.microsoft.com/office/powerpoint/2010/main" val="4151257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03916"/>
            <a:ext cx="8042276" cy="633686"/>
          </a:xfrm>
        </p:spPr>
        <p:txBody>
          <a:bodyPr/>
          <a:lstStyle/>
          <a:p>
            <a:r>
              <a:rPr lang="en-US" dirty="0" smtClean="0"/>
              <a:t>UMBC’s </a:t>
            </a:r>
            <a:r>
              <a:rPr lang="en-US" dirty="0"/>
              <a:t>‘Check My Activity’ tool </a:t>
            </a:r>
            <a:r>
              <a:rPr lang="en-US" dirty="0" smtClean="0"/>
              <a:t/>
            </a:r>
            <a:br>
              <a:rPr lang="en-US" dirty="0" smtClean="0"/>
            </a:br>
            <a:r>
              <a:rPr lang="en-US" sz="1600" b="0" dirty="0" smtClean="0">
                <a:hlinkClick r:id="rId2"/>
              </a:rPr>
              <a:t>http</a:t>
            </a:r>
            <a:r>
              <a:rPr lang="en-US" sz="1600" b="0" dirty="0">
                <a:hlinkClick r:id="rId2"/>
              </a:rPr>
              <a:t>://www.educause.edu/ero/article/video-demo-umbcs-check-my-activity-tool-</a:t>
            </a:r>
            <a:r>
              <a:rPr lang="en-US" sz="1600" b="0" dirty="0" smtClean="0">
                <a:hlinkClick r:id="rId2"/>
              </a:rPr>
              <a:t>students</a:t>
            </a:r>
            <a:r>
              <a:rPr lang="en-US" sz="1600" b="0" dirty="0" smtClean="0"/>
              <a:t> </a:t>
            </a:r>
            <a:endParaRPr lang="en-US" sz="1600" b="0" dirty="0"/>
          </a:p>
        </p:txBody>
      </p:sp>
      <p:pic>
        <p:nvPicPr>
          <p:cNvPr id="4" name="Content Placeholder 3" descr="Screen Shot 2014-01-07 at 1.45.2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5741" b="2052"/>
          <a:stretch/>
        </p:blipFill>
        <p:spPr>
          <a:xfrm>
            <a:off x="637198" y="1934313"/>
            <a:ext cx="8042276" cy="4493845"/>
          </a:xfrm>
        </p:spPr>
      </p:pic>
    </p:spTree>
    <p:extLst>
      <p:ext uri="{BB962C8B-B14F-4D97-AF65-F5344CB8AC3E}">
        <p14:creationId xmlns:p14="http://schemas.microsoft.com/office/powerpoint/2010/main" val="1442918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962" y="1103916"/>
            <a:ext cx="8042276" cy="633686"/>
          </a:xfrm>
        </p:spPr>
        <p:txBody>
          <a:bodyPr/>
          <a:lstStyle/>
          <a:p>
            <a:r>
              <a:rPr lang="en-US" sz="2400" dirty="0" smtClean="0"/>
              <a:t>Austin </a:t>
            </a:r>
            <a:r>
              <a:rPr lang="en-US" sz="2400" dirty="0"/>
              <a:t>Peay University’s ‘Degree Compass’ </a:t>
            </a:r>
            <a:r>
              <a:rPr lang="en-US" sz="2400" dirty="0" smtClean="0"/>
              <a:t>tool</a:t>
            </a:r>
            <a:br>
              <a:rPr lang="en-US" sz="2400" dirty="0" smtClean="0"/>
            </a:br>
            <a:r>
              <a:rPr lang="en-US" sz="2000" b="0" dirty="0" smtClean="0">
                <a:hlinkClick r:id="rId2"/>
              </a:rPr>
              <a:t>http</a:t>
            </a:r>
            <a:r>
              <a:rPr lang="en-US" sz="2000" b="0" dirty="0">
                <a:hlinkClick r:id="rId2"/>
              </a:rPr>
              <a:t>://www.apsu.edu/academic-affairs/degree-compass-and-my-</a:t>
            </a:r>
            <a:r>
              <a:rPr lang="en-US" sz="2000" b="0" dirty="0" smtClean="0">
                <a:hlinkClick r:id="rId2"/>
              </a:rPr>
              <a:t>future</a:t>
            </a:r>
            <a:r>
              <a:rPr lang="en-US" sz="2000" b="0" dirty="0" smtClean="0"/>
              <a:t> </a:t>
            </a:r>
            <a:endParaRPr lang="en-US" sz="2000" b="0" dirty="0"/>
          </a:p>
        </p:txBody>
      </p:sp>
      <p:pic>
        <p:nvPicPr>
          <p:cNvPr id="4" name="Content Placeholder 3" descr="Screen Shot 2014-01-07 at 1.49.2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432" b="819"/>
          <a:stretch/>
        </p:blipFill>
        <p:spPr>
          <a:xfrm>
            <a:off x="1555506" y="2022081"/>
            <a:ext cx="6035187" cy="4493995"/>
          </a:xfrm>
        </p:spPr>
      </p:pic>
    </p:spTree>
    <p:extLst>
      <p:ext uri="{BB962C8B-B14F-4D97-AF65-F5344CB8AC3E}">
        <p14:creationId xmlns:p14="http://schemas.microsoft.com/office/powerpoint/2010/main" val="3380168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9231"/>
            <a:ext cx="8042276" cy="615461"/>
          </a:xfrm>
        </p:spPr>
        <p:txBody>
          <a:bodyPr/>
          <a:lstStyle/>
          <a:p>
            <a:r>
              <a:rPr lang="en-US" dirty="0" smtClean="0"/>
              <a:t>More enterprise-level LA tools</a:t>
            </a:r>
            <a:endParaRPr lang="en-US" dirty="0"/>
          </a:p>
        </p:txBody>
      </p:sp>
      <p:sp>
        <p:nvSpPr>
          <p:cNvPr id="3" name="Content Placeholder 2"/>
          <p:cNvSpPr>
            <a:spLocks noGrp="1"/>
          </p:cNvSpPr>
          <p:nvPr>
            <p:ph idx="1"/>
          </p:nvPr>
        </p:nvSpPr>
        <p:spPr>
          <a:xfrm>
            <a:off x="549275" y="1865923"/>
            <a:ext cx="8042276" cy="4445000"/>
          </a:xfrm>
        </p:spPr>
        <p:txBody>
          <a:bodyPr>
            <a:normAutofit fontScale="77500" lnSpcReduction="20000"/>
          </a:bodyPr>
          <a:lstStyle/>
          <a:p>
            <a:pPr lvl="0"/>
            <a:r>
              <a:rPr lang="en-US" dirty="0"/>
              <a:t>Civitas Learning: </a:t>
            </a:r>
            <a:r>
              <a:rPr lang="en-US" u="sng" dirty="0">
                <a:hlinkClick r:id="rId2"/>
              </a:rPr>
              <a:t>http://www.civitaslearning.com</a:t>
            </a:r>
            <a:endParaRPr lang="en-US" dirty="0"/>
          </a:p>
          <a:p>
            <a:pPr marL="619125" lvl="2" indent="0">
              <a:buNone/>
            </a:pPr>
            <a:r>
              <a:rPr lang="en-US" i="1" dirty="0"/>
              <a:t>Another recommender system that makes use of data from learning management systems, student information systems, and other sources, then builds school-specific predictive models that discover hidden connections and identify key decision points that affect student success.</a:t>
            </a:r>
          </a:p>
          <a:p>
            <a:pPr lvl="0"/>
            <a:r>
              <a:rPr lang="en-US" dirty="0"/>
              <a:t>Desire2Learn’s Insight Student Success System: </a:t>
            </a:r>
            <a:r>
              <a:rPr lang="en-US" u="sng" dirty="0">
                <a:hlinkClick r:id="rId3"/>
              </a:rPr>
              <a:t>http://www.desire2learn.com/products/insights/features/</a:t>
            </a:r>
            <a:r>
              <a:rPr lang="en-US" dirty="0"/>
              <a:t> </a:t>
            </a:r>
          </a:p>
          <a:p>
            <a:pPr marL="619125" lvl="2" indent="0">
              <a:buNone/>
            </a:pPr>
            <a:r>
              <a:rPr lang="en-US" i="1" dirty="0"/>
              <a:t>Designed to let instructors visualize and compare key learning and engagement factors – from course content access, to social learning patterns, to grades achievement.</a:t>
            </a:r>
          </a:p>
          <a:p>
            <a:pPr lvl="0"/>
            <a:r>
              <a:rPr lang="en-US" dirty="0"/>
              <a:t>Knewton’s Adaptive Learning System: </a:t>
            </a:r>
            <a:r>
              <a:rPr lang="en-US" u="sng" dirty="0">
                <a:hlinkClick r:id="rId4"/>
              </a:rPr>
              <a:t>http://www.knewton.com/platform/</a:t>
            </a:r>
            <a:r>
              <a:rPr lang="en-US" dirty="0"/>
              <a:t> </a:t>
            </a:r>
          </a:p>
          <a:p>
            <a:pPr marL="619125" lvl="2" indent="0">
              <a:buNone/>
            </a:pPr>
            <a:r>
              <a:rPr lang="en-US" i="1" dirty="0"/>
              <a:t>A combination learner tracking, course recommender and learning strategy advice system.</a:t>
            </a:r>
          </a:p>
          <a:p>
            <a:r>
              <a:rPr lang="en-US" dirty="0"/>
              <a:t>Blackboard Analytics: </a:t>
            </a:r>
            <a:r>
              <a:rPr lang="en-US" u="sng" dirty="0">
                <a:hlinkClick r:id="rId5"/>
              </a:rPr>
              <a:t>http://www.blackboard.com/Platforms/Analytics/Products/Blackboard-Analytics-for-Learn.aspx</a:t>
            </a:r>
            <a:r>
              <a:rPr lang="en-US" dirty="0"/>
              <a:t> </a:t>
            </a:r>
          </a:p>
        </p:txBody>
      </p:sp>
    </p:spTree>
    <p:extLst>
      <p:ext uri="{BB962C8B-B14F-4D97-AF65-F5344CB8AC3E}">
        <p14:creationId xmlns:p14="http://schemas.microsoft.com/office/powerpoint/2010/main" val="39006584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96" y="771765"/>
            <a:ext cx="8042276" cy="838840"/>
          </a:xfrm>
        </p:spPr>
        <p:txBody>
          <a:bodyPr/>
          <a:lstStyle/>
          <a:p>
            <a:r>
              <a:rPr lang="en-US" sz="2400" b="1" dirty="0" smtClean="0"/>
              <a:t>Finer-grained tailored LA implementations in the </a:t>
            </a:r>
            <a:br>
              <a:rPr lang="en-US" sz="2400" b="1" dirty="0" smtClean="0"/>
            </a:br>
            <a:r>
              <a:rPr lang="en-US" sz="2400" b="1" dirty="0" smtClean="0"/>
              <a:t>UBC Faculty of Arts</a:t>
            </a:r>
            <a:endParaRPr lang="en-US" sz="2400" b="1" dirty="0"/>
          </a:p>
        </p:txBody>
      </p:sp>
      <p:sp>
        <p:nvSpPr>
          <p:cNvPr id="3" name="Content Placeholder 2"/>
          <p:cNvSpPr>
            <a:spLocks noGrp="1"/>
          </p:cNvSpPr>
          <p:nvPr>
            <p:ph sz="half" idx="1"/>
          </p:nvPr>
        </p:nvSpPr>
        <p:spPr>
          <a:xfrm>
            <a:off x="490661" y="2049575"/>
            <a:ext cx="3840480" cy="4343400"/>
          </a:xfrm>
        </p:spPr>
        <p:txBody>
          <a:bodyPr/>
          <a:lstStyle/>
          <a:p>
            <a:r>
              <a:rPr lang="en-US" dirty="0" smtClean="0"/>
              <a:t>Visual analytics tools allow easier exploration and representation of student evaluation of teaching data</a:t>
            </a:r>
          </a:p>
          <a:p>
            <a:pPr lvl="1"/>
            <a:r>
              <a:rPr lang="en-US" dirty="0" smtClean="0"/>
              <a:t>For instructor reports (merit, tenure and promotion,</a:t>
            </a:r>
          </a:p>
          <a:p>
            <a:pPr lvl="1"/>
            <a:r>
              <a:rPr lang="en-US" dirty="0" smtClean="0"/>
              <a:t>For departmental reviews</a:t>
            </a:r>
          </a:p>
          <a:p>
            <a:pPr lvl="1"/>
            <a:r>
              <a:rPr lang="en-US" dirty="0" smtClean="0"/>
              <a:t>For planning instructional development offerings</a:t>
            </a:r>
          </a:p>
        </p:txBody>
      </p:sp>
      <p:pic>
        <p:nvPicPr>
          <p:cNvPr id="5" name="Content Placeholder 4" descr="Screen Shot 2014-01-07 at 2.04.35 PM.png"/>
          <p:cNvPicPr>
            <a:picLocks noGrp="1" noChangeAspect="1"/>
          </p:cNvPicPr>
          <p:nvPr>
            <p:ph sz="half" idx="2"/>
          </p:nvPr>
        </p:nvPicPr>
        <p:blipFill>
          <a:blip r:embed="rId2">
            <a:extLst>
              <a:ext uri="{28A0092B-C50C-407E-A947-70E740481C1C}">
                <a14:useLocalDpi xmlns:a14="http://schemas.microsoft.com/office/drawing/2010/main" val="0"/>
              </a:ext>
            </a:extLst>
          </a:blip>
          <a:srcRect t="-52147" b="-52147"/>
          <a:stretch>
            <a:fillRect/>
          </a:stretch>
        </p:blipFill>
        <p:spPr>
          <a:xfrm>
            <a:off x="4399386" y="975407"/>
            <a:ext cx="4392929" cy="4968194"/>
          </a:xfrm>
        </p:spPr>
      </p:pic>
    </p:spTree>
    <p:extLst>
      <p:ext uri="{BB962C8B-B14F-4D97-AF65-F5344CB8AC3E}">
        <p14:creationId xmlns:p14="http://schemas.microsoft.com/office/powerpoint/2010/main" val="36252392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2"/>
          <a:srcRect t="-3078" b="-1672"/>
          <a:stretch/>
        </p:blipFill>
        <p:spPr>
          <a:xfrm>
            <a:off x="471123" y="2329637"/>
            <a:ext cx="4853110" cy="4010580"/>
          </a:xfrm>
        </p:spPr>
      </p:pic>
      <p:pic>
        <p:nvPicPr>
          <p:cNvPr id="6" name="Content Placeholder 5"/>
          <p:cNvPicPr>
            <a:picLocks noGrp="1" noChangeAspect="1"/>
          </p:cNvPicPr>
          <p:nvPr>
            <p:ph sz="half" idx="2"/>
          </p:nvPr>
        </p:nvPicPr>
        <p:blipFill rotWithShape="1">
          <a:blip r:embed="rId3"/>
          <a:srcRect l="-3017" r="-2069"/>
          <a:stretch/>
        </p:blipFill>
        <p:spPr>
          <a:xfrm>
            <a:off x="5470767" y="1600200"/>
            <a:ext cx="3057769" cy="4896337"/>
          </a:xfrm>
        </p:spPr>
      </p:pic>
      <p:sp>
        <p:nvSpPr>
          <p:cNvPr id="8" name="TextBox 7"/>
          <p:cNvSpPr txBox="1"/>
          <p:nvPr/>
        </p:nvSpPr>
        <p:spPr>
          <a:xfrm>
            <a:off x="801076" y="1611924"/>
            <a:ext cx="4376616" cy="369332"/>
          </a:xfrm>
          <a:prstGeom prst="rect">
            <a:avLst/>
          </a:prstGeom>
          <a:noFill/>
        </p:spPr>
        <p:txBody>
          <a:bodyPr wrap="square" rtlCol="0">
            <a:spAutoFit/>
          </a:bodyPr>
          <a:lstStyle/>
          <a:p>
            <a:pPr marL="285750" indent="-285750">
              <a:buFont typeface="Arial"/>
              <a:buChar char="•"/>
            </a:pPr>
            <a:r>
              <a:rPr lang="en-US" dirty="0" smtClean="0">
                <a:solidFill>
                  <a:schemeClr val="accent1">
                    <a:lumMod val="75000"/>
                  </a:schemeClr>
                </a:solidFill>
              </a:rPr>
              <a:t>Better understanding of our students</a:t>
            </a:r>
            <a:endParaRPr lang="en-US" dirty="0">
              <a:solidFill>
                <a:schemeClr val="accent1">
                  <a:lumMod val="75000"/>
                </a:schemeClr>
              </a:solidFill>
            </a:endParaRPr>
          </a:p>
        </p:txBody>
      </p:sp>
    </p:spTree>
    <p:extLst>
      <p:ext uri="{BB962C8B-B14F-4D97-AF65-F5344CB8AC3E}">
        <p14:creationId xmlns:p14="http://schemas.microsoft.com/office/powerpoint/2010/main" val="15780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963615"/>
            <a:ext cx="8042276" cy="3979985"/>
          </a:xfrm>
        </p:spPr>
        <p:txBody>
          <a:bodyPr>
            <a:normAutofit/>
          </a:bodyPr>
          <a:lstStyle/>
          <a:p>
            <a:pPr marL="0" indent="0">
              <a:buNone/>
            </a:pPr>
            <a:r>
              <a:rPr lang="en-US" dirty="0" smtClean="0"/>
              <a:t>The Society </a:t>
            </a:r>
            <a:r>
              <a:rPr lang="en-US" dirty="0"/>
              <a:t>for Learning Analytics Research (</a:t>
            </a:r>
            <a:r>
              <a:rPr lang="en-US" dirty="0" smtClean="0"/>
              <a:t>SOLAR) </a:t>
            </a:r>
            <a:r>
              <a:rPr lang="en-US" dirty="0"/>
              <a:t>defines the core activities of learning analytics </a:t>
            </a:r>
            <a:r>
              <a:rPr lang="en-US" dirty="0" smtClean="0"/>
              <a:t>as</a:t>
            </a:r>
          </a:p>
          <a:p>
            <a:pPr marL="0" indent="0">
              <a:buNone/>
            </a:pPr>
            <a:endParaRPr lang="en-US" dirty="0"/>
          </a:p>
          <a:p>
            <a:pPr marL="336550" lvl="1" indent="0">
              <a:buNone/>
            </a:pPr>
            <a:r>
              <a:rPr lang="en-US" i="1" dirty="0"/>
              <a:t>the measurement, collection, analysis and reporting of data about learners and their </a:t>
            </a:r>
            <a:r>
              <a:rPr lang="en-US" i="1" dirty="0" smtClean="0"/>
              <a:t>contexts for purposes of understanding </a:t>
            </a:r>
            <a:r>
              <a:rPr lang="en-US" i="1" dirty="0"/>
              <a:t>and optimizing learning and the environments in which learning occurs</a:t>
            </a:r>
            <a:r>
              <a:rPr lang="en-US" i="1" dirty="0" smtClean="0"/>
              <a:t>.</a:t>
            </a:r>
          </a:p>
          <a:p>
            <a:pPr marL="0" indent="0" algn="r">
              <a:buNone/>
            </a:pPr>
            <a:r>
              <a:rPr lang="en-US" sz="2000" dirty="0">
                <a:hlinkClick r:id="rId2"/>
              </a:rPr>
              <a:t>http://</a:t>
            </a:r>
            <a:r>
              <a:rPr lang="en-US" sz="2000" dirty="0" smtClean="0">
                <a:hlinkClick r:id="rId2"/>
              </a:rPr>
              <a:t>www.solaresearch.org</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2276639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9275" y="1269989"/>
            <a:ext cx="8042276" cy="633686"/>
          </a:xfrm>
        </p:spPr>
        <p:txBody>
          <a:bodyPr/>
          <a:lstStyle/>
          <a:p>
            <a:r>
              <a:rPr lang="en-US" sz="2400" dirty="0" smtClean="0"/>
              <a:t>Using the SNAPP tool to investigate student </a:t>
            </a:r>
            <a:br>
              <a:rPr lang="en-US" sz="2400" dirty="0" smtClean="0"/>
            </a:br>
            <a:r>
              <a:rPr lang="en-US" sz="2400" dirty="0" smtClean="0"/>
              <a:t>networks and engagement</a:t>
            </a:r>
            <a:endParaRPr lang="en-US" sz="2400" dirty="0"/>
          </a:p>
        </p:txBody>
      </p:sp>
      <p:sp>
        <p:nvSpPr>
          <p:cNvPr id="7" name="Content Placeholder 6"/>
          <p:cNvSpPr>
            <a:spLocks noGrp="1"/>
          </p:cNvSpPr>
          <p:nvPr>
            <p:ph idx="1"/>
          </p:nvPr>
        </p:nvSpPr>
        <p:spPr>
          <a:xfrm>
            <a:off x="549275" y="2129693"/>
            <a:ext cx="8042276" cy="3813908"/>
          </a:xfrm>
        </p:spPr>
        <p:txBody>
          <a:bodyPr>
            <a:normAutofit fontScale="92500" lnSpcReduction="10000"/>
          </a:bodyPr>
          <a:lstStyle/>
          <a:p>
            <a:pPr>
              <a:buNone/>
            </a:pPr>
            <a:endParaRPr lang="en-US" altLang="ja-JP" i="1" dirty="0" smtClean="0">
              <a:latin typeface="Arial" charset="0"/>
              <a:ea typeface="ＭＳ Ｐゴシック" charset="0"/>
              <a:cs typeface="ＭＳ Ｐゴシック" charset="0"/>
            </a:endParaRPr>
          </a:p>
          <a:p>
            <a:pPr>
              <a:buNone/>
            </a:pPr>
            <a:r>
              <a:rPr lang="ja-JP" altLang="en-US" i="1" dirty="0" smtClean="0">
                <a:latin typeface="Arial" charset="0"/>
                <a:ea typeface="ＭＳ Ｐゴシック" charset="0"/>
                <a:cs typeface="ＭＳ Ｐゴシック" charset="0"/>
              </a:rPr>
              <a:t>“</a:t>
            </a:r>
            <a:r>
              <a:rPr lang="en-US" i="1" dirty="0">
                <a:latin typeface="Arial" charset="0"/>
                <a:ea typeface="ＭＳ Ｐゴシック" charset="0"/>
                <a:cs typeface="ＭＳ Ｐゴシック" charset="0"/>
              </a:rPr>
              <a:t>[Social networks are the] single most potent source of influence</a:t>
            </a:r>
            <a:r>
              <a:rPr lang="ja-JP" altLang="en-US" i="1" dirty="0">
                <a:latin typeface="Arial" charset="0"/>
                <a:ea typeface="ＭＳ Ｐゴシック" charset="0"/>
                <a:cs typeface="ＭＳ Ｐゴシック" charset="0"/>
              </a:rPr>
              <a:t>”</a:t>
            </a:r>
            <a:endParaRPr lang="en-US" i="1" dirty="0">
              <a:latin typeface="Arial" charset="0"/>
              <a:ea typeface="ＭＳ Ｐゴシック" charset="0"/>
              <a:cs typeface="ＭＳ Ｐゴシック" charset="0"/>
            </a:endParaRPr>
          </a:p>
          <a:p>
            <a:pPr algn="r">
              <a:buNone/>
            </a:pPr>
            <a:r>
              <a:rPr lang="en-US" dirty="0">
                <a:latin typeface="Arial" charset="0"/>
                <a:ea typeface="ＭＳ Ｐゴシック" charset="0"/>
                <a:cs typeface="ＭＳ Ｐゴシック" charset="0"/>
              </a:rPr>
              <a:t>(Astin, 1993)</a:t>
            </a:r>
          </a:p>
          <a:p>
            <a:pPr lvl="1"/>
            <a:r>
              <a:rPr lang="en-US" dirty="0">
                <a:latin typeface="Arial" charset="0"/>
                <a:ea typeface="ＭＳ Ｐゴシック" charset="0"/>
              </a:rPr>
              <a:t>Perseverance</a:t>
            </a:r>
          </a:p>
          <a:p>
            <a:pPr lvl="1"/>
            <a:r>
              <a:rPr lang="en-US" dirty="0">
                <a:latin typeface="Arial" charset="0"/>
                <a:ea typeface="ＭＳ Ｐゴシック" charset="0"/>
              </a:rPr>
              <a:t>Development</a:t>
            </a:r>
          </a:p>
          <a:p>
            <a:pPr lvl="1"/>
            <a:r>
              <a:rPr lang="en-US" dirty="0">
                <a:latin typeface="Arial" charset="0"/>
                <a:ea typeface="ＭＳ Ｐゴシック" charset="0"/>
              </a:rPr>
              <a:t>Academic success</a:t>
            </a:r>
          </a:p>
          <a:p>
            <a:pPr lvl="1"/>
            <a:endParaRPr lang="en-US" dirty="0">
              <a:latin typeface="Arial" charset="0"/>
              <a:ea typeface="ＭＳ Ｐゴシック" charset="0"/>
            </a:endParaRPr>
          </a:p>
          <a:p>
            <a:pPr algn="r">
              <a:buNone/>
            </a:pPr>
            <a:r>
              <a:rPr lang="en-US" dirty="0">
                <a:latin typeface="Arial" charset="0"/>
                <a:ea typeface="ＭＳ Ｐゴシック" charset="0"/>
                <a:cs typeface="ＭＳ Ｐゴシック" charset="0"/>
              </a:rPr>
              <a:t>(Tinto,1993; Light, 2001; Brown, 2008)</a:t>
            </a:r>
          </a:p>
          <a:p>
            <a:endParaRPr lang="en-US" dirty="0"/>
          </a:p>
        </p:txBody>
      </p:sp>
    </p:spTree>
    <p:extLst>
      <p:ext uri="{BB962C8B-B14F-4D97-AF65-F5344CB8AC3E}">
        <p14:creationId xmlns:p14="http://schemas.microsoft.com/office/powerpoint/2010/main" val="2644667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035" y="742459"/>
            <a:ext cx="8042276" cy="1064846"/>
          </a:xfrm>
        </p:spPr>
        <p:txBody>
          <a:bodyPr/>
          <a:lstStyle/>
          <a:p>
            <a:r>
              <a:rPr lang="en-US" sz="2400" dirty="0"/>
              <a:t>Social Networks Adapting Pedagogical Practice (SNAPP</a:t>
            </a:r>
            <a:r>
              <a:rPr lang="en-US" sz="2400" dirty="0" smtClean="0"/>
              <a:t>)</a:t>
            </a:r>
            <a:r>
              <a:rPr lang="en-US" sz="2400" b="0" dirty="0" smtClean="0">
                <a:hlinkClick r:id="rId2"/>
              </a:rPr>
              <a:t>http</a:t>
            </a:r>
            <a:r>
              <a:rPr lang="en-US" sz="2400" b="0" dirty="0">
                <a:hlinkClick r:id="rId2"/>
              </a:rPr>
              <a:t>://www.snappvis.org</a:t>
            </a:r>
            <a:r>
              <a:rPr lang="en-US" sz="2400" b="0" dirty="0"/>
              <a:t> </a:t>
            </a:r>
            <a:br>
              <a:rPr lang="en-US" sz="2400" b="0" dirty="0"/>
            </a:br>
            <a:endParaRPr lang="en-US" sz="2400" b="0" dirty="0"/>
          </a:p>
        </p:txBody>
      </p:sp>
      <p:pic>
        <p:nvPicPr>
          <p:cNvPr id="4" name="Content Placeholder 3" descr="Screen Shot 2014-01-07 at 2.31.3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02" r="4171"/>
          <a:stretch/>
        </p:blipFill>
        <p:spPr>
          <a:xfrm>
            <a:off x="849920" y="1660767"/>
            <a:ext cx="7747001" cy="4712677"/>
          </a:xfrm>
        </p:spPr>
      </p:pic>
    </p:spTree>
    <p:extLst>
      <p:ext uri="{BB962C8B-B14F-4D97-AF65-F5344CB8AC3E}">
        <p14:creationId xmlns:p14="http://schemas.microsoft.com/office/powerpoint/2010/main" val="5189896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1-07 at 2.41.36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15" r="1164"/>
          <a:stretch/>
        </p:blipFill>
        <p:spPr>
          <a:xfrm>
            <a:off x="1709615" y="1121746"/>
            <a:ext cx="5773615" cy="4382248"/>
          </a:xfrm>
        </p:spPr>
      </p:pic>
    </p:spTree>
    <p:extLst>
      <p:ext uri="{BB962C8B-B14F-4D97-AF65-F5344CB8AC3E}">
        <p14:creationId xmlns:p14="http://schemas.microsoft.com/office/powerpoint/2010/main" val="33392923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549275" y="889000"/>
            <a:ext cx="8042276" cy="498231"/>
          </a:xfrm>
        </p:spPr>
        <p:txBody>
          <a:bodyPr/>
          <a:lstStyle/>
          <a:p>
            <a:pPr eaLnBrk="1" hangingPunct="1"/>
            <a:r>
              <a:rPr lang="en-US" dirty="0">
                <a:solidFill>
                  <a:srgbClr val="215D77"/>
                </a:solidFill>
                <a:effectLst>
                  <a:outerShdw blurRad="38100" dist="38100" dir="2700000" algn="tl">
                    <a:srgbClr val="DDDDDD"/>
                  </a:outerShdw>
                </a:effectLst>
                <a:ea typeface="ＭＳ Ｐゴシック" charset="0"/>
                <a:cs typeface="ＭＳ Ｐゴシック" charset="0"/>
              </a:rPr>
              <a:t>Seeing networks in action</a:t>
            </a:r>
          </a:p>
        </p:txBody>
      </p:sp>
      <p:sp>
        <p:nvSpPr>
          <p:cNvPr id="36868" name="Rectangle 3"/>
          <p:cNvSpPr>
            <a:spLocks noChangeArrowheads="1"/>
          </p:cNvSpPr>
          <p:nvPr/>
        </p:nvSpPr>
        <p:spPr bwMode="auto">
          <a:xfrm>
            <a:off x="1042988" y="5072048"/>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AU" sz="2000" dirty="0">
                <a:solidFill>
                  <a:srgbClr val="215D77"/>
                </a:solidFill>
              </a:rPr>
              <a:t>Forum 1</a:t>
            </a:r>
          </a:p>
        </p:txBody>
      </p:sp>
      <p:sp>
        <p:nvSpPr>
          <p:cNvPr id="36869" name="Rectangle 4"/>
          <p:cNvSpPr>
            <a:spLocks noChangeArrowheads="1"/>
          </p:cNvSpPr>
          <p:nvPr/>
        </p:nvSpPr>
        <p:spPr bwMode="auto">
          <a:xfrm>
            <a:off x="6732588" y="5091586"/>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AU" sz="2000" dirty="0">
                <a:solidFill>
                  <a:srgbClr val="215D77"/>
                </a:solidFill>
              </a:rPr>
              <a:t>Forum 2</a:t>
            </a:r>
          </a:p>
        </p:txBody>
      </p:sp>
      <p:pic>
        <p:nvPicPr>
          <p:cNvPr id="36870" name="Picture 5" descr="foru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16" y="2306873"/>
            <a:ext cx="315595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6" descr="for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959939"/>
            <a:ext cx="3389313"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7"/>
          <p:cNvSpPr>
            <a:spLocks noChangeArrowheads="1"/>
          </p:cNvSpPr>
          <p:nvPr/>
        </p:nvSpPr>
        <p:spPr bwMode="auto">
          <a:xfrm>
            <a:off x="2769703" y="2150645"/>
            <a:ext cx="3311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AU" dirty="0">
                <a:solidFill>
                  <a:schemeClr val="accent2"/>
                </a:solidFill>
              </a:rPr>
              <a:t>Power of </a:t>
            </a:r>
          </a:p>
          <a:p>
            <a:pPr algn="ctr"/>
            <a:r>
              <a:rPr lang="en-AU" dirty="0" smtClean="0">
                <a:solidFill>
                  <a:schemeClr val="accent2"/>
                </a:solidFill>
              </a:rPr>
              <a:t>visualizations</a:t>
            </a:r>
            <a:endParaRPr lang="en-AU" sz="1600" dirty="0"/>
          </a:p>
        </p:txBody>
      </p:sp>
    </p:spTree>
    <p:extLst>
      <p:ext uri="{BB962C8B-B14F-4D97-AF65-F5344CB8AC3E}">
        <p14:creationId xmlns:p14="http://schemas.microsoft.com/office/powerpoint/2010/main" val="35245711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chem_233_network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11" y="1662833"/>
            <a:ext cx="7345362"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Rectangle 3"/>
          <p:cNvSpPr>
            <a:spLocks noGrp="1" noChangeArrowheads="1"/>
          </p:cNvSpPr>
          <p:nvPr>
            <p:ph type="title"/>
          </p:nvPr>
        </p:nvSpPr>
        <p:spPr>
          <a:xfrm>
            <a:off x="549275" y="547083"/>
            <a:ext cx="8042276" cy="633686"/>
          </a:xfrm>
        </p:spPr>
        <p:txBody>
          <a:bodyPr/>
          <a:lstStyle/>
          <a:p>
            <a:pPr eaLnBrk="1" hangingPunct="1"/>
            <a:r>
              <a:rPr lang="en-US" dirty="0">
                <a:solidFill>
                  <a:schemeClr val="accent2"/>
                </a:solidFill>
                <a:effectLst>
                  <a:outerShdw blurRad="38100" dist="38100" dir="2700000" algn="tl">
                    <a:srgbClr val="DDDDDD"/>
                  </a:outerShdw>
                </a:effectLst>
                <a:latin typeface="+mn-lt"/>
                <a:ea typeface="ＭＳ Ｐゴシック" charset="0"/>
                <a:cs typeface="ＭＳ Ｐゴシック" charset="0"/>
              </a:rPr>
              <a:t>Development of Learning Networks</a:t>
            </a:r>
          </a:p>
        </p:txBody>
      </p:sp>
      <p:sp>
        <p:nvSpPr>
          <p:cNvPr id="38918" name="Text Box 5"/>
          <p:cNvSpPr txBox="1">
            <a:spLocks noChangeArrowheads="1"/>
          </p:cNvSpPr>
          <p:nvPr/>
        </p:nvSpPr>
        <p:spPr bwMode="auto">
          <a:xfrm>
            <a:off x="257781" y="2125052"/>
            <a:ext cx="17155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smtClean="0">
                <a:latin typeface="+mn-lt"/>
              </a:rPr>
              <a:t>disconnected </a:t>
            </a:r>
            <a:r>
              <a:rPr lang="en-US" sz="1800" i="1" dirty="0">
                <a:latin typeface="+mn-lt"/>
              </a:rPr>
              <a:t>students</a:t>
            </a:r>
          </a:p>
        </p:txBody>
      </p:sp>
      <p:sp>
        <p:nvSpPr>
          <p:cNvPr id="38919" name="Line 6"/>
          <p:cNvSpPr>
            <a:spLocks noChangeShapeType="1"/>
          </p:cNvSpPr>
          <p:nvPr/>
        </p:nvSpPr>
        <p:spPr bwMode="auto">
          <a:xfrm flipH="1">
            <a:off x="4366845" y="1892300"/>
            <a:ext cx="2460381" cy="1693008"/>
          </a:xfrm>
          <a:prstGeom prst="line">
            <a:avLst/>
          </a:prstGeom>
          <a:noFill/>
          <a:ln w="28575" cmpd="sng">
            <a:solidFill>
              <a:srgbClr val="2C7C9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8920" name="Text Box 7"/>
          <p:cNvSpPr txBox="1">
            <a:spLocks noChangeArrowheads="1"/>
          </p:cNvSpPr>
          <p:nvPr/>
        </p:nvSpPr>
        <p:spPr bwMode="auto">
          <a:xfrm>
            <a:off x="6071333" y="1427529"/>
            <a:ext cx="1738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smtClean="0">
                <a:latin typeface="+mn-lt"/>
              </a:rPr>
              <a:t>network </a:t>
            </a:r>
            <a:r>
              <a:rPr lang="en-US" sz="1800" i="1" dirty="0">
                <a:latin typeface="+mn-lt"/>
              </a:rPr>
              <a:t>density</a:t>
            </a:r>
          </a:p>
        </p:txBody>
      </p:sp>
    </p:spTree>
    <p:extLst>
      <p:ext uri="{BB962C8B-B14F-4D97-AF65-F5344CB8AC3E}">
        <p14:creationId xmlns:p14="http://schemas.microsoft.com/office/powerpoint/2010/main" val="495795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Content Placeholder 3" descr="biol200strength.jpg"/>
          <p:cNvPicPr>
            <a:picLocks noGrp="1" noChangeAspect="1"/>
          </p:cNvPicPr>
          <p:nvPr>
            <p:ph idx="1"/>
          </p:nvPr>
        </p:nvPicPr>
        <p:blipFill>
          <a:blip r:embed="rId2">
            <a:extLst>
              <a:ext uri="{28A0092B-C50C-407E-A947-70E740481C1C}">
                <a14:useLocalDpi xmlns:a14="http://schemas.microsoft.com/office/drawing/2010/main" val="0"/>
              </a:ext>
            </a:extLst>
          </a:blip>
          <a:srcRect l="932" r="43706"/>
          <a:stretch>
            <a:fillRect/>
          </a:stretch>
        </p:blipFill>
        <p:spPr>
          <a:xfrm rot="16200000">
            <a:off x="1642879" y="203383"/>
            <a:ext cx="5211763" cy="5784850"/>
          </a:xfrm>
        </p:spPr>
      </p:pic>
      <p:sp>
        <p:nvSpPr>
          <p:cNvPr id="39938" name="Title 1"/>
          <p:cNvSpPr>
            <a:spLocks noGrp="1"/>
          </p:cNvSpPr>
          <p:nvPr>
            <p:ph type="title"/>
          </p:nvPr>
        </p:nvSpPr>
        <p:spPr>
          <a:xfrm>
            <a:off x="6310922" y="1111743"/>
            <a:ext cx="2506785" cy="715963"/>
          </a:xfrm>
        </p:spPr>
        <p:txBody>
          <a:bodyPr/>
          <a:lstStyle/>
          <a:p>
            <a:r>
              <a:rPr lang="en-US" sz="3200" dirty="0">
                <a:latin typeface="+mn-lt"/>
                <a:ea typeface="ＭＳ Ｐゴシック" charset="0"/>
                <a:cs typeface="ＭＳ Ｐゴシック" charset="0"/>
              </a:rPr>
              <a:t>BIOL200</a:t>
            </a:r>
          </a:p>
        </p:txBody>
      </p:sp>
    </p:spTree>
    <p:extLst>
      <p:ext uri="{BB962C8B-B14F-4D97-AF65-F5344CB8AC3E}">
        <p14:creationId xmlns:p14="http://schemas.microsoft.com/office/powerpoint/2010/main" val="23346711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descr="soci430strength.jpg"/>
          <p:cNvPicPr>
            <a:picLocks noChangeAspect="1"/>
          </p:cNvPicPr>
          <p:nvPr/>
        </p:nvPicPr>
        <p:blipFill>
          <a:blip r:embed="rId2">
            <a:extLst>
              <a:ext uri="{28A0092B-C50C-407E-A947-70E740481C1C}">
                <a14:useLocalDpi xmlns:a14="http://schemas.microsoft.com/office/drawing/2010/main" val="0"/>
              </a:ext>
            </a:extLst>
          </a:blip>
          <a:srcRect l="1944" r="30135"/>
          <a:stretch>
            <a:fillRect/>
          </a:stretch>
        </p:blipFill>
        <p:spPr bwMode="auto">
          <a:xfrm>
            <a:off x="1256934" y="607525"/>
            <a:ext cx="5913437"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3"/>
          <p:cNvSpPr>
            <a:spLocks noGrp="1"/>
          </p:cNvSpPr>
          <p:nvPr>
            <p:ph type="title"/>
          </p:nvPr>
        </p:nvSpPr>
        <p:spPr>
          <a:xfrm>
            <a:off x="6410808" y="1182089"/>
            <a:ext cx="1922340" cy="605692"/>
          </a:xfrm>
        </p:spPr>
        <p:txBody>
          <a:bodyPr/>
          <a:lstStyle/>
          <a:p>
            <a:r>
              <a:rPr lang="en-US" sz="3200" b="1" dirty="0">
                <a:latin typeface="+mn-lt"/>
                <a:ea typeface="ＭＳ Ｐゴシック" charset="0"/>
                <a:cs typeface="ＭＳ Ｐゴシック" charset="0"/>
              </a:rPr>
              <a:t>SOCI430</a:t>
            </a:r>
          </a:p>
        </p:txBody>
      </p:sp>
    </p:spTree>
    <p:extLst>
      <p:ext uri="{BB962C8B-B14F-4D97-AF65-F5344CB8AC3E}">
        <p14:creationId xmlns:p14="http://schemas.microsoft.com/office/powerpoint/2010/main" val="34536021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6" descr="07_cam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132" y="1570517"/>
            <a:ext cx="6607175" cy="407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19" name="Rectangle 3"/>
          <p:cNvSpPr>
            <a:spLocks noGrp="1" noChangeArrowheads="1"/>
          </p:cNvSpPr>
          <p:nvPr>
            <p:ph type="title"/>
          </p:nvPr>
        </p:nvSpPr>
        <p:spPr>
          <a:xfrm>
            <a:off x="457200" y="211138"/>
            <a:ext cx="8229600" cy="860425"/>
          </a:xfrm>
        </p:spPr>
        <p:txBody>
          <a:bodyPr/>
          <a:lstStyle/>
          <a:p>
            <a:pPr eaLnBrk="1" hangingPunct="1"/>
            <a:r>
              <a:rPr lang="en-US" dirty="0">
                <a:solidFill>
                  <a:srgbClr val="215D77"/>
                </a:solidFill>
                <a:effectLst>
                  <a:outerShdw blurRad="38100" dist="38100" dir="2700000" algn="tl">
                    <a:srgbClr val="DDDDDD"/>
                  </a:outerShdw>
                </a:effectLst>
                <a:latin typeface="+mn-lt"/>
                <a:ea typeface="ＭＳ Ｐゴシック" charset="0"/>
                <a:cs typeface="ＭＳ Ｐゴシック" charset="0"/>
              </a:rPr>
              <a:t>Cross-group communications</a:t>
            </a:r>
          </a:p>
        </p:txBody>
      </p:sp>
    </p:spTree>
    <p:extLst>
      <p:ext uri="{BB962C8B-B14F-4D97-AF65-F5344CB8AC3E}">
        <p14:creationId xmlns:p14="http://schemas.microsoft.com/office/powerpoint/2010/main" val="38595413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12"/>
          <p:cNvGrpSpPr>
            <a:grpSpLocks/>
          </p:cNvGrpSpPr>
          <p:nvPr/>
        </p:nvGrpSpPr>
        <p:grpSpPr bwMode="auto">
          <a:xfrm>
            <a:off x="1296130" y="1168759"/>
            <a:ext cx="7308850" cy="4927600"/>
            <a:chOff x="158" y="527"/>
            <a:chExt cx="4604" cy="3104"/>
          </a:xfrm>
        </p:grpSpPr>
        <p:pic>
          <p:nvPicPr>
            <p:cNvPr id="43018" name="Picture 4" descr="08_cam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527"/>
              <a:ext cx="4604" cy="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Oval 11"/>
            <p:cNvSpPr>
              <a:spLocks noChangeAspect="1" noChangeArrowheads="1"/>
            </p:cNvSpPr>
            <p:nvPr/>
          </p:nvSpPr>
          <p:spPr bwMode="auto">
            <a:xfrm>
              <a:off x="2340" y="2148"/>
              <a:ext cx="54" cy="52"/>
            </a:xfrm>
            <a:prstGeom prst="ellipse">
              <a:avLst/>
            </a:prstGeom>
            <a:solidFill>
              <a:srgbClr val="FF0000"/>
            </a:solidFill>
            <a:ln w="9525">
              <a:solidFill>
                <a:schemeClr val="tx1"/>
              </a:solidFill>
              <a:round/>
              <a:headEnd/>
              <a:tailEnd/>
            </a:ln>
          </p:spPr>
          <p:txBody>
            <a:bodyPr wrap="none" anchor="ctr"/>
            <a:lstStyle/>
            <a:p>
              <a:endParaRPr lang="en-US" sz="1800" dirty="0"/>
            </a:p>
          </p:txBody>
        </p:sp>
      </p:grpSp>
      <p:sp>
        <p:nvSpPr>
          <p:cNvPr id="240643" name="Rectangle 3"/>
          <p:cNvSpPr>
            <a:spLocks noGrp="1" noChangeArrowheads="1"/>
          </p:cNvSpPr>
          <p:nvPr>
            <p:ph type="title"/>
          </p:nvPr>
        </p:nvSpPr>
        <p:spPr>
          <a:xfrm>
            <a:off x="373429" y="761985"/>
            <a:ext cx="8042276" cy="633686"/>
          </a:xfrm>
        </p:spPr>
        <p:txBody>
          <a:bodyPr/>
          <a:lstStyle/>
          <a:p>
            <a:pPr eaLnBrk="1" hangingPunct="1"/>
            <a:r>
              <a:rPr lang="en-US" dirty="0">
                <a:solidFill>
                  <a:srgbClr val="215D77"/>
                </a:solidFill>
                <a:effectLst>
                  <a:outerShdw blurRad="38100" dist="38100" dir="2700000" algn="tl">
                    <a:srgbClr val="DDDDDD"/>
                  </a:outerShdw>
                </a:effectLst>
                <a:latin typeface="+mn-lt"/>
                <a:ea typeface="ＭＳ Ｐゴシック" charset="0"/>
                <a:cs typeface="ＭＳ Ｐゴシック" charset="0"/>
              </a:rPr>
              <a:t>Cross-group communications</a:t>
            </a:r>
          </a:p>
        </p:txBody>
      </p:sp>
    </p:spTree>
    <p:extLst>
      <p:ext uri="{BB962C8B-B14F-4D97-AF65-F5344CB8AC3E}">
        <p14:creationId xmlns:p14="http://schemas.microsoft.com/office/powerpoint/2010/main" val="141251986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67032" y="849922"/>
            <a:ext cx="7949956" cy="594609"/>
          </a:xfrm>
        </p:spPr>
        <p:txBody>
          <a:bodyPr/>
          <a:lstStyle/>
          <a:p>
            <a:r>
              <a:rPr lang="ja-JP" altLang="en-US" sz="2400" b="1" dirty="0">
                <a:solidFill>
                  <a:srgbClr val="215D77"/>
                </a:solidFill>
                <a:latin typeface="+mn-lt"/>
                <a:ea typeface="ＭＳ Ｐゴシック" charset="0"/>
                <a:cs typeface="ＭＳ Ｐゴシック" charset="0"/>
              </a:rPr>
              <a:t>“</a:t>
            </a:r>
            <a:r>
              <a:rPr lang="en-US" sz="2400" b="1" dirty="0">
                <a:solidFill>
                  <a:srgbClr val="215D77"/>
                </a:solidFill>
                <a:latin typeface="+mn-lt"/>
                <a:ea typeface="ＭＳ Ｐゴシック" charset="0"/>
                <a:cs typeface="ＭＳ Ｐゴシック" charset="0"/>
              </a:rPr>
              <a:t>Ego network</a:t>
            </a:r>
            <a:r>
              <a:rPr lang="ja-JP" altLang="en-US" sz="2400" b="1" dirty="0">
                <a:solidFill>
                  <a:srgbClr val="215D77"/>
                </a:solidFill>
                <a:latin typeface="+mn-lt"/>
                <a:ea typeface="ＭＳ Ｐゴシック" charset="0"/>
                <a:cs typeface="ＭＳ Ｐゴシック" charset="0"/>
              </a:rPr>
              <a:t>”</a:t>
            </a:r>
            <a:r>
              <a:rPr lang="en-US" sz="2400" b="1" dirty="0">
                <a:solidFill>
                  <a:srgbClr val="215D77"/>
                </a:solidFill>
                <a:latin typeface="+mn-lt"/>
                <a:ea typeface="ＭＳ Ｐゴシック" charset="0"/>
                <a:cs typeface="ＭＳ Ｐゴシック" charset="0"/>
              </a:rPr>
              <a:t> of a BIOL200 low-performer</a:t>
            </a:r>
          </a:p>
        </p:txBody>
      </p:sp>
      <p:pic>
        <p:nvPicPr>
          <p:cNvPr id="44035" name="Picture 2" descr="fig4new.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87751"/>
            <a:ext cx="428783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ChangeArrowheads="1"/>
          </p:cNvSpPr>
          <p:nvPr/>
        </p:nvSpPr>
        <p:spPr bwMode="auto">
          <a:xfrm>
            <a:off x="908044" y="5315920"/>
            <a:ext cx="7956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215D77"/>
                </a:solidFill>
                <a:latin typeface="+mn-lt"/>
              </a:rPr>
              <a:t>Red = A; Orange = B; Yellow = C; Blue/black = D or Fail.</a:t>
            </a:r>
          </a:p>
        </p:txBody>
      </p:sp>
    </p:spTree>
    <p:extLst>
      <p:ext uri="{BB962C8B-B14F-4D97-AF65-F5344CB8AC3E}">
        <p14:creationId xmlns:p14="http://schemas.microsoft.com/office/powerpoint/2010/main" val="13318651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64840"/>
            <a:ext cx="8042276" cy="633686"/>
          </a:xfrm>
        </p:spPr>
        <p:txBody>
          <a:bodyPr/>
          <a:lstStyle/>
          <a:p>
            <a:r>
              <a:rPr lang="en-US" dirty="0" smtClean="0"/>
              <a:t>On the shoulders of giants</a:t>
            </a:r>
            <a:endParaRPr lang="en-US" dirty="0"/>
          </a:p>
        </p:txBody>
      </p:sp>
      <p:sp>
        <p:nvSpPr>
          <p:cNvPr id="3" name="Content Placeholder 2"/>
          <p:cNvSpPr>
            <a:spLocks noGrp="1"/>
          </p:cNvSpPr>
          <p:nvPr>
            <p:ph idx="1"/>
          </p:nvPr>
        </p:nvSpPr>
        <p:spPr>
          <a:xfrm>
            <a:off x="549275" y="2100385"/>
            <a:ext cx="8042276" cy="3843216"/>
          </a:xfrm>
        </p:spPr>
        <p:txBody>
          <a:bodyPr>
            <a:normAutofit fontScale="92500" lnSpcReduction="20000"/>
          </a:bodyPr>
          <a:lstStyle/>
          <a:p>
            <a:pPr marL="0" indent="0">
              <a:buNone/>
            </a:pPr>
            <a:r>
              <a:rPr lang="en-US" dirty="0" smtClean="0"/>
              <a:t>LA </a:t>
            </a:r>
            <a:r>
              <a:rPr lang="en-US" dirty="0"/>
              <a:t>draws from, and is closely tied to, a series of other fields of study including </a:t>
            </a:r>
            <a:r>
              <a:rPr lang="en-US" dirty="0" smtClean="0"/>
              <a:t/>
            </a:r>
            <a:br>
              <a:rPr lang="en-US" dirty="0" smtClean="0"/>
            </a:br>
            <a:endParaRPr lang="en-US" dirty="0" smtClean="0"/>
          </a:p>
          <a:p>
            <a:pPr lvl="1"/>
            <a:r>
              <a:rPr lang="en-US" dirty="0"/>
              <a:t>B</a:t>
            </a:r>
            <a:r>
              <a:rPr lang="en-US" dirty="0" smtClean="0"/>
              <a:t>usiness intelligence</a:t>
            </a:r>
          </a:p>
          <a:p>
            <a:pPr lvl="1"/>
            <a:r>
              <a:rPr lang="en-US" dirty="0"/>
              <a:t>W</a:t>
            </a:r>
            <a:r>
              <a:rPr lang="en-US" dirty="0" smtClean="0"/>
              <a:t>eb analytics</a:t>
            </a:r>
          </a:p>
          <a:p>
            <a:pPr lvl="1"/>
            <a:r>
              <a:rPr lang="en-US" dirty="0"/>
              <a:t>A</a:t>
            </a:r>
            <a:r>
              <a:rPr lang="en-US" dirty="0" smtClean="0"/>
              <a:t>cademic analytics</a:t>
            </a:r>
          </a:p>
          <a:p>
            <a:pPr lvl="1"/>
            <a:r>
              <a:rPr lang="en-US" dirty="0"/>
              <a:t>E</a:t>
            </a:r>
            <a:r>
              <a:rPr lang="en-US" dirty="0" smtClean="0"/>
              <a:t>ducational </a:t>
            </a:r>
            <a:r>
              <a:rPr lang="en-US" dirty="0"/>
              <a:t>data </a:t>
            </a:r>
            <a:r>
              <a:rPr lang="en-US" dirty="0" smtClean="0"/>
              <a:t>mining</a:t>
            </a:r>
          </a:p>
          <a:p>
            <a:pPr lvl="1"/>
            <a:r>
              <a:rPr lang="en-US" dirty="0"/>
              <a:t>A</a:t>
            </a:r>
            <a:r>
              <a:rPr lang="en-US" dirty="0" smtClean="0"/>
              <a:t>ction analytics</a:t>
            </a:r>
            <a:endParaRPr lang="en-US" dirty="0"/>
          </a:p>
          <a:p>
            <a:pPr marL="0" indent="0" algn="r">
              <a:buNone/>
            </a:pPr>
            <a:endParaRPr lang="en-US" sz="1900" dirty="0" smtClean="0"/>
          </a:p>
          <a:p>
            <a:pPr marL="0" indent="0" algn="r">
              <a:buNone/>
            </a:pPr>
            <a:r>
              <a:rPr lang="en-US" sz="1900" dirty="0" smtClean="0"/>
              <a:t>Elias, T. (2011). Learning Analytics: Definitions, Processes </a:t>
            </a:r>
            <a:r>
              <a:rPr lang="en-US" sz="1900" dirty="0"/>
              <a:t>and Potential. </a:t>
            </a:r>
            <a:r>
              <a:rPr lang="en-US" sz="1900" dirty="0">
                <a:hlinkClick r:id="rId3"/>
              </a:rPr>
              <a:t>http://learninganalytics.net/</a:t>
            </a:r>
            <a:r>
              <a:rPr lang="en-US" sz="1900" dirty="0" smtClean="0">
                <a:hlinkClick r:id="rId3"/>
              </a:rPr>
              <a:t>LearningAnalyticsDefinitionsProcessesPotential.pdf</a:t>
            </a:r>
            <a:r>
              <a:rPr lang="en-US" sz="1900" dirty="0" smtClean="0"/>
              <a:t> </a:t>
            </a:r>
            <a:endParaRPr lang="en-US" sz="1900" dirty="0"/>
          </a:p>
        </p:txBody>
      </p:sp>
    </p:spTree>
    <p:extLst>
      <p:ext uri="{BB962C8B-B14F-4D97-AF65-F5344CB8AC3E}">
        <p14:creationId xmlns:p14="http://schemas.microsoft.com/office/powerpoint/2010/main" val="348123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49275" y="683852"/>
            <a:ext cx="8042276" cy="604375"/>
          </a:xfrm>
        </p:spPr>
        <p:txBody>
          <a:bodyPr/>
          <a:lstStyle/>
          <a:p>
            <a:r>
              <a:rPr lang="ja-JP" altLang="en-US" sz="2400" b="1" dirty="0">
                <a:solidFill>
                  <a:srgbClr val="215D77"/>
                </a:solidFill>
                <a:latin typeface="+mn-lt"/>
                <a:ea typeface="ＭＳ Ｐゴシック" charset="0"/>
                <a:cs typeface="ＭＳ Ｐゴシック" charset="0"/>
              </a:rPr>
              <a:t>“</a:t>
            </a:r>
            <a:r>
              <a:rPr lang="en-US" sz="2400" b="1" dirty="0">
                <a:solidFill>
                  <a:srgbClr val="215D77"/>
                </a:solidFill>
                <a:latin typeface="+mn-lt"/>
                <a:ea typeface="ＭＳ Ｐゴシック" charset="0"/>
                <a:cs typeface="ＭＳ Ｐゴシック" charset="0"/>
              </a:rPr>
              <a:t>Ego network</a:t>
            </a:r>
            <a:r>
              <a:rPr lang="ja-JP" altLang="en-US" sz="2400" b="1" dirty="0">
                <a:solidFill>
                  <a:srgbClr val="215D77"/>
                </a:solidFill>
                <a:latin typeface="+mn-lt"/>
                <a:ea typeface="ＭＳ Ｐゴシック" charset="0"/>
                <a:cs typeface="ＭＳ Ｐゴシック" charset="0"/>
              </a:rPr>
              <a:t>”</a:t>
            </a:r>
            <a:r>
              <a:rPr lang="en-US" sz="2400" b="1" dirty="0">
                <a:solidFill>
                  <a:srgbClr val="215D77"/>
                </a:solidFill>
                <a:latin typeface="+mn-lt"/>
                <a:ea typeface="ＭＳ Ｐゴシック" charset="0"/>
                <a:cs typeface="ＭＳ Ｐゴシック" charset="0"/>
              </a:rPr>
              <a:t> of a BIOL200 high-performer</a:t>
            </a:r>
          </a:p>
        </p:txBody>
      </p:sp>
      <p:pic>
        <p:nvPicPr>
          <p:cNvPr id="45059" name="Picture 2" descr="fig5new.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1489075"/>
            <a:ext cx="655637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ChangeArrowheads="1"/>
          </p:cNvSpPr>
          <p:nvPr/>
        </p:nvSpPr>
        <p:spPr bwMode="auto">
          <a:xfrm>
            <a:off x="377703" y="6246690"/>
            <a:ext cx="8447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215D77"/>
                </a:solidFill>
                <a:latin typeface="+mn-lt"/>
              </a:rPr>
              <a:t>Red = A; Orange = B; Yellow = C; Blue/black = D or Fail.</a:t>
            </a:r>
          </a:p>
        </p:txBody>
      </p:sp>
    </p:spTree>
    <p:extLst>
      <p:ext uri="{BB962C8B-B14F-4D97-AF65-F5344CB8AC3E}">
        <p14:creationId xmlns:p14="http://schemas.microsoft.com/office/powerpoint/2010/main" val="21524399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9" descr="example_network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849" y="1449998"/>
            <a:ext cx="6408737"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5" name="Rectangle 3"/>
          <p:cNvSpPr>
            <a:spLocks noGrp="1" noChangeArrowheads="1"/>
          </p:cNvSpPr>
          <p:nvPr>
            <p:ph type="title"/>
          </p:nvPr>
        </p:nvSpPr>
        <p:spPr>
          <a:xfrm>
            <a:off x="457200" y="416287"/>
            <a:ext cx="8229600" cy="841375"/>
          </a:xfrm>
        </p:spPr>
        <p:txBody>
          <a:bodyPr/>
          <a:lstStyle/>
          <a:p>
            <a:pPr eaLnBrk="1" hangingPunct="1"/>
            <a:r>
              <a:rPr lang="en-US" dirty="0">
                <a:solidFill>
                  <a:srgbClr val="215D77"/>
                </a:solidFill>
                <a:effectLst>
                  <a:outerShdw blurRad="38100" dist="38100" dir="2700000" algn="tl">
                    <a:srgbClr val="DDDDDD"/>
                  </a:outerShdw>
                </a:effectLst>
                <a:latin typeface="+mn-lt"/>
                <a:ea typeface="ＭＳ Ｐゴシック" charset="0"/>
                <a:cs typeface="ＭＳ Ｐゴシック" charset="0"/>
              </a:rPr>
              <a:t>Visualising Instructor Activity</a:t>
            </a:r>
          </a:p>
        </p:txBody>
      </p:sp>
    </p:spTree>
    <p:extLst>
      <p:ext uri="{BB962C8B-B14F-4D97-AF65-F5344CB8AC3E}">
        <p14:creationId xmlns:p14="http://schemas.microsoft.com/office/powerpoint/2010/main" val="5069767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221144"/>
            <a:ext cx="8042276" cy="633686"/>
          </a:xfrm>
        </p:spPr>
        <p:txBody>
          <a:bodyPr/>
          <a:lstStyle/>
          <a:p>
            <a:r>
              <a:rPr lang="en-US" dirty="0" smtClean="0"/>
              <a:t>Factors driving the emergence of LA</a:t>
            </a:r>
            <a:endParaRPr lang="en-US" dirty="0"/>
          </a:p>
        </p:txBody>
      </p:sp>
      <p:sp>
        <p:nvSpPr>
          <p:cNvPr id="3" name="Content Placeholder 2"/>
          <p:cNvSpPr>
            <a:spLocks noGrp="1"/>
          </p:cNvSpPr>
          <p:nvPr>
            <p:ph idx="1"/>
          </p:nvPr>
        </p:nvSpPr>
        <p:spPr>
          <a:xfrm>
            <a:off x="549275" y="2334846"/>
            <a:ext cx="8042276" cy="3608755"/>
          </a:xfrm>
        </p:spPr>
        <p:txBody>
          <a:bodyPr>
            <a:normAutofit fontScale="92500" lnSpcReduction="20000"/>
          </a:bodyPr>
          <a:lstStyle/>
          <a:p>
            <a:pPr marL="0" indent="0">
              <a:buNone/>
            </a:pPr>
            <a:r>
              <a:rPr lang="en-US" sz="3200" dirty="0" smtClean="0"/>
              <a:t>The underpinnings:</a:t>
            </a:r>
          </a:p>
          <a:p>
            <a:pPr marL="0" indent="0">
              <a:buNone/>
            </a:pPr>
            <a:endParaRPr lang="en-US" sz="3200" dirty="0" smtClean="0"/>
          </a:p>
          <a:p>
            <a:pPr lvl="1"/>
            <a:r>
              <a:rPr lang="en-US" sz="3000" dirty="0" smtClean="0"/>
              <a:t>Socio-political factors</a:t>
            </a:r>
          </a:p>
          <a:p>
            <a:pPr lvl="1"/>
            <a:r>
              <a:rPr lang="en-US" sz="3000" dirty="0" smtClean="0"/>
              <a:t>Educational factors</a:t>
            </a:r>
          </a:p>
          <a:p>
            <a:pPr lvl="1"/>
            <a:r>
              <a:rPr lang="en-US" sz="3000" dirty="0" smtClean="0"/>
              <a:t>Technological factors</a:t>
            </a:r>
          </a:p>
          <a:p>
            <a:endParaRPr lang="en-US" dirty="0"/>
          </a:p>
          <a:p>
            <a:pPr marL="0" indent="0" algn="r">
              <a:buNone/>
            </a:pPr>
            <a:r>
              <a:rPr lang="en-US" sz="1900" dirty="0"/>
              <a:t>Ferguson, </a:t>
            </a:r>
            <a:r>
              <a:rPr lang="en-US" sz="1900" dirty="0" smtClean="0"/>
              <a:t>R. (</a:t>
            </a:r>
            <a:r>
              <a:rPr lang="en-US" sz="1900" dirty="0"/>
              <a:t>2012). Learning analytics: drivers, developments and challenges. </a:t>
            </a:r>
            <a:r>
              <a:rPr lang="en-US" sz="1900" i="1" dirty="0"/>
              <a:t>International Journal of Technology Enhanced Learning</a:t>
            </a:r>
            <a:r>
              <a:rPr lang="en-US" sz="1900" dirty="0"/>
              <a:t>, 4(5/6) pp. 304–317.</a:t>
            </a:r>
          </a:p>
        </p:txBody>
      </p:sp>
    </p:spTree>
    <p:extLst>
      <p:ext uri="{BB962C8B-B14F-4D97-AF65-F5344CB8AC3E}">
        <p14:creationId xmlns:p14="http://schemas.microsoft.com/office/powerpoint/2010/main" val="426508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45308"/>
            <a:ext cx="8042276" cy="537307"/>
          </a:xfrm>
        </p:spPr>
        <p:txBody>
          <a:bodyPr/>
          <a:lstStyle/>
          <a:p>
            <a:r>
              <a:rPr lang="en-US" dirty="0" smtClean="0"/>
              <a:t>New developments….</a:t>
            </a:r>
            <a:endParaRPr lang="en-US" dirty="0"/>
          </a:p>
        </p:txBody>
      </p:sp>
      <p:sp>
        <p:nvSpPr>
          <p:cNvPr id="3" name="Content Placeholder 2"/>
          <p:cNvSpPr>
            <a:spLocks noGrp="1"/>
          </p:cNvSpPr>
          <p:nvPr>
            <p:ph idx="1"/>
          </p:nvPr>
        </p:nvSpPr>
        <p:spPr>
          <a:xfrm>
            <a:off x="549275" y="1914769"/>
            <a:ext cx="8042276" cy="4200769"/>
          </a:xfrm>
        </p:spPr>
        <p:txBody>
          <a:bodyPr>
            <a:normAutofit/>
          </a:bodyPr>
          <a:lstStyle/>
          <a:p>
            <a:r>
              <a:rPr lang="en-US" b="1" dirty="0" smtClean="0">
                <a:solidFill>
                  <a:srgbClr val="800000"/>
                </a:solidFill>
              </a:rPr>
              <a:t>Converging </a:t>
            </a:r>
            <a:r>
              <a:rPr lang="en-US" b="1" dirty="0">
                <a:solidFill>
                  <a:srgbClr val="800000"/>
                </a:solidFill>
              </a:rPr>
              <a:t>developments in data availability and educational data </a:t>
            </a:r>
            <a:r>
              <a:rPr lang="en-US" b="1" dirty="0" smtClean="0">
                <a:solidFill>
                  <a:srgbClr val="800000"/>
                </a:solidFill>
              </a:rPr>
              <a:t>science</a:t>
            </a:r>
          </a:p>
          <a:p>
            <a:pPr lvl="1"/>
            <a:r>
              <a:rPr lang="en-US" dirty="0" smtClean="0"/>
              <a:t>Even bigger “big data”</a:t>
            </a:r>
          </a:p>
          <a:p>
            <a:pPr lvl="1"/>
            <a:r>
              <a:rPr lang="en-US" dirty="0" smtClean="0"/>
              <a:t>Increasing volumes of teaching- and learning-related</a:t>
            </a:r>
          </a:p>
          <a:p>
            <a:pPr lvl="1"/>
            <a:r>
              <a:rPr lang="en-US" dirty="0" smtClean="0"/>
              <a:t>More</a:t>
            </a:r>
            <a:r>
              <a:rPr lang="en-US" dirty="0"/>
              <a:t>, and more accessible, </a:t>
            </a:r>
            <a:r>
              <a:rPr lang="en-US" dirty="0" smtClean="0"/>
              <a:t>data</a:t>
            </a:r>
          </a:p>
          <a:p>
            <a:pPr lvl="1"/>
            <a:r>
              <a:rPr lang="en-US" dirty="0" smtClean="0"/>
              <a:t>Parallel </a:t>
            </a:r>
            <a:r>
              <a:rPr lang="en-US" dirty="0"/>
              <a:t>developments in educational data </a:t>
            </a:r>
            <a:r>
              <a:rPr lang="en-US" dirty="0" smtClean="0"/>
              <a:t>science</a:t>
            </a:r>
          </a:p>
          <a:p>
            <a:pPr lvl="2"/>
            <a:r>
              <a:rPr lang="en-US" dirty="0" smtClean="0"/>
              <a:t>Data mining algorithms and approaches</a:t>
            </a:r>
          </a:p>
          <a:p>
            <a:pPr lvl="2"/>
            <a:r>
              <a:rPr lang="en-US" dirty="0" smtClean="0"/>
              <a:t>Approaches to network analysis</a:t>
            </a:r>
          </a:p>
          <a:p>
            <a:pPr lvl="2"/>
            <a:r>
              <a:rPr lang="en-US" dirty="0" smtClean="0"/>
              <a:t>Approaches to text mining and discourse analysis at scale</a:t>
            </a:r>
          </a:p>
          <a:p>
            <a:pPr lvl="2"/>
            <a:r>
              <a:rPr lang="en-US" dirty="0" smtClean="0"/>
              <a:t>Increasingly user-friendly software</a:t>
            </a:r>
          </a:p>
        </p:txBody>
      </p:sp>
    </p:spTree>
    <p:extLst>
      <p:ext uri="{BB962C8B-B14F-4D97-AF65-F5344CB8AC3E}">
        <p14:creationId xmlns:p14="http://schemas.microsoft.com/office/powerpoint/2010/main" val="38198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621692"/>
            <a:ext cx="8042276" cy="4777153"/>
          </a:xfrm>
        </p:spPr>
        <p:txBody>
          <a:bodyPr>
            <a:normAutofit/>
          </a:bodyPr>
          <a:lstStyle/>
          <a:p>
            <a:r>
              <a:rPr lang="en-US" b="1" dirty="0">
                <a:solidFill>
                  <a:srgbClr val="800000"/>
                </a:solidFill>
              </a:rPr>
              <a:t>Moving beyond number </a:t>
            </a:r>
            <a:r>
              <a:rPr lang="en-US" b="1" dirty="0" smtClean="0">
                <a:solidFill>
                  <a:srgbClr val="800000"/>
                </a:solidFill>
              </a:rPr>
              <a:t>crunching</a:t>
            </a:r>
            <a:endParaRPr lang="en-US" dirty="0" smtClean="0"/>
          </a:p>
          <a:p>
            <a:pPr lvl="1"/>
            <a:r>
              <a:rPr lang="en-US" b="1" dirty="0" smtClean="0"/>
              <a:t>EDM laid groundwork of </a:t>
            </a:r>
            <a:r>
              <a:rPr lang="en-US" dirty="0"/>
              <a:t>computation and modelling </a:t>
            </a:r>
            <a:endParaRPr lang="en-US" b="1" dirty="0" smtClean="0"/>
          </a:p>
          <a:p>
            <a:pPr lvl="1"/>
            <a:r>
              <a:rPr lang="en-US" b="1" dirty="0" smtClean="0"/>
              <a:t>Recognition that learning </a:t>
            </a:r>
            <a:r>
              <a:rPr lang="en-US" b="1" dirty="0"/>
              <a:t>cannot simply be understood by algorithms</a:t>
            </a:r>
            <a:r>
              <a:rPr lang="en-US" dirty="0"/>
              <a:t>, and that social and pedagogical theory, approaches and insights must also be brought to bear</a:t>
            </a:r>
            <a:r>
              <a:rPr lang="en-US" dirty="0" smtClean="0"/>
              <a:t>.</a:t>
            </a:r>
          </a:p>
          <a:p>
            <a:pPr lvl="1"/>
            <a:r>
              <a:rPr lang="en-US" dirty="0" smtClean="0"/>
              <a:t>Technological</a:t>
            </a:r>
            <a:r>
              <a:rPr lang="en-US" dirty="0"/>
              <a:t>, ideological, and methodological orientations of the field of learning analytics differentiate it from EDM </a:t>
            </a:r>
            <a:endParaRPr lang="en-US" dirty="0" smtClean="0"/>
          </a:p>
          <a:p>
            <a:pPr marL="927100" lvl="3" indent="0">
              <a:buNone/>
            </a:pPr>
            <a:r>
              <a:rPr lang="en-US" i="1" dirty="0" smtClean="0"/>
              <a:t>“…technical</a:t>
            </a:r>
            <a:r>
              <a:rPr lang="en-US" i="1" dirty="0"/>
              <a:t>, pedagogical, and social domains must be brought into dialogue with each other to ensure that interventions and organizational systems serve the needs of all stakeholders</a:t>
            </a:r>
            <a:r>
              <a:rPr lang="en-US" i="1" dirty="0" smtClean="0"/>
              <a:t>.”</a:t>
            </a:r>
          </a:p>
          <a:p>
            <a:pPr marL="349250" lvl="1" indent="0" algn="r">
              <a:buNone/>
            </a:pPr>
            <a:r>
              <a:rPr lang="en-US" sz="1600" dirty="0" smtClean="0"/>
              <a:t>Siemens</a:t>
            </a:r>
            <a:r>
              <a:rPr lang="en-US" sz="1600" dirty="0"/>
              <a:t>, G., &amp; Baker, R. S. J. d (2012). </a:t>
            </a:r>
            <a:r>
              <a:rPr lang="en-US" sz="1600" i="1" dirty="0"/>
              <a:t>Learning Analytics and Educational Data Mining: Towards Communication and Collaboration.</a:t>
            </a:r>
            <a:r>
              <a:rPr lang="en-US" sz="1600" dirty="0"/>
              <a:t> </a:t>
            </a:r>
            <a:r>
              <a:rPr lang="en-US" sz="1600" dirty="0" smtClean="0"/>
              <a:t/>
            </a:r>
            <a:br>
              <a:rPr lang="en-US" sz="1600" dirty="0" smtClean="0"/>
            </a:br>
            <a:r>
              <a:rPr lang="en-US" sz="1600" dirty="0" smtClean="0"/>
              <a:t>Paper </a:t>
            </a:r>
            <a:r>
              <a:rPr lang="en-US" sz="1600" dirty="0"/>
              <a:t>presented at the Learning Analytics and Knowledge, Banff, AB, Canada. </a:t>
            </a:r>
            <a:r>
              <a:rPr lang="en-US" sz="1600" dirty="0" smtClean="0"/>
              <a:t> </a:t>
            </a:r>
          </a:p>
          <a:p>
            <a:pPr marL="349250" lvl="1" indent="0">
              <a:buNone/>
            </a:pPr>
            <a:endParaRPr lang="en-US" dirty="0" smtClean="0"/>
          </a:p>
          <a:p>
            <a:endParaRPr lang="en-US" dirty="0"/>
          </a:p>
        </p:txBody>
      </p:sp>
    </p:spTree>
    <p:extLst>
      <p:ext uri="{BB962C8B-B14F-4D97-AF65-F5344CB8AC3E}">
        <p14:creationId xmlns:p14="http://schemas.microsoft.com/office/powerpoint/2010/main" val="285857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739" b="-2358"/>
          <a:stretch/>
        </p:blipFill>
        <p:spPr>
          <a:xfrm>
            <a:off x="1018187" y="781555"/>
            <a:ext cx="8042275" cy="5978759"/>
          </a:xfrm>
        </p:spPr>
      </p:pic>
    </p:spTree>
    <p:extLst>
      <p:ext uri="{BB962C8B-B14F-4D97-AF65-F5344CB8AC3E}">
        <p14:creationId xmlns:p14="http://schemas.microsoft.com/office/powerpoint/2010/main" val="247841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15" t="9475" r="1215" b="2606"/>
          <a:stretch/>
        </p:blipFill>
        <p:spPr>
          <a:xfrm>
            <a:off x="549275" y="1582620"/>
            <a:ext cx="8042276" cy="4699000"/>
          </a:xfrm>
        </p:spPr>
      </p:pic>
    </p:spTree>
    <p:extLst>
      <p:ext uri="{BB962C8B-B14F-4D97-AF65-F5344CB8AC3E}">
        <p14:creationId xmlns:p14="http://schemas.microsoft.com/office/powerpoint/2010/main" val="1163671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PRRESPONSE4" val="7"/>
  <p:tag name="PRRESPONSE8" val="3"/>
  <p:tag name="TPVERSION" val="2008"/>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1"/>
  <p:tag name="INCLUDEPPT" val="True"/>
  <p:tag name="ZEROBASED" val="False"/>
  <p:tag name="FIBNUMRESULTS" val="5"/>
  <p:tag name="PRRESPONSE3" val="8"/>
  <p:tag name="PRRESPONSE9" val="2"/>
  <p:tag name="SHOWBARVISIBLE" val="True"/>
  <p:tag name="RESPCOUNTERSTYLE" val="4"/>
  <p:tag name="BACKUPMAINTENANCE" val="7"/>
  <p:tag name="RACEENDPOINTS" val="100"/>
  <p:tag name="MAXRESPONDERS" val="5"/>
  <p:tag name="CUSTOMCELLBACKCOLOR1" val="-657956"/>
  <p:tag name="DISPLAYDEVICEID" val="True"/>
  <p:tag name="CHARTCOLORS" val="1"/>
  <p:tag name="CORRECTPOINTVALUE" val="100"/>
  <p:tag name="CHARTSCALE" val="True"/>
  <p:tag name="PRRESPONSE2" val="9"/>
  <p:tag name="PRRESPONSE10" val="1"/>
  <p:tag name="ANSWERNOWSTYLE" val="-1"/>
  <p:tag name="NUMRESPONSES" val="1"/>
  <p:tag name="RACERSMAXDISPLAYED" val="5"/>
  <p:tag name="BUBBLEGROUPING" val="3"/>
  <p:tag name="DISPLAYDEVICENUMBER" val="True"/>
  <p:tag name="RESETCHARTS" val="True"/>
  <p:tag name="REALTIMEBACKUP" val="False"/>
  <p:tag name="PRRESPONSE1" val="10"/>
  <p:tag name="SHOWFLASHWARNING" val="True"/>
  <p:tag name="COUNTDOWNSECONDS" val="10"/>
  <p:tag name="AUTOUPDATEALIASES" val="True"/>
  <p:tag name="CUSTOMGRIDBACKCOLOR" val="-2830136"/>
  <p:tag name="GRIDSIZE" val="{Width=800, Height=600}"/>
  <p:tag name="INCORRECTPOINTVALUE" val="0"/>
  <p:tag name="PRRESPONSE5" val="6"/>
  <p:tag name="USESECONDARYMONITOR" val="True"/>
  <p:tag name="REVIEWONLY" val="False"/>
  <p:tag name="CUSTOMCELLBACKCOLOR3" val="-268652"/>
  <p:tag name="MULTIRESPDIVISOR" val="1"/>
  <p:tag name="FIBINCLUDEOTHER" val="True"/>
  <p:tag name="COUNTDOWNSTYLE" val="2"/>
  <p:tag name="TEAMSINLEADERBOARD" val="5"/>
  <p:tag name="GRIDPOSITION" val="1"/>
  <p:tag name="PRRESPONSE6" val="5"/>
  <p:tag name="CHARTVALUEFORMAT" val="0%"/>
  <p:tag name="GRIDOPACITY" val="90"/>
  <p:tag name="PRRESPONSE7" val="4"/>
  <p:tag name="BUBBLEVALUEFORMAT" val="0.0"/>
  <p:tag name="FIBDISPLAYRESULTS" val="True"/>
  <p:tag name="CUSTOMCELLBACKCOLOR4" val="-8355712"/>
  <p:tag name="INPUTSOURCE" val="1"/>
  <p:tag name="POWERPOINTVERSION" val="11.0"/>
  <p:tag name="PARTICIPANTSINLEADERBOARD" val="5"/>
  <p:tag name="AUTOADJUSTPARTRANGE" val="True"/>
  <p:tag name="PARTLISTDEFAULT" val="1"/>
  <p:tag name="DELIMITERS" val="3.1"/>
  <p:tag name="INCLUDESESSION"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ustom 5">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293888"/>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9510</TotalTime>
  <Words>1406</Words>
  <Application>Microsoft Macintosh PowerPoint</Application>
  <PresentationFormat>On-screen Show (4:3)</PresentationFormat>
  <Paragraphs>177</Paragraphs>
  <Slides>41</Slides>
  <Notes>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Breeze</vt:lpstr>
      <vt:lpstr>Learning Analytics:  Passing fad or game-changer for higher education?</vt:lpstr>
      <vt:lpstr>What do we mean by ‘learning analytics’?</vt:lpstr>
      <vt:lpstr>PowerPoint Presentation</vt:lpstr>
      <vt:lpstr>On the shoulders of giants</vt:lpstr>
      <vt:lpstr>Factors driving the emergence of LA</vt:lpstr>
      <vt:lpstr>New developments….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are the stakeholders?</vt:lpstr>
      <vt:lpstr>Different LA purposes for different stakeholders?</vt:lpstr>
      <vt:lpstr>PowerPoint Presentation</vt:lpstr>
      <vt:lpstr>Where to start?</vt:lpstr>
      <vt:lpstr>Prepare to discuss ethical questions…</vt:lpstr>
      <vt:lpstr>PowerPoint Presentation</vt:lpstr>
      <vt:lpstr>Principles for Learning Analytics</vt:lpstr>
      <vt:lpstr>The Purdue Signals Project  http://www.itap.purdue.edu/studio//signals/ </vt:lpstr>
      <vt:lpstr>PowerPoint Presentation</vt:lpstr>
      <vt:lpstr>UMBC’s ‘Check My Activity’ tool  http://www.educause.edu/ero/article/video-demo-umbcs-check-my-activity-tool-students </vt:lpstr>
      <vt:lpstr>Austin Peay University’s ‘Degree Compass’ tool http://www.apsu.edu/academic-affairs/degree-compass-and-my-future </vt:lpstr>
      <vt:lpstr>More enterprise-level LA tools</vt:lpstr>
      <vt:lpstr>Finer-grained tailored LA implementations in the  UBC Faculty of Arts</vt:lpstr>
      <vt:lpstr>PowerPoint Presentation</vt:lpstr>
      <vt:lpstr>Using the SNAPP tool to investigate student  networks and engagement</vt:lpstr>
      <vt:lpstr>Social Networks Adapting Pedagogical Practice (SNAPP)http://www.snappvis.org  </vt:lpstr>
      <vt:lpstr>PowerPoint Presentation</vt:lpstr>
      <vt:lpstr>Seeing networks in action</vt:lpstr>
      <vt:lpstr>Development of Learning Networks</vt:lpstr>
      <vt:lpstr>BIOL200</vt:lpstr>
      <vt:lpstr>SOCI430</vt:lpstr>
      <vt:lpstr>Cross-group communications</vt:lpstr>
      <vt:lpstr>Cross-group communications</vt:lpstr>
      <vt:lpstr>“Ego network” of a BIOL200 low-performer</vt:lpstr>
      <vt:lpstr>“Ego network” of a BIOL200 high-performer</vt:lpstr>
      <vt:lpstr>Visualising Instructor Activity</vt:lpstr>
    </vt:vector>
  </TitlesOfParts>
  <Manager/>
  <Company>University of British Columbia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CIDER LA Webinar 2014</dc:title>
  <dc:subject/>
  <dc:creator>Leah Macfadyen</dc:creator>
  <cp:keywords/>
  <dc:description/>
  <cp:lastModifiedBy>Leah Macfadyen</cp:lastModifiedBy>
  <cp:revision>393</cp:revision>
  <dcterms:created xsi:type="dcterms:W3CDTF">2007-11-05T23:49:00Z</dcterms:created>
  <dcterms:modified xsi:type="dcterms:W3CDTF">2014-01-07T23:11:29Z</dcterms:modified>
  <cp:category/>
</cp:coreProperties>
</file>