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465" r:id="rId3"/>
    <p:sldId id="466" r:id="rId4"/>
    <p:sldId id="467" r:id="rId5"/>
    <p:sldId id="455"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1" r:id="rId19"/>
    <p:sldId id="480" r:id="rId20"/>
    <p:sldId id="482" r:id="rId21"/>
    <p:sldId id="483" r:id="rId22"/>
    <p:sldId id="486" r:id="rId23"/>
    <p:sldId id="490" r:id="rId24"/>
    <p:sldId id="484" r:id="rId25"/>
    <p:sldId id="457" r:id="rId26"/>
    <p:sldId id="461" r:id="rId27"/>
    <p:sldId id="494" r:id="rId28"/>
    <p:sldId id="452" r:id="rId29"/>
    <p:sldId id="491" r:id="rId30"/>
    <p:sldId id="492" r:id="rId31"/>
    <p:sldId id="493" r:id="rId32"/>
    <p:sldId id="495" r:id="rId33"/>
    <p:sldId id="396" r:id="rId34"/>
    <p:sldId id="297" r:id="rId35"/>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5700"/>
    <a:srgbClr val="1600FF"/>
    <a:srgbClr val="550F9B"/>
    <a:srgbClr val="05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6" autoAdjust="0"/>
    <p:restoredTop sz="99241" autoAdjust="0"/>
  </p:normalViewPr>
  <p:slideViewPr>
    <p:cSldViewPr snapToObjects="1">
      <p:cViewPr>
        <p:scale>
          <a:sx n="108" d="100"/>
          <a:sy n="108" d="100"/>
        </p:scale>
        <p:origin x="-1104"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79FD0D8E-E14B-224B-A11D-8B4948DD4DA8}" type="datetime1">
              <a:rPr lang="en-US"/>
              <a:pPr>
                <a:defRPr/>
              </a:pPr>
              <a:t>1/22/20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8572D295-212F-C742-9F12-35F77F50D14B}" type="slidenum">
              <a:rPr lang="en-US"/>
              <a:pPr>
                <a:defRPr/>
              </a:pPr>
              <a:t>‹#›</a:t>
            </a:fld>
            <a:endParaRPr lang="en-US"/>
          </a:p>
        </p:txBody>
      </p:sp>
    </p:spTree>
    <p:extLst>
      <p:ext uri="{BB962C8B-B14F-4D97-AF65-F5344CB8AC3E}">
        <p14:creationId xmlns:p14="http://schemas.microsoft.com/office/powerpoint/2010/main" val="14920532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BD7A56F-EDE2-9B44-A012-93CE34894477}" type="slidenum">
              <a:rPr lang="en-US" smtClean="0"/>
              <a:t>6</a:t>
            </a:fld>
            <a:endParaRPr lang="en-US"/>
          </a:p>
        </p:txBody>
      </p:sp>
    </p:spTree>
    <p:extLst>
      <p:ext uri="{BB962C8B-B14F-4D97-AF65-F5344CB8AC3E}">
        <p14:creationId xmlns:p14="http://schemas.microsoft.com/office/powerpoint/2010/main" val="243669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81A1DE-8782-DD4F-8381-BB5E4812EAE3}" type="slidenum">
              <a:rPr lang="en-US" sz="1200">
                <a:latin typeface="Calibri" charset="0"/>
              </a:rPr>
              <a:pPr eaLnBrk="1" hangingPunct="1"/>
              <a:t>7</a:t>
            </a:fld>
            <a:endParaRPr lang="en-US" sz="1200">
              <a:latin typeface="Calibri"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BD7A56F-EDE2-9B44-A012-93CE34894477}" type="slidenum">
              <a:rPr lang="en-US" smtClean="0"/>
              <a:t>8</a:t>
            </a:fld>
            <a:endParaRPr lang="en-US"/>
          </a:p>
        </p:txBody>
      </p:sp>
    </p:spTree>
    <p:extLst>
      <p:ext uri="{BB962C8B-B14F-4D97-AF65-F5344CB8AC3E}">
        <p14:creationId xmlns:p14="http://schemas.microsoft.com/office/powerpoint/2010/main" val="243669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BD7A56F-EDE2-9B44-A012-93CE34894477}" type="slidenum">
              <a:rPr lang="en-US" smtClean="0"/>
              <a:t>9</a:t>
            </a:fld>
            <a:endParaRPr lang="en-US"/>
          </a:p>
        </p:txBody>
      </p:sp>
    </p:spTree>
    <p:extLst>
      <p:ext uri="{BB962C8B-B14F-4D97-AF65-F5344CB8AC3E}">
        <p14:creationId xmlns:p14="http://schemas.microsoft.com/office/powerpoint/2010/main" val="243669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BD7A56F-EDE2-9B44-A012-93CE34894477}" type="slidenum">
              <a:rPr lang="en-US" smtClean="0"/>
              <a:t>18</a:t>
            </a:fld>
            <a:endParaRPr lang="en-US"/>
          </a:p>
        </p:txBody>
      </p:sp>
    </p:spTree>
    <p:extLst>
      <p:ext uri="{BB962C8B-B14F-4D97-AF65-F5344CB8AC3E}">
        <p14:creationId xmlns:p14="http://schemas.microsoft.com/office/powerpoint/2010/main" val="243669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A36B50-CE3F-E046-8E5E-3335F61808B2}" type="slidenum">
              <a:rPr lang="en-US" sz="1200">
                <a:latin typeface="Calibri" charset="0"/>
              </a:rPr>
              <a:pPr/>
              <a:t>33</a:t>
            </a:fld>
            <a:endParaRPr lang="en-US" sz="1200">
              <a:latin typeface="Calibri"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A9DDBB-118A-8A45-AD4A-EE7C7C7D2048}" type="slidenum">
              <a:rPr lang="en-US" sz="1200">
                <a:latin typeface="Calibri" charset="0"/>
              </a:rPr>
              <a:pPr/>
              <a:t>34</a:t>
            </a:fld>
            <a:endParaRPr lang="en-US" sz="1200">
              <a:latin typeface="Calibri"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6DE157-65F8-E545-BC94-BC225036A4A6}" type="datetime1">
              <a:rPr lang="en-US"/>
              <a:pPr>
                <a:defRPr/>
              </a:pPr>
              <a:t>1/22/20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547D42-0E8E-B340-A6C4-341C83F5BC60}" type="slidenum">
              <a:rPr lang="en-US"/>
              <a:pPr>
                <a:defRPr/>
              </a:pPr>
              <a:t>‹#›</a:t>
            </a:fld>
            <a:endParaRPr lang="en-US"/>
          </a:p>
        </p:txBody>
      </p:sp>
    </p:spTree>
    <p:extLst>
      <p:ext uri="{BB962C8B-B14F-4D97-AF65-F5344CB8AC3E}">
        <p14:creationId xmlns:p14="http://schemas.microsoft.com/office/powerpoint/2010/main" val="289522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3C9C26-22F2-9646-A7A3-C257ED91F238}" type="datetime1">
              <a:rPr lang="en-US"/>
              <a:pPr>
                <a:defRPr/>
              </a:pPr>
              <a:t>1/22/20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7BA01-36B6-6D42-9411-6E8255E2AFB9}" type="slidenum">
              <a:rPr lang="en-US"/>
              <a:pPr>
                <a:defRPr/>
              </a:pPr>
              <a:t>‹#›</a:t>
            </a:fld>
            <a:endParaRPr lang="en-US"/>
          </a:p>
        </p:txBody>
      </p:sp>
    </p:spTree>
    <p:extLst>
      <p:ext uri="{BB962C8B-B14F-4D97-AF65-F5344CB8AC3E}">
        <p14:creationId xmlns:p14="http://schemas.microsoft.com/office/powerpoint/2010/main" val="273096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148207-5339-774F-967F-68A5922F6416}" type="datetime1">
              <a:rPr lang="en-US"/>
              <a:pPr>
                <a:defRPr/>
              </a:pPr>
              <a:t>1/22/20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DDC748-0CC8-BA4F-928D-ABC90CFFF524}" type="slidenum">
              <a:rPr lang="en-US"/>
              <a:pPr>
                <a:defRPr/>
              </a:pPr>
              <a:t>‹#›</a:t>
            </a:fld>
            <a:endParaRPr lang="en-US"/>
          </a:p>
        </p:txBody>
      </p:sp>
    </p:spTree>
    <p:extLst>
      <p:ext uri="{BB962C8B-B14F-4D97-AF65-F5344CB8AC3E}">
        <p14:creationId xmlns:p14="http://schemas.microsoft.com/office/powerpoint/2010/main" val="79014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741B179C-5474-8A46-8204-8835E8F904F9}" type="slidenum">
              <a:rPr lang="en-US"/>
              <a:pPr/>
              <a:t>‹#›</a:t>
            </a:fld>
            <a:endParaRPr lang="en-US"/>
          </a:p>
        </p:txBody>
      </p:sp>
    </p:spTree>
    <p:extLst>
      <p:ext uri="{BB962C8B-B14F-4D97-AF65-F5344CB8AC3E}">
        <p14:creationId xmlns:p14="http://schemas.microsoft.com/office/powerpoint/2010/main" val="271729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B6BAD6-440A-BA4C-B07F-F0725759C166}" type="datetime1">
              <a:rPr lang="en-US"/>
              <a:pPr>
                <a:defRPr/>
              </a:pPr>
              <a:t>1/22/20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3FD0BC-DDE2-3D4B-A90E-F24FA9FBAFC2}" type="slidenum">
              <a:rPr lang="en-US"/>
              <a:pPr>
                <a:defRPr/>
              </a:pPr>
              <a:t>‹#›</a:t>
            </a:fld>
            <a:endParaRPr lang="en-US"/>
          </a:p>
        </p:txBody>
      </p:sp>
    </p:spTree>
    <p:extLst>
      <p:ext uri="{BB962C8B-B14F-4D97-AF65-F5344CB8AC3E}">
        <p14:creationId xmlns:p14="http://schemas.microsoft.com/office/powerpoint/2010/main" val="373362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FB1A61-03B2-5845-BBEB-02F41BA23135}" type="datetime1">
              <a:rPr lang="en-US"/>
              <a:pPr>
                <a:defRPr/>
              </a:pPr>
              <a:t>1/22/20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F1E6D2-14F7-0041-B028-5F4061559254}" type="slidenum">
              <a:rPr lang="en-US"/>
              <a:pPr>
                <a:defRPr/>
              </a:pPr>
              <a:t>‹#›</a:t>
            </a:fld>
            <a:endParaRPr lang="en-US"/>
          </a:p>
        </p:txBody>
      </p:sp>
    </p:spTree>
    <p:extLst>
      <p:ext uri="{BB962C8B-B14F-4D97-AF65-F5344CB8AC3E}">
        <p14:creationId xmlns:p14="http://schemas.microsoft.com/office/powerpoint/2010/main" val="209822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7354AE-E041-874F-87D5-3AC56D205999}" type="datetime1">
              <a:rPr lang="en-US"/>
              <a:pPr>
                <a:defRPr/>
              </a:pPr>
              <a:t>1/22/20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6D6423-4E2F-134E-99CB-F5B3C5D1C9D0}" type="slidenum">
              <a:rPr lang="en-US"/>
              <a:pPr>
                <a:defRPr/>
              </a:pPr>
              <a:t>‹#›</a:t>
            </a:fld>
            <a:endParaRPr lang="en-US"/>
          </a:p>
        </p:txBody>
      </p:sp>
    </p:spTree>
    <p:extLst>
      <p:ext uri="{BB962C8B-B14F-4D97-AF65-F5344CB8AC3E}">
        <p14:creationId xmlns:p14="http://schemas.microsoft.com/office/powerpoint/2010/main" val="316303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E8859E-8AD3-2A49-8040-CC4E0DB8554C}" type="datetime1">
              <a:rPr lang="en-US"/>
              <a:pPr>
                <a:defRPr/>
              </a:pPr>
              <a:t>1/22/20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14BDD6-BECF-3841-91E1-A9107154DAB9}" type="slidenum">
              <a:rPr lang="en-US"/>
              <a:pPr>
                <a:defRPr/>
              </a:pPr>
              <a:t>‹#›</a:t>
            </a:fld>
            <a:endParaRPr lang="en-US"/>
          </a:p>
        </p:txBody>
      </p:sp>
    </p:spTree>
    <p:extLst>
      <p:ext uri="{BB962C8B-B14F-4D97-AF65-F5344CB8AC3E}">
        <p14:creationId xmlns:p14="http://schemas.microsoft.com/office/powerpoint/2010/main" val="364677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EFA68F-6C7D-7D4E-B40B-382CB780C932}" type="datetime1">
              <a:rPr lang="en-US"/>
              <a:pPr>
                <a:defRPr/>
              </a:pPr>
              <a:t>1/22/20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0F343E-8366-B74D-9108-4998C27AB711}" type="slidenum">
              <a:rPr lang="en-US"/>
              <a:pPr>
                <a:defRPr/>
              </a:pPr>
              <a:t>‹#›</a:t>
            </a:fld>
            <a:endParaRPr lang="en-US"/>
          </a:p>
        </p:txBody>
      </p:sp>
    </p:spTree>
    <p:extLst>
      <p:ext uri="{BB962C8B-B14F-4D97-AF65-F5344CB8AC3E}">
        <p14:creationId xmlns:p14="http://schemas.microsoft.com/office/powerpoint/2010/main" val="58709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5E86B3-3AA1-1E4A-A364-5C9FA7261A41}" type="datetime1">
              <a:rPr lang="en-US"/>
              <a:pPr>
                <a:defRPr/>
              </a:pPr>
              <a:t>1/22/20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335927-B25B-0B41-9235-7FDBC24BC569}" type="slidenum">
              <a:rPr lang="en-US"/>
              <a:pPr>
                <a:defRPr/>
              </a:pPr>
              <a:t>‹#›</a:t>
            </a:fld>
            <a:endParaRPr lang="en-US"/>
          </a:p>
        </p:txBody>
      </p:sp>
    </p:spTree>
    <p:extLst>
      <p:ext uri="{BB962C8B-B14F-4D97-AF65-F5344CB8AC3E}">
        <p14:creationId xmlns:p14="http://schemas.microsoft.com/office/powerpoint/2010/main" val="235583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B440E7-70F5-5342-BF0C-4EDD595702D2}" type="datetime1">
              <a:rPr lang="en-US"/>
              <a:pPr>
                <a:defRPr/>
              </a:pPr>
              <a:t>1/22/20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26567B-E7DC-B94C-B920-3D1D0E219274}" type="slidenum">
              <a:rPr lang="en-US"/>
              <a:pPr>
                <a:defRPr/>
              </a:pPr>
              <a:t>‹#›</a:t>
            </a:fld>
            <a:endParaRPr lang="en-US"/>
          </a:p>
        </p:txBody>
      </p:sp>
    </p:spTree>
    <p:extLst>
      <p:ext uri="{BB962C8B-B14F-4D97-AF65-F5344CB8AC3E}">
        <p14:creationId xmlns:p14="http://schemas.microsoft.com/office/powerpoint/2010/main" val="360102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E95B97-1F3D-C44C-A07F-44933BBA3014}" type="datetime1">
              <a:rPr lang="en-US"/>
              <a:pPr>
                <a:defRPr/>
              </a:pPr>
              <a:t>1/22/20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77A4A7-AC5E-3948-B230-274B53400C6E}" type="slidenum">
              <a:rPr lang="en-US"/>
              <a:pPr>
                <a:defRPr/>
              </a:pPr>
              <a:t>‹#›</a:t>
            </a:fld>
            <a:endParaRPr lang="en-US"/>
          </a:p>
        </p:txBody>
      </p:sp>
    </p:spTree>
    <p:extLst>
      <p:ext uri="{BB962C8B-B14F-4D97-AF65-F5344CB8AC3E}">
        <p14:creationId xmlns:p14="http://schemas.microsoft.com/office/powerpoint/2010/main" val="24641287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8F23EA61-F2E0-BD44-9FBD-7454239FD809}" type="datetime1">
              <a:rPr lang="en-US"/>
              <a:pPr>
                <a:defRPr/>
              </a:pPr>
              <a:t>1/22/20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1C2BDF55-061C-8747-A908-F10F35346C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fis.fma.csc.gov.on.ca/faab/Memos/B2019/B09_attach1_EN.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k12sotn.ca/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7.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jede.ca/index.php/jde/article/view/1137" TargetMode="Externa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1" Type="http://schemas.openxmlformats.org/officeDocument/2006/relationships/tags" Target="../tags/tag3.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0" y="2286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4800" b="1" dirty="0">
                <a:solidFill>
                  <a:srgbClr val="800000"/>
                </a:solidFill>
                <a:latin typeface="Calibri" charset="0"/>
                <a:ea typeface="ＭＳ Ｐゴシック" charset="0"/>
                <a:cs typeface="ＭＳ Ｐゴシック" charset="0"/>
              </a:rPr>
              <a:t>Sense of Irony or Perfect Timing: Examining the Research Supporting Proposed e-Learning Changes in Ontario</a:t>
            </a:r>
          </a:p>
        </p:txBody>
      </p:sp>
      <p:sp>
        <p:nvSpPr>
          <p:cNvPr id="7" name="Subtitle 2"/>
          <p:cNvSpPr>
            <a:spLocks noGrp="1"/>
          </p:cNvSpPr>
          <p:nvPr>
            <p:ph type="subTitle" idx="1"/>
          </p:nvPr>
        </p:nvSpPr>
        <p:spPr>
          <a:xfrm>
            <a:off x="370394" y="3657600"/>
            <a:ext cx="8534400" cy="2743200"/>
          </a:xfrm>
        </p:spPr>
        <p:txBody>
          <a:bodyPr>
            <a:normAutofit fontScale="92500" lnSpcReduction="10000"/>
          </a:bodyPr>
          <a:lstStyle/>
          <a:p>
            <a:pPr eaLnBrk="1" hangingPunct="1"/>
            <a:r>
              <a:rPr lang="en-US" b="1" dirty="0" smtClean="0">
                <a:solidFill>
                  <a:srgbClr val="000090"/>
                </a:solidFill>
                <a:latin typeface="Calibri" charset="0"/>
                <a:ea typeface="ＭＳ Ｐゴシック" charset="0"/>
                <a:cs typeface="ＭＳ Ｐゴシック" charset="0"/>
              </a:rPr>
              <a:t>Michael </a:t>
            </a:r>
            <a:r>
              <a:rPr lang="en-US" b="1" dirty="0">
                <a:solidFill>
                  <a:srgbClr val="000090"/>
                </a:solidFill>
                <a:latin typeface="Calibri" charset="0"/>
                <a:ea typeface="ＭＳ Ｐゴシック" charset="0"/>
                <a:cs typeface="ＭＳ Ｐゴシック" charset="0"/>
              </a:rPr>
              <a:t>K. Barbour</a:t>
            </a:r>
          </a:p>
          <a:p>
            <a:pPr eaLnBrk="1" hangingPunct="1"/>
            <a:r>
              <a:rPr lang="en-US" sz="2400" b="1" i="1" dirty="0" smtClean="0">
                <a:solidFill>
                  <a:srgbClr val="000090"/>
                </a:solidFill>
                <a:latin typeface="Calibri" charset="0"/>
                <a:ea typeface="ＭＳ Ｐゴシック" charset="0"/>
                <a:cs typeface="ＭＳ Ｐゴシック" charset="0"/>
              </a:rPr>
              <a:t>Associate Professor of Instructional Design</a:t>
            </a:r>
          </a:p>
          <a:p>
            <a:pPr eaLnBrk="1" hangingPunct="1"/>
            <a:r>
              <a:rPr lang="en-US" sz="2400" b="1" i="1" dirty="0" smtClean="0">
                <a:solidFill>
                  <a:srgbClr val="000090"/>
                </a:solidFill>
                <a:latin typeface="Calibri" charset="0"/>
                <a:ea typeface="ＭＳ Ｐゴシック" charset="0"/>
                <a:cs typeface="ＭＳ Ｐゴシック" charset="0"/>
              </a:rPr>
              <a:t>Touro University California</a:t>
            </a:r>
          </a:p>
          <a:p>
            <a:pPr eaLnBrk="1" hangingPunct="1"/>
            <a:endParaRPr lang="en-US" sz="1500" b="1" dirty="0" smtClean="0">
              <a:solidFill>
                <a:srgbClr val="000090"/>
              </a:solidFill>
              <a:latin typeface="Calibri" charset="0"/>
              <a:ea typeface="ＭＳ Ｐゴシック" charset="0"/>
              <a:cs typeface="ＭＳ Ｐゴシック" charset="0"/>
            </a:endParaRPr>
          </a:p>
          <a:p>
            <a:pPr eaLnBrk="1" hangingPunct="1"/>
            <a:r>
              <a:rPr lang="en-US" b="1" dirty="0" smtClean="0">
                <a:solidFill>
                  <a:srgbClr val="000090"/>
                </a:solidFill>
                <a:latin typeface="Calibri" charset="0"/>
                <a:ea typeface="ＭＳ Ｐゴシック" charset="0"/>
                <a:cs typeface="ＭＳ Ｐゴシック" charset="0"/>
              </a:rPr>
              <a:t>Randy </a:t>
            </a:r>
            <a:r>
              <a:rPr lang="en-US" b="1" dirty="0" err="1" smtClean="0">
                <a:solidFill>
                  <a:srgbClr val="000090"/>
                </a:solidFill>
                <a:latin typeface="Calibri" charset="0"/>
                <a:ea typeface="ＭＳ Ｐゴシック" charset="0"/>
                <a:cs typeface="ＭＳ Ｐゴシック" charset="0"/>
              </a:rPr>
              <a:t>LaBonte</a:t>
            </a:r>
            <a:endParaRPr lang="en-US" b="1" dirty="0">
              <a:solidFill>
                <a:srgbClr val="000090"/>
              </a:solidFill>
              <a:latin typeface="Calibri" charset="0"/>
              <a:ea typeface="ＭＳ Ｐゴシック" charset="0"/>
              <a:cs typeface="ＭＳ Ｐゴシック" charset="0"/>
            </a:endParaRPr>
          </a:p>
          <a:p>
            <a:pPr eaLnBrk="1" hangingPunct="1"/>
            <a:r>
              <a:rPr lang="en-US" sz="2400" b="1" i="1" dirty="0" smtClean="0">
                <a:solidFill>
                  <a:srgbClr val="000090"/>
                </a:solidFill>
                <a:latin typeface="Calibri" charset="0"/>
                <a:ea typeface="ＭＳ Ｐゴシック" charset="0"/>
                <a:cs typeface="ＭＳ Ｐゴシック" charset="0"/>
              </a:rPr>
              <a:t>Chief Executive Officer</a:t>
            </a:r>
            <a:endParaRPr lang="en-US" sz="2400" b="1" i="1" dirty="0">
              <a:solidFill>
                <a:srgbClr val="000090"/>
              </a:solidFill>
              <a:latin typeface="Calibri" charset="0"/>
              <a:ea typeface="ＭＳ Ｐゴシック" charset="0"/>
              <a:cs typeface="ＭＳ Ｐゴシック" charset="0"/>
            </a:endParaRPr>
          </a:p>
          <a:p>
            <a:pPr eaLnBrk="1" hangingPunct="1"/>
            <a:r>
              <a:rPr lang="en-US" sz="2400" b="1" i="1" dirty="0" smtClean="0">
                <a:solidFill>
                  <a:srgbClr val="000090"/>
                </a:solidFill>
                <a:latin typeface="Calibri" charset="0"/>
                <a:ea typeface="ＭＳ Ｐゴシック" charset="0"/>
                <a:cs typeface="ＭＳ Ｐゴシック" charset="0"/>
              </a:rPr>
              <a:t>Canadian eLearning Network</a:t>
            </a:r>
            <a:endParaRPr lang="en-US" sz="2400" b="1" i="1" dirty="0">
              <a:solidFill>
                <a:srgbClr val="000090"/>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562600"/>
          </a:xfrm>
        </p:spPr>
        <p:txBody>
          <a:bodyPr/>
          <a:lstStyle/>
          <a:p>
            <a:pPr eaLnBrk="1" hangingPunct="1"/>
            <a:r>
              <a:rPr lang="en-US" sz="1400" dirty="0" smtClean="0">
                <a:solidFill>
                  <a:srgbClr val="000090"/>
                </a:solidFill>
              </a:rPr>
              <a:t>assigning </a:t>
            </a:r>
            <a:r>
              <a:rPr lang="en-US" sz="1400" dirty="0">
                <a:solidFill>
                  <a:srgbClr val="000090"/>
                </a:solidFill>
              </a:rPr>
              <a:t>personnel for the delivery of the Provincial e-Learning Strategy, including a contact person who will be the liaison with the Ministry on matters pertaining to the strategy;</a:t>
            </a:r>
          </a:p>
          <a:p>
            <a:pPr eaLnBrk="1" hangingPunct="1"/>
            <a:r>
              <a:rPr lang="en-US" sz="1400" dirty="0" smtClean="0">
                <a:solidFill>
                  <a:srgbClr val="000090"/>
                </a:solidFill>
              </a:rPr>
              <a:t>establishing </a:t>
            </a:r>
            <a:r>
              <a:rPr lang="en-US" sz="1400" dirty="0">
                <a:solidFill>
                  <a:srgbClr val="000090"/>
                </a:solidFill>
              </a:rPr>
              <a:t>class sizes and Pupil Teacher Ratios as outlined in provincial and school board policies and as specified in the applicable collective agreement;</a:t>
            </a:r>
          </a:p>
          <a:p>
            <a:pPr eaLnBrk="1" hangingPunct="1"/>
            <a:r>
              <a:rPr lang="en-US" sz="1400" dirty="0" smtClean="0">
                <a:solidFill>
                  <a:srgbClr val="000090"/>
                </a:solidFill>
              </a:rPr>
              <a:t>ensuring </a:t>
            </a:r>
            <a:r>
              <a:rPr lang="en-US" sz="1400" dirty="0">
                <a:solidFill>
                  <a:srgbClr val="000090"/>
                </a:solidFill>
              </a:rPr>
              <a:t>e-learning and blended learning courses are part of the teacher’s “workload” as specified in the applicable collective agreement;</a:t>
            </a:r>
          </a:p>
          <a:p>
            <a:pPr eaLnBrk="1" hangingPunct="1"/>
            <a:r>
              <a:rPr lang="en-US" sz="1400" dirty="0" smtClean="0">
                <a:solidFill>
                  <a:srgbClr val="000090"/>
                </a:solidFill>
              </a:rPr>
              <a:t>ensuring </a:t>
            </a:r>
            <a:r>
              <a:rPr lang="en-US" sz="1400" dirty="0">
                <a:solidFill>
                  <a:srgbClr val="000090"/>
                </a:solidFill>
              </a:rPr>
              <a:t>that day school students enrolled in day school e-learning courses are taught by day school grid teachers and placed on the day school funding register;</a:t>
            </a:r>
          </a:p>
          <a:p>
            <a:pPr eaLnBrk="1" hangingPunct="1"/>
            <a:r>
              <a:rPr lang="en-US" sz="1400" dirty="0" smtClean="0">
                <a:solidFill>
                  <a:srgbClr val="000090"/>
                </a:solidFill>
              </a:rPr>
              <a:t>ensuring </a:t>
            </a:r>
            <a:r>
              <a:rPr lang="en-US" sz="1400" dirty="0">
                <a:solidFill>
                  <a:srgbClr val="000090"/>
                </a:solidFill>
              </a:rPr>
              <a:t>that all students, including those with special needs, have equitable access to appropriate e- learning opportunities and support within e-learning courses</a:t>
            </a:r>
            <a:r>
              <a:rPr lang="en-US" sz="1400" dirty="0" smtClean="0">
                <a:solidFill>
                  <a:srgbClr val="000090"/>
                </a:solidFill>
              </a:rPr>
              <a:t>; </a:t>
            </a:r>
            <a:endParaRPr lang="en-US" sz="1400" dirty="0">
              <a:solidFill>
                <a:srgbClr val="000090"/>
              </a:solidFill>
            </a:endParaRPr>
          </a:p>
          <a:p>
            <a:pPr eaLnBrk="1" hangingPunct="1"/>
            <a:r>
              <a:rPr lang="en-US" sz="1400" dirty="0" smtClean="0">
                <a:solidFill>
                  <a:srgbClr val="000090"/>
                </a:solidFill>
              </a:rPr>
              <a:t>ensuring </a:t>
            </a:r>
            <a:r>
              <a:rPr lang="en-US" sz="1400" dirty="0">
                <a:solidFill>
                  <a:srgbClr val="000090"/>
                </a:solidFill>
              </a:rPr>
              <a:t>that students who enroll in a secondary school e-learning course are registered in the home school, as defined in enrolment register instructions;</a:t>
            </a:r>
          </a:p>
          <a:p>
            <a:pPr eaLnBrk="1" hangingPunct="1"/>
            <a:r>
              <a:rPr lang="en-US" sz="1400" dirty="0" smtClean="0">
                <a:solidFill>
                  <a:srgbClr val="000090"/>
                </a:solidFill>
              </a:rPr>
              <a:t>ensuring </a:t>
            </a:r>
            <a:r>
              <a:rPr lang="en-US" sz="1400" dirty="0">
                <a:solidFill>
                  <a:srgbClr val="000090"/>
                </a:solidFill>
              </a:rPr>
              <a:t>adequate program support for all students, including those with special needs, and making the delivering school aware of these needs prior to enrolment in the course (e.g., orientation sessions);</a:t>
            </a:r>
          </a:p>
          <a:p>
            <a:pPr eaLnBrk="1" hangingPunct="1"/>
            <a:r>
              <a:rPr lang="en-US" sz="1400" dirty="0" smtClean="0">
                <a:solidFill>
                  <a:srgbClr val="000090"/>
                </a:solidFill>
              </a:rPr>
              <a:t>providing </a:t>
            </a:r>
            <a:r>
              <a:rPr lang="en-US" sz="1400" dirty="0">
                <a:solidFill>
                  <a:srgbClr val="000090"/>
                </a:solidFill>
              </a:rPr>
              <a:t>a location and proctor for summative evaluations (e.g., final examination, culminating activity), if required, and ensuring the return of the completed examination to the e-learning teacher by a date pre-determined by the delivering teacher, in compliance with teacher workload;</a:t>
            </a:r>
          </a:p>
          <a:p>
            <a:pPr eaLnBrk="1" hangingPunct="1"/>
            <a:r>
              <a:rPr lang="en-US" sz="1400" dirty="0" smtClean="0">
                <a:solidFill>
                  <a:srgbClr val="000090"/>
                </a:solidFill>
              </a:rPr>
              <a:t>providing </a:t>
            </a:r>
            <a:r>
              <a:rPr lang="en-US" sz="1400" dirty="0">
                <a:solidFill>
                  <a:srgbClr val="000090"/>
                </a:solidFill>
              </a:rPr>
              <a:t>an orientation program to students taking their e-learning courses to validate the student’s suitability for e-learning and to prepare them for this style of learning; and</a:t>
            </a:r>
          </a:p>
          <a:p>
            <a:pPr eaLnBrk="1" hangingPunct="1"/>
            <a:r>
              <a:rPr lang="en-US" sz="1400" dirty="0" smtClean="0">
                <a:solidFill>
                  <a:srgbClr val="000090"/>
                </a:solidFill>
              </a:rPr>
              <a:t>ensuring </a:t>
            </a:r>
            <a:r>
              <a:rPr lang="en-US" sz="1400" dirty="0">
                <a:solidFill>
                  <a:srgbClr val="000090"/>
                </a:solidFill>
              </a:rPr>
              <a:t>that e-learning teachers make themselves available to students at scheduled times to support e-learning students. (pp. 7-10</a:t>
            </a:r>
            <a:r>
              <a:rPr lang="en-US" sz="1400" dirty="0" smtClean="0">
                <a:solidFill>
                  <a:srgbClr val="000090"/>
                </a:solidFill>
              </a:rPr>
              <a:t>)</a:t>
            </a:r>
          </a:p>
          <a:p>
            <a:pPr eaLnBrk="1" hangingPunct="1"/>
            <a:endParaRPr lang="en-US" sz="1400" dirty="0">
              <a:solidFill>
                <a:srgbClr val="000090"/>
              </a:solidFill>
            </a:endParaRPr>
          </a:p>
          <a:p>
            <a:pPr marL="0" indent="0" algn="r" eaLnBrk="1" hangingPunct="1">
              <a:buNone/>
            </a:pPr>
            <a:r>
              <a:rPr lang="en-US" sz="1400" dirty="0">
                <a:solidFill>
                  <a:srgbClr val="000090"/>
                </a:solidFill>
                <a:hlinkClick r:id="rId2"/>
              </a:rPr>
              <a:t>https://efis.fma.csc.gov.on.ca/faab/Memos/B2019/</a:t>
            </a:r>
            <a:r>
              <a:rPr lang="en-US" sz="1400" dirty="0" smtClean="0">
                <a:solidFill>
                  <a:srgbClr val="000090"/>
                </a:solidFill>
                <a:hlinkClick r:id="rId2"/>
              </a:rPr>
              <a:t>B09_attach1_EN.pdf</a:t>
            </a:r>
            <a:r>
              <a:rPr lang="en-US" sz="1400" dirty="0" smtClean="0">
                <a:solidFill>
                  <a:srgbClr val="000090"/>
                </a:solidFill>
              </a:rPr>
              <a:t> </a:t>
            </a:r>
            <a:endParaRPr lang="en-US" sz="1400" dirty="0">
              <a:solidFill>
                <a:srgbClr val="000090"/>
              </a:solidFill>
            </a:endParaRPr>
          </a:p>
        </p:txBody>
      </p:sp>
      <p:sp>
        <p:nvSpPr>
          <p:cNvPr id="5"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E-Learning ON Master Agreement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580095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562600"/>
          </a:xfrm>
        </p:spPr>
        <p:txBody>
          <a:bodyPr/>
          <a:lstStyle/>
          <a:p>
            <a:pPr marL="0" indent="0" eaLnBrk="1" hangingPunct="1">
              <a:buNone/>
            </a:pPr>
            <a:r>
              <a:rPr lang="en-US" sz="2400" dirty="0" smtClean="0">
                <a:solidFill>
                  <a:srgbClr val="000090"/>
                </a:solidFill>
              </a:rPr>
              <a:t>“Since </a:t>
            </a:r>
            <a:r>
              <a:rPr lang="en-US" sz="2400" dirty="0">
                <a:solidFill>
                  <a:srgbClr val="000090"/>
                </a:solidFill>
              </a:rPr>
              <a:t>2006, the Ontario e-Learning Strategy has guided the Ministry of Education to provide school boards with various supports necessary to provide students with online and blended learning opportunities. The Francophone version of the strategy, </a:t>
            </a:r>
            <a:r>
              <a:rPr lang="en-US" sz="2400" i="1" dirty="0" err="1">
                <a:solidFill>
                  <a:srgbClr val="000090"/>
                </a:solidFill>
              </a:rPr>
              <a:t>Apprentissage</a:t>
            </a:r>
            <a:r>
              <a:rPr lang="en-US" sz="2400" i="1" dirty="0">
                <a:solidFill>
                  <a:srgbClr val="000090"/>
                </a:solidFill>
              </a:rPr>
              <a:t> </a:t>
            </a:r>
            <a:r>
              <a:rPr lang="en-US" sz="2400" i="1" dirty="0" err="1">
                <a:solidFill>
                  <a:srgbClr val="000090"/>
                </a:solidFill>
              </a:rPr>
              <a:t>électronique</a:t>
            </a:r>
            <a:r>
              <a:rPr lang="en-US" sz="2400" i="1" dirty="0">
                <a:solidFill>
                  <a:srgbClr val="000090"/>
                </a:solidFill>
              </a:rPr>
              <a:t> Ontario</a:t>
            </a:r>
            <a:r>
              <a:rPr lang="en-US" sz="2400" dirty="0">
                <a:solidFill>
                  <a:srgbClr val="000090"/>
                </a:solidFill>
              </a:rPr>
              <a:t>, was released in 2007. Under this policy, the Ministry provides school boards with access to a learning management system and other tools for the delivery of e-learning, asynchronous course content and a variety of multimedia learning objects, and a variety of other technical and human resource supports (including a “Technology Enabled Learning and Teaching Contact” in each school board). School boards delivering either online or blended learning must sign a “Master User Agreement” to access all of these services</a:t>
            </a:r>
            <a:r>
              <a:rPr lang="en-US" sz="2400" dirty="0" smtClean="0">
                <a:solidFill>
                  <a:srgbClr val="000090"/>
                </a:solidFill>
              </a:rPr>
              <a:t>.”</a:t>
            </a:r>
          </a:p>
          <a:p>
            <a:pPr marL="0" indent="0" eaLnBrk="1" hangingPunct="1">
              <a:buNone/>
            </a:pPr>
            <a:endParaRPr lang="en-US" sz="1400" dirty="0" smtClean="0">
              <a:solidFill>
                <a:srgbClr val="000090"/>
              </a:solidFill>
            </a:endParaRPr>
          </a:p>
          <a:p>
            <a:pPr marL="0" indent="0" algn="r" eaLnBrk="1" hangingPunct="1">
              <a:buNone/>
            </a:pPr>
            <a:r>
              <a:rPr lang="en-US" sz="1400" dirty="0" smtClean="0">
                <a:solidFill>
                  <a:srgbClr val="000090"/>
                </a:solidFill>
              </a:rPr>
              <a:t>See </a:t>
            </a:r>
            <a:r>
              <a:rPr lang="en-US" sz="1400" dirty="0">
                <a:solidFill>
                  <a:srgbClr val="000090"/>
                </a:solidFill>
              </a:rPr>
              <a:t>¶ 2 at </a:t>
            </a:r>
            <a:r>
              <a:rPr lang="en-US" sz="1400" dirty="0">
                <a:solidFill>
                  <a:srgbClr val="000090"/>
                </a:solidFill>
                <a:hlinkClick r:id="rId2"/>
              </a:rPr>
              <a:t>https://k12sotn.ca/on</a:t>
            </a:r>
            <a:r>
              <a:rPr lang="en-US" sz="1400" dirty="0" smtClean="0">
                <a:solidFill>
                  <a:srgbClr val="000090"/>
                </a:solidFill>
                <a:hlinkClick r:id="rId2"/>
              </a:rPr>
              <a:t>/</a:t>
            </a:r>
            <a:r>
              <a:rPr lang="en-US" sz="1400" dirty="0" smtClean="0">
                <a:solidFill>
                  <a:srgbClr val="000090"/>
                </a:solidFill>
              </a:rPr>
              <a:t> </a:t>
            </a:r>
            <a:endParaRPr lang="en-US" sz="1400" dirty="0">
              <a:solidFill>
                <a:srgbClr val="000090"/>
              </a:solidFill>
            </a:endParaRPr>
          </a:p>
        </p:txBody>
      </p:sp>
      <p:sp>
        <p:nvSpPr>
          <p:cNvPr id="5" name="Title 1"/>
          <p:cNvSpPr>
            <a:spLocks noGrp="1"/>
          </p:cNvSpPr>
          <p:nvPr>
            <p:ph type="title"/>
          </p:nvPr>
        </p:nvSpPr>
        <p:spPr>
          <a:xfrm>
            <a:off x="457200" y="46038"/>
            <a:ext cx="8229600" cy="868362"/>
          </a:xfrm>
        </p:spPr>
        <p:txBody>
          <a:bodyPr/>
          <a:lstStyle/>
          <a:p>
            <a:pPr algn="l" eaLnBrk="1" hangingPunct="1"/>
            <a:r>
              <a:rPr lang="en-US" dirty="0">
                <a:solidFill>
                  <a:srgbClr val="800000"/>
                </a:solidFill>
                <a:latin typeface="Calibri" charset="0"/>
                <a:ea typeface="ＭＳ Ｐゴシック" charset="0"/>
                <a:cs typeface="ＭＳ Ｐゴシック" charset="0"/>
              </a:rPr>
              <a:t>Centralize e-Learning System</a:t>
            </a:r>
          </a:p>
        </p:txBody>
      </p:sp>
    </p:spTree>
    <p:extLst>
      <p:ext uri="{BB962C8B-B14F-4D97-AF65-F5344CB8AC3E}">
        <p14:creationId xmlns:p14="http://schemas.microsoft.com/office/powerpoint/2010/main" val="2911784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941072"/>
            <a:ext cx="8534400" cy="5562600"/>
          </a:xfrm>
        </p:spPr>
        <p:txBody>
          <a:bodyPr/>
          <a:lstStyle/>
          <a:p>
            <a:pPr eaLnBrk="1" hangingPunct="1"/>
            <a:r>
              <a:rPr lang="en-US" sz="2800" dirty="0">
                <a:solidFill>
                  <a:srgbClr val="000090"/>
                </a:solidFill>
              </a:rPr>
              <a:t>e-Learning </a:t>
            </a:r>
            <a:r>
              <a:rPr lang="en-US" sz="2800" dirty="0" smtClean="0">
                <a:solidFill>
                  <a:srgbClr val="000090"/>
                </a:solidFill>
              </a:rPr>
              <a:t>Ontario</a:t>
            </a:r>
          </a:p>
          <a:p>
            <a:pPr lvl="1" eaLnBrk="1" hangingPunct="1">
              <a:buFont typeface="Courier New"/>
              <a:buChar char="o"/>
            </a:pPr>
            <a:r>
              <a:rPr lang="en-US" sz="2000" dirty="0" smtClean="0">
                <a:solidFill>
                  <a:srgbClr val="000090"/>
                </a:solidFill>
              </a:rPr>
              <a:t>centrally provides </a:t>
            </a:r>
            <a:r>
              <a:rPr lang="en-US" sz="2000" dirty="0">
                <a:solidFill>
                  <a:srgbClr val="000090"/>
                </a:solidFill>
              </a:rPr>
              <a:t>all of the tools and content needed to deliver e-</a:t>
            </a:r>
            <a:r>
              <a:rPr lang="en-US" sz="2000" dirty="0" smtClean="0">
                <a:solidFill>
                  <a:srgbClr val="000090"/>
                </a:solidFill>
              </a:rPr>
              <a:t>learning</a:t>
            </a:r>
          </a:p>
          <a:p>
            <a:pPr lvl="1" eaLnBrk="1" hangingPunct="1">
              <a:buFont typeface="Courier New"/>
              <a:buChar char="o"/>
            </a:pPr>
            <a:r>
              <a:rPr lang="en-US" sz="2000" dirty="0" smtClean="0">
                <a:solidFill>
                  <a:srgbClr val="000090"/>
                </a:solidFill>
              </a:rPr>
              <a:t>even provides </a:t>
            </a:r>
            <a:r>
              <a:rPr lang="en-US" sz="2000" dirty="0">
                <a:solidFill>
                  <a:srgbClr val="000090"/>
                </a:solidFill>
              </a:rPr>
              <a:t>each school board with human resources to encourage the use of these </a:t>
            </a:r>
            <a:r>
              <a:rPr lang="en-US" sz="2000" dirty="0" smtClean="0">
                <a:solidFill>
                  <a:srgbClr val="000090"/>
                </a:solidFill>
              </a:rPr>
              <a:t>services</a:t>
            </a:r>
          </a:p>
          <a:p>
            <a:pPr eaLnBrk="1" hangingPunct="1">
              <a:buFont typeface="Arial"/>
              <a:buChar char="•"/>
            </a:pPr>
            <a:r>
              <a:rPr lang="en-US" sz="2800" dirty="0" smtClean="0">
                <a:solidFill>
                  <a:srgbClr val="000090"/>
                </a:solidFill>
              </a:rPr>
              <a:t>school </a:t>
            </a:r>
            <a:r>
              <a:rPr lang="en-US" sz="2800" dirty="0">
                <a:solidFill>
                  <a:srgbClr val="000090"/>
                </a:solidFill>
              </a:rPr>
              <a:t>boards manage individual programs </a:t>
            </a:r>
            <a:endParaRPr lang="en-US" sz="2800" dirty="0" smtClean="0">
              <a:solidFill>
                <a:srgbClr val="000090"/>
              </a:solidFill>
            </a:endParaRPr>
          </a:p>
          <a:p>
            <a:pPr lvl="1" eaLnBrk="1" hangingPunct="1">
              <a:buFont typeface="Courier New"/>
              <a:buChar char="o"/>
            </a:pPr>
            <a:r>
              <a:rPr lang="en-US" sz="2000" dirty="0" smtClean="0">
                <a:solidFill>
                  <a:srgbClr val="000090"/>
                </a:solidFill>
              </a:rPr>
              <a:t>determine which </a:t>
            </a:r>
            <a:r>
              <a:rPr lang="en-US" sz="2000" dirty="0">
                <a:solidFill>
                  <a:srgbClr val="000090"/>
                </a:solidFill>
              </a:rPr>
              <a:t>courses were </a:t>
            </a:r>
            <a:r>
              <a:rPr lang="en-US" sz="2000" dirty="0" smtClean="0">
                <a:solidFill>
                  <a:srgbClr val="000090"/>
                </a:solidFill>
              </a:rPr>
              <a:t>offered</a:t>
            </a:r>
          </a:p>
          <a:p>
            <a:pPr lvl="1" eaLnBrk="1" hangingPunct="1">
              <a:buFont typeface="Courier New"/>
              <a:buChar char="o"/>
            </a:pPr>
            <a:r>
              <a:rPr lang="en-US" sz="2000" dirty="0">
                <a:solidFill>
                  <a:srgbClr val="000090"/>
                </a:solidFill>
              </a:rPr>
              <a:t>s</a:t>
            </a:r>
            <a:r>
              <a:rPr lang="en-US" sz="2000" dirty="0" smtClean="0">
                <a:solidFill>
                  <a:srgbClr val="000090"/>
                </a:solidFill>
              </a:rPr>
              <a:t>elect individual teachers</a:t>
            </a:r>
          </a:p>
          <a:p>
            <a:pPr lvl="1" eaLnBrk="1" hangingPunct="1">
              <a:buFont typeface="Courier New"/>
              <a:buChar char="o"/>
            </a:pPr>
            <a:r>
              <a:rPr lang="en-US" sz="2000" dirty="0">
                <a:solidFill>
                  <a:srgbClr val="000090"/>
                </a:solidFill>
              </a:rPr>
              <a:t>u</a:t>
            </a:r>
            <a:r>
              <a:rPr lang="en-US" sz="2000" dirty="0" smtClean="0">
                <a:solidFill>
                  <a:srgbClr val="000090"/>
                </a:solidFill>
              </a:rPr>
              <a:t>ndertake requirements of master agreement</a:t>
            </a:r>
          </a:p>
          <a:p>
            <a:pPr lvl="1" eaLnBrk="1" hangingPunct="1">
              <a:buFont typeface="Courier New"/>
              <a:buChar char="o"/>
            </a:pPr>
            <a:r>
              <a:rPr lang="en-US" sz="2000" dirty="0" smtClean="0">
                <a:solidFill>
                  <a:srgbClr val="000090"/>
                </a:solidFill>
              </a:rPr>
              <a:t>many cooperate </a:t>
            </a:r>
            <a:r>
              <a:rPr lang="en-US" sz="2000" dirty="0">
                <a:solidFill>
                  <a:srgbClr val="000090"/>
                </a:solidFill>
              </a:rPr>
              <a:t>with </a:t>
            </a:r>
            <a:r>
              <a:rPr lang="en-US" sz="2000" dirty="0" smtClean="0">
                <a:solidFill>
                  <a:srgbClr val="000090"/>
                </a:solidFill>
              </a:rPr>
              <a:t>other boards as </a:t>
            </a:r>
            <a:r>
              <a:rPr lang="en-US" sz="2000" dirty="0">
                <a:solidFill>
                  <a:srgbClr val="000090"/>
                </a:solidFill>
              </a:rPr>
              <a:t>a </a:t>
            </a:r>
            <a:r>
              <a:rPr lang="en-US" sz="2000" dirty="0" smtClean="0">
                <a:solidFill>
                  <a:srgbClr val="000090"/>
                </a:solidFill>
              </a:rPr>
              <a:t>member </a:t>
            </a:r>
            <a:r>
              <a:rPr lang="en-US" sz="2000" dirty="0">
                <a:solidFill>
                  <a:srgbClr val="000090"/>
                </a:solidFill>
              </a:rPr>
              <a:t>of </a:t>
            </a:r>
            <a:r>
              <a:rPr lang="en-US" sz="2000" dirty="0" smtClean="0">
                <a:solidFill>
                  <a:srgbClr val="000090"/>
                </a:solidFill>
              </a:rPr>
              <a:t>one or more consortiums to create efficiencies</a:t>
            </a:r>
          </a:p>
          <a:p>
            <a:pPr eaLnBrk="1" hangingPunct="1">
              <a:buFont typeface="Arial"/>
              <a:buChar char="•"/>
            </a:pPr>
            <a:endParaRPr lang="en-US" sz="1400" dirty="0">
              <a:solidFill>
                <a:srgbClr val="000090"/>
              </a:solidFill>
            </a:endParaRPr>
          </a:p>
          <a:p>
            <a:pPr marL="0" indent="0" eaLnBrk="1" hangingPunct="1">
              <a:buNone/>
            </a:pPr>
            <a:r>
              <a:rPr lang="en-US" sz="2800" dirty="0" smtClean="0">
                <a:solidFill>
                  <a:srgbClr val="000090"/>
                </a:solidFill>
              </a:rPr>
              <a:t>The </a:t>
            </a:r>
            <a:r>
              <a:rPr lang="en-US" sz="2800" dirty="0">
                <a:solidFill>
                  <a:srgbClr val="000090"/>
                </a:solidFill>
              </a:rPr>
              <a:t>reality is that the existing system in Ontario is already highly centralized.</a:t>
            </a:r>
          </a:p>
        </p:txBody>
      </p:sp>
      <p:sp>
        <p:nvSpPr>
          <p:cNvPr id="6" name="Title 1"/>
          <p:cNvSpPr>
            <a:spLocks noGrp="1"/>
          </p:cNvSpPr>
          <p:nvPr>
            <p:ph type="title"/>
          </p:nvPr>
        </p:nvSpPr>
        <p:spPr>
          <a:xfrm>
            <a:off x="457200" y="46038"/>
            <a:ext cx="8229600" cy="868362"/>
          </a:xfrm>
        </p:spPr>
        <p:txBody>
          <a:bodyPr/>
          <a:lstStyle/>
          <a:p>
            <a:pPr algn="l" eaLnBrk="1" hangingPunct="1"/>
            <a:r>
              <a:rPr lang="en-US" dirty="0">
                <a:solidFill>
                  <a:srgbClr val="800000"/>
                </a:solidFill>
                <a:latin typeface="Calibri" charset="0"/>
                <a:ea typeface="ＭＳ Ｐゴシック" charset="0"/>
                <a:cs typeface="ＭＳ Ｐゴシック" charset="0"/>
              </a:rPr>
              <a:t>Centralize e-Learning System</a:t>
            </a:r>
          </a:p>
        </p:txBody>
      </p:sp>
    </p:spTree>
    <p:extLst>
      <p:ext uri="{BB962C8B-B14F-4D97-AF65-F5344CB8AC3E}">
        <p14:creationId xmlns:p14="http://schemas.microsoft.com/office/powerpoint/2010/main" val="172681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941072"/>
            <a:ext cx="4191000" cy="5562600"/>
          </a:xfrm>
        </p:spPr>
        <p:txBody>
          <a:bodyPr/>
          <a:lstStyle/>
          <a:p>
            <a:pPr marL="0" indent="0" eaLnBrk="1" hangingPunct="1">
              <a:buNone/>
            </a:pPr>
            <a:r>
              <a:rPr lang="en-US" sz="2800" dirty="0" smtClean="0">
                <a:solidFill>
                  <a:srgbClr val="000090"/>
                </a:solidFill>
              </a:rPr>
              <a:t>Centralized</a:t>
            </a:r>
          </a:p>
          <a:p>
            <a:pPr eaLnBrk="1" hangingPunct="1"/>
            <a:r>
              <a:rPr lang="en-US" sz="2000" dirty="0" smtClean="0">
                <a:solidFill>
                  <a:srgbClr val="000090"/>
                </a:solidFill>
              </a:rPr>
              <a:t>Newfoundland &amp; Labrador</a:t>
            </a:r>
          </a:p>
          <a:p>
            <a:pPr lvl="1" eaLnBrk="1" hangingPunct="1">
              <a:buFont typeface="Courier New"/>
              <a:buChar char="o"/>
            </a:pPr>
            <a:r>
              <a:rPr lang="en-US" sz="1800" dirty="0">
                <a:solidFill>
                  <a:srgbClr val="000090"/>
                </a:solidFill>
              </a:rPr>
              <a:t>o</a:t>
            </a:r>
            <a:r>
              <a:rPr lang="en-US" sz="1800" dirty="0" smtClean="0">
                <a:solidFill>
                  <a:srgbClr val="000090"/>
                </a:solidFill>
              </a:rPr>
              <a:t>nline students performed </a:t>
            </a:r>
            <a:r>
              <a:rPr lang="en-US" sz="1800" dirty="0">
                <a:solidFill>
                  <a:srgbClr val="000090"/>
                </a:solidFill>
              </a:rPr>
              <a:t>better than F2F (Barbour </a:t>
            </a:r>
            <a:r>
              <a:rPr lang="en-US" sz="1800" dirty="0" smtClean="0">
                <a:solidFill>
                  <a:srgbClr val="000090"/>
                </a:solidFill>
              </a:rPr>
              <a:t>&amp; </a:t>
            </a:r>
            <a:r>
              <a:rPr lang="en-US" sz="1800" dirty="0" err="1" smtClean="0">
                <a:solidFill>
                  <a:srgbClr val="000090"/>
                </a:solidFill>
              </a:rPr>
              <a:t>Mulcahy</a:t>
            </a:r>
            <a:r>
              <a:rPr lang="en-US" sz="1800" dirty="0" smtClean="0">
                <a:solidFill>
                  <a:srgbClr val="000090"/>
                </a:solidFill>
              </a:rPr>
              <a:t>, 2008</a:t>
            </a:r>
            <a:r>
              <a:rPr lang="en-US" sz="1800" dirty="0">
                <a:solidFill>
                  <a:srgbClr val="000090"/>
                </a:solidFill>
              </a:rPr>
              <a:t>) </a:t>
            </a:r>
            <a:endParaRPr lang="en-US" sz="1800" dirty="0" smtClean="0">
              <a:solidFill>
                <a:srgbClr val="000090"/>
              </a:solidFill>
            </a:endParaRPr>
          </a:p>
          <a:p>
            <a:pPr lvl="1" eaLnBrk="1" hangingPunct="1">
              <a:buFont typeface="Courier New"/>
              <a:buChar char="o"/>
            </a:pPr>
            <a:r>
              <a:rPr lang="en-US" sz="1800" dirty="0">
                <a:solidFill>
                  <a:srgbClr val="000090"/>
                </a:solidFill>
              </a:rPr>
              <a:t>successful completion rate of 86.8%, as compared to 80.9% for students enrolled in those same courses </a:t>
            </a:r>
            <a:r>
              <a:rPr lang="en-US" sz="1800" dirty="0" smtClean="0">
                <a:solidFill>
                  <a:srgbClr val="000090"/>
                </a:solidFill>
              </a:rPr>
              <a:t>F2F (NLEDS)</a:t>
            </a:r>
          </a:p>
          <a:p>
            <a:pPr eaLnBrk="1" hangingPunct="1"/>
            <a:r>
              <a:rPr lang="en-US" sz="2000" dirty="0" smtClean="0">
                <a:solidFill>
                  <a:srgbClr val="000090"/>
                </a:solidFill>
              </a:rPr>
              <a:t>Nova Scotia</a:t>
            </a:r>
          </a:p>
          <a:p>
            <a:pPr lvl="1" eaLnBrk="1" hangingPunct="1">
              <a:buFont typeface="Courier New"/>
              <a:buChar char="o"/>
            </a:pPr>
            <a:r>
              <a:rPr lang="en-US" sz="1800" dirty="0">
                <a:solidFill>
                  <a:srgbClr val="000090"/>
                </a:solidFill>
              </a:rPr>
              <a:t>o</a:t>
            </a:r>
            <a:r>
              <a:rPr lang="en-US" sz="1800" dirty="0" smtClean="0">
                <a:solidFill>
                  <a:srgbClr val="000090"/>
                </a:solidFill>
              </a:rPr>
              <a:t>nline pass </a:t>
            </a:r>
            <a:r>
              <a:rPr lang="en-US" sz="1800" dirty="0">
                <a:solidFill>
                  <a:srgbClr val="000090"/>
                </a:solidFill>
              </a:rPr>
              <a:t>rate of 77% of students, while the second semester courses had a pass rate of 85% of students, which were also said to be consistent with classroom student achievement (Martell Consulting Services </a:t>
            </a:r>
            <a:r>
              <a:rPr lang="en-US" sz="1800" dirty="0" smtClean="0">
                <a:solidFill>
                  <a:srgbClr val="000090"/>
                </a:solidFill>
              </a:rPr>
              <a:t>Ltd, 2014</a:t>
            </a:r>
            <a:r>
              <a:rPr lang="en-US" sz="1800" dirty="0">
                <a:solidFill>
                  <a:srgbClr val="000090"/>
                </a:solidFill>
              </a:rPr>
              <a:t>) </a:t>
            </a:r>
            <a:endParaRPr lang="en-US" sz="1800" dirty="0" smtClean="0">
              <a:solidFill>
                <a:srgbClr val="000090"/>
              </a:solidFill>
            </a:endParaRPr>
          </a:p>
        </p:txBody>
      </p:sp>
      <p:sp>
        <p:nvSpPr>
          <p:cNvPr id="6" name="Title 1"/>
          <p:cNvSpPr>
            <a:spLocks noGrp="1"/>
          </p:cNvSpPr>
          <p:nvPr>
            <p:ph type="title"/>
          </p:nvPr>
        </p:nvSpPr>
        <p:spPr>
          <a:xfrm>
            <a:off x="457200" y="46038"/>
            <a:ext cx="8229600" cy="868362"/>
          </a:xfrm>
        </p:spPr>
        <p:txBody>
          <a:bodyPr/>
          <a:lstStyle/>
          <a:p>
            <a:pPr algn="l" eaLnBrk="1" hangingPunct="1"/>
            <a:r>
              <a:rPr lang="en-US" dirty="0">
                <a:solidFill>
                  <a:srgbClr val="800000"/>
                </a:solidFill>
                <a:latin typeface="Calibri" charset="0"/>
                <a:ea typeface="ＭＳ Ｐゴシック" charset="0"/>
                <a:cs typeface="ＭＳ Ｐゴシック" charset="0"/>
              </a:rPr>
              <a:t>Centralize e-Learning System</a:t>
            </a:r>
          </a:p>
        </p:txBody>
      </p:sp>
      <p:sp>
        <p:nvSpPr>
          <p:cNvPr id="5" name="Content Placeholder 4"/>
          <p:cNvSpPr txBox="1">
            <a:spLocks/>
          </p:cNvSpPr>
          <p:nvPr/>
        </p:nvSpPr>
        <p:spPr bwMode="auto">
          <a:xfrm>
            <a:off x="4658395" y="941072"/>
            <a:ext cx="419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2800" dirty="0" smtClean="0">
                <a:solidFill>
                  <a:srgbClr val="000090"/>
                </a:solidFill>
              </a:rPr>
              <a:t>Decentralized</a:t>
            </a:r>
          </a:p>
          <a:p>
            <a:pPr eaLnBrk="1" hangingPunct="1"/>
            <a:r>
              <a:rPr lang="en-US" sz="2000" dirty="0" smtClean="0">
                <a:solidFill>
                  <a:srgbClr val="000090"/>
                </a:solidFill>
              </a:rPr>
              <a:t>Newfoundland &amp; Labrador</a:t>
            </a:r>
          </a:p>
          <a:p>
            <a:pPr lvl="1" eaLnBrk="1" hangingPunct="1">
              <a:buFont typeface="Courier New"/>
              <a:buChar char="o"/>
            </a:pPr>
            <a:r>
              <a:rPr lang="en-US" sz="1800" dirty="0">
                <a:solidFill>
                  <a:srgbClr val="000090"/>
                </a:solidFill>
              </a:rPr>
              <a:t>online students performed as well or better on the AP exam than their classroom-based counterparts </a:t>
            </a:r>
            <a:r>
              <a:rPr lang="en-US" sz="1800" dirty="0" smtClean="0">
                <a:solidFill>
                  <a:srgbClr val="000090"/>
                </a:solidFill>
              </a:rPr>
              <a:t>(Barbour &amp; </a:t>
            </a:r>
            <a:r>
              <a:rPr lang="en-US" sz="1800" dirty="0" err="1" smtClean="0">
                <a:solidFill>
                  <a:srgbClr val="000090"/>
                </a:solidFill>
              </a:rPr>
              <a:t>Mulcahy</a:t>
            </a:r>
            <a:r>
              <a:rPr lang="en-US" sz="1800" dirty="0" smtClean="0">
                <a:solidFill>
                  <a:srgbClr val="000090"/>
                </a:solidFill>
              </a:rPr>
              <a:t>, 2006) </a:t>
            </a:r>
          </a:p>
          <a:p>
            <a:pPr eaLnBrk="1" hangingPunct="1"/>
            <a:r>
              <a:rPr lang="en-US" sz="2000" dirty="0" smtClean="0">
                <a:solidFill>
                  <a:srgbClr val="000090"/>
                </a:solidFill>
              </a:rPr>
              <a:t>British Columbia</a:t>
            </a:r>
          </a:p>
          <a:p>
            <a:pPr lvl="1" eaLnBrk="1" hangingPunct="1">
              <a:buFont typeface="Courier New"/>
              <a:buChar char="o"/>
            </a:pPr>
            <a:r>
              <a:rPr lang="en-US" sz="1800" dirty="0">
                <a:solidFill>
                  <a:srgbClr val="000090"/>
                </a:solidFill>
              </a:rPr>
              <a:t>f</a:t>
            </a:r>
            <a:r>
              <a:rPr lang="en-US" sz="1800" dirty="0" smtClean="0">
                <a:solidFill>
                  <a:srgbClr val="000090"/>
                </a:solidFill>
              </a:rPr>
              <a:t>ollowing the expansion of distributed learning the course completion rates for online courses was initially lower, than about the same for a couple of years, then stronger than F2F </a:t>
            </a:r>
            <a:r>
              <a:rPr lang="en-US" sz="1800" dirty="0">
                <a:solidFill>
                  <a:srgbClr val="000090"/>
                </a:solidFill>
              </a:rPr>
              <a:t>courses (British Columbia Ministry of </a:t>
            </a:r>
            <a:r>
              <a:rPr lang="en-US" sz="1800" dirty="0" smtClean="0">
                <a:solidFill>
                  <a:srgbClr val="000090"/>
                </a:solidFill>
              </a:rPr>
              <a:t>Education, 2014) </a:t>
            </a:r>
          </a:p>
        </p:txBody>
      </p:sp>
    </p:spTree>
    <p:extLst>
      <p:ext uri="{BB962C8B-B14F-4D97-AF65-F5344CB8AC3E}">
        <p14:creationId xmlns:p14="http://schemas.microsoft.com/office/powerpoint/2010/main" val="23123454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941072"/>
            <a:ext cx="8382000" cy="5562600"/>
          </a:xfrm>
        </p:spPr>
        <p:txBody>
          <a:bodyPr/>
          <a:lstStyle/>
          <a:p>
            <a:pPr marL="0" indent="0" eaLnBrk="1" hangingPunct="1">
              <a:buNone/>
            </a:pPr>
            <a:r>
              <a:rPr lang="en-US" sz="3600" dirty="0" smtClean="0">
                <a:solidFill>
                  <a:srgbClr val="000090"/>
                </a:solidFill>
              </a:rPr>
              <a:t>Ontario</a:t>
            </a:r>
          </a:p>
          <a:p>
            <a:pPr eaLnBrk="1" hangingPunct="1"/>
            <a:endParaRPr lang="en-US" sz="2000" dirty="0" smtClean="0">
              <a:solidFill>
                <a:srgbClr val="000090"/>
              </a:solidFill>
            </a:endParaRPr>
          </a:p>
          <a:p>
            <a:pPr eaLnBrk="1" hangingPunct="1"/>
            <a:r>
              <a:rPr lang="en-US" sz="2800" i="1" dirty="0">
                <a:solidFill>
                  <a:srgbClr val="000090"/>
                </a:solidFill>
              </a:rPr>
              <a:t>Consortium </a:t>
            </a:r>
            <a:r>
              <a:rPr lang="en-US" sz="2800" i="1" dirty="0" err="1">
                <a:solidFill>
                  <a:srgbClr val="000090"/>
                </a:solidFill>
              </a:rPr>
              <a:t>d’apprentissage</a:t>
            </a:r>
            <a:r>
              <a:rPr lang="en-US" sz="2800" i="1" dirty="0">
                <a:solidFill>
                  <a:srgbClr val="000090"/>
                </a:solidFill>
              </a:rPr>
              <a:t> </a:t>
            </a:r>
            <a:r>
              <a:rPr lang="en-US" sz="2800" i="1" dirty="0" err="1">
                <a:solidFill>
                  <a:srgbClr val="000090"/>
                </a:solidFill>
              </a:rPr>
              <a:t>virtuel</a:t>
            </a:r>
            <a:r>
              <a:rPr lang="en-US" sz="2800" i="1" dirty="0">
                <a:solidFill>
                  <a:srgbClr val="000090"/>
                </a:solidFill>
              </a:rPr>
              <a:t> de langue </a:t>
            </a:r>
            <a:r>
              <a:rPr lang="en-US" sz="2800" i="1" dirty="0" err="1">
                <a:solidFill>
                  <a:srgbClr val="000090"/>
                </a:solidFill>
              </a:rPr>
              <a:t>française</a:t>
            </a:r>
            <a:r>
              <a:rPr lang="en-US" sz="2800" i="1" dirty="0">
                <a:solidFill>
                  <a:srgbClr val="000090"/>
                </a:solidFill>
              </a:rPr>
              <a:t> de </a:t>
            </a:r>
            <a:r>
              <a:rPr lang="en-US" sz="2800" i="1" dirty="0" err="1" smtClean="0">
                <a:solidFill>
                  <a:srgbClr val="000090"/>
                </a:solidFill>
              </a:rPr>
              <a:t>l’Ontario</a:t>
            </a:r>
            <a:endParaRPr lang="en-US" sz="2800" i="1" dirty="0" smtClean="0">
              <a:solidFill>
                <a:srgbClr val="000090"/>
              </a:solidFill>
            </a:endParaRPr>
          </a:p>
          <a:p>
            <a:pPr lvl="1" eaLnBrk="1" hangingPunct="1">
              <a:buFont typeface="Courier New"/>
              <a:buChar char="o"/>
            </a:pPr>
            <a:r>
              <a:rPr lang="en-US" sz="2400" dirty="0">
                <a:solidFill>
                  <a:srgbClr val="000090"/>
                </a:solidFill>
              </a:rPr>
              <a:t>had only a 4% failure rate during the 2009-10 school year (Barbour, </a:t>
            </a:r>
            <a:r>
              <a:rPr lang="en-US" sz="2400" dirty="0" smtClean="0">
                <a:solidFill>
                  <a:srgbClr val="000090"/>
                </a:solidFill>
              </a:rPr>
              <a:t>2010)</a:t>
            </a:r>
          </a:p>
          <a:p>
            <a:pPr eaLnBrk="1" hangingPunct="1"/>
            <a:endParaRPr lang="en-US" sz="2000" dirty="0" smtClean="0">
              <a:solidFill>
                <a:srgbClr val="000090"/>
              </a:solidFill>
            </a:endParaRPr>
          </a:p>
          <a:p>
            <a:pPr eaLnBrk="1" hangingPunct="1"/>
            <a:r>
              <a:rPr lang="en-US" sz="2800" dirty="0" smtClean="0">
                <a:solidFill>
                  <a:srgbClr val="000090"/>
                </a:solidFill>
              </a:rPr>
              <a:t>Ontario eLearning Consortium</a:t>
            </a:r>
          </a:p>
          <a:p>
            <a:pPr lvl="1" eaLnBrk="1" hangingPunct="1">
              <a:buFont typeface="Courier New"/>
              <a:buChar char="o"/>
            </a:pPr>
            <a:r>
              <a:rPr lang="en-US" sz="2400" dirty="0">
                <a:solidFill>
                  <a:srgbClr val="000090"/>
                </a:solidFill>
              </a:rPr>
              <a:t>consistently reported a 90%+ completion </a:t>
            </a:r>
            <a:r>
              <a:rPr lang="en-US" sz="2400" dirty="0" smtClean="0">
                <a:solidFill>
                  <a:srgbClr val="000090"/>
                </a:solidFill>
              </a:rPr>
              <a:t>rate (</a:t>
            </a:r>
            <a:r>
              <a:rPr lang="en-US" sz="2400" dirty="0" err="1" smtClean="0">
                <a:solidFill>
                  <a:srgbClr val="000090"/>
                </a:solidFill>
              </a:rPr>
              <a:t>CANeLearn</a:t>
            </a:r>
            <a:r>
              <a:rPr lang="en-US" sz="2400" dirty="0" smtClean="0">
                <a:solidFill>
                  <a:srgbClr val="000090"/>
                </a:solidFill>
              </a:rPr>
              <a:t>, 2019)</a:t>
            </a:r>
          </a:p>
        </p:txBody>
      </p:sp>
      <p:sp>
        <p:nvSpPr>
          <p:cNvPr id="6" name="Title 1"/>
          <p:cNvSpPr>
            <a:spLocks noGrp="1"/>
          </p:cNvSpPr>
          <p:nvPr>
            <p:ph type="title"/>
          </p:nvPr>
        </p:nvSpPr>
        <p:spPr>
          <a:xfrm>
            <a:off x="457200" y="46038"/>
            <a:ext cx="8229600" cy="868362"/>
          </a:xfrm>
        </p:spPr>
        <p:txBody>
          <a:bodyPr/>
          <a:lstStyle/>
          <a:p>
            <a:pPr algn="l" eaLnBrk="1" hangingPunct="1"/>
            <a:r>
              <a:rPr lang="en-US" dirty="0">
                <a:solidFill>
                  <a:srgbClr val="800000"/>
                </a:solidFill>
                <a:latin typeface="Calibri" charset="0"/>
                <a:ea typeface="ＭＳ Ｐゴシック" charset="0"/>
                <a:cs typeface="ＭＳ Ｐゴシック" charset="0"/>
              </a:rPr>
              <a:t>Centralize e-Learning System</a:t>
            </a:r>
          </a:p>
        </p:txBody>
      </p:sp>
    </p:spTree>
    <p:extLst>
      <p:ext uri="{BB962C8B-B14F-4D97-AF65-F5344CB8AC3E}">
        <p14:creationId xmlns:p14="http://schemas.microsoft.com/office/powerpoint/2010/main" val="35631335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941072"/>
            <a:ext cx="8382000" cy="5562600"/>
          </a:xfrm>
        </p:spPr>
        <p:txBody>
          <a:bodyPr/>
          <a:lstStyle/>
          <a:p>
            <a:pPr eaLnBrk="1" hangingPunct="1"/>
            <a:r>
              <a:rPr lang="en-US" sz="2800" dirty="0">
                <a:solidFill>
                  <a:srgbClr val="000090"/>
                </a:solidFill>
              </a:rPr>
              <a:t>“for the life of the 2008-2012 collective agreement E-Learning courses will comply with class size maximums</a:t>
            </a:r>
            <a:r>
              <a:rPr lang="en-US" sz="2800" dirty="0" smtClean="0">
                <a:solidFill>
                  <a:srgbClr val="000090"/>
                </a:solidFill>
              </a:rPr>
              <a:t>” (OSSTF)</a:t>
            </a:r>
          </a:p>
          <a:p>
            <a:pPr eaLnBrk="1" hangingPunct="1"/>
            <a:endParaRPr lang="en-US" sz="2800" dirty="0" smtClean="0">
              <a:solidFill>
                <a:srgbClr val="000090"/>
              </a:solidFill>
            </a:endParaRPr>
          </a:p>
          <a:p>
            <a:pPr eaLnBrk="1" hangingPunct="1"/>
            <a:r>
              <a:rPr lang="en-US" sz="2800" dirty="0" smtClean="0">
                <a:solidFill>
                  <a:srgbClr val="000090"/>
                </a:solidFill>
              </a:rPr>
              <a:t>“The </a:t>
            </a:r>
            <a:r>
              <a:rPr lang="en-US" sz="2800" dirty="0">
                <a:solidFill>
                  <a:srgbClr val="000090"/>
                </a:solidFill>
              </a:rPr>
              <a:t>maximum number of students permitted in a distributed learning course shall be twenty five (25</a:t>
            </a:r>
            <a:r>
              <a:rPr lang="en-US" sz="2800" dirty="0" smtClean="0">
                <a:solidFill>
                  <a:srgbClr val="000090"/>
                </a:solidFill>
              </a:rPr>
              <a:t>)” (NSTU)</a:t>
            </a:r>
          </a:p>
          <a:p>
            <a:pPr eaLnBrk="1" hangingPunct="1"/>
            <a:endParaRPr lang="en-US" sz="2800" dirty="0" smtClean="0">
              <a:solidFill>
                <a:srgbClr val="000090"/>
              </a:solidFill>
            </a:endParaRPr>
          </a:p>
          <a:p>
            <a:pPr eaLnBrk="1" hangingPunct="1"/>
            <a:r>
              <a:rPr lang="en-US" sz="2800" dirty="0">
                <a:solidFill>
                  <a:srgbClr val="000090"/>
                </a:solidFill>
              </a:rPr>
              <a:t> 117 </a:t>
            </a:r>
            <a:r>
              <a:rPr lang="en-US" sz="2800" dirty="0" smtClean="0">
                <a:solidFill>
                  <a:srgbClr val="000090"/>
                </a:solidFill>
              </a:rPr>
              <a:t>online learning students is equal to the </a:t>
            </a:r>
            <a:r>
              <a:rPr lang="en-US" sz="2800" dirty="0">
                <a:solidFill>
                  <a:srgbClr val="000090"/>
                </a:solidFill>
              </a:rPr>
              <a:t>full-time equivalent </a:t>
            </a:r>
            <a:r>
              <a:rPr lang="en-US" sz="2800" dirty="0" smtClean="0">
                <a:solidFill>
                  <a:srgbClr val="000090"/>
                </a:solidFill>
              </a:rPr>
              <a:t>(ATA)</a:t>
            </a:r>
          </a:p>
        </p:txBody>
      </p:sp>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Increase </a:t>
            </a:r>
            <a:r>
              <a:rPr lang="en-US" dirty="0">
                <a:solidFill>
                  <a:srgbClr val="800000"/>
                </a:solidFill>
                <a:latin typeface="Calibri" charset="0"/>
                <a:ea typeface="ＭＳ Ｐゴシック" charset="0"/>
                <a:cs typeface="ＭＳ Ｐゴシック" charset="0"/>
              </a:rPr>
              <a:t>e</a:t>
            </a:r>
            <a:r>
              <a:rPr lang="en-US" dirty="0" smtClean="0">
                <a:solidFill>
                  <a:srgbClr val="800000"/>
                </a:solidFill>
                <a:latin typeface="Calibri" charset="0"/>
                <a:ea typeface="ＭＳ Ｐゴシック" charset="0"/>
                <a:cs typeface="ＭＳ Ｐゴシック" charset="0"/>
              </a:rPr>
              <a:t>-Learning Class Size</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30402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941072"/>
            <a:ext cx="8534400" cy="5562600"/>
          </a:xfrm>
        </p:spPr>
        <p:txBody>
          <a:bodyPr/>
          <a:lstStyle/>
          <a:p>
            <a:pPr marL="0" indent="0" eaLnBrk="1" hangingPunct="1">
              <a:buNone/>
            </a:pPr>
            <a:r>
              <a:rPr lang="en-US" dirty="0" smtClean="0">
                <a:solidFill>
                  <a:srgbClr val="000090"/>
                </a:solidFill>
              </a:rPr>
              <a:t>“The </a:t>
            </a:r>
            <a:r>
              <a:rPr lang="en-US" dirty="0">
                <a:solidFill>
                  <a:srgbClr val="000090"/>
                </a:solidFill>
              </a:rPr>
              <a:t>nature of distance learning requires teachers to interact with students, often more frequently than in the face-to-face environment to ensure student understanding. In a traditional classroom </a:t>
            </a:r>
            <a:r>
              <a:rPr lang="en-US" dirty="0" smtClean="0">
                <a:solidFill>
                  <a:srgbClr val="000090"/>
                </a:solidFill>
              </a:rPr>
              <a:t>a </a:t>
            </a:r>
            <a:r>
              <a:rPr lang="en-US" dirty="0">
                <a:solidFill>
                  <a:srgbClr val="000090"/>
                </a:solidFill>
              </a:rPr>
              <a:t>teacher has access to additional information, such as visual cues, to gauge student learning. Many of these cues are not available to the </a:t>
            </a:r>
            <a:r>
              <a:rPr lang="en-US" dirty="0" smtClean="0">
                <a:solidFill>
                  <a:srgbClr val="000090"/>
                </a:solidFill>
              </a:rPr>
              <a:t>online </a:t>
            </a:r>
            <a:r>
              <a:rPr lang="en-US" dirty="0">
                <a:solidFill>
                  <a:srgbClr val="000090"/>
                </a:solidFill>
              </a:rPr>
              <a:t>teacher. By limiting the class size to 22, the instructor has a better chance of conferencing with each distance learner individually</a:t>
            </a:r>
            <a:r>
              <a:rPr lang="en-US" dirty="0" smtClean="0">
                <a:solidFill>
                  <a:srgbClr val="000090"/>
                </a:solidFill>
              </a:rPr>
              <a:t>.”</a:t>
            </a:r>
          </a:p>
          <a:p>
            <a:pPr marL="400050" lvl="1" indent="0" algn="r" eaLnBrk="1" hangingPunct="1">
              <a:buNone/>
            </a:pPr>
            <a:endParaRPr lang="en-US" sz="1800" dirty="0" smtClean="0">
              <a:solidFill>
                <a:srgbClr val="000090"/>
              </a:solidFill>
            </a:endParaRPr>
          </a:p>
          <a:p>
            <a:pPr marL="400050" lvl="1" indent="0" algn="r" eaLnBrk="1" hangingPunct="1">
              <a:buNone/>
            </a:pPr>
            <a:r>
              <a:rPr lang="en-US" sz="1800" dirty="0" smtClean="0">
                <a:solidFill>
                  <a:srgbClr val="000090"/>
                </a:solidFill>
              </a:rPr>
              <a:t>(Barbour &amp; </a:t>
            </a:r>
            <a:r>
              <a:rPr lang="en-US" sz="1800" dirty="0" err="1" smtClean="0">
                <a:solidFill>
                  <a:srgbClr val="000090"/>
                </a:solidFill>
              </a:rPr>
              <a:t>Adelstein</a:t>
            </a:r>
            <a:r>
              <a:rPr lang="en-US" sz="1800" dirty="0" smtClean="0">
                <a:solidFill>
                  <a:srgbClr val="000090"/>
                </a:solidFill>
              </a:rPr>
              <a:t>, 2013, p</a:t>
            </a:r>
            <a:r>
              <a:rPr lang="en-US" sz="1800" dirty="0">
                <a:solidFill>
                  <a:srgbClr val="000090"/>
                </a:solidFill>
              </a:rPr>
              <a:t>. 30)</a:t>
            </a:r>
            <a:endParaRPr lang="en-US" sz="1800" dirty="0" smtClean="0">
              <a:solidFill>
                <a:srgbClr val="000090"/>
              </a:solidFill>
            </a:endParaRPr>
          </a:p>
        </p:txBody>
      </p:sp>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Increase </a:t>
            </a:r>
            <a:r>
              <a:rPr lang="en-US" dirty="0">
                <a:solidFill>
                  <a:srgbClr val="800000"/>
                </a:solidFill>
                <a:latin typeface="Calibri" charset="0"/>
                <a:ea typeface="ＭＳ Ｐゴシック" charset="0"/>
                <a:cs typeface="ＭＳ Ｐゴシック" charset="0"/>
              </a:rPr>
              <a:t>e</a:t>
            </a:r>
            <a:r>
              <a:rPr lang="en-US" dirty="0" smtClean="0">
                <a:solidFill>
                  <a:srgbClr val="800000"/>
                </a:solidFill>
                <a:latin typeface="Calibri" charset="0"/>
                <a:ea typeface="ＭＳ Ｐゴシック" charset="0"/>
                <a:cs typeface="ＭＳ Ｐゴシック" charset="0"/>
              </a:rPr>
              <a:t>-Learning Class Size</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70653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941072"/>
            <a:ext cx="8382000" cy="5562600"/>
          </a:xfrm>
        </p:spPr>
        <p:txBody>
          <a:bodyPr/>
          <a:lstStyle/>
          <a:p>
            <a:pPr marL="0" indent="0" eaLnBrk="1" hangingPunct="1">
              <a:buNone/>
            </a:pPr>
            <a:r>
              <a:rPr lang="en-US" sz="3600" dirty="0">
                <a:solidFill>
                  <a:srgbClr val="000090"/>
                </a:solidFill>
              </a:rPr>
              <a:t>the research examining the impact of class size on e-learning student performance has consistently found when the e-learning class size increases, it has a negative impact on student performance in comparison to their face-to-face </a:t>
            </a:r>
            <a:r>
              <a:rPr lang="en-US" sz="3600" dirty="0" smtClean="0">
                <a:solidFill>
                  <a:srgbClr val="000090"/>
                </a:solidFill>
              </a:rPr>
              <a:t>counterparts</a:t>
            </a:r>
          </a:p>
          <a:p>
            <a:pPr marL="400050" lvl="1" indent="0" algn="r" eaLnBrk="1" hangingPunct="1">
              <a:buNone/>
            </a:pPr>
            <a:endParaRPr lang="en-US" sz="2400" dirty="0" smtClean="0">
              <a:solidFill>
                <a:srgbClr val="000090"/>
              </a:solidFill>
            </a:endParaRPr>
          </a:p>
          <a:p>
            <a:pPr marL="400050" lvl="1" indent="0" algn="r" eaLnBrk="1" hangingPunct="1">
              <a:buNone/>
            </a:pPr>
            <a:r>
              <a:rPr lang="en-US" sz="2400" dirty="0" smtClean="0">
                <a:solidFill>
                  <a:srgbClr val="000090"/>
                </a:solidFill>
              </a:rPr>
              <a:t>(</a:t>
            </a:r>
            <a:r>
              <a:rPr lang="en-US" sz="2400" dirty="0">
                <a:solidFill>
                  <a:srgbClr val="000090"/>
                </a:solidFill>
              </a:rPr>
              <a:t>Gill et al., 2015; </a:t>
            </a:r>
            <a:r>
              <a:rPr lang="en-US" sz="2400" dirty="0" err="1">
                <a:solidFill>
                  <a:srgbClr val="000090"/>
                </a:solidFill>
              </a:rPr>
              <a:t>Miron</a:t>
            </a:r>
            <a:r>
              <a:rPr lang="en-US" sz="2400" dirty="0">
                <a:solidFill>
                  <a:srgbClr val="000090"/>
                </a:solidFill>
              </a:rPr>
              <a:t> &amp; </a:t>
            </a:r>
            <a:r>
              <a:rPr lang="en-US" sz="2400" dirty="0" err="1">
                <a:solidFill>
                  <a:srgbClr val="000090"/>
                </a:solidFill>
              </a:rPr>
              <a:t>Gulosino</a:t>
            </a:r>
            <a:r>
              <a:rPr lang="en-US" sz="2400" dirty="0">
                <a:solidFill>
                  <a:srgbClr val="000090"/>
                </a:solidFill>
              </a:rPr>
              <a:t>, 2016; </a:t>
            </a:r>
            <a:r>
              <a:rPr lang="en-US" sz="2400" dirty="0" err="1">
                <a:solidFill>
                  <a:srgbClr val="000090"/>
                </a:solidFill>
              </a:rPr>
              <a:t>Miron</a:t>
            </a:r>
            <a:r>
              <a:rPr lang="en-US" sz="2400" dirty="0">
                <a:solidFill>
                  <a:srgbClr val="000090"/>
                </a:solidFill>
              </a:rPr>
              <a:t>, Shank</a:t>
            </a:r>
            <a:r>
              <a:rPr lang="en-US" sz="2400" dirty="0" smtClean="0">
                <a:solidFill>
                  <a:srgbClr val="000090"/>
                </a:solidFill>
              </a:rPr>
              <a:t>, &amp; </a:t>
            </a:r>
            <a:r>
              <a:rPr lang="en-US" sz="2400" dirty="0">
                <a:solidFill>
                  <a:srgbClr val="000090"/>
                </a:solidFill>
              </a:rPr>
              <a:t>Davidson, 2018; </a:t>
            </a:r>
            <a:r>
              <a:rPr lang="en-US" sz="2400" dirty="0" err="1">
                <a:solidFill>
                  <a:srgbClr val="000090"/>
                </a:solidFill>
              </a:rPr>
              <a:t>Miron</a:t>
            </a:r>
            <a:r>
              <a:rPr lang="en-US" sz="2400" dirty="0">
                <a:solidFill>
                  <a:srgbClr val="000090"/>
                </a:solidFill>
              </a:rPr>
              <a:t> &amp; </a:t>
            </a:r>
            <a:r>
              <a:rPr lang="en-US" sz="2400" dirty="0" err="1">
                <a:solidFill>
                  <a:srgbClr val="000090"/>
                </a:solidFill>
              </a:rPr>
              <a:t>Urschel</a:t>
            </a:r>
            <a:r>
              <a:rPr lang="en-US" sz="2400" dirty="0">
                <a:solidFill>
                  <a:srgbClr val="000090"/>
                </a:solidFill>
              </a:rPr>
              <a:t>, 2012; Molnar et al., 2013, 2014, 2015, 2017, 2019; Woodworth </a:t>
            </a:r>
            <a:r>
              <a:rPr lang="en-US" sz="2400" dirty="0" smtClean="0">
                <a:solidFill>
                  <a:srgbClr val="000090"/>
                </a:solidFill>
              </a:rPr>
              <a:t>et al</a:t>
            </a:r>
            <a:r>
              <a:rPr lang="en-US" sz="2400" dirty="0">
                <a:solidFill>
                  <a:srgbClr val="000090"/>
                </a:solidFill>
              </a:rPr>
              <a:t>., 2015</a:t>
            </a:r>
            <a:r>
              <a:rPr lang="en-US" sz="2400" dirty="0" smtClean="0">
                <a:solidFill>
                  <a:srgbClr val="000090"/>
                </a:solidFill>
              </a:rPr>
              <a:t>)</a:t>
            </a:r>
            <a:endParaRPr lang="en-US" sz="2400" dirty="0">
              <a:solidFill>
                <a:srgbClr val="000090"/>
              </a:solidFill>
            </a:endParaRPr>
          </a:p>
          <a:p>
            <a:pPr marL="0" indent="0" eaLnBrk="1" hangingPunct="1">
              <a:buNone/>
            </a:pPr>
            <a:endParaRPr lang="en-US" sz="2800" dirty="0" smtClean="0">
              <a:solidFill>
                <a:srgbClr val="000090"/>
              </a:solidFill>
            </a:endParaRPr>
          </a:p>
        </p:txBody>
      </p:sp>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Increase </a:t>
            </a:r>
            <a:r>
              <a:rPr lang="en-US" dirty="0">
                <a:solidFill>
                  <a:srgbClr val="800000"/>
                </a:solidFill>
                <a:latin typeface="Calibri" charset="0"/>
                <a:ea typeface="ＭＳ Ｐゴシック" charset="0"/>
                <a:cs typeface="ＭＳ Ｐゴシック" charset="0"/>
              </a:rPr>
              <a:t>e</a:t>
            </a:r>
            <a:r>
              <a:rPr lang="en-US" dirty="0" smtClean="0">
                <a:solidFill>
                  <a:srgbClr val="800000"/>
                </a:solidFill>
                <a:latin typeface="Calibri" charset="0"/>
                <a:ea typeface="ＭＳ Ｐゴシック" charset="0"/>
                <a:cs typeface="ＭＳ Ｐゴシック" charset="0"/>
              </a:rPr>
              <a:t>-Learning Class Size</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7898316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5969" y="6318585"/>
            <a:ext cx="5145459" cy="461665"/>
          </a:xfrm>
          <a:prstGeom prst="rect">
            <a:avLst/>
          </a:prstGeom>
          <a:noFill/>
        </p:spPr>
        <p:txBody>
          <a:bodyPr wrap="none" rtlCol="0">
            <a:spAutoFit/>
          </a:bodyPr>
          <a:lstStyle/>
          <a:p>
            <a:r>
              <a:rPr lang="en-US" dirty="0" err="1">
                <a:solidFill>
                  <a:srgbClr val="000090"/>
                </a:solidFill>
              </a:rPr>
              <a:t>Borup</a:t>
            </a:r>
            <a:r>
              <a:rPr lang="en-US" dirty="0">
                <a:solidFill>
                  <a:srgbClr val="000090"/>
                </a:solidFill>
              </a:rPr>
              <a:t>, Chambers, &amp; </a:t>
            </a:r>
            <a:r>
              <a:rPr lang="en-US" dirty="0" smtClean="0">
                <a:solidFill>
                  <a:srgbClr val="000090"/>
                </a:solidFill>
              </a:rPr>
              <a:t>Stimson (2018)</a:t>
            </a:r>
            <a:endParaRPr lang="en-US" dirty="0">
              <a:solidFill>
                <a:srgbClr val="000090"/>
              </a:solidFill>
            </a:endParaRPr>
          </a:p>
        </p:txBody>
      </p:sp>
      <p:grpSp>
        <p:nvGrpSpPr>
          <p:cNvPr id="2" name="Group 1"/>
          <p:cNvGrpSpPr>
            <a:grpSpLocks/>
          </p:cNvGrpSpPr>
          <p:nvPr/>
        </p:nvGrpSpPr>
        <p:grpSpPr bwMode="auto">
          <a:xfrm>
            <a:off x="914400" y="792875"/>
            <a:ext cx="7059858" cy="5531725"/>
            <a:chOff x="1400" y="204"/>
            <a:chExt cx="9390" cy="7357"/>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 y="389"/>
              <a:ext cx="9079" cy="70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408" y="211"/>
              <a:ext cx="9375" cy="7342"/>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Increase </a:t>
            </a:r>
            <a:r>
              <a:rPr lang="en-US" dirty="0">
                <a:solidFill>
                  <a:srgbClr val="800000"/>
                </a:solidFill>
                <a:latin typeface="Calibri" charset="0"/>
                <a:ea typeface="ＭＳ Ｐゴシック" charset="0"/>
                <a:cs typeface="ＭＳ Ｐゴシック" charset="0"/>
              </a:rPr>
              <a:t>e</a:t>
            </a:r>
            <a:r>
              <a:rPr lang="en-US" dirty="0" smtClean="0">
                <a:solidFill>
                  <a:srgbClr val="800000"/>
                </a:solidFill>
                <a:latin typeface="Calibri" charset="0"/>
                <a:ea typeface="ＭＳ Ｐゴシック" charset="0"/>
                <a:cs typeface="ＭＳ Ｐゴシック" charset="0"/>
              </a:rPr>
              <a:t>-Learning Class Size</a:t>
            </a:r>
            <a:endParaRPr lang="en-US" dirty="0">
              <a:solidFill>
                <a:srgbClr val="800000"/>
              </a:solidFill>
              <a:latin typeface="Calibri"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83345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941072"/>
            <a:ext cx="8382000" cy="5562600"/>
          </a:xfrm>
        </p:spPr>
        <p:txBody>
          <a:bodyPr/>
          <a:lstStyle/>
          <a:p>
            <a:pPr eaLnBrk="1" hangingPunct="1"/>
            <a:r>
              <a:rPr lang="en-US" dirty="0">
                <a:solidFill>
                  <a:srgbClr val="000090"/>
                </a:solidFill>
              </a:rPr>
              <a:t>approximately 5% or 31,500 secondary school students were enrolled in one or more e-learning courses in Ontario (</a:t>
            </a:r>
            <a:r>
              <a:rPr lang="en-US" dirty="0" err="1">
                <a:solidFill>
                  <a:srgbClr val="000090"/>
                </a:solidFill>
              </a:rPr>
              <a:t>Kapoor</a:t>
            </a:r>
            <a:r>
              <a:rPr lang="en-US" dirty="0">
                <a:solidFill>
                  <a:srgbClr val="000090"/>
                </a:solidFill>
              </a:rPr>
              <a:t>, 2019</a:t>
            </a:r>
            <a:r>
              <a:rPr lang="en-US" dirty="0" smtClean="0">
                <a:solidFill>
                  <a:srgbClr val="000090"/>
                </a:solidFill>
              </a:rPr>
              <a:t>)</a:t>
            </a:r>
          </a:p>
          <a:p>
            <a:pPr eaLnBrk="1" hangingPunct="1"/>
            <a:endParaRPr lang="en-US" sz="1800" dirty="0">
              <a:solidFill>
                <a:srgbClr val="000090"/>
              </a:solidFill>
            </a:endParaRPr>
          </a:p>
          <a:p>
            <a:pPr eaLnBrk="1" hangingPunct="1"/>
            <a:r>
              <a:rPr lang="en-US" dirty="0" smtClean="0">
                <a:solidFill>
                  <a:srgbClr val="000090"/>
                </a:solidFill>
              </a:rPr>
              <a:t>65,000 </a:t>
            </a:r>
            <a:r>
              <a:rPr lang="en-US" dirty="0">
                <a:solidFill>
                  <a:srgbClr val="000090"/>
                </a:solidFill>
              </a:rPr>
              <a:t>students </a:t>
            </a:r>
            <a:r>
              <a:rPr lang="en-US" dirty="0" smtClean="0">
                <a:solidFill>
                  <a:srgbClr val="000090"/>
                </a:solidFill>
              </a:rPr>
              <a:t>or approximately </a:t>
            </a:r>
            <a:r>
              <a:rPr lang="en-US" dirty="0">
                <a:solidFill>
                  <a:srgbClr val="000090"/>
                </a:solidFill>
              </a:rPr>
              <a:t>10% were engaged in e-learning courses (Barbour &amp; </a:t>
            </a:r>
            <a:r>
              <a:rPr lang="en-US" dirty="0" err="1">
                <a:solidFill>
                  <a:srgbClr val="000090"/>
                </a:solidFill>
              </a:rPr>
              <a:t>LaBonte</a:t>
            </a:r>
            <a:r>
              <a:rPr lang="en-US" dirty="0">
                <a:solidFill>
                  <a:srgbClr val="000090"/>
                </a:solidFill>
              </a:rPr>
              <a:t>, 2018</a:t>
            </a:r>
            <a:r>
              <a:rPr lang="en-US" dirty="0" smtClean="0">
                <a:solidFill>
                  <a:srgbClr val="000090"/>
                </a:solidFill>
              </a:rPr>
              <a:t>)</a:t>
            </a:r>
          </a:p>
          <a:p>
            <a:pPr eaLnBrk="1" hangingPunct="1"/>
            <a:endParaRPr lang="en-US" sz="2800" dirty="0">
              <a:solidFill>
                <a:srgbClr val="000090"/>
              </a:solidFill>
            </a:endParaRPr>
          </a:p>
          <a:p>
            <a:pPr marL="0" indent="0" algn="ctr" eaLnBrk="1" hangingPunct="1">
              <a:buNone/>
            </a:pPr>
            <a:r>
              <a:rPr lang="en-US" sz="4000" dirty="0" smtClean="0">
                <a:solidFill>
                  <a:srgbClr val="000090"/>
                </a:solidFill>
              </a:rPr>
              <a:t>Scaling up 10x to 20x the existing system </a:t>
            </a:r>
            <a:r>
              <a:rPr lang="mr-IN" sz="4000" dirty="0" smtClean="0">
                <a:solidFill>
                  <a:srgbClr val="000090"/>
                </a:solidFill>
              </a:rPr>
              <a:t>–</a:t>
            </a:r>
            <a:r>
              <a:rPr lang="en-US" sz="4000" dirty="0" smtClean="0">
                <a:solidFill>
                  <a:srgbClr val="000090"/>
                </a:solidFill>
              </a:rPr>
              <a:t> times </a:t>
            </a:r>
            <a:r>
              <a:rPr lang="en-US" sz="4000" dirty="0" smtClean="0">
                <a:solidFill>
                  <a:srgbClr val="000090"/>
                </a:solidFill>
              </a:rPr>
              <a:t>two</a:t>
            </a:r>
            <a:endParaRPr lang="en-US" sz="4000" dirty="0" smtClean="0">
              <a:solidFill>
                <a:srgbClr val="000090"/>
              </a:solidFill>
            </a:endParaRPr>
          </a:p>
        </p:txBody>
      </p:sp>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628486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410200"/>
          </a:xfrm>
        </p:spPr>
        <p:txBody>
          <a:bodyPr/>
          <a:lstStyle/>
          <a:p>
            <a:pPr marL="0" indent="0" eaLnBrk="1" hangingPunct="1">
              <a:buNone/>
            </a:pPr>
            <a:r>
              <a:rPr lang="en-US" dirty="0" smtClean="0">
                <a:solidFill>
                  <a:srgbClr val="000090"/>
                </a:solidFill>
              </a:rPr>
              <a:t>AERA annual meeting in Toronto (April 5-9, 2019)</a:t>
            </a:r>
          </a:p>
          <a:p>
            <a:pPr eaLnBrk="1" hangingPunct="1"/>
            <a:r>
              <a:rPr lang="en-US" dirty="0">
                <a:solidFill>
                  <a:srgbClr val="000090"/>
                </a:solidFill>
              </a:rPr>
              <a:t>Leveraging Education Research in a “Post-Truth” Era</a:t>
            </a:r>
            <a:r>
              <a:rPr lang="en-US" dirty="0" smtClean="0">
                <a:solidFill>
                  <a:srgbClr val="000090"/>
                </a:solidFill>
              </a:rPr>
              <a:t>: Multimodal </a:t>
            </a:r>
            <a:r>
              <a:rPr lang="en-US" dirty="0">
                <a:solidFill>
                  <a:srgbClr val="000090"/>
                </a:solidFill>
              </a:rPr>
              <a:t>Narratives to Democratize Evidence</a:t>
            </a:r>
            <a:endParaRPr lang="en-US" dirty="0" smtClean="0">
              <a:solidFill>
                <a:srgbClr val="000090"/>
              </a:solidFill>
            </a:endParaRPr>
          </a:p>
          <a:p>
            <a:pPr lvl="1" eaLnBrk="1" hangingPunct="1">
              <a:buFont typeface="Courier New"/>
              <a:buChar char="o"/>
            </a:pPr>
            <a:r>
              <a:rPr lang="en-US" dirty="0">
                <a:solidFill>
                  <a:srgbClr val="000090"/>
                </a:solidFill>
              </a:rPr>
              <a:t>“relating to or denoting circumstances in which objective facts are less influential in shaping public opinion than appeals to emotion and personal belief.”</a:t>
            </a:r>
            <a:endParaRPr lang="en-US" dirty="0" smtClean="0">
              <a:solidFill>
                <a:srgbClr val="000090"/>
              </a:solidFill>
            </a:endParaRPr>
          </a:p>
          <a:p>
            <a:pPr marL="57150" indent="0" eaLnBrk="1" hangingPunct="1">
              <a:buNone/>
            </a:pPr>
            <a:endParaRPr lang="en-US" dirty="0">
              <a:solidFill>
                <a:srgbClr val="000090"/>
              </a:solidFill>
            </a:endParaRPr>
          </a:p>
        </p:txBody>
      </p:sp>
      <p:sp>
        <p:nvSpPr>
          <p:cNvPr id="5"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Oh the irony...</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7786901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562600"/>
          </a:xfrm>
        </p:spPr>
        <p:txBody>
          <a:bodyPr/>
          <a:lstStyle/>
          <a:p>
            <a:pPr marL="0" indent="0" eaLnBrk="1" hangingPunct="1">
              <a:buNone/>
            </a:pPr>
            <a:r>
              <a:rPr lang="en-US" sz="2400" dirty="0" smtClean="0">
                <a:solidFill>
                  <a:srgbClr val="000090"/>
                </a:solidFill>
              </a:rPr>
              <a:t>“During </a:t>
            </a:r>
            <a:r>
              <a:rPr lang="en-US" sz="2400" dirty="0">
                <a:solidFill>
                  <a:srgbClr val="000090"/>
                </a:solidFill>
              </a:rPr>
              <a:t>the 2017-18 school year (i.e., preliminary as of March 1, 2019), approximately 79,000 </a:t>
            </a:r>
            <a:r>
              <a:rPr lang="en-US" sz="2400" dirty="0" smtClean="0">
                <a:solidFill>
                  <a:srgbClr val="000090"/>
                </a:solidFill>
              </a:rPr>
              <a:t>e-learning </a:t>
            </a:r>
            <a:r>
              <a:rPr lang="en-US" sz="2400" dirty="0">
                <a:solidFill>
                  <a:srgbClr val="000090"/>
                </a:solidFill>
              </a:rPr>
              <a:t>courses were completed by more than 57,000 students in online learning programs offered by English-language publicly-funded district school boards. The French-language school boards had between 2,500 and 3,000 students per school year taking courses through the CAVLFO</a:t>
            </a:r>
            <a:r>
              <a:rPr lang="en-US" sz="2400" dirty="0" smtClean="0">
                <a:solidFill>
                  <a:srgbClr val="000090"/>
                </a:solidFill>
              </a:rPr>
              <a:t>.”</a:t>
            </a:r>
          </a:p>
          <a:p>
            <a:pPr marL="0" indent="0" eaLnBrk="1" hangingPunct="1">
              <a:buNone/>
            </a:pPr>
            <a:endParaRPr lang="en-US" sz="2400" dirty="0" smtClean="0">
              <a:solidFill>
                <a:srgbClr val="000090"/>
              </a:solidFill>
            </a:endParaRPr>
          </a:p>
          <a:p>
            <a:pPr eaLnBrk="1" hangingPunct="1"/>
            <a:r>
              <a:rPr lang="is-IS" dirty="0" smtClean="0">
                <a:solidFill>
                  <a:srgbClr val="000090"/>
                </a:solidFill>
              </a:rPr>
              <a:t>628,032 secondary students in ON</a:t>
            </a:r>
          </a:p>
          <a:p>
            <a:pPr eaLnBrk="1" hangingPunct="1"/>
            <a:endParaRPr lang="is-IS" dirty="0" smtClean="0">
              <a:solidFill>
                <a:srgbClr val="000090"/>
              </a:solidFill>
            </a:endParaRPr>
          </a:p>
          <a:p>
            <a:pPr eaLnBrk="1" hangingPunct="1"/>
            <a:r>
              <a:rPr lang="en-US" dirty="0" smtClean="0">
                <a:solidFill>
                  <a:srgbClr val="000090"/>
                </a:solidFill>
              </a:rPr>
              <a:t>1,256,064 course enrollments required to meet mandate</a:t>
            </a:r>
          </a:p>
          <a:p>
            <a:pPr lvl="1" eaLnBrk="1" hangingPunct="1">
              <a:buFont typeface="Courier New"/>
              <a:buChar char="o"/>
            </a:pPr>
            <a:r>
              <a:rPr lang="en-US" dirty="0" smtClean="0">
                <a:solidFill>
                  <a:srgbClr val="000090"/>
                </a:solidFill>
              </a:rPr>
              <a:t>314,016 course enrollments per year</a:t>
            </a:r>
            <a:endParaRPr lang="en-US" dirty="0">
              <a:solidFill>
                <a:srgbClr val="000090"/>
              </a:solidFill>
            </a:endParaRPr>
          </a:p>
        </p:txBody>
      </p:sp>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291085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562600"/>
          </a:xfrm>
        </p:spPr>
        <p:txBody>
          <a:bodyPr/>
          <a:lstStyle/>
          <a:p>
            <a:pPr eaLnBrk="1" hangingPunct="1"/>
            <a:r>
              <a:rPr lang="en-US" dirty="0">
                <a:solidFill>
                  <a:srgbClr val="000090"/>
                </a:solidFill>
              </a:rPr>
              <a:t>p</a:t>
            </a:r>
            <a:r>
              <a:rPr lang="en-US" dirty="0" smtClean="0">
                <a:solidFill>
                  <a:srgbClr val="000090"/>
                </a:solidFill>
              </a:rPr>
              <a:t>hysical space</a:t>
            </a:r>
          </a:p>
          <a:p>
            <a:pPr lvl="1" eaLnBrk="1" hangingPunct="1">
              <a:buFont typeface="Courier New"/>
              <a:buChar char="o"/>
            </a:pPr>
            <a:r>
              <a:rPr lang="en-US" dirty="0">
                <a:solidFill>
                  <a:srgbClr val="000090"/>
                </a:solidFill>
              </a:rPr>
              <a:t>~</a:t>
            </a:r>
            <a:r>
              <a:rPr lang="en-US" dirty="0" smtClean="0">
                <a:solidFill>
                  <a:srgbClr val="000090"/>
                </a:solidFill>
              </a:rPr>
              <a:t>1800 rooms of 35 students for 5 periods a day</a:t>
            </a:r>
          </a:p>
          <a:p>
            <a:pPr eaLnBrk="1" hangingPunct="1"/>
            <a:endParaRPr lang="en-US" sz="1400" dirty="0" smtClean="0">
              <a:solidFill>
                <a:srgbClr val="000090"/>
              </a:solidFill>
            </a:endParaRPr>
          </a:p>
          <a:p>
            <a:pPr eaLnBrk="1" hangingPunct="1"/>
            <a:r>
              <a:rPr lang="en-US" dirty="0" smtClean="0">
                <a:solidFill>
                  <a:srgbClr val="000090"/>
                </a:solidFill>
              </a:rPr>
              <a:t>connectivity</a:t>
            </a:r>
          </a:p>
          <a:p>
            <a:pPr lvl="1" eaLnBrk="1" hangingPunct="1">
              <a:buFont typeface="Courier New"/>
              <a:buChar char="o"/>
            </a:pPr>
            <a:r>
              <a:rPr lang="en-US" dirty="0" smtClean="0">
                <a:solidFill>
                  <a:srgbClr val="000090"/>
                </a:solidFill>
              </a:rPr>
              <a:t>access drives project vs. project drives access</a:t>
            </a:r>
          </a:p>
          <a:p>
            <a:pPr eaLnBrk="1" hangingPunct="1"/>
            <a:endParaRPr lang="en-US" sz="1400" dirty="0">
              <a:solidFill>
                <a:srgbClr val="000090"/>
              </a:solidFill>
            </a:endParaRPr>
          </a:p>
          <a:p>
            <a:pPr eaLnBrk="1" hangingPunct="1"/>
            <a:r>
              <a:rPr lang="en-US" dirty="0">
                <a:solidFill>
                  <a:srgbClr val="000090"/>
                </a:solidFill>
              </a:rPr>
              <a:t>t</a:t>
            </a:r>
            <a:r>
              <a:rPr lang="en-US" dirty="0" smtClean="0">
                <a:solidFill>
                  <a:srgbClr val="000090"/>
                </a:solidFill>
              </a:rPr>
              <a:t>eachers</a:t>
            </a:r>
            <a:endParaRPr lang="en-US" dirty="0">
              <a:solidFill>
                <a:srgbClr val="000090"/>
              </a:solidFill>
            </a:endParaRPr>
          </a:p>
          <a:p>
            <a:pPr lvl="1" eaLnBrk="1" hangingPunct="1">
              <a:buFont typeface="Courier New"/>
              <a:buChar char="o"/>
            </a:pPr>
            <a:r>
              <a:rPr lang="en-US" dirty="0">
                <a:solidFill>
                  <a:srgbClr val="000090"/>
                </a:solidFill>
              </a:rPr>
              <a:t>o</a:t>
            </a:r>
            <a:r>
              <a:rPr lang="en-US" dirty="0" smtClean="0">
                <a:solidFill>
                  <a:srgbClr val="000090"/>
                </a:solidFill>
              </a:rPr>
              <a:t>nline </a:t>
            </a:r>
            <a:r>
              <a:rPr lang="mr-IN" dirty="0" smtClean="0">
                <a:solidFill>
                  <a:srgbClr val="000090"/>
                </a:solidFill>
              </a:rPr>
              <a:t>–</a:t>
            </a:r>
            <a:r>
              <a:rPr lang="en-US" dirty="0" smtClean="0">
                <a:solidFill>
                  <a:srgbClr val="000090"/>
                </a:solidFill>
              </a:rPr>
              <a:t> 4x number of course enrollments/year </a:t>
            </a:r>
          </a:p>
          <a:p>
            <a:pPr lvl="1" eaLnBrk="1" hangingPunct="1">
              <a:buFont typeface="Courier New"/>
              <a:buChar char="o"/>
            </a:pPr>
            <a:r>
              <a:rPr lang="en-US" dirty="0" smtClean="0">
                <a:solidFill>
                  <a:srgbClr val="000090"/>
                </a:solidFill>
              </a:rPr>
              <a:t>F2F </a:t>
            </a:r>
            <a:r>
              <a:rPr lang="mr-IN" dirty="0" smtClean="0">
                <a:solidFill>
                  <a:srgbClr val="000090"/>
                </a:solidFill>
              </a:rPr>
              <a:t>–</a:t>
            </a:r>
            <a:r>
              <a:rPr lang="en-US" dirty="0" smtClean="0">
                <a:solidFill>
                  <a:srgbClr val="000090"/>
                </a:solidFill>
              </a:rPr>
              <a:t> if Master Agreement maintained, even with class size increase, need ~4,500 additional teachers</a:t>
            </a:r>
          </a:p>
          <a:p>
            <a:pPr lvl="1" eaLnBrk="1" hangingPunct="1">
              <a:buFont typeface="Courier New"/>
              <a:buChar char="o"/>
            </a:pPr>
            <a:r>
              <a:rPr lang="en-US" b="1" dirty="0">
                <a:solidFill>
                  <a:srgbClr val="000090"/>
                </a:solidFill>
              </a:rPr>
              <a:t>b</a:t>
            </a:r>
            <a:r>
              <a:rPr lang="en-US" b="1" dirty="0" smtClean="0">
                <a:solidFill>
                  <a:srgbClr val="000090"/>
                </a:solidFill>
              </a:rPr>
              <a:t>oth have to be trained for their roles</a:t>
            </a:r>
            <a:endParaRPr lang="en-US" b="1" dirty="0">
              <a:solidFill>
                <a:srgbClr val="000090"/>
              </a:solidFill>
            </a:endParaRPr>
          </a:p>
        </p:txBody>
      </p:sp>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291085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pic>
        <p:nvPicPr>
          <p:cNvPr id="3" name="Picture 2"/>
          <p:cNvPicPr>
            <a:picLocks noChangeAspect="1"/>
          </p:cNvPicPr>
          <p:nvPr/>
        </p:nvPicPr>
        <p:blipFill>
          <a:blip r:embed="rId2"/>
          <a:stretch>
            <a:fillRect/>
          </a:stretch>
        </p:blipFill>
        <p:spPr>
          <a:xfrm>
            <a:off x="76200" y="838200"/>
            <a:ext cx="5156200" cy="2959100"/>
          </a:xfrm>
          <a:prstGeom prst="rect">
            <a:avLst/>
          </a:prstGeom>
        </p:spPr>
      </p:pic>
    </p:spTree>
    <p:extLst>
      <p:ext uri="{BB962C8B-B14F-4D97-AF65-F5344CB8AC3E}">
        <p14:creationId xmlns:p14="http://schemas.microsoft.com/office/powerpoint/2010/main" val="26450121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pic>
        <p:nvPicPr>
          <p:cNvPr id="3" name="Picture 2"/>
          <p:cNvPicPr>
            <a:picLocks noChangeAspect="1"/>
          </p:cNvPicPr>
          <p:nvPr/>
        </p:nvPicPr>
        <p:blipFill>
          <a:blip r:embed="rId2"/>
          <a:stretch>
            <a:fillRect/>
          </a:stretch>
        </p:blipFill>
        <p:spPr>
          <a:xfrm>
            <a:off x="76200" y="838200"/>
            <a:ext cx="5156200" cy="2959100"/>
          </a:xfrm>
          <a:prstGeom prst="rect">
            <a:avLst/>
          </a:prstGeom>
        </p:spPr>
      </p:pic>
      <p:pic>
        <p:nvPicPr>
          <p:cNvPr id="2" name="Picture 1"/>
          <p:cNvPicPr>
            <a:picLocks noChangeAspect="1"/>
          </p:cNvPicPr>
          <p:nvPr/>
        </p:nvPicPr>
        <p:blipFill>
          <a:blip r:embed="rId3"/>
          <a:stretch>
            <a:fillRect/>
          </a:stretch>
        </p:blipFill>
        <p:spPr>
          <a:xfrm>
            <a:off x="5248654" y="3797300"/>
            <a:ext cx="3318119" cy="2527300"/>
          </a:xfrm>
          <a:prstGeom prst="rect">
            <a:avLst/>
          </a:prstGeom>
        </p:spPr>
      </p:pic>
      <p:pic>
        <p:nvPicPr>
          <p:cNvPr id="4" name="Picture 3"/>
          <p:cNvPicPr>
            <a:picLocks noChangeAspect="1"/>
          </p:cNvPicPr>
          <p:nvPr/>
        </p:nvPicPr>
        <p:blipFill>
          <a:blip r:embed="rId4"/>
          <a:stretch>
            <a:fillRect/>
          </a:stretch>
        </p:blipFill>
        <p:spPr>
          <a:xfrm>
            <a:off x="5470999" y="1187842"/>
            <a:ext cx="3251200" cy="2171802"/>
          </a:xfrm>
          <a:prstGeom prst="rect">
            <a:avLst/>
          </a:prstGeom>
        </p:spPr>
      </p:pic>
      <p:pic>
        <p:nvPicPr>
          <p:cNvPr id="5" name="Picture 4"/>
          <p:cNvPicPr>
            <a:picLocks noChangeAspect="1"/>
          </p:cNvPicPr>
          <p:nvPr/>
        </p:nvPicPr>
        <p:blipFill>
          <a:blip r:embed="rId5"/>
          <a:stretch>
            <a:fillRect/>
          </a:stretch>
        </p:blipFill>
        <p:spPr>
          <a:xfrm>
            <a:off x="381000" y="4114800"/>
            <a:ext cx="4495800" cy="2452254"/>
          </a:xfrm>
          <a:prstGeom prst="rect">
            <a:avLst/>
          </a:prstGeom>
        </p:spPr>
      </p:pic>
    </p:spTree>
    <p:extLst>
      <p:ext uri="{BB962C8B-B14F-4D97-AF65-F5344CB8AC3E}">
        <p14:creationId xmlns:p14="http://schemas.microsoft.com/office/powerpoint/2010/main" val="41930746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562600"/>
          </a:xfrm>
        </p:spPr>
        <p:txBody>
          <a:bodyPr/>
          <a:lstStyle/>
          <a:p>
            <a:pPr eaLnBrk="1" hangingPunct="1"/>
            <a:r>
              <a:rPr lang="en-US" sz="2800" dirty="0">
                <a:solidFill>
                  <a:srgbClr val="000090"/>
                </a:solidFill>
              </a:rPr>
              <a:t>t</a:t>
            </a:r>
            <a:r>
              <a:rPr lang="en-US" sz="2800" dirty="0" smtClean="0">
                <a:solidFill>
                  <a:srgbClr val="000090"/>
                </a:solidFill>
              </a:rPr>
              <a:t>he existing </a:t>
            </a:r>
            <a:r>
              <a:rPr lang="en-US" sz="2800" dirty="0" smtClean="0">
                <a:solidFill>
                  <a:srgbClr val="000090"/>
                </a:solidFill>
              </a:rPr>
              <a:t>e-learning system was developed to cater to specific populations of students</a:t>
            </a:r>
          </a:p>
          <a:p>
            <a:pPr lvl="1" eaLnBrk="1" hangingPunct="1">
              <a:buFont typeface="Courier New"/>
              <a:buChar char="o"/>
            </a:pPr>
            <a:r>
              <a:rPr lang="en-US" sz="2400" dirty="0">
                <a:solidFill>
                  <a:srgbClr val="000090"/>
                </a:solidFill>
              </a:rPr>
              <a:t>t</a:t>
            </a:r>
            <a:r>
              <a:rPr lang="en-US" sz="2400" dirty="0" smtClean="0">
                <a:solidFill>
                  <a:srgbClr val="000090"/>
                </a:solidFill>
              </a:rPr>
              <a:t>ypically students that are more academically inclined, seeking more challenging courses or courses that have greater intrinsic interest</a:t>
            </a:r>
          </a:p>
          <a:p>
            <a:pPr lvl="1" eaLnBrk="1" hangingPunct="1">
              <a:buFont typeface="Courier New"/>
              <a:buChar char="o"/>
            </a:pPr>
            <a:r>
              <a:rPr lang="en-US" sz="2400" dirty="0">
                <a:solidFill>
                  <a:srgbClr val="000090"/>
                </a:solidFill>
              </a:rPr>
              <a:t>o</a:t>
            </a:r>
            <a:r>
              <a:rPr lang="en-US" sz="2400" dirty="0" smtClean="0">
                <a:solidFill>
                  <a:srgbClr val="000090"/>
                </a:solidFill>
              </a:rPr>
              <a:t>ne of the main reasons there is such a difference between regular year student success and summer school success rates</a:t>
            </a:r>
          </a:p>
          <a:p>
            <a:pPr eaLnBrk="1" hangingPunct="1"/>
            <a:endParaRPr lang="en-US" sz="1400" dirty="0" smtClean="0">
              <a:solidFill>
                <a:srgbClr val="000090"/>
              </a:solidFill>
            </a:endParaRPr>
          </a:p>
          <a:p>
            <a:pPr marL="0" indent="0" eaLnBrk="1" hangingPunct="1">
              <a:buNone/>
            </a:pPr>
            <a:r>
              <a:rPr lang="en-US" dirty="0" smtClean="0">
                <a:solidFill>
                  <a:srgbClr val="000090"/>
                </a:solidFill>
              </a:rPr>
              <a:t>Regardless of medium, if learning is designed, delivered, and supported to cater to one group of students, only that group of students will have success</a:t>
            </a:r>
            <a:r>
              <a:rPr lang="en-US" dirty="0" smtClean="0">
                <a:solidFill>
                  <a:srgbClr val="000090"/>
                </a:solidFill>
              </a:rPr>
              <a:t>!</a:t>
            </a:r>
            <a:endParaRPr lang="en-US" dirty="0">
              <a:solidFill>
                <a:srgbClr val="000090"/>
              </a:solidFill>
            </a:endParaRPr>
          </a:p>
        </p:txBody>
      </p:sp>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291085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990600"/>
            <a:ext cx="7620000" cy="5715000"/>
          </a:xfrm>
          <a:prstGeom prst="rect">
            <a:avLst/>
          </a:prstGeom>
        </p:spPr>
      </p:pic>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731121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p:cNvPicPr/>
          <p:nvPr/>
        </p:nvPicPr>
        <p:blipFill>
          <a:blip r:embed="rId2"/>
          <a:srcRect/>
          <a:stretch>
            <a:fillRect/>
          </a:stretch>
        </p:blipFill>
        <p:spPr>
          <a:xfrm>
            <a:off x="457200" y="838200"/>
            <a:ext cx="8158742" cy="4724400"/>
          </a:xfrm>
          <a:prstGeom prst="rect">
            <a:avLst/>
          </a:prstGeom>
          <a:ln/>
        </p:spPr>
      </p:pic>
      <p:sp>
        <p:nvSpPr>
          <p:cNvPr id="5" name="TextBox 4"/>
          <p:cNvSpPr txBox="1"/>
          <p:nvPr/>
        </p:nvSpPr>
        <p:spPr>
          <a:xfrm>
            <a:off x="381000" y="5562600"/>
            <a:ext cx="8382000" cy="923330"/>
          </a:xfrm>
          <a:prstGeom prst="rect">
            <a:avLst/>
          </a:prstGeom>
          <a:noFill/>
        </p:spPr>
        <p:txBody>
          <a:bodyPr wrap="square" rtlCol="0">
            <a:spAutoFit/>
          </a:bodyPr>
          <a:lstStyle/>
          <a:p>
            <a:r>
              <a:rPr lang="en-US" sz="1800" dirty="0">
                <a:solidFill>
                  <a:srgbClr val="000090"/>
                </a:solidFill>
              </a:rPr>
              <a:t>The yellow triangle represents students' engagement with support from actors within the course community. The red triangle represents students' added engagement with support from actors within their personal support community. </a:t>
            </a:r>
          </a:p>
        </p:txBody>
      </p:sp>
      <p:sp>
        <p:nvSpPr>
          <p:cNvPr id="6" name="TextBox 5"/>
          <p:cNvSpPr txBox="1"/>
          <p:nvPr/>
        </p:nvSpPr>
        <p:spPr>
          <a:xfrm>
            <a:off x="5486400" y="6474023"/>
            <a:ext cx="3581400" cy="307777"/>
          </a:xfrm>
          <a:prstGeom prst="rect">
            <a:avLst/>
          </a:prstGeom>
          <a:noFill/>
        </p:spPr>
        <p:txBody>
          <a:bodyPr wrap="square" rtlCol="0">
            <a:spAutoFit/>
          </a:bodyPr>
          <a:lstStyle/>
          <a:p>
            <a:pPr algn="ctr"/>
            <a:r>
              <a:rPr lang="en-US" sz="1400" dirty="0" err="1" smtClean="0">
                <a:solidFill>
                  <a:srgbClr val="000090"/>
                </a:solidFill>
              </a:rPr>
              <a:t>Borup</a:t>
            </a:r>
            <a:r>
              <a:rPr lang="en-US" sz="1400" dirty="0" smtClean="0">
                <a:solidFill>
                  <a:srgbClr val="000090"/>
                </a:solidFill>
              </a:rPr>
              <a:t>, Graham, &amp; </a:t>
            </a:r>
            <a:r>
              <a:rPr lang="en-US" sz="1400" dirty="0" err="1" smtClean="0">
                <a:solidFill>
                  <a:srgbClr val="000090"/>
                </a:solidFill>
              </a:rPr>
              <a:t>Archambault</a:t>
            </a:r>
            <a:r>
              <a:rPr lang="en-US" sz="1400" dirty="0" smtClean="0">
                <a:solidFill>
                  <a:srgbClr val="000090"/>
                </a:solidFill>
              </a:rPr>
              <a:t> (2019)</a:t>
            </a:r>
            <a:endParaRPr lang="en-US" sz="1400" dirty="0">
              <a:solidFill>
                <a:srgbClr val="000090"/>
              </a:solidFill>
            </a:endParaRPr>
          </a:p>
        </p:txBody>
      </p:sp>
      <p:sp>
        <p:nvSpPr>
          <p:cNvPr id="7"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00329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a:t>
            </a:r>
            <a:endParaRPr lang="en-US" dirty="0">
              <a:solidFill>
                <a:srgbClr val="800000"/>
              </a:solidFill>
              <a:latin typeface="Calibri" charset="0"/>
              <a:ea typeface="ＭＳ Ｐゴシック" charset="0"/>
              <a:cs typeface="ＭＳ Ｐゴシック" charset="0"/>
            </a:endParaRPr>
          </a:p>
        </p:txBody>
      </p:sp>
      <p:pic>
        <p:nvPicPr>
          <p:cNvPr id="8" name="image7.jpeg"/>
          <p:cNvPicPr/>
          <p:nvPr/>
        </p:nvPicPr>
        <p:blipFill>
          <a:blip r:embed="rId2" cstate="print"/>
          <a:stretch>
            <a:fillRect/>
          </a:stretch>
        </p:blipFill>
        <p:spPr>
          <a:xfrm>
            <a:off x="406486" y="1295400"/>
            <a:ext cx="8331028" cy="4724400"/>
          </a:xfrm>
          <a:prstGeom prst="rect">
            <a:avLst/>
          </a:prstGeom>
        </p:spPr>
      </p:pic>
    </p:spTree>
    <p:extLst>
      <p:ext uri="{BB962C8B-B14F-4D97-AF65-F5344CB8AC3E}">
        <p14:creationId xmlns:p14="http://schemas.microsoft.com/office/powerpoint/2010/main" val="1716914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610600" cy="5334000"/>
          </a:xfrm>
        </p:spPr>
        <p:txBody>
          <a:bodyPr/>
          <a:lstStyle/>
          <a:p>
            <a:pPr eaLnBrk="1" hangingPunct="1"/>
            <a:r>
              <a:rPr lang="en-US" dirty="0" smtClean="0">
                <a:solidFill>
                  <a:srgbClr val="000090"/>
                </a:solidFill>
              </a:rPr>
              <a:t>five </a:t>
            </a:r>
            <a:r>
              <a:rPr lang="en-US" dirty="0">
                <a:solidFill>
                  <a:srgbClr val="000090"/>
                </a:solidFill>
              </a:rPr>
              <a:t>states </a:t>
            </a:r>
            <a:r>
              <a:rPr lang="en-US" dirty="0" smtClean="0">
                <a:solidFill>
                  <a:srgbClr val="000090"/>
                </a:solidFill>
              </a:rPr>
              <a:t>(AL, AR, FL, MI, &amp; VA)</a:t>
            </a:r>
          </a:p>
          <a:p>
            <a:pPr lvl="1" eaLnBrk="1" hangingPunct="1">
              <a:buFont typeface="Courier New"/>
              <a:buChar char="o"/>
            </a:pPr>
            <a:r>
              <a:rPr lang="en-US" dirty="0" smtClean="0">
                <a:solidFill>
                  <a:srgbClr val="000090"/>
                </a:solidFill>
              </a:rPr>
              <a:t>MI (2006)</a:t>
            </a:r>
            <a:r>
              <a:rPr lang="en-US" dirty="0">
                <a:solidFill>
                  <a:srgbClr val="000090"/>
                </a:solidFill>
              </a:rPr>
              <a:t>: successfully completed at least </a:t>
            </a:r>
            <a:r>
              <a:rPr lang="en-US" dirty="0" smtClean="0">
                <a:solidFill>
                  <a:srgbClr val="000090"/>
                </a:solidFill>
              </a:rPr>
              <a:t>one </a:t>
            </a:r>
            <a:r>
              <a:rPr lang="en-US" dirty="0">
                <a:solidFill>
                  <a:srgbClr val="000090"/>
                </a:solidFill>
              </a:rPr>
              <a:t>course or learning experience that is presented </a:t>
            </a:r>
            <a:r>
              <a:rPr lang="en-US" dirty="0" smtClean="0">
                <a:solidFill>
                  <a:srgbClr val="000090"/>
                </a:solidFill>
              </a:rPr>
              <a:t>online</a:t>
            </a:r>
          </a:p>
          <a:p>
            <a:pPr lvl="1" eaLnBrk="1" hangingPunct="1">
              <a:buFont typeface="Courier New"/>
              <a:buChar char="o"/>
            </a:pPr>
            <a:r>
              <a:rPr lang="en-US" dirty="0" smtClean="0">
                <a:solidFill>
                  <a:srgbClr val="000090"/>
                </a:solidFill>
              </a:rPr>
              <a:t>AL </a:t>
            </a:r>
            <a:r>
              <a:rPr lang="en-US" dirty="0">
                <a:solidFill>
                  <a:srgbClr val="000090"/>
                </a:solidFill>
              </a:rPr>
              <a:t>(2008): complete one online/technology enhanced course or </a:t>
            </a:r>
            <a:r>
              <a:rPr lang="en-US" dirty="0" smtClean="0">
                <a:solidFill>
                  <a:srgbClr val="000090"/>
                </a:solidFill>
              </a:rPr>
              <a:t>experience</a:t>
            </a:r>
            <a:r>
              <a:rPr lang="en-US" dirty="0">
                <a:solidFill>
                  <a:srgbClr val="000090"/>
                </a:solidFill>
              </a:rPr>
              <a:t>, with an opt-out for students with </a:t>
            </a:r>
            <a:r>
              <a:rPr lang="en-US" dirty="0" smtClean="0">
                <a:solidFill>
                  <a:srgbClr val="000090"/>
                </a:solidFill>
              </a:rPr>
              <a:t>IEPs</a:t>
            </a:r>
          </a:p>
          <a:p>
            <a:pPr lvl="1" eaLnBrk="1" hangingPunct="1">
              <a:buFont typeface="Courier New"/>
              <a:buChar char="o"/>
            </a:pPr>
            <a:r>
              <a:rPr lang="en-US" dirty="0" smtClean="0">
                <a:solidFill>
                  <a:srgbClr val="000090"/>
                </a:solidFill>
              </a:rPr>
              <a:t>FL </a:t>
            </a:r>
            <a:r>
              <a:rPr lang="en-US" dirty="0">
                <a:solidFill>
                  <a:srgbClr val="000090"/>
                </a:solidFill>
              </a:rPr>
              <a:t>(2011): at least one online </a:t>
            </a:r>
            <a:r>
              <a:rPr lang="en-US" dirty="0" smtClean="0">
                <a:solidFill>
                  <a:srgbClr val="000090"/>
                </a:solidFill>
              </a:rPr>
              <a:t>course</a:t>
            </a:r>
          </a:p>
          <a:p>
            <a:pPr lvl="1" eaLnBrk="1" hangingPunct="1">
              <a:buFont typeface="Courier New"/>
              <a:buChar char="o"/>
            </a:pPr>
            <a:r>
              <a:rPr lang="en-US" dirty="0" smtClean="0">
                <a:solidFill>
                  <a:srgbClr val="000090"/>
                </a:solidFill>
              </a:rPr>
              <a:t>AR </a:t>
            </a:r>
            <a:r>
              <a:rPr lang="en-US" dirty="0">
                <a:solidFill>
                  <a:srgbClr val="000090"/>
                </a:solidFill>
              </a:rPr>
              <a:t>(2013): at least one </a:t>
            </a:r>
            <a:r>
              <a:rPr lang="en-US" dirty="0" smtClean="0">
                <a:solidFill>
                  <a:srgbClr val="000090"/>
                </a:solidFill>
              </a:rPr>
              <a:t>digital </a:t>
            </a:r>
            <a:r>
              <a:rPr lang="en-US" dirty="0">
                <a:solidFill>
                  <a:srgbClr val="000090"/>
                </a:solidFill>
              </a:rPr>
              <a:t>learning course for credit </a:t>
            </a:r>
            <a:endParaRPr lang="en-US" dirty="0" smtClean="0">
              <a:solidFill>
                <a:srgbClr val="000090"/>
              </a:solidFill>
            </a:endParaRPr>
          </a:p>
          <a:p>
            <a:pPr lvl="1" eaLnBrk="1" hangingPunct="1">
              <a:buFont typeface="Courier New"/>
              <a:buChar char="o"/>
            </a:pPr>
            <a:r>
              <a:rPr lang="en-US" dirty="0" smtClean="0">
                <a:solidFill>
                  <a:srgbClr val="000090"/>
                </a:solidFill>
              </a:rPr>
              <a:t>VA </a:t>
            </a:r>
            <a:r>
              <a:rPr lang="en-US" dirty="0">
                <a:solidFill>
                  <a:srgbClr val="000090"/>
                </a:solidFill>
              </a:rPr>
              <a:t>(</a:t>
            </a:r>
            <a:r>
              <a:rPr lang="en-US" dirty="0" smtClean="0">
                <a:solidFill>
                  <a:srgbClr val="000090"/>
                </a:solidFill>
              </a:rPr>
              <a:t>2013)</a:t>
            </a:r>
            <a:r>
              <a:rPr lang="en-US" dirty="0">
                <a:solidFill>
                  <a:srgbClr val="000090"/>
                </a:solidFill>
              </a:rPr>
              <a:t>: at least one online </a:t>
            </a:r>
            <a:r>
              <a:rPr lang="en-US" dirty="0" smtClean="0">
                <a:solidFill>
                  <a:srgbClr val="000090"/>
                </a:solidFill>
              </a:rPr>
              <a:t>course</a:t>
            </a:r>
          </a:p>
        </p:txBody>
      </p:sp>
      <p:sp>
        <p:nvSpPr>
          <p:cNvPr id="5"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Requirements</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543263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Graduation Requirements</a:t>
            </a:r>
            <a:endParaRPr lang="en-US" dirty="0">
              <a:solidFill>
                <a:srgbClr val="800000"/>
              </a:solidFill>
              <a:latin typeface="Calibri" charset="0"/>
              <a:ea typeface="ＭＳ Ｐゴシック" charset="0"/>
              <a:cs typeface="ＭＳ Ｐゴシック"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70345957"/>
              </p:ext>
            </p:extLst>
          </p:nvPr>
        </p:nvGraphicFramePr>
        <p:xfrm>
          <a:off x="457200" y="2057400"/>
          <a:ext cx="9312166" cy="1828800"/>
        </p:xfrm>
        <a:graphic>
          <a:graphicData uri="http://schemas.openxmlformats.org/presentationml/2006/ole">
            <mc:AlternateContent xmlns:mc="http://schemas.openxmlformats.org/markup-compatibility/2006">
              <mc:Choice xmlns:v="urn:schemas-microsoft-com:vml" Requires="v">
                <p:oleObj spid="_x0000_s5129" name="Document" r:id="rId3" imgW="5626100" imgH="1104900" progId="Word.Document.12">
                  <p:embed/>
                </p:oleObj>
              </mc:Choice>
              <mc:Fallback>
                <p:oleObj name="Document" r:id="rId3" imgW="5626100" imgH="1104900" progId="Word.Document.12">
                  <p:embed/>
                  <p:pic>
                    <p:nvPicPr>
                      <p:cNvPr id="0" name=""/>
                      <p:cNvPicPr/>
                      <p:nvPr/>
                    </p:nvPicPr>
                    <p:blipFill>
                      <a:blip r:embed="rId4"/>
                      <a:stretch>
                        <a:fillRect/>
                      </a:stretch>
                    </p:blipFill>
                    <p:spPr>
                      <a:xfrm>
                        <a:off x="457200" y="2057400"/>
                        <a:ext cx="9312166" cy="1828800"/>
                      </a:xfrm>
                      <a:prstGeom prst="rect">
                        <a:avLst/>
                      </a:prstGeom>
                    </p:spPr>
                  </p:pic>
                </p:oleObj>
              </mc:Fallback>
            </mc:AlternateContent>
          </a:graphicData>
        </a:graphic>
      </p:graphicFrame>
    </p:spTree>
    <p:extLst>
      <p:ext uri="{BB962C8B-B14F-4D97-AF65-F5344CB8AC3E}">
        <p14:creationId xmlns:p14="http://schemas.microsoft.com/office/powerpoint/2010/main" val="979990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410200"/>
          </a:xfrm>
        </p:spPr>
        <p:txBody>
          <a:bodyPr/>
          <a:lstStyle/>
          <a:p>
            <a:pPr marL="0" indent="0" eaLnBrk="1" hangingPunct="1">
              <a:buNone/>
            </a:pPr>
            <a:r>
              <a:rPr lang="en-US" dirty="0" smtClean="0">
                <a:solidFill>
                  <a:srgbClr val="000090"/>
                </a:solidFill>
              </a:rPr>
              <a:t>AERA annual meeting in San Francisco (April 17-21, 2020)</a:t>
            </a:r>
          </a:p>
          <a:p>
            <a:pPr eaLnBrk="1" hangingPunct="1"/>
            <a:r>
              <a:rPr lang="en-US" dirty="0">
                <a:solidFill>
                  <a:srgbClr val="000090"/>
                </a:solidFill>
              </a:rPr>
              <a:t>The Power and Possibilities for the Public Good When Researchers and Organizational Stakeholders </a:t>
            </a:r>
            <a:r>
              <a:rPr lang="en-US" dirty="0" smtClean="0">
                <a:solidFill>
                  <a:srgbClr val="000090"/>
                </a:solidFill>
              </a:rPr>
              <a:t>Collaborate</a:t>
            </a:r>
          </a:p>
          <a:p>
            <a:pPr lvl="1" eaLnBrk="1" hangingPunct="1">
              <a:buFont typeface="Courier New"/>
              <a:buChar char="o"/>
            </a:pPr>
            <a:r>
              <a:rPr lang="en-US" dirty="0">
                <a:solidFill>
                  <a:srgbClr val="000090"/>
                </a:solidFill>
              </a:rPr>
              <a:t>“in 2020 let us harness possibilities and choose as a body of scholars to reconnect with organizational leaders to examine collaboratively continuing educational problems. By reconnecting… we do mean programmatically engaging with educational organizations”</a:t>
            </a:r>
            <a:endParaRPr lang="en-US" dirty="0" smtClean="0">
              <a:solidFill>
                <a:srgbClr val="000090"/>
              </a:solidFill>
            </a:endParaRPr>
          </a:p>
          <a:p>
            <a:pPr marL="57150" indent="0" eaLnBrk="1" hangingPunct="1">
              <a:buNone/>
            </a:pPr>
            <a:endParaRPr lang="en-US" dirty="0">
              <a:solidFill>
                <a:srgbClr val="000090"/>
              </a:solidFill>
            </a:endParaRPr>
          </a:p>
        </p:txBody>
      </p:sp>
      <p:sp>
        <p:nvSpPr>
          <p:cNvPr id="5"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Oh the irony...</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352495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562600"/>
          </a:xfrm>
        </p:spPr>
        <p:txBody>
          <a:bodyPr/>
          <a:lstStyle/>
          <a:p>
            <a:pPr marL="0" indent="0" eaLnBrk="1" hangingPunct="1">
              <a:buNone/>
            </a:pPr>
            <a:r>
              <a:rPr lang="en-US" sz="2800" dirty="0" smtClean="0">
                <a:solidFill>
                  <a:srgbClr val="000090"/>
                </a:solidFill>
              </a:rPr>
              <a:t>“Today</a:t>
            </a:r>
            <a:r>
              <a:rPr lang="en-US" sz="2800" dirty="0">
                <a:solidFill>
                  <a:srgbClr val="000090"/>
                </a:solidFill>
              </a:rPr>
              <a:t>, Ontario's Government for the People announced its plan to modernize classrooms across the province.</a:t>
            </a:r>
          </a:p>
          <a:p>
            <a:pPr marL="0" indent="0" eaLnBrk="1" hangingPunct="1">
              <a:buNone/>
            </a:pPr>
            <a:endParaRPr lang="en-US" sz="1800" dirty="0">
              <a:solidFill>
                <a:srgbClr val="000090"/>
              </a:solidFill>
            </a:endParaRPr>
          </a:p>
          <a:p>
            <a:pPr marL="0" indent="0" eaLnBrk="1" hangingPunct="1">
              <a:buNone/>
            </a:pPr>
            <a:r>
              <a:rPr lang="en-US" sz="2800" dirty="0">
                <a:solidFill>
                  <a:srgbClr val="000090"/>
                </a:solidFill>
              </a:rPr>
              <a:t>To better prepare students for the demands of the future, the Province's plan modernizes classrooms in a number of innovative ways</a:t>
            </a:r>
            <a:r>
              <a:rPr lang="en-US" sz="2800" dirty="0" smtClean="0">
                <a:solidFill>
                  <a:srgbClr val="000090"/>
                </a:solidFill>
              </a:rPr>
              <a:t>.</a:t>
            </a:r>
          </a:p>
          <a:p>
            <a:pPr marL="0" indent="0" eaLnBrk="1" hangingPunct="1">
              <a:buNone/>
            </a:pPr>
            <a:endParaRPr lang="en-US" sz="1800" dirty="0">
              <a:solidFill>
                <a:srgbClr val="000090"/>
              </a:solidFill>
            </a:endParaRPr>
          </a:p>
          <a:p>
            <a:pPr marL="0" indent="0" eaLnBrk="1" hangingPunct="1">
              <a:buNone/>
            </a:pPr>
            <a:r>
              <a:rPr lang="en-US" sz="2800" dirty="0">
                <a:solidFill>
                  <a:srgbClr val="000090"/>
                </a:solidFill>
              </a:rPr>
              <a:t>Digital skills are essential for everyone to be able to safely and effectively use technology. These skills are also needed as students advance in their education journey, and eventually enter the workplace</a:t>
            </a:r>
            <a:r>
              <a:rPr lang="en-US" sz="2800" dirty="0" smtClean="0">
                <a:solidFill>
                  <a:srgbClr val="000090"/>
                </a:solidFill>
              </a:rPr>
              <a:t>.</a:t>
            </a:r>
            <a:r>
              <a:rPr lang="en-US" sz="2800" dirty="0" smtClean="0">
                <a:solidFill>
                  <a:srgbClr val="000090"/>
                </a:solidFill>
              </a:rPr>
              <a:t>”</a:t>
            </a:r>
          </a:p>
          <a:p>
            <a:pPr marL="0" indent="0" eaLnBrk="1" hangingPunct="1">
              <a:buNone/>
            </a:pPr>
            <a:endParaRPr lang="en-US" sz="1800" dirty="0" smtClean="0">
              <a:solidFill>
                <a:srgbClr val="000090"/>
              </a:solidFill>
            </a:endParaRPr>
          </a:p>
          <a:p>
            <a:pPr marL="0" indent="0" algn="r" eaLnBrk="1" hangingPunct="1">
              <a:buNone/>
            </a:pPr>
            <a:r>
              <a:rPr lang="en-US" sz="1800" dirty="0" smtClean="0">
                <a:solidFill>
                  <a:srgbClr val="000090"/>
                </a:solidFill>
              </a:rPr>
              <a:t>15 March 2019 Announcement</a:t>
            </a:r>
            <a:endParaRPr lang="en-US" sz="1800" dirty="0">
              <a:solidFill>
                <a:srgbClr val="000090"/>
              </a:solidFill>
            </a:endParaRPr>
          </a:p>
        </p:txBody>
      </p:sp>
      <p:sp>
        <p:nvSpPr>
          <p:cNvPr id="5"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Goals of E-Learning Announcement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288795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410200"/>
          </a:xfrm>
        </p:spPr>
        <p:txBody>
          <a:bodyPr/>
          <a:lstStyle/>
          <a:p>
            <a:pPr eaLnBrk="1" hangingPunct="1"/>
            <a:r>
              <a:rPr lang="en-US" sz="2800" dirty="0" smtClean="0">
                <a:solidFill>
                  <a:srgbClr val="000090"/>
                </a:solidFill>
              </a:rPr>
              <a:t>“The </a:t>
            </a:r>
            <a:r>
              <a:rPr lang="en-US" sz="2800" dirty="0">
                <a:solidFill>
                  <a:srgbClr val="000090"/>
                </a:solidFill>
              </a:rPr>
              <a:t>purpose of this study was to examine the impact that experience </a:t>
            </a:r>
            <a:r>
              <a:rPr lang="en-US" sz="2800" dirty="0" smtClean="0">
                <a:solidFill>
                  <a:srgbClr val="000090"/>
                </a:solidFill>
              </a:rPr>
              <a:t>with online </a:t>
            </a:r>
            <a:r>
              <a:rPr lang="en-US" sz="2800" dirty="0">
                <a:solidFill>
                  <a:srgbClr val="000090"/>
                </a:solidFill>
              </a:rPr>
              <a:t>learning at the K–12 level had on students’ perceptions, attitudes, </a:t>
            </a:r>
            <a:r>
              <a:rPr lang="en-US" sz="2800" dirty="0" smtClean="0">
                <a:solidFill>
                  <a:srgbClr val="000090"/>
                </a:solidFill>
              </a:rPr>
              <a:t>and habits </a:t>
            </a:r>
            <a:r>
              <a:rPr lang="en-US" sz="2800" dirty="0">
                <a:solidFill>
                  <a:srgbClr val="000090"/>
                </a:solidFill>
              </a:rPr>
              <a:t>in online learning at the postsecondary level</a:t>
            </a:r>
            <a:r>
              <a:rPr lang="en-US" sz="2800" dirty="0" smtClean="0">
                <a:solidFill>
                  <a:srgbClr val="000090"/>
                </a:solidFill>
              </a:rPr>
              <a:t>.”</a:t>
            </a:r>
          </a:p>
          <a:p>
            <a:pPr eaLnBrk="1" hangingPunct="1"/>
            <a:endParaRPr lang="en-US" sz="2800" dirty="0" smtClean="0">
              <a:solidFill>
                <a:srgbClr val="000090"/>
              </a:solidFill>
            </a:endParaRPr>
          </a:p>
          <a:p>
            <a:pPr eaLnBrk="1" hangingPunct="1"/>
            <a:r>
              <a:rPr lang="en-US" sz="2800" dirty="0" smtClean="0">
                <a:solidFill>
                  <a:srgbClr val="000090"/>
                </a:solidFill>
              </a:rPr>
              <a:t>“These results indicated </a:t>
            </a:r>
            <a:r>
              <a:rPr lang="en-US" sz="2800" dirty="0">
                <a:solidFill>
                  <a:srgbClr val="000090"/>
                </a:solidFill>
              </a:rPr>
              <a:t>that when the high school distance learners were compared </a:t>
            </a:r>
            <a:r>
              <a:rPr lang="en-US" sz="2800" dirty="0" smtClean="0">
                <a:solidFill>
                  <a:srgbClr val="000090"/>
                </a:solidFill>
              </a:rPr>
              <a:t>with the </a:t>
            </a:r>
            <a:r>
              <a:rPr lang="en-US" sz="2800" dirty="0">
                <a:solidFill>
                  <a:srgbClr val="000090"/>
                </a:solidFill>
              </a:rPr>
              <a:t>other university students who participated in the survey, there were </a:t>
            </a:r>
            <a:r>
              <a:rPr lang="en-US" sz="2800" dirty="0" smtClean="0">
                <a:solidFill>
                  <a:srgbClr val="000090"/>
                </a:solidFill>
              </a:rPr>
              <a:t>no signiﬁcant </a:t>
            </a:r>
            <a:r>
              <a:rPr lang="en-US" sz="2800" dirty="0">
                <a:solidFill>
                  <a:srgbClr val="000090"/>
                </a:solidFill>
              </a:rPr>
              <a:t>differences between them on any of the measures</a:t>
            </a:r>
            <a:r>
              <a:rPr lang="en-US" sz="2800" dirty="0" smtClean="0">
                <a:solidFill>
                  <a:srgbClr val="000090"/>
                </a:solidFill>
              </a:rPr>
              <a:t>.”</a:t>
            </a:r>
          </a:p>
          <a:p>
            <a:pPr eaLnBrk="1" hangingPunct="1"/>
            <a:endParaRPr lang="en-US" sz="2800" dirty="0">
              <a:solidFill>
                <a:srgbClr val="000090"/>
              </a:solidFill>
            </a:endParaRPr>
          </a:p>
          <a:p>
            <a:pPr marL="457200" lvl="1" indent="0" algn="r" eaLnBrk="1" hangingPunct="1">
              <a:buNone/>
            </a:pPr>
            <a:r>
              <a:rPr lang="is-IS" sz="2400" dirty="0">
                <a:solidFill>
                  <a:srgbClr val="000090"/>
                </a:solidFill>
              </a:rPr>
              <a:t>Kirby, </a:t>
            </a:r>
            <a:r>
              <a:rPr lang="is-IS" sz="2400" dirty="0" smtClean="0">
                <a:solidFill>
                  <a:srgbClr val="000090"/>
                </a:solidFill>
              </a:rPr>
              <a:t>Barbour</a:t>
            </a:r>
            <a:r>
              <a:rPr lang="is-IS" sz="2400" dirty="0">
                <a:solidFill>
                  <a:srgbClr val="000090"/>
                </a:solidFill>
              </a:rPr>
              <a:t>, &amp;</a:t>
            </a:r>
            <a:r>
              <a:rPr lang="is-IS" sz="2400" dirty="0" smtClean="0">
                <a:solidFill>
                  <a:srgbClr val="000090"/>
                </a:solidFill>
              </a:rPr>
              <a:t> Sharpe </a:t>
            </a:r>
            <a:r>
              <a:rPr lang="is-IS" sz="2400" dirty="0">
                <a:solidFill>
                  <a:srgbClr val="000090"/>
                </a:solidFill>
              </a:rPr>
              <a:t>(2012)</a:t>
            </a:r>
            <a:endParaRPr lang="en-US" sz="2400" dirty="0">
              <a:solidFill>
                <a:srgbClr val="000090"/>
              </a:solidFill>
            </a:endParaRPr>
          </a:p>
        </p:txBody>
      </p:sp>
      <p:sp>
        <p:nvSpPr>
          <p:cNvPr id="6"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Goals of E-Learning Announcement</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513987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2590800"/>
            <a:ext cx="8534400" cy="3733800"/>
          </a:xfrm>
        </p:spPr>
        <p:txBody>
          <a:bodyPr/>
          <a:lstStyle/>
          <a:p>
            <a:pPr marL="0" indent="0" eaLnBrk="1" hangingPunct="1">
              <a:buNone/>
            </a:pPr>
            <a:r>
              <a:rPr lang="en-US" sz="2800" dirty="0">
                <a:solidFill>
                  <a:srgbClr val="000090"/>
                </a:solidFill>
              </a:rPr>
              <a:t>Barbour, M. K., &amp; LaBonte, R. (2019). Sense of irony or perfect timing: Examining the research supporting proposed e-learning changes in Ontario. </a:t>
            </a:r>
            <a:r>
              <a:rPr lang="en-US" sz="2800" i="1" dirty="0">
                <a:solidFill>
                  <a:srgbClr val="000090"/>
                </a:solidFill>
              </a:rPr>
              <a:t>International Journal of E-Learning &amp; Distance Education, 34</a:t>
            </a:r>
            <a:r>
              <a:rPr lang="en-US" sz="2800" dirty="0">
                <a:solidFill>
                  <a:srgbClr val="000090"/>
                </a:solidFill>
              </a:rPr>
              <a:t>(2)</a:t>
            </a:r>
            <a:r>
              <a:rPr lang="en-US" sz="2800" dirty="0" smtClean="0">
                <a:solidFill>
                  <a:srgbClr val="000090"/>
                </a:solidFill>
              </a:rPr>
              <a:t>. Retrieved </a:t>
            </a:r>
            <a:r>
              <a:rPr lang="en-US" sz="2800" dirty="0" err="1" smtClean="0">
                <a:solidFill>
                  <a:srgbClr val="000090"/>
                </a:solidFill>
              </a:rPr>
              <a:t>from</a:t>
            </a:r>
            <a:r>
              <a:rPr lang="en-US" sz="2800" dirty="0" err="1" smtClean="0">
                <a:solidFill>
                  <a:srgbClr val="000090"/>
                </a:solidFill>
                <a:hlinkClick r:id="rId2"/>
              </a:rPr>
              <a:t>http</a:t>
            </a:r>
            <a:r>
              <a:rPr lang="en-US" sz="2800" dirty="0">
                <a:solidFill>
                  <a:srgbClr val="000090"/>
                </a:solidFill>
                <a:hlinkClick r:id="rId2"/>
              </a:rPr>
              <a:t>://www.ijede.ca/index.php/jde/article/view/</a:t>
            </a:r>
            <a:r>
              <a:rPr lang="en-US" sz="2800" dirty="0" smtClean="0">
                <a:solidFill>
                  <a:srgbClr val="000090"/>
                </a:solidFill>
                <a:hlinkClick r:id="rId2"/>
              </a:rPr>
              <a:t>1137</a:t>
            </a:r>
            <a:r>
              <a:rPr lang="en-US" sz="2800" dirty="0" smtClean="0">
                <a:solidFill>
                  <a:srgbClr val="000090"/>
                </a:solidFill>
              </a:rPr>
              <a:t> </a:t>
            </a:r>
            <a:endParaRPr lang="en-US" sz="2400" dirty="0">
              <a:solidFill>
                <a:srgbClr val="000090"/>
              </a:solidFill>
            </a:endParaRPr>
          </a:p>
        </p:txBody>
      </p:sp>
      <p:pic>
        <p:nvPicPr>
          <p:cNvPr id="2" name="Picture 1"/>
          <p:cNvPicPr>
            <a:picLocks noChangeAspect="1"/>
          </p:cNvPicPr>
          <p:nvPr/>
        </p:nvPicPr>
        <p:blipFill>
          <a:blip r:embed="rId3"/>
          <a:stretch>
            <a:fillRect/>
          </a:stretch>
        </p:blipFill>
        <p:spPr>
          <a:xfrm>
            <a:off x="0" y="457200"/>
            <a:ext cx="9144000" cy="1700368"/>
          </a:xfrm>
          <a:prstGeom prst="rect">
            <a:avLst/>
          </a:prstGeom>
        </p:spPr>
      </p:pic>
    </p:spTree>
    <p:extLst>
      <p:ext uri="{BB962C8B-B14F-4D97-AF65-F5344CB8AC3E}">
        <p14:creationId xmlns:p14="http://schemas.microsoft.com/office/powerpoint/2010/main" val="17037042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a:xfrm>
            <a:off x="457200" y="274638"/>
            <a:ext cx="3905250" cy="5973762"/>
          </a:xfrm>
        </p:spPr>
        <p:txBody>
          <a:bodyPr/>
          <a:lstStyle/>
          <a:p>
            <a:pPr eaLnBrk="1" hangingPunct="1"/>
            <a:r>
              <a:rPr lang="en-US" sz="6000">
                <a:solidFill>
                  <a:srgbClr val="800000"/>
                </a:solidFill>
                <a:latin typeface="Calibri" charset="0"/>
                <a:ea typeface="ＭＳ Ｐゴシック" charset="0"/>
                <a:cs typeface="ＭＳ Ｐゴシック" charset="0"/>
              </a:rPr>
              <a:t>Your Questions and Comments</a:t>
            </a:r>
          </a:p>
        </p:txBody>
      </p:sp>
      <p:pic>
        <p:nvPicPr>
          <p:cNvPr id="58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0"/>
            <a:ext cx="478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4294967295"/>
          </p:nvPr>
        </p:nvSpPr>
        <p:spPr>
          <a:xfrm>
            <a:off x="381000" y="3475038"/>
            <a:ext cx="8229600" cy="2697162"/>
          </a:xfrm>
        </p:spPr>
        <p:txBody>
          <a:bodyPr/>
          <a:lstStyle/>
          <a:p>
            <a:pPr algn="ctr">
              <a:buFontTx/>
              <a:buNone/>
            </a:pPr>
            <a:r>
              <a:rPr lang="en-US" dirty="0">
                <a:solidFill>
                  <a:srgbClr val="000090"/>
                </a:solidFill>
                <a:latin typeface="Calibri" charset="0"/>
                <a:ea typeface="ＭＳ Ｐゴシック" charset="0"/>
                <a:cs typeface="ＭＳ Ｐゴシック" charset="0"/>
              </a:rPr>
              <a:t>	</a:t>
            </a:r>
            <a:r>
              <a:rPr lang="en-US" dirty="0" smtClean="0">
                <a:solidFill>
                  <a:srgbClr val="000090"/>
                </a:solidFill>
                <a:latin typeface="Calibri" charset="0"/>
                <a:ea typeface="ＭＳ Ｐゴシック" charset="0"/>
                <a:cs typeface="ＭＳ Ｐゴシック" charset="0"/>
              </a:rPr>
              <a:t>Associate Professor of Instructional Design</a:t>
            </a:r>
          </a:p>
          <a:p>
            <a:pPr algn="ctr">
              <a:buFontTx/>
              <a:buNone/>
            </a:pPr>
            <a:r>
              <a:rPr lang="en-US" dirty="0" smtClean="0">
                <a:solidFill>
                  <a:srgbClr val="000090"/>
                </a:solidFill>
                <a:latin typeface="Calibri" charset="0"/>
                <a:ea typeface="ＭＳ Ｐゴシック" charset="0"/>
                <a:cs typeface="ＭＳ Ｐゴシック" charset="0"/>
              </a:rPr>
              <a:t>Touro University, California</a:t>
            </a:r>
            <a:endParaRPr lang="en-US" dirty="0">
              <a:solidFill>
                <a:srgbClr val="000090"/>
              </a:solidFill>
              <a:latin typeface="Calibri" charset="0"/>
              <a:ea typeface="ＭＳ Ｐゴシック" charset="0"/>
              <a:cs typeface="ＭＳ Ｐゴシック" charset="0"/>
            </a:endParaRPr>
          </a:p>
          <a:p>
            <a:pPr lvl="1" algn="ctr">
              <a:buFontTx/>
              <a:buNone/>
            </a:pPr>
            <a:r>
              <a:rPr lang="en-US" sz="3200" dirty="0" err="1">
                <a:solidFill>
                  <a:srgbClr val="000090"/>
                </a:solidFill>
                <a:latin typeface="Calibri" charset="0"/>
                <a:ea typeface="ＭＳ Ｐゴシック" charset="0"/>
              </a:rPr>
              <a:t>mkbarbour@gmail.com</a:t>
            </a:r>
            <a:endParaRPr lang="en-US" sz="3200" dirty="0">
              <a:solidFill>
                <a:srgbClr val="000090"/>
              </a:solidFill>
              <a:latin typeface="Calibri" charset="0"/>
              <a:ea typeface="ＭＳ Ｐゴシック" charset="0"/>
            </a:endParaRPr>
          </a:p>
          <a:p>
            <a:pPr lvl="1" algn="ctr">
              <a:buFontTx/>
              <a:buNone/>
            </a:pPr>
            <a:r>
              <a:rPr lang="en-US" sz="3200" dirty="0">
                <a:solidFill>
                  <a:srgbClr val="000090"/>
                </a:solidFill>
                <a:latin typeface="Calibri" charset="0"/>
                <a:ea typeface="ＭＳ Ｐゴシック" charset="0"/>
              </a:rPr>
              <a:t>http://</a:t>
            </a:r>
            <a:r>
              <a:rPr lang="en-US" sz="3200" dirty="0" err="1">
                <a:solidFill>
                  <a:srgbClr val="000090"/>
                </a:solidFill>
                <a:latin typeface="Calibri" charset="0"/>
                <a:ea typeface="ＭＳ Ｐゴシック" charset="0"/>
              </a:rPr>
              <a:t>www.michaelbarbour.com</a:t>
            </a:r>
            <a:endParaRPr lang="en-US" sz="3200" dirty="0">
              <a:solidFill>
                <a:srgbClr val="000090"/>
              </a:solidFill>
              <a:latin typeface="Calibri" charset="0"/>
              <a:ea typeface="ＭＳ Ｐゴシック" charset="0"/>
            </a:endParaRPr>
          </a:p>
          <a:p>
            <a:pPr>
              <a:buFontTx/>
              <a:buNone/>
            </a:pPr>
            <a:endParaRPr lang="en-US" dirty="0">
              <a:solidFill>
                <a:srgbClr val="000090"/>
              </a:solidFill>
              <a:latin typeface="Calibri" charset="0"/>
              <a:ea typeface="ＭＳ Ｐゴシック" charset="0"/>
              <a:cs typeface="ＭＳ Ｐゴシック" charset="0"/>
            </a:endParaRPr>
          </a:p>
        </p:txBody>
      </p:sp>
      <p:pic>
        <p:nvPicPr>
          <p:cNvPr id="614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4"/>
          <p:cNvSpPr>
            <a:spLocks noGrp="1"/>
          </p:cNvSpPr>
          <p:nvPr>
            <p:ph sz="half" idx="1"/>
          </p:nvPr>
        </p:nvSpPr>
        <p:spPr>
          <a:xfrm>
            <a:off x="304800" y="1066800"/>
            <a:ext cx="8534400" cy="5562600"/>
          </a:xfrm>
        </p:spPr>
        <p:txBody>
          <a:bodyPr/>
          <a:lstStyle/>
          <a:p>
            <a:pPr eaLnBrk="1" hangingPunct="1"/>
            <a:r>
              <a:rPr lang="en-US" dirty="0" smtClean="0">
                <a:solidFill>
                  <a:srgbClr val="000090"/>
                </a:solidFill>
              </a:rPr>
              <a:t>15 March announcement</a:t>
            </a:r>
          </a:p>
          <a:p>
            <a:pPr lvl="1" eaLnBrk="1" hangingPunct="1">
              <a:buFont typeface="Courier New"/>
              <a:buChar char="o"/>
            </a:pPr>
            <a:r>
              <a:rPr lang="en-US" dirty="0">
                <a:solidFill>
                  <a:srgbClr val="000090"/>
                </a:solidFill>
              </a:rPr>
              <a:t>c</a:t>
            </a:r>
            <a:r>
              <a:rPr lang="en-US" dirty="0" smtClean="0">
                <a:solidFill>
                  <a:srgbClr val="000090"/>
                </a:solidFill>
              </a:rPr>
              <a:t>entralize the e-learning system</a:t>
            </a:r>
          </a:p>
          <a:p>
            <a:pPr lvl="1" eaLnBrk="1" hangingPunct="1">
              <a:buFont typeface="Courier New"/>
              <a:buChar char="o"/>
            </a:pPr>
            <a:r>
              <a:rPr lang="en-US" dirty="0">
                <a:solidFill>
                  <a:srgbClr val="000090"/>
                </a:solidFill>
              </a:rPr>
              <a:t>r</a:t>
            </a:r>
            <a:r>
              <a:rPr lang="en-US" dirty="0" smtClean="0">
                <a:solidFill>
                  <a:srgbClr val="000090"/>
                </a:solidFill>
              </a:rPr>
              <a:t>equire 4 courses to graduate from secondary school</a:t>
            </a:r>
          </a:p>
          <a:p>
            <a:pPr eaLnBrk="1" hangingPunct="1"/>
            <a:endParaRPr lang="en-US" sz="1400" dirty="0" smtClean="0">
              <a:solidFill>
                <a:srgbClr val="000090"/>
              </a:solidFill>
            </a:endParaRPr>
          </a:p>
          <a:p>
            <a:pPr eaLnBrk="1" hangingPunct="1"/>
            <a:r>
              <a:rPr lang="en-US" dirty="0">
                <a:solidFill>
                  <a:srgbClr val="000090"/>
                </a:solidFill>
              </a:rPr>
              <a:t>c</a:t>
            </a:r>
            <a:r>
              <a:rPr lang="en-US" dirty="0" smtClean="0">
                <a:solidFill>
                  <a:srgbClr val="000090"/>
                </a:solidFill>
              </a:rPr>
              <a:t>lass size consultation</a:t>
            </a:r>
          </a:p>
          <a:p>
            <a:pPr lvl="1" eaLnBrk="1" hangingPunct="1">
              <a:buFont typeface="Courier New"/>
              <a:buChar char="o"/>
            </a:pPr>
            <a:r>
              <a:rPr lang="en-US" dirty="0">
                <a:solidFill>
                  <a:srgbClr val="000090"/>
                </a:solidFill>
              </a:rPr>
              <a:t>i</a:t>
            </a:r>
            <a:r>
              <a:rPr lang="en-US" dirty="0" smtClean="0">
                <a:solidFill>
                  <a:srgbClr val="000090"/>
                </a:solidFill>
              </a:rPr>
              <a:t>ncrease e-learning classes to 35 students (25% more than face-to-face courses)</a:t>
            </a:r>
          </a:p>
          <a:p>
            <a:pPr eaLnBrk="1" hangingPunct="1"/>
            <a:endParaRPr lang="en-US" sz="1400" dirty="0">
              <a:solidFill>
                <a:srgbClr val="000090"/>
              </a:solidFill>
            </a:endParaRPr>
          </a:p>
          <a:p>
            <a:pPr eaLnBrk="1" hangingPunct="1"/>
            <a:r>
              <a:rPr lang="en-US" dirty="0" smtClean="0">
                <a:solidFill>
                  <a:srgbClr val="000090"/>
                </a:solidFill>
              </a:rPr>
              <a:t>21 November announcement</a:t>
            </a:r>
            <a:endParaRPr lang="en-US" dirty="0">
              <a:solidFill>
                <a:srgbClr val="000090"/>
              </a:solidFill>
            </a:endParaRPr>
          </a:p>
          <a:p>
            <a:pPr lvl="1" eaLnBrk="1" hangingPunct="1">
              <a:buFont typeface="Courier New"/>
              <a:buChar char="o"/>
            </a:pPr>
            <a:r>
              <a:rPr lang="en-US" dirty="0">
                <a:solidFill>
                  <a:srgbClr val="000090"/>
                </a:solidFill>
              </a:rPr>
              <a:t>r</a:t>
            </a:r>
            <a:r>
              <a:rPr lang="en-US" dirty="0" smtClean="0">
                <a:solidFill>
                  <a:srgbClr val="000090"/>
                </a:solidFill>
              </a:rPr>
              <a:t>equire 2 </a:t>
            </a:r>
            <a:r>
              <a:rPr lang="en-US" dirty="0">
                <a:solidFill>
                  <a:srgbClr val="000090"/>
                </a:solidFill>
              </a:rPr>
              <a:t>courses to graduate from secondary school</a:t>
            </a:r>
          </a:p>
        </p:txBody>
      </p:sp>
      <p:sp>
        <p:nvSpPr>
          <p:cNvPr id="5" name="Title 1"/>
          <p:cNvSpPr>
            <a:spLocks noGrp="1"/>
          </p:cNvSpPr>
          <p:nvPr>
            <p:ph type="title"/>
          </p:nvPr>
        </p:nvSpPr>
        <p:spPr>
          <a:xfrm>
            <a:off x="457200" y="46038"/>
            <a:ext cx="8229600" cy="868362"/>
          </a:xfrm>
        </p:spPr>
        <p:txBody>
          <a:bodyPr/>
          <a:lstStyle/>
          <a:p>
            <a:pPr algn="l" eaLnBrk="1" hangingPunct="1"/>
            <a:r>
              <a:rPr lang="en-US" dirty="0" smtClean="0">
                <a:solidFill>
                  <a:srgbClr val="800000"/>
                </a:solidFill>
                <a:latin typeface="Calibri" charset="0"/>
                <a:ea typeface="ＭＳ Ｐゴシック" charset="0"/>
                <a:cs typeface="ＭＳ Ｐゴシック" charset="0"/>
              </a:rPr>
              <a:t>E-Learning Announcements in ON</a:t>
            </a:r>
            <a:endParaRPr lang="en-US" dirty="0">
              <a:solidFill>
                <a:srgbClr val="8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112413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6038"/>
            <a:ext cx="8229600" cy="868362"/>
          </a:xfrm>
        </p:spPr>
        <p:txBody>
          <a:bodyPr/>
          <a:lstStyle/>
          <a:p>
            <a:pPr algn="l" eaLnBrk="1" hangingPunct="1"/>
            <a:r>
              <a:rPr lang="en-US" sz="4200" dirty="0">
                <a:solidFill>
                  <a:srgbClr val="800000"/>
                </a:solidFill>
                <a:latin typeface="Calibri" charset="0"/>
                <a:ea typeface="ＭＳ Ｐゴシック" charset="0"/>
                <a:cs typeface="ＭＳ Ｐゴシック" charset="0"/>
              </a:rPr>
              <a:t>Ontario’s Existing E-Learning System</a:t>
            </a:r>
          </a:p>
        </p:txBody>
      </p:sp>
      <p:pic>
        <p:nvPicPr>
          <p:cNvPr id="3" name="Picture 2" descr="14833781149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3200"/>
            <a:ext cx="9144000" cy="3893431"/>
          </a:xfrm>
          <a:prstGeom prst="rect">
            <a:avLst/>
          </a:prstGeom>
        </p:spPr>
      </p:pic>
    </p:spTree>
    <p:extLst>
      <p:ext uri="{BB962C8B-B14F-4D97-AF65-F5344CB8AC3E}">
        <p14:creationId xmlns:p14="http://schemas.microsoft.com/office/powerpoint/2010/main" val="4888177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 y="5562600"/>
            <a:ext cx="5715190" cy="1066800"/>
            <a:chOff x="0" y="3468686"/>
            <a:chExt cx="7504013" cy="1433188"/>
          </a:xfrm>
        </p:grpSpPr>
        <p:pic>
          <p:nvPicPr>
            <p:cNvPr id="7" name="Picture 6" descr="Screen Shot 2015-02-27 at 12.58.17 PM.png"/>
            <p:cNvPicPr>
              <a:picLocks noChangeAspect="1"/>
            </p:cNvPicPr>
            <p:nvPr/>
          </p:nvPicPr>
          <p:blipFill rotWithShape="1">
            <a:blip r:embed="rId4">
              <a:extLst>
                <a:ext uri="{28A0092B-C50C-407E-A947-70E740481C1C}">
                  <a14:useLocalDpi xmlns:a14="http://schemas.microsoft.com/office/drawing/2010/main" val="0"/>
                </a:ext>
              </a:extLst>
            </a:blip>
            <a:srcRect t="7208" r="79995"/>
            <a:stretch/>
          </p:blipFill>
          <p:spPr>
            <a:xfrm>
              <a:off x="0" y="3468686"/>
              <a:ext cx="1829274" cy="1433188"/>
            </a:xfrm>
            <a:prstGeom prst="rect">
              <a:avLst/>
            </a:prstGeom>
          </p:spPr>
        </p:pic>
        <p:pic>
          <p:nvPicPr>
            <p:cNvPr id="42" name="Picture 41" descr="Screen Shot 2015-02-27 at 12.58.17 PM.png"/>
            <p:cNvPicPr>
              <a:picLocks noChangeAspect="1"/>
            </p:cNvPicPr>
            <p:nvPr/>
          </p:nvPicPr>
          <p:blipFill rotWithShape="1">
            <a:blip r:embed="rId4">
              <a:extLst>
                <a:ext uri="{28A0092B-C50C-407E-A947-70E740481C1C}">
                  <a14:useLocalDpi xmlns:a14="http://schemas.microsoft.com/office/drawing/2010/main" val="0"/>
                </a:ext>
              </a:extLst>
            </a:blip>
            <a:srcRect l="37941" t="7208"/>
            <a:stretch/>
          </p:blipFill>
          <p:spPr>
            <a:xfrm>
              <a:off x="1829274" y="3468686"/>
              <a:ext cx="5674739" cy="1433188"/>
            </a:xfrm>
            <a:prstGeom prst="rect">
              <a:avLst/>
            </a:prstGeom>
          </p:spPr>
        </p:pic>
      </p:grpSp>
      <p:pic>
        <p:nvPicPr>
          <p:cNvPr id="9" name="Picture 8" descr="Screen Shot 2015-02-27 at 1.01.0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685800"/>
            <a:ext cx="6553200" cy="4705812"/>
          </a:xfrm>
          <a:prstGeom prst="rect">
            <a:avLst/>
          </a:prstGeom>
        </p:spPr>
      </p:pic>
      <p:sp>
        <p:nvSpPr>
          <p:cNvPr id="6" name="TextBox 5"/>
          <p:cNvSpPr txBox="1"/>
          <p:nvPr/>
        </p:nvSpPr>
        <p:spPr>
          <a:xfrm>
            <a:off x="6934200" y="6019800"/>
            <a:ext cx="1981131" cy="461665"/>
          </a:xfrm>
          <a:prstGeom prst="rect">
            <a:avLst/>
          </a:prstGeom>
          <a:noFill/>
        </p:spPr>
        <p:txBody>
          <a:bodyPr wrap="none" rtlCol="0">
            <a:spAutoFit/>
          </a:bodyPr>
          <a:lstStyle/>
          <a:p>
            <a:r>
              <a:rPr lang="en-US" dirty="0" err="1" smtClean="0">
                <a:solidFill>
                  <a:srgbClr val="000090"/>
                </a:solidFill>
              </a:rPr>
              <a:t>Borup</a:t>
            </a:r>
            <a:r>
              <a:rPr lang="en-US" dirty="0" smtClean="0">
                <a:solidFill>
                  <a:srgbClr val="000090"/>
                </a:solidFill>
              </a:rPr>
              <a:t> (2015)</a:t>
            </a:r>
            <a:endParaRPr lang="en-US" dirty="0">
              <a:solidFill>
                <a:srgbClr val="000090"/>
              </a:solidFill>
            </a:endParaRPr>
          </a:p>
        </p:txBody>
      </p:sp>
      <p:sp>
        <p:nvSpPr>
          <p:cNvPr id="11" name="Title 1"/>
          <p:cNvSpPr>
            <a:spLocks noGrp="1"/>
          </p:cNvSpPr>
          <p:nvPr>
            <p:ph type="title"/>
          </p:nvPr>
        </p:nvSpPr>
        <p:spPr>
          <a:xfrm>
            <a:off x="457200" y="46038"/>
            <a:ext cx="8229600" cy="868362"/>
          </a:xfrm>
        </p:spPr>
        <p:txBody>
          <a:bodyPr/>
          <a:lstStyle/>
          <a:p>
            <a:pPr algn="l" eaLnBrk="1" hangingPunct="1"/>
            <a:r>
              <a:rPr lang="en-US" sz="4200" dirty="0">
                <a:solidFill>
                  <a:srgbClr val="800000"/>
                </a:solidFill>
                <a:latin typeface="Calibri" charset="0"/>
                <a:ea typeface="ＭＳ Ｐゴシック" charset="0"/>
                <a:cs typeface="ＭＳ Ｐゴシック" charset="0"/>
              </a:rPr>
              <a:t>Ontario’s Existing E-Learning System</a:t>
            </a:r>
          </a:p>
        </p:txBody>
      </p:sp>
    </p:spTree>
    <p:custDataLst>
      <p:tags r:id="rId1"/>
    </p:custDataLst>
    <p:extLst>
      <p:ext uri="{BB962C8B-B14F-4D97-AF65-F5344CB8AC3E}">
        <p14:creationId xmlns:p14="http://schemas.microsoft.com/office/powerpoint/2010/main" val="1876523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14" descr="Students At Theyre De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 y="1295400"/>
            <a:ext cx="772357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4" descr="Stud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0"/>
            <a:ext cx="7620000" cy="213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46038"/>
            <a:ext cx="8229600" cy="868362"/>
          </a:xfrm>
        </p:spPr>
        <p:txBody>
          <a:bodyPr/>
          <a:lstStyle/>
          <a:p>
            <a:pPr algn="l" eaLnBrk="1" hangingPunct="1"/>
            <a:r>
              <a:rPr lang="en-US" sz="4200" dirty="0">
                <a:solidFill>
                  <a:srgbClr val="800000"/>
                </a:solidFill>
                <a:latin typeface="Calibri" charset="0"/>
                <a:ea typeface="ＭＳ Ｐゴシック" charset="0"/>
                <a:cs typeface="ＭＳ Ｐゴシック" charset="0"/>
              </a:rPr>
              <a:t>Ontario’s Existing E-Learning System</a:t>
            </a:r>
          </a:p>
        </p:txBody>
      </p:sp>
    </p:spTree>
    <p:extLst>
      <p:ext uri="{BB962C8B-B14F-4D97-AF65-F5344CB8AC3E}">
        <p14:creationId xmlns:p14="http://schemas.microsoft.com/office/powerpoint/2010/main" val="13546148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5969" y="6318585"/>
            <a:ext cx="5145459" cy="461665"/>
          </a:xfrm>
          <a:prstGeom prst="rect">
            <a:avLst/>
          </a:prstGeom>
          <a:noFill/>
        </p:spPr>
        <p:txBody>
          <a:bodyPr wrap="none" rtlCol="0">
            <a:spAutoFit/>
          </a:bodyPr>
          <a:lstStyle/>
          <a:p>
            <a:r>
              <a:rPr lang="en-US" dirty="0" err="1">
                <a:solidFill>
                  <a:srgbClr val="000090"/>
                </a:solidFill>
              </a:rPr>
              <a:t>Borup</a:t>
            </a:r>
            <a:r>
              <a:rPr lang="en-US" dirty="0">
                <a:solidFill>
                  <a:srgbClr val="000090"/>
                </a:solidFill>
              </a:rPr>
              <a:t>, Chambers, &amp; </a:t>
            </a:r>
            <a:r>
              <a:rPr lang="en-US" dirty="0" smtClean="0">
                <a:solidFill>
                  <a:srgbClr val="000090"/>
                </a:solidFill>
              </a:rPr>
              <a:t>Stimson (2018)</a:t>
            </a:r>
            <a:endParaRPr lang="en-US" dirty="0">
              <a:solidFill>
                <a:srgbClr val="000090"/>
              </a:solidFill>
            </a:endParaRPr>
          </a:p>
        </p:txBody>
      </p:sp>
      <p:sp>
        <p:nvSpPr>
          <p:cNvPr id="11" name="Title 1"/>
          <p:cNvSpPr>
            <a:spLocks noGrp="1"/>
          </p:cNvSpPr>
          <p:nvPr>
            <p:ph type="title"/>
          </p:nvPr>
        </p:nvSpPr>
        <p:spPr>
          <a:xfrm>
            <a:off x="457200" y="46038"/>
            <a:ext cx="8229600" cy="868362"/>
          </a:xfrm>
        </p:spPr>
        <p:txBody>
          <a:bodyPr/>
          <a:lstStyle/>
          <a:p>
            <a:pPr algn="l" eaLnBrk="1" hangingPunct="1"/>
            <a:r>
              <a:rPr lang="en-US" sz="4200" dirty="0">
                <a:solidFill>
                  <a:srgbClr val="800000"/>
                </a:solidFill>
                <a:latin typeface="Calibri" charset="0"/>
                <a:ea typeface="ＭＳ Ｐゴシック" charset="0"/>
                <a:cs typeface="ＭＳ Ｐゴシック" charset="0"/>
              </a:rPr>
              <a:t>Ontario’s Existing E-Learning System</a:t>
            </a:r>
          </a:p>
        </p:txBody>
      </p:sp>
      <p:grpSp>
        <p:nvGrpSpPr>
          <p:cNvPr id="2" name="Group 1"/>
          <p:cNvGrpSpPr>
            <a:grpSpLocks/>
          </p:cNvGrpSpPr>
          <p:nvPr/>
        </p:nvGrpSpPr>
        <p:grpSpPr bwMode="auto">
          <a:xfrm>
            <a:off x="914400" y="792875"/>
            <a:ext cx="7059858" cy="5531725"/>
            <a:chOff x="1400" y="204"/>
            <a:chExt cx="9390" cy="7357"/>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 y="389"/>
              <a:ext cx="9079" cy="70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408" y="211"/>
              <a:ext cx="9375" cy="7342"/>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22751867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24400" y="6318585"/>
            <a:ext cx="4153451" cy="461665"/>
          </a:xfrm>
          <a:prstGeom prst="rect">
            <a:avLst/>
          </a:prstGeom>
          <a:noFill/>
        </p:spPr>
        <p:txBody>
          <a:bodyPr wrap="none" rtlCol="0">
            <a:spAutoFit/>
          </a:bodyPr>
          <a:lstStyle/>
          <a:p>
            <a:r>
              <a:rPr lang="en-US" dirty="0">
                <a:solidFill>
                  <a:srgbClr val="000090"/>
                </a:solidFill>
              </a:rPr>
              <a:t>Davis &amp; </a:t>
            </a:r>
            <a:r>
              <a:rPr lang="en-US" dirty="0" err="1">
                <a:solidFill>
                  <a:srgbClr val="000090"/>
                </a:solidFill>
              </a:rPr>
              <a:t>Niederhauser</a:t>
            </a:r>
            <a:r>
              <a:rPr lang="en-US" dirty="0">
                <a:solidFill>
                  <a:srgbClr val="000090"/>
                </a:solidFill>
              </a:rPr>
              <a:t> </a:t>
            </a:r>
            <a:r>
              <a:rPr lang="en-US" dirty="0" smtClean="0">
                <a:solidFill>
                  <a:srgbClr val="000090"/>
                </a:solidFill>
              </a:rPr>
              <a:t>(2007)</a:t>
            </a:r>
            <a:endParaRPr lang="en-US" dirty="0">
              <a:solidFill>
                <a:srgbClr val="000090"/>
              </a:solidFill>
            </a:endParaRPr>
          </a:p>
        </p:txBody>
      </p:sp>
      <p:sp>
        <p:nvSpPr>
          <p:cNvPr id="11" name="Title 1"/>
          <p:cNvSpPr>
            <a:spLocks noGrp="1"/>
          </p:cNvSpPr>
          <p:nvPr>
            <p:ph type="title"/>
          </p:nvPr>
        </p:nvSpPr>
        <p:spPr>
          <a:xfrm>
            <a:off x="457200" y="46038"/>
            <a:ext cx="8229600" cy="868362"/>
          </a:xfrm>
        </p:spPr>
        <p:txBody>
          <a:bodyPr/>
          <a:lstStyle/>
          <a:p>
            <a:pPr algn="l" eaLnBrk="1" hangingPunct="1"/>
            <a:r>
              <a:rPr lang="en-US" sz="4200" dirty="0">
                <a:solidFill>
                  <a:srgbClr val="800000"/>
                </a:solidFill>
                <a:latin typeface="Calibri" charset="0"/>
                <a:ea typeface="ＭＳ Ｐゴシック" charset="0"/>
                <a:cs typeface="ＭＳ Ｐゴシック" charset="0"/>
              </a:rPr>
              <a:t>Ontario’s Existing E-Learning System</a:t>
            </a:r>
          </a:p>
        </p:txBody>
      </p:sp>
      <p:pic>
        <p:nvPicPr>
          <p:cNvPr id="7" name="image3.jpeg"/>
          <p:cNvPicPr/>
          <p:nvPr/>
        </p:nvPicPr>
        <p:blipFill>
          <a:blip r:embed="rId4" cstate="print"/>
          <a:stretch>
            <a:fillRect/>
          </a:stretch>
        </p:blipFill>
        <p:spPr>
          <a:xfrm>
            <a:off x="762000" y="832247"/>
            <a:ext cx="7543799" cy="5469756"/>
          </a:xfrm>
          <a:prstGeom prst="rect">
            <a:avLst/>
          </a:prstGeom>
        </p:spPr>
      </p:pic>
    </p:spTree>
    <p:custDataLst>
      <p:tags r:id="rId1"/>
    </p:custDataLst>
    <p:extLst>
      <p:ext uri="{BB962C8B-B14F-4D97-AF65-F5344CB8AC3E}">
        <p14:creationId xmlns:p14="http://schemas.microsoft.com/office/powerpoint/2010/main" val="416697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4448</TotalTime>
  <Words>2052</Words>
  <Application>Microsoft Macintosh PowerPoint</Application>
  <PresentationFormat>On-screen Show (4:3)</PresentationFormat>
  <Paragraphs>170</Paragraphs>
  <Slides>34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PowerPoint Presentation</vt:lpstr>
      <vt:lpstr>Oh the irony...</vt:lpstr>
      <vt:lpstr>Oh the irony...</vt:lpstr>
      <vt:lpstr>E-Learning Announcements in ON</vt:lpstr>
      <vt:lpstr>Ontario’s Existing E-Learning System</vt:lpstr>
      <vt:lpstr>Ontario’s Existing E-Learning System</vt:lpstr>
      <vt:lpstr>Ontario’s Existing E-Learning System</vt:lpstr>
      <vt:lpstr>Ontario’s Existing E-Learning System</vt:lpstr>
      <vt:lpstr>Ontario’s Existing E-Learning System</vt:lpstr>
      <vt:lpstr>E-Learning ON Master Agreement</vt:lpstr>
      <vt:lpstr>Centralize e-Learning System</vt:lpstr>
      <vt:lpstr>Centralize e-Learning System</vt:lpstr>
      <vt:lpstr>Centralize e-Learning System</vt:lpstr>
      <vt:lpstr>Centralize e-Learning System</vt:lpstr>
      <vt:lpstr>Increase e-Learning Class Size</vt:lpstr>
      <vt:lpstr>Increase e-Learning Class Size</vt:lpstr>
      <vt:lpstr>Increase e-Learning Class Size</vt:lpstr>
      <vt:lpstr>Increase e-Learning Class Size</vt:lpstr>
      <vt:lpstr>Graduation Requirement</vt:lpstr>
      <vt:lpstr>Graduation Requirement</vt:lpstr>
      <vt:lpstr>Graduation Requirement</vt:lpstr>
      <vt:lpstr>Graduation Requirement</vt:lpstr>
      <vt:lpstr>Graduation Requirement</vt:lpstr>
      <vt:lpstr>Graduation Requirement</vt:lpstr>
      <vt:lpstr>Graduation Requirement</vt:lpstr>
      <vt:lpstr>Graduation Requirement</vt:lpstr>
      <vt:lpstr>Graduation Requirement</vt:lpstr>
      <vt:lpstr>Graduation Requirements</vt:lpstr>
      <vt:lpstr>Graduation Requirements</vt:lpstr>
      <vt:lpstr>Goals of E-Learning Announcement</vt:lpstr>
      <vt:lpstr>Goals of E-Learning Announcement</vt:lpstr>
      <vt:lpstr>PowerPoint Presentation</vt:lpstr>
      <vt:lpstr>Your Questions and Comments</vt:lpstr>
      <vt:lpstr>PowerPoint Presentation</vt:lpstr>
    </vt:vector>
  </TitlesOfParts>
  <Company>Wayne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Snapshot State of the Nation Study: K-12 Online Learning in Canada</dc:title>
  <dc:creator>Michael Barbour</dc:creator>
  <cp:lastModifiedBy>Michael Barbour</cp:lastModifiedBy>
  <cp:revision>124</cp:revision>
  <cp:lastPrinted>2010-11-15T17:40:08Z</cp:lastPrinted>
  <dcterms:created xsi:type="dcterms:W3CDTF">2012-05-02T13:05:52Z</dcterms:created>
  <dcterms:modified xsi:type="dcterms:W3CDTF">2020-01-22T16:57:15Z</dcterms:modified>
</cp:coreProperties>
</file>