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4" r:id="rId1"/>
  </p:sldMasterIdLst>
  <p:notesMasterIdLst>
    <p:notesMasterId r:id="rId17"/>
  </p:notesMasterIdLst>
  <p:sldIdLst>
    <p:sldId id="324" r:id="rId2"/>
    <p:sldId id="306" r:id="rId3"/>
    <p:sldId id="312" r:id="rId4"/>
    <p:sldId id="311" r:id="rId5"/>
    <p:sldId id="313" r:id="rId6"/>
    <p:sldId id="305" r:id="rId7"/>
    <p:sldId id="320" r:id="rId8"/>
    <p:sldId id="314" r:id="rId9"/>
    <p:sldId id="315" r:id="rId10"/>
    <p:sldId id="319" r:id="rId11"/>
    <p:sldId id="323" r:id="rId12"/>
    <p:sldId id="321" r:id="rId13"/>
    <p:sldId id="325" r:id="rId14"/>
    <p:sldId id="322" r:id="rId15"/>
    <p:sldId id="31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leen De Silva" initials="ND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 autoAdjust="0"/>
    <p:restoredTop sz="92943" autoAdjust="0"/>
  </p:normalViewPr>
  <p:slideViewPr>
    <p:cSldViewPr snapToGrid="0" snapToObjects="1">
      <p:cViewPr varScale="1">
        <p:scale>
          <a:sx n="121" d="100"/>
          <a:sy n="121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26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8E4C7-E1E4-48A2-8AEA-48A2BEF1C12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2E968A89-9DFE-4A96-9AB2-4EBCE928487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Blended and Online Learning</a:t>
          </a:r>
          <a:endParaRPr lang="en-CA" dirty="0">
            <a:solidFill>
              <a:schemeClr val="bg1"/>
            </a:solidFill>
          </a:endParaRPr>
        </a:p>
      </dgm:t>
    </dgm:pt>
    <dgm:pt modelId="{46CEF8D5-F6D0-42ED-885A-E049F8CE1D84}" type="parTrans" cxnId="{CA302B5C-82E4-4F11-96E2-E53AF01A1FF2}">
      <dgm:prSet/>
      <dgm:spPr/>
      <dgm:t>
        <a:bodyPr/>
        <a:lstStyle/>
        <a:p>
          <a:endParaRPr lang="en-CA"/>
        </a:p>
      </dgm:t>
    </dgm:pt>
    <dgm:pt modelId="{EE88F9EB-BAD1-4000-BC8C-5E6B6B0E43B1}" type="sibTrans" cxnId="{CA302B5C-82E4-4F11-96E2-E53AF01A1FF2}">
      <dgm:prSet/>
      <dgm:spPr/>
      <dgm:t>
        <a:bodyPr/>
        <a:lstStyle/>
        <a:p>
          <a:endParaRPr lang="en-CA" dirty="0"/>
        </a:p>
      </dgm:t>
    </dgm:pt>
    <dgm:pt modelId="{41181A62-F08A-47C4-AF83-8A0EFEF90CD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Heutagogical  Practice</a:t>
          </a:r>
          <a:endParaRPr lang="en-CA" dirty="0">
            <a:solidFill>
              <a:schemeClr val="bg1"/>
            </a:solidFill>
          </a:endParaRPr>
        </a:p>
      </dgm:t>
    </dgm:pt>
    <dgm:pt modelId="{21A51D75-96FB-47B5-882F-9A8F86BE6E28}" type="parTrans" cxnId="{432F360B-A483-430C-94ED-6F7AE844DBB8}">
      <dgm:prSet/>
      <dgm:spPr/>
      <dgm:t>
        <a:bodyPr/>
        <a:lstStyle/>
        <a:p>
          <a:endParaRPr lang="en-CA"/>
        </a:p>
      </dgm:t>
    </dgm:pt>
    <dgm:pt modelId="{9BE046AF-9684-4FD0-8792-B585F872D64B}" type="sibTrans" cxnId="{432F360B-A483-430C-94ED-6F7AE844DBB8}">
      <dgm:prSet/>
      <dgm:spPr/>
      <dgm:t>
        <a:bodyPr/>
        <a:lstStyle/>
        <a:p>
          <a:endParaRPr lang="en-CA" dirty="0"/>
        </a:p>
      </dgm:t>
    </dgm:pt>
    <dgm:pt modelId="{7929AB56-C0D1-4D68-978F-E73663A070D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Technology-enabled Lifelong Learning</a:t>
          </a:r>
          <a:endParaRPr lang="en-CA" dirty="0">
            <a:solidFill>
              <a:schemeClr val="bg1"/>
            </a:solidFill>
          </a:endParaRPr>
        </a:p>
      </dgm:t>
    </dgm:pt>
    <dgm:pt modelId="{853E4026-7EEA-4132-9B32-29F1E0C5614E}" type="parTrans" cxnId="{143F3E68-B6DC-471B-ADA9-6834ED3451F4}">
      <dgm:prSet/>
      <dgm:spPr/>
      <dgm:t>
        <a:bodyPr/>
        <a:lstStyle/>
        <a:p>
          <a:endParaRPr lang="en-CA"/>
        </a:p>
      </dgm:t>
    </dgm:pt>
    <dgm:pt modelId="{FE655C1A-0FAD-440C-8973-C771D3C04714}" type="sibTrans" cxnId="{143F3E68-B6DC-471B-ADA9-6834ED3451F4}">
      <dgm:prSet/>
      <dgm:spPr/>
      <dgm:t>
        <a:bodyPr/>
        <a:lstStyle/>
        <a:p>
          <a:endParaRPr lang="en-CA"/>
        </a:p>
      </dgm:t>
    </dgm:pt>
    <dgm:pt modelId="{88B802A8-6870-4328-9518-DB4D258A4829}" type="pres">
      <dgm:prSet presAssocID="{6008E4C7-E1E4-48A2-8AEA-48A2BEF1C129}" presName="linearFlow" presStyleCnt="0">
        <dgm:presLayoutVars>
          <dgm:dir/>
          <dgm:resizeHandles val="exact"/>
        </dgm:presLayoutVars>
      </dgm:prSet>
      <dgm:spPr/>
    </dgm:pt>
    <dgm:pt modelId="{C8BAB66D-59BE-4383-878D-8649DC7A9C22}" type="pres">
      <dgm:prSet presAssocID="{2E968A89-9DFE-4A96-9AB2-4EBCE9284876}" presName="node" presStyleLbl="node1" presStyleIdx="0" presStyleCnt="3" custLinFactNeighborX="-929" custLinFactNeighborY="-4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BD2F9-B159-41EF-BB5D-2698761C502A}" type="pres">
      <dgm:prSet presAssocID="{EE88F9EB-BAD1-4000-BC8C-5E6B6B0E43B1}" presName="spacerL" presStyleCnt="0"/>
      <dgm:spPr/>
    </dgm:pt>
    <dgm:pt modelId="{EC0077FA-269B-47F3-9582-9C5B8C7F3F87}" type="pres">
      <dgm:prSet presAssocID="{EE88F9EB-BAD1-4000-BC8C-5E6B6B0E43B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F4CC7CB-167B-4B5D-B360-638B37D07B0C}" type="pres">
      <dgm:prSet presAssocID="{EE88F9EB-BAD1-4000-BC8C-5E6B6B0E43B1}" presName="spacerR" presStyleCnt="0"/>
      <dgm:spPr/>
    </dgm:pt>
    <dgm:pt modelId="{D5F1ABC1-BB51-42E2-8642-39E68017E2A2}" type="pres">
      <dgm:prSet presAssocID="{41181A62-F08A-47C4-AF83-8A0EFEF90C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1F779-49BC-4291-9957-E9C765D5CAFB}" type="pres">
      <dgm:prSet presAssocID="{9BE046AF-9684-4FD0-8792-B585F872D64B}" presName="spacerL" presStyleCnt="0"/>
      <dgm:spPr/>
    </dgm:pt>
    <dgm:pt modelId="{7B26329C-2166-4B5E-BEE9-30BB19D1977D}" type="pres">
      <dgm:prSet presAssocID="{9BE046AF-9684-4FD0-8792-B585F872D64B}" presName="sibTrans" presStyleLbl="sibTrans2D1" presStyleIdx="1" presStyleCnt="2" custLinFactNeighborX="-29293" custLinFactNeighborY="-2789"/>
      <dgm:spPr/>
      <dgm:t>
        <a:bodyPr/>
        <a:lstStyle/>
        <a:p>
          <a:endParaRPr lang="en-US"/>
        </a:p>
      </dgm:t>
    </dgm:pt>
    <dgm:pt modelId="{451EFB9A-4A80-42DD-B0F0-B6480A8C264D}" type="pres">
      <dgm:prSet presAssocID="{9BE046AF-9684-4FD0-8792-B585F872D64B}" presName="spacerR" presStyleCnt="0"/>
      <dgm:spPr/>
    </dgm:pt>
    <dgm:pt modelId="{91CA8906-5DA0-44D7-AF9C-3989017B13DB}" type="pres">
      <dgm:prSet presAssocID="{7929AB56-C0D1-4D68-978F-E73663A070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02B5C-82E4-4F11-96E2-E53AF01A1FF2}" srcId="{6008E4C7-E1E4-48A2-8AEA-48A2BEF1C129}" destId="{2E968A89-9DFE-4A96-9AB2-4EBCE9284876}" srcOrd="0" destOrd="0" parTransId="{46CEF8D5-F6D0-42ED-885A-E049F8CE1D84}" sibTransId="{EE88F9EB-BAD1-4000-BC8C-5E6B6B0E43B1}"/>
    <dgm:cxn modelId="{254A52FE-C327-4067-8C89-5887BC7B763C}" type="presOf" srcId="{6008E4C7-E1E4-48A2-8AEA-48A2BEF1C129}" destId="{88B802A8-6870-4328-9518-DB4D258A4829}" srcOrd="0" destOrd="0" presId="urn:microsoft.com/office/officeart/2005/8/layout/equation1"/>
    <dgm:cxn modelId="{432F360B-A483-430C-94ED-6F7AE844DBB8}" srcId="{6008E4C7-E1E4-48A2-8AEA-48A2BEF1C129}" destId="{41181A62-F08A-47C4-AF83-8A0EFEF90CDE}" srcOrd="1" destOrd="0" parTransId="{21A51D75-96FB-47B5-882F-9A8F86BE6E28}" sibTransId="{9BE046AF-9684-4FD0-8792-B585F872D64B}"/>
    <dgm:cxn modelId="{143F3E68-B6DC-471B-ADA9-6834ED3451F4}" srcId="{6008E4C7-E1E4-48A2-8AEA-48A2BEF1C129}" destId="{7929AB56-C0D1-4D68-978F-E73663A070D9}" srcOrd="2" destOrd="0" parTransId="{853E4026-7EEA-4132-9B32-29F1E0C5614E}" sibTransId="{FE655C1A-0FAD-440C-8973-C771D3C04714}"/>
    <dgm:cxn modelId="{FAB2E333-D5CC-4685-B336-DF9843E6B81C}" type="presOf" srcId="{2E968A89-9DFE-4A96-9AB2-4EBCE9284876}" destId="{C8BAB66D-59BE-4383-878D-8649DC7A9C22}" srcOrd="0" destOrd="0" presId="urn:microsoft.com/office/officeart/2005/8/layout/equation1"/>
    <dgm:cxn modelId="{BA8C3576-AD85-455B-B0EE-5B10FB89D9A7}" type="presOf" srcId="{41181A62-F08A-47C4-AF83-8A0EFEF90CDE}" destId="{D5F1ABC1-BB51-42E2-8642-39E68017E2A2}" srcOrd="0" destOrd="0" presId="urn:microsoft.com/office/officeart/2005/8/layout/equation1"/>
    <dgm:cxn modelId="{564746EA-D37E-4541-880E-D68CFE08BFF4}" type="presOf" srcId="{7929AB56-C0D1-4D68-978F-E73663A070D9}" destId="{91CA8906-5DA0-44D7-AF9C-3989017B13DB}" srcOrd="0" destOrd="0" presId="urn:microsoft.com/office/officeart/2005/8/layout/equation1"/>
    <dgm:cxn modelId="{AA6018F2-C2D4-4C49-ACE7-578CE4BE5F36}" type="presOf" srcId="{9BE046AF-9684-4FD0-8792-B585F872D64B}" destId="{7B26329C-2166-4B5E-BEE9-30BB19D1977D}" srcOrd="0" destOrd="0" presId="urn:microsoft.com/office/officeart/2005/8/layout/equation1"/>
    <dgm:cxn modelId="{5358E522-73EE-425A-89DC-0338A0198A15}" type="presOf" srcId="{EE88F9EB-BAD1-4000-BC8C-5E6B6B0E43B1}" destId="{EC0077FA-269B-47F3-9582-9C5B8C7F3F87}" srcOrd="0" destOrd="0" presId="urn:microsoft.com/office/officeart/2005/8/layout/equation1"/>
    <dgm:cxn modelId="{45753292-5159-4CCF-AB01-1C391C88A2D5}" type="presParOf" srcId="{88B802A8-6870-4328-9518-DB4D258A4829}" destId="{C8BAB66D-59BE-4383-878D-8649DC7A9C22}" srcOrd="0" destOrd="0" presId="urn:microsoft.com/office/officeart/2005/8/layout/equation1"/>
    <dgm:cxn modelId="{A1991249-2684-4B37-B304-2F89BBBA4F5D}" type="presParOf" srcId="{88B802A8-6870-4328-9518-DB4D258A4829}" destId="{954BD2F9-B159-41EF-BB5D-2698761C502A}" srcOrd="1" destOrd="0" presId="urn:microsoft.com/office/officeart/2005/8/layout/equation1"/>
    <dgm:cxn modelId="{F1A521CF-9871-44BA-8500-8ADB01DF45D7}" type="presParOf" srcId="{88B802A8-6870-4328-9518-DB4D258A4829}" destId="{EC0077FA-269B-47F3-9582-9C5B8C7F3F87}" srcOrd="2" destOrd="0" presId="urn:microsoft.com/office/officeart/2005/8/layout/equation1"/>
    <dgm:cxn modelId="{36BE287A-AE1C-41AC-B38D-3A5D257B452E}" type="presParOf" srcId="{88B802A8-6870-4328-9518-DB4D258A4829}" destId="{9F4CC7CB-167B-4B5D-B360-638B37D07B0C}" srcOrd="3" destOrd="0" presId="urn:microsoft.com/office/officeart/2005/8/layout/equation1"/>
    <dgm:cxn modelId="{6957AA7E-EA63-4608-A173-91B61487827D}" type="presParOf" srcId="{88B802A8-6870-4328-9518-DB4D258A4829}" destId="{D5F1ABC1-BB51-42E2-8642-39E68017E2A2}" srcOrd="4" destOrd="0" presId="urn:microsoft.com/office/officeart/2005/8/layout/equation1"/>
    <dgm:cxn modelId="{09D79367-6C88-406B-B089-4D87F3456406}" type="presParOf" srcId="{88B802A8-6870-4328-9518-DB4D258A4829}" destId="{7701F779-49BC-4291-9957-E9C765D5CAFB}" srcOrd="5" destOrd="0" presId="urn:microsoft.com/office/officeart/2005/8/layout/equation1"/>
    <dgm:cxn modelId="{98662180-6241-4B81-BB45-93551EB5517E}" type="presParOf" srcId="{88B802A8-6870-4328-9518-DB4D258A4829}" destId="{7B26329C-2166-4B5E-BEE9-30BB19D1977D}" srcOrd="6" destOrd="0" presId="urn:microsoft.com/office/officeart/2005/8/layout/equation1"/>
    <dgm:cxn modelId="{05D6F044-E29D-47A9-BB52-9E1F6D163CA5}" type="presParOf" srcId="{88B802A8-6870-4328-9518-DB4D258A4829}" destId="{451EFB9A-4A80-42DD-B0F0-B6480A8C264D}" srcOrd="7" destOrd="0" presId="urn:microsoft.com/office/officeart/2005/8/layout/equation1"/>
    <dgm:cxn modelId="{3BCF9732-933D-40BF-9A59-A492082D1F5E}" type="presParOf" srcId="{88B802A8-6870-4328-9518-DB4D258A4829}" destId="{91CA8906-5DA0-44D7-AF9C-3989017B13D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AB66D-59BE-4383-878D-8649DC7A9C22}">
      <dsp:nvSpPr>
        <dsp:cNvPr id="0" name=""/>
        <dsp:cNvSpPr/>
      </dsp:nvSpPr>
      <dsp:spPr>
        <a:xfrm>
          <a:off x="0" y="895413"/>
          <a:ext cx="2343931" cy="2343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bg1"/>
              </a:solidFill>
            </a:rPr>
            <a:t>Blended and Online Learning</a:t>
          </a:r>
          <a:endParaRPr lang="en-CA" sz="2200" kern="1200" dirty="0">
            <a:solidFill>
              <a:schemeClr val="bg1"/>
            </a:solidFill>
          </a:endParaRPr>
        </a:p>
      </dsp:txBody>
      <dsp:txXfrm>
        <a:off x="343261" y="1238674"/>
        <a:ext cx="1657409" cy="1657409"/>
      </dsp:txXfrm>
    </dsp:sp>
    <dsp:sp modelId="{EC0077FA-269B-47F3-9582-9C5B8C7F3F87}">
      <dsp:nvSpPr>
        <dsp:cNvPr id="0" name=""/>
        <dsp:cNvSpPr/>
      </dsp:nvSpPr>
      <dsp:spPr>
        <a:xfrm>
          <a:off x="2536026" y="1495928"/>
          <a:ext cx="1359480" cy="135948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700" kern="1200" dirty="0"/>
        </a:p>
      </dsp:txBody>
      <dsp:txXfrm>
        <a:off x="2716225" y="2015793"/>
        <a:ext cx="999082" cy="319750"/>
      </dsp:txXfrm>
    </dsp:sp>
    <dsp:sp modelId="{D5F1ABC1-BB51-42E2-8642-39E68017E2A2}">
      <dsp:nvSpPr>
        <dsp:cNvPr id="0" name=""/>
        <dsp:cNvSpPr/>
      </dsp:nvSpPr>
      <dsp:spPr>
        <a:xfrm>
          <a:off x="4085834" y="1003703"/>
          <a:ext cx="2343931" cy="2343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bg1"/>
              </a:solidFill>
            </a:rPr>
            <a:t>Heutagogical  Practice</a:t>
          </a:r>
          <a:endParaRPr lang="en-CA" sz="2200" kern="1200" dirty="0">
            <a:solidFill>
              <a:schemeClr val="bg1"/>
            </a:solidFill>
          </a:endParaRPr>
        </a:p>
      </dsp:txBody>
      <dsp:txXfrm>
        <a:off x="4429095" y="1346964"/>
        <a:ext cx="1657409" cy="1657409"/>
      </dsp:txXfrm>
    </dsp:sp>
    <dsp:sp modelId="{7B26329C-2166-4B5E-BEE9-30BB19D1977D}">
      <dsp:nvSpPr>
        <dsp:cNvPr id="0" name=""/>
        <dsp:cNvSpPr/>
      </dsp:nvSpPr>
      <dsp:spPr>
        <a:xfrm>
          <a:off x="6564340" y="1458013"/>
          <a:ext cx="1359480" cy="135948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700" kern="1200" dirty="0"/>
        </a:p>
      </dsp:txBody>
      <dsp:txXfrm>
        <a:off x="6744539" y="1738066"/>
        <a:ext cx="999082" cy="799374"/>
      </dsp:txXfrm>
    </dsp:sp>
    <dsp:sp modelId="{91CA8906-5DA0-44D7-AF9C-3989017B13DB}">
      <dsp:nvSpPr>
        <dsp:cNvPr id="0" name=""/>
        <dsp:cNvSpPr/>
      </dsp:nvSpPr>
      <dsp:spPr>
        <a:xfrm>
          <a:off x="8169900" y="1003703"/>
          <a:ext cx="2343931" cy="2343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bg1"/>
              </a:solidFill>
            </a:rPr>
            <a:t>Technology-enabled Lifelong Learning</a:t>
          </a:r>
          <a:endParaRPr lang="en-CA" sz="2200" kern="1200" dirty="0">
            <a:solidFill>
              <a:schemeClr val="bg1"/>
            </a:solidFill>
          </a:endParaRPr>
        </a:p>
      </dsp:txBody>
      <dsp:txXfrm>
        <a:off x="8513161" y="1346964"/>
        <a:ext cx="1657409" cy="165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446CE-0893-4C90-AD23-561F9792FC56}" type="datetimeFigureOut">
              <a:rPr lang="en-CA" smtClean="0"/>
              <a:t>2021-01-26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DCB01-5489-43C5-BFFE-53F67E2CD1F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86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789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399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306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6197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679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898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202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495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94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2927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6139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54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DCB01-5489-43C5-BFFE-53F67E2CD1F7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127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17A863-82CA-204B-8378-3C1E572AE7D3}" type="datetimeFigureOut">
              <a:rPr lang="en-US" smtClean="0"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b="1" dirty="0"/>
              <a:t>COHERE-CIDER Presentation: January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D3D734-02C5-8C48-84BA-75AEC1ED5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AC8-F65F-4A26-A06F-F52B65D69476}" type="datetimeFigureOut">
              <a:rPr lang="en-CA" smtClean="0"/>
              <a:t>2021-01-26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/>
              <a:t>COHERE-CIDER Presentation: January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106-FE44-4339-BB85-6C1E61258A9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06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5084AC8-F65F-4A26-A06F-F52B65D69476}" type="datetimeFigureOut">
              <a:rPr lang="en-CA" smtClean="0"/>
              <a:t>2021-01-26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CA" b="1" dirty="0"/>
              <a:t>COHERE-CIDER Presentation: January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FC3E106-FE44-4339-BB85-6C1E61258A9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898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/>
              <a:t>COHERE-CIDER Presentation: January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106-FE44-4339-BB85-6C1E61258A9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890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17A863-82CA-204B-8378-3C1E572AE7D3}" type="datetimeFigureOut">
              <a:rPr lang="en-US" smtClean="0"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b="1" dirty="0"/>
              <a:t>COHERE-CIDER Presentation: January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D3D734-02C5-8C48-84BA-75AEC1ED5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0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AC8-F65F-4A26-A06F-F52B65D69476}" type="datetimeFigureOut">
              <a:rPr lang="en-CA" smtClean="0"/>
              <a:t>2021-01-26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/>
              <a:t>COHERE-CIDER Presentation: January 2021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106-FE44-4339-BB85-6C1E61258A9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777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AC8-F65F-4A26-A06F-F52B65D69476}" type="datetimeFigureOut">
              <a:rPr lang="en-CA" smtClean="0"/>
              <a:t>2021-01-26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/>
              <a:t>COHERE-CIDER Presentation: January 2021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106-FE44-4339-BB85-6C1E61258A9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524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A863-82CA-204B-8378-3C1E572AE7D3}" type="datetimeFigureOut">
              <a:rPr lang="en-US" smtClean="0"/>
              <a:t>1/26/21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/>
              <a:t>COHERE-CIDER Presentation: January 2021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D734-02C5-8C48-84BA-75AEC1ED5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A863-82CA-204B-8378-3C1E572AE7D3}" type="datetimeFigureOut">
              <a:rPr lang="en-US" smtClean="0"/>
              <a:t>1/26/21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/>
              <a:t>COHERE-CIDER Presentation: January 2021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D734-02C5-8C48-84BA-75AEC1ED5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7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AC8-F65F-4A26-A06F-F52B65D69476}" type="datetimeFigureOut">
              <a:rPr lang="en-CA" smtClean="0"/>
              <a:t>2021-01-26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/>
              <a:t>COHERE-CIDER Presentation: January 2021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106-FE44-4339-BB85-6C1E61258A9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086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A863-82CA-204B-8378-3C1E572AE7D3}" type="datetimeFigureOut">
              <a:rPr lang="en-US" smtClean="0"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/>
              <a:t>COHERE-CIDER Presentation: January 2021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D734-02C5-8C48-84BA-75AEC1ED5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0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5084AC8-F65F-4A26-A06F-F52B65D69476}" type="datetimeFigureOut">
              <a:rPr lang="en-CA" smtClean="0"/>
              <a:t>2021-01-26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FC3E106-FE44-4339-BB85-6C1E61258A9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2053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hyperlink" Target="about:blank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about:blank" TargetMode="External"/><Relationship Id="rId3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9.tiff"/><Relationship Id="rId7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F796D89-3ABF-D84B-9543-2C790E1DB744}"/>
              </a:ext>
            </a:extLst>
          </p:cNvPr>
          <p:cNvGrpSpPr/>
          <p:nvPr/>
        </p:nvGrpSpPr>
        <p:grpSpPr>
          <a:xfrm>
            <a:off x="0" y="1828800"/>
            <a:ext cx="12192000" cy="4733143"/>
            <a:chOff x="0" y="1817783"/>
            <a:chExt cx="12192000" cy="53211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CC30FC7-B280-D84A-98D3-00ED062CE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0" t="9110" r="-180" b="28123"/>
            <a:stretch/>
          </p:blipFill>
          <p:spPr>
            <a:xfrm>
              <a:off x="0" y="1817783"/>
              <a:ext cx="12192000" cy="532114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4263326-CA65-9449-ADAA-90A8B276635F}"/>
                </a:ext>
              </a:extLst>
            </p:cNvPr>
            <p:cNvSpPr/>
            <p:nvPr/>
          </p:nvSpPr>
          <p:spPr>
            <a:xfrm>
              <a:off x="694063" y="2115239"/>
              <a:ext cx="10851614" cy="4668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6D562765-24C9-1047-9134-CC314B4EC9D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548665" y="-2746713"/>
            <a:ext cx="1084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50900" b="0" i="0" u="none" strike="noStrike" cap="none" normalizeH="0" baseline="0">
              <a:ln>
                <a:noFill/>
              </a:ln>
              <a:solidFill>
                <a:srgbClr val="191B26"/>
              </a:solidFill>
              <a:effectLst/>
              <a:latin typeface="Arial" panose="020B0604020202020204" pitchFamily="34" charset="0"/>
              <a:ea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Open Sans"/>
                <a:hlinkClick r:id="rId4"/>
              </a:rPr>
              <a:t>Laptop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191B26"/>
              </a:solidFill>
              <a:effectLst/>
              <a:latin typeface="Arial" panose="020B0604020202020204" pitchFamily="34" charset="0"/>
              <a:ea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69AA83F-0031-4803-BEFF-C8E929B8A0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27" y="5032999"/>
            <a:ext cx="2067877" cy="10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ob (Calgary): Full-time Regular Costume Supervisor - University of Calgary  - Theatre AlbertaTheatre Alberta">
            <a:extLst>
              <a:ext uri="{FF2B5EF4-FFF2-40B4-BE49-F238E27FC236}">
                <a16:creationId xmlns:a16="http://schemas.microsoft.com/office/drawing/2014/main" xmlns="" id="{BDEB769B-039B-4D52-A270-B4FEBD1A7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5" b="29115"/>
          <a:stretch/>
        </p:blipFill>
        <p:spPr bwMode="auto">
          <a:xfrm>
            <a:off x="4889972" y="5157848"/>
            <a:ext cx="2213610" cy="7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titled 1">
            <a:extLst>
              <a:ext uri="{FF2B5EF4-FFF2-40B4-BE49-F238E27FC236}">
                <a16:creationId xmlns:a16="http://schemas.microsoft.com/office/drawing/2014/main" xmlns="" id="{AB8F54E4-4624-4118-9FD8-3BC305BB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91" y="5271118"/>
            <a:ext cx="2034833" cy="4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71E945AF-6EA7-4226-B71C-83867D4F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89" y="284176"/>
            <a:ext cx="11518492" cy="15446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+mn-lt"/>
              </a:rPr>
              <a:t>Bridging Connections between Heutagogy, Blended and Online Learning, and Lifelong Learning: What have We Learned?</a:t>
            </a:r>
            <a:endParaRPr lang="en-CA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2E5D75-D798-4FEE-964F-FDEDDD928C04}"/>
              </a:ext>
            </a:extLst>
          </p:cNvPr>
          <p:cNvSpPr txBox="1"/>
          <p:nvPr/>
        </p:nvSpPr>
        <p:spPr>
          <a:xfrm>
            <a:off x="1492405" y="2286789"/>
            <a:ext cx="9207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/>
              <a:t>Jennifer Lock, Sawsen Lakhal, Martha Cleveland-Innes, </a:t>
            </a:r>
            <a:br>
              <a:rPr lang="en-US" sz="2000" b="1" dirty="0"/>
            </a:br>
            <a:r>
              <a:rPr lang="en-US" sz="2000" b="1" dirty="0"/>
              <a:t>Debra Dell, Paula  Arancibia, &amp; Noeleen De Silva</a:t>
            </a:r>
            <a:br>
              <a:rPr lang="en-US" sz="2000" b="1" dirty="0"/>
            </a:br>
            <a:endParaRPr lang="en-US" sz="2000" b="1" dirty="0"/>
          </a:p>
          <a:p>
            <a:pPr algn="ctr">
              <a:spcBef>
                <a:spcPts val="0"/>
              </a:spcBef>
            </a:pPr>
            <a:r>
              <a:rPr lang="en-US" sz="2000" b="1" dirty="0"/>
              <a:t>Athabasca University, University of Calgary &amp; University of Sherbrooke</a:t>
            </a:r>
          </a:p>
          <a:p>
            <a:pPr algn="ctr"/>
            <a:r>
              <a:rPr lang="en-US" sz="2000" b="1" dirty="0"/>
              <a:t>Research funded by Athabasca University Academic Research Fund</a:t>
            </a:r>
          </a:p>
          <a:p>
            <a:pPr algn="ctr"/>
            <a:endParaRPr lang="en-US" sz="2000" dirty="0"/>
          </a:p>
          <a:p>
            <a:pPr algn="ctr"/>
            <a:r>
              <a:rPr lang="en-US" sz="2400" b="1" dirty="0"/>
              <a:t>COHERE – CIDER Session</a:t>
            </a:r>
            <a:br>
              <a:rPr lang="en-US" sz="2400" b="1" dirty="0"/>
            </a:br>
            <a:r>
              <a:rPr lang="en-US" sz="2400" b="1" dirty="0"/>
              <a:t>January 27, 2021</a:t>
            </a:r>
            <a:endParaRPr lang="en-US" sz="20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89D0AFB-0C77-F948-9D82-412FD608FC8E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C43175B-52BA-D34D-8F5E-36EDDCE896DE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456668A-63E8-4C47-B21B-A6E738906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C3320FB2-0194-C343-A79B-06731BB361CC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1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644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672EB-0510-4B80-91D0-7B36DE93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>
            <a:normAutofit/>
          </a:bodyPr>
          <a:lstStyle/>
          <a:p>
            <a:r>
              <a:rPr lang="en-CA" sz="3600" b="1" dirty="0"/>
              <a:t>REFLECTIONS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A9BE92-1A55-4EEE-8DBD-AE2643E7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319" y="291314"/>
            <a:ext cx="7501679" cy="583738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2800" b="1" dirty="0"/>
              <a:t>Emerging Themes</a:t>
            </a:r>
            <a:br>
              <a:rPr lang="en-CA" sz="2800" b="1" dirty="0"/>
            </a:br>
            <a:endParaRPr lang="en-CA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Role of Learner</a:t>
            </a:r>
            <a:br>
              <a:rPr lang="en-CA" sz="2800" dirty="0"/>
            </a:br>
            <a:endParaRPr lang="en-CA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Role of Instructor</a:t>
            </a:r>
            <a:br>
              <a:rPr lang="en-CA" sz="2800" dirty="0"/>
            </a:br>
            <a:endParaRPr lang="en-CA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Role of Technology</a:t>
            </a:r>
            <a:br>
              <a:rPr lang="en-CA" sz="2800" dirty="0"/>
            </a:br>
            <a:endParaRPr lang="en-CA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How we view lifelong learning?</a:t>
            </a:r>
            <a:br>
              <a:rPr lang="en-CA" sz="2800" dirty="0"/>
            </a:br>
            <a:endParaRPr lang="en-CA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How blended and online learning supports lifelong learning?</a:t>
            </a:r>
            <a:br>
              <a:rPr lang="en-CA" sz="2800" dirty="0"/>
            </a:br>
            <a:endParaRPr lang="en-CA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Who and what makes the connection? And how?</a:t>
            </a:r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5C75B6-BF54-4952-98B4-60CD5CAFF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C3347D7-EFC2-8B4A-940D-7B372ECB19C7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1DD1237-9B87-9A45-ADAC-1EB10BF24ED4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F2C79B5-0098-374D-896D-E2ECA3CD5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C9E7E23-24F1-1B4E-BDFC-FF563D2F3051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10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2027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039CD-8505-43CD-AB34-B5A07C47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>
            <a:normAutofit/>
          </a:bodyPr>
          <a:lstStyle/>
          <a:p>
            <a:r>
              <a:rPr lang="en-CA" sz="3600" dirty="0"/>
              <a:t>Discussion</a:t>
            </a:r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xmlns="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C7B8FF-7ED0-4D5C-BA89-BE7E055F1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13" y="838646"/>
            <a:ext cx="6624377" cy="18395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As instructors, instructional designers, and administrators, how can we better create opportunities for developing student autonomy in the learning design? </a:t>
            </a:r>
            <a:endParaRPr lang="en-US" sz="2800" dirty="0"/>
          </a:p>
          <a:p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5C75B6-BF54-4952-98B4-60CD5CAFF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E53D9F-C650-B244-8FD6-A11E21A88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961" y="2678221"/>
            <a:ext cx="5371629" cy="31336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2C3B4C8-40E8-A945-AB32-CA9F5030EA51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8C58399-A628-D649-991C-CE93AE9BDE52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0E83822-C1DC-814A-9058-E0F2A7B6E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E7DFBF2-8A38-9A4B-A006-862EB4EE17B9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11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2801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70B5-2016-4C9E-8614-77086C22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6" y="505734"/>
            <a:ext cx="11620163" cy="1394385"/>
          </a:xfrm>
        </p:spPr>
        <p:txBody>
          <a:bodyPr anchor="t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CA" b="1" dirty="0">
                <a:solidFill>
                  <a:schemeClr val="tx2"/>
                </a:solidFill>
              </a:rPr>
              <a:t>Implications for Implementation of A Heutagogical Approach in HIGHER EDUCATION</a:t>
            </a:r>
            <a:br>
              <a:rPr lang="en-CA" b="1" dirty="0">
                <a:solidFill>
                  <a:schemeClr val="tx2"/>
                </a:solidFill>
              </a:rPr>
            </a:br>
            <a:r>
              <a:rPr lang="en-CA" dirty="0">
                <a:solidFill>
                  <a:schemeClr val="tx2"/>
                </a:solidFill>
              </a:rPr>
              <a:t/>
            </a:r>
            <a:br>
              <a:rPr lang="en-CA" dirty="0">
                <a:solidFill>
                  <a:schemeClr val="tx2"/>
                </a:solidFill>
              </a:rPr>
            </a:b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D360A8-C659-44AB-92C6-7602902A1F9B}"/>
              </a:ext>
            </a:extLst>
          </p:cNvPr>
          <p:cNvSpPr txBox="1"/>
          <p:nvPr/>
        </p:nvSpPr>
        <p:spPr>
          <a:xfrm>
            <a:off x="457200" y="2023010"/>
            <a:ext cx="1151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Institutional Policy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Supports lifelong learning and the lifelong learner, that engages and supports academia in the process and delivery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Educational Development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Training and supports for practice and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Student Orientation and Support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role, practice and expectations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Increasing empowerment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D79B2F7-23F0-E64A-B340-039DB4476D7B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1AFC09F-258F-5441-B2B4-15A8DC43438F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29BEEBE-F50B-3942-B9E6-84A3002DB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7542239-69E0-A041-A040-73BFD6CC65D5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12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1134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aptop, Book, Information, Online, Computer, Data">
            <a:extLst>
              <a:ext uri="{FF2B5EF4-FFF2-40B4-BE49-F238E27FC236}">
                <a16:creationId xmlns:a16="http://schemas.microsoft.com/office/drawing/2014/main" xmlns="" id="{167DF5E4-22C2-DA45-A834-3E4D6EB1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71" y="1834934"/>
            <a:ext cx="7579329" cy="44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70B5-2016-4C9E-8614-77086C22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38" y="604684"/>
            <a:ext cx="10569624" cy="884251"/>
          </a:xfrm>
        </p:spPr>
        <p:txBody>
          <a:bodyPr anchor="t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CA" b="1" dirty="0">
                <a:solidFill>
                  <a:schemeClr val="tx2"/>
                </a:solidFill>
              </a:rPr>
              <a:t/>
            </a:r>
            <a:br>
              <a:rPr lang="en-CA" b="1" dirty="0">
                <a:solidFill>
                  <a:schemeClr val="tx2"/>
                </a:solidFill>
              </a:rPr>
            </a:br>
            <a:r>
              <a:rPr lang="en-CA" dirty="0">
                <a:solidFill>
                  <a:schemeClr val="tx2"/>
                </a:solidFill>
              </a:rPr>
              <a:t/>
            </a:r>
            <a:br>
              <a:rPr lang="en-CA" dirty="0">
                <a:solidFill>
                  <a:schemeClr val="tx2"/>
                </a:solidFill>
              </a:rPr>
            </a:b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BB0D62-9C65-4BFB-A4A1-4D2BA648085A}"/>
              </a:ext>
            </a:extLst>
          </p:cNvPr>
          <p:cNvSpPr txBox="1"/>
          <p:nvPr/>
        </p:nvSpPr>
        <p:spPr>
          <a:xfrm>
            <a:off x="527600" y="3373986"/>
            <a:ext cx="4960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000" b="1" dirty="0">
                <a:solidFill>
                  <a:schemeClr val="tx2"/>
                </a:solidFill>
              </a:rPr>
              <a:t>QUESTIONS </a:t>
            </a:r>
          </a:p>
          <a:p>
            <a:r>
              <a:rPr lang="en-CA" sz="4000" b="1" dirty="0">
                <a:solidFill>
                  <a:schemeClr val="tx2"/>
                </a:solidFill>
              </a:rPr>
              <a:t>&amp; COMMENTS</a:t>
            </a:r>
            <a:endParaRPr lang="en-CA" sz="4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9A345CB-DA04-3F47-A89E-1585B0F2F1C4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CFA1039-916C-E946-BA7A-993B90183E0F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667FDDC-17C9-5544-99DD-A81419C13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5E2689-EFE7-3D4E-95F5-845FE1610F86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13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69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70B5-2016-4C9E-8614-77086C22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2" y="729365"/>
            <a:ext cx="11434863" cy="1170123"/>
          </a:xfrm>
        </p:spPr>
        <p:txBody>
          <a:bodyPr anchor="t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CA" b="1" dirty="0">
                <a:solidFill>
                  <a:schemeClr val="tx2"/>
                </a:solidFill>
              </a:rPr>
              <a:t>References</a:t>
            </a:r>
            <a:br>
              <a:rPr lang="en-CA" b="1" dirty="0">
                <a:solidFill>
                  <a:schemeClr val="tx2"/>
                </a:solidFill>
              </a:rPr>
            </a:br>
            <a:r>
              <a:rPr lang="en-CA" dirty="0">
                <a:solidFill>
                  <a:schemeClr val="tx2"/>
                </a:solidFill>
              </a:rPr>
              <a:t/>
            </a:r>
            <a:br>
              <a:rPr lang="en-CA" dirty="0">
                <a:solidFill>
                  <a:schemeClr val="tx2"/>
                </a:solidFill>
              </a:rPr>
            </a:b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A2B8A5-FBDD-4770-9FC0-865608605002}"/>
              </a:ext>
            </a:extLst>
          </p:cNvPr>
          <p:cNvSpPr txBox="1"/>
          <p:nvPr/>
        </p:nvSpPr>
        <p:spPr>
          <a:xfrm>
            <a:off x="757605" y="1872687"/>
            <a:ext cx="10625097" cy="4275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CA" sz="20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Blaschke</a:t>
            </a:r>
            <a:r>
              <a:rPr lang="en-CA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L. M. (2012). Heutagogy and lifelong learning: A review of </a:t>
            </a:r>
            <a:r>
              <a:rPr lang="en-CA" sz="20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heutagogical</a:t>
            </a:r>
            <a:r>
              <a:rPr lang="en-CA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practice and</a:t>
            </a:r>
          </a:p>
          <a:p>
            <a:pPr>
              <a:lnSpc>
                <a:spcPct val="115000"/>
              </a:lnSpc>
            </a:pPr>
            <a:r>
              <a:rPr lang="en-CA" sz="2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CA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self-determined learning. </a:t>
            </a:r>
            <a:r>
              <a:rPr lang="en-CA" sz="20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International Review of Research in Open &amp; Distance Learning</a:t>
            </a:r>
            <a:r>
              <a:rPr lang="en-CA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CA" sz="20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CA" sz="2000" i="1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13</a:t>
            </a:r>
            <a:r>
              <a:rPr lang="en-CA" sz="200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(1</a:t>
            </a:r>
            <a:r>
              <a:rPr lang="en-CA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56–71. </a:t>
            </a:r>
            <a:r>
              <a:rPr lang="en-CA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2"/>
              </a:rPr>
              <a:t>https://doi.org/10.19173/irrodl.v13i1.1076 </a:t>
            </a:r>
            <a:r>
              <a:rPr lang="en-CA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/>
            </a:r>
            <a:br>
              <a:rPr lang="en-CA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endParaRPr lang="en-CA" sz="20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Council of the European Union. (2006). Decision No 1720/2006/EC of the European</a:t>
            </a:r>
          </a:p>
          <a:p>
            <a:pPr marL="536575" indent="-441325">
              <a:lnSpc>
                <a:spcPct val="115000"/>
              </a:lnSpc>
            </a:pP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Parliament and of the Council of 15 November 2006: Establishing an action programme in the field of lifelong learning. Official Journal of the European Union.</a:t>
            </a:r>
            <a:r>
              <a:rPr lang="en-CA" sz="20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CA" sz="20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CA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https://op.europa.eu/en/publication-detail/-/publication/e94e41b2-bcf7-4447-83d5</a:t>
            </a:r>
            <a:br>
              <a:rPr lang="en-CA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</a:br>
            <a:r>
              <a:rPr lang="en-CA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-b5ac87c8065e/language-</a:t>
            </a:r>
            <a:r>
              <a:rPr lang="en-CA" sz="20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en</a:t>
            </a:r>
            <a:r>
              <a:rPr lang="en-CA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  <a:br>
              <a:rPr lang="en-CA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20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CA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Garrison, D. R., &amp; Vaughan, N. D. (2008). </a:t>
            </a:r>
            <a:r>
              <a:rPr lang="en-CA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Blended learning in higher education: Framework, principles, and guidelines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John Wiley &amp; Sons.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87EAD9-71A0-9A40-8705-311393CA5154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BD7D689-24B0-644D-BCA8-AA6808E3F73A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14F7751-07C7-694F-A682-AEE934EDA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508604D-93F9-EE47-A1D8-3A03BD430A87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14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574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70B5-2016-4C9E-8614-77086C22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6" y="804334"/>
            <a:ext cx="11194159" cy="1787642"/>
          </a:xfrm>
        </p:spPr>
        <p:txBody>
          <a:bodyPr anchor="t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CA" b="1" dirty="0">
                <a:solidFill>
                  <a:schemeClr val="tx2"/>
                </a:solidFill>
              </a:rPr>
              <a:t>A collaborative research project</a:t>
            </a:r>
            <a:r>
              <a:rPr lang="en-CA" dirty="0">
                <a:solidFill>
                  <a:schemeClr val="tx2"/>
                </a:solidFill>
              </a:rPr>
              <a:t/>
            </a:r>
            <a:br>
              <a:rPr lang="en-CA" dirty="0">
                <a:solidFill>
                  <a:schemeClr val="tx2"/>
                </a:solidFill>
              </a:rPr>
            </a:br>
            <a:r>
              <a:rPr lang="en-CA" dirty="0">
                <a:solidFill>
                  <a:schemeClr val="tx2"/>
                </a:solidFill>
              </a:rPr>
              <a:t/>
            </a:r>
            <a:br>
              <a:rPr lang="en-CA" dirty="0">
                <a:solidFill>
                  <a:schemeClr val="tx2"/>
                </a:solidFill>
              </a:rPr>
            </a:br>
            <a:r>
              <a:rPr lang="en-CA" dirty="0">
                <a:solidFill>
                  <a:schemeClr val="tx2"/>
                </a:solidFill>
              </a:rPr>
              <a:t/>
            </a:r>
            <a:br>
              <a:rPr lang="en-CA" dirty="0">
                <a:solidFill>
                  <a:schemeClr val="tx2"/>
                </a:solidFill>
              </a:rPr>
            </a:br>
            <a:r>
              <a:rPr lang="en-CA" dirty="0">
                <a:solidFill>
                  <a:schemeClr val="tx2"/>
                </a:solidFill>
              </a:rPr>
              <a:t/>
            </a:r>
            <a:br>
              <a:rPr lang="en-CA" dirty="0">
                <a:solidFill>
                  <a:schemeClr val="tx2"/>
                </a:solidFill>
              </a:rPr>
            </a:b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69AA83F-0031-4803-BEFF-C8E929B8A0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10" y="5130736"/>
            <a:ext cx="2067877" cy="10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ob (Calgary): Full-time Regular Costume Supervisor - University of Calgary  - Theatre AlbertaTheatre Alberta">
            <a:extLst>
              <a:ext uri="{FF2B5EF4-FFF2-40B4-BE49-F238E27FC236}">
                <a16:creationId xmlns:a16="http://schemas.microsoft.com/office/drawing/2014/main" xmlns="" id="{BDEB769B-039B-4D52-A270-B4FEBD1A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46" y="4776156"/>
            <a:ext cx="2213610" cy="17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titled 1">
            <a:extLst>
              <a:ext uri="{FF2B5EF4-FFF2-40B4-BE49-F238E27FC236}">
                <a16:creationId xmlns:a16="http://schemas.microsoft.com/office/drawing/2014/main" xmlns="" id="{AB8F54E4-4624-4118-9FD8-3BC305BB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16" y="5438045"/>
            <a:ext cx="2501296" cy="4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DBC998-E5AE-7942-9D77-DF1BE741527C}"/>
              </a:ext>
            </a:extLst>
          </p:cNvPr>
          <p:cNvSpPr/>
          <p:nvPr/>
        </p:nvSpPr>
        <p:spPr>
          <a:xfrm>
            <a:off x="5836792" y="2247336"/>
            <a:ext cx="577143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rgbClr val="2C2C2C"/>
                </a:solidFill>
                <a:ea typeface="+mj-ea"/>
                <a:cs typeface="+mj-cs"/>
              </a:rPr>
              <a:t>Bridging Connections between Heutagogy, Blended and Online Learning, and Lifelong Learning</a:t>
            </a:r>
            <a:br>
              <a:rPr lang="en-US" sz="2400" b="1" cap="all" dirty="0">
                <a:solidFill>
                  <a:srgbClr val="2C2C2C"/>
                </a:solidFill>
                <a:ea typeface="+mj-ea"/>
                <a:cs typeface="+mj-cs"/>
              </a:rPr>
            </a:br>
            <a:r>
              <a:rPr lang="en-US" sz="2400" b="1" cap="all" dirty="0">
                <a:solidFill>
                  <a:srgbClr val="2C2C2C"/>
                </a:solidFill>
                <a:ea typeface="+mj-ea"/>
                <a:cs typeface="+mj-cs"/>
              </a:rPr>
              <a:t/>
            </a:r>
            <a:br>
              <a:rPr lang="en-US" sz="2400" b="1" cap="all" dirty="0">
                <a:solidFill>
                  <a:srgbClr val="2C2C2C"/>
                </a:solidFill>
                <a:ea typeface="+mj-ea"/>
                <a:cs typeface="+mj-cs"/>
              </a:rPr>
            </a:br>
            <a:r>
              <a:rPr lang="en-US" sz="3600" cap="all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n-US" sz="3600" cap="all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cap="all" dirty="0">
                <a:solidFill>
                  <a:srgbClr val="2C2C2C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Research funded by Athabasca University Academic Research Fund</a:t>
            </a:r>
            <a:r>
              <a:rPr lang="en-US" sz="3600" cap="all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n-US" sz="3600" cap="all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CA" sz="3600" cap="all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n-CA" sz="3600" cap="all" dirty="0">
                <a:solidFill>
                  <a:srgbClr val="FFFFFF"/>
                </a:solidFill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F71DE5-B3FD-C94F-B605-A30EF5973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47" y="2119471"/>
            <a:ext cx="4627001" cy="27446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04D3AA-F9AA-A14D-A41B-69C04936D702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CC2D223-78D6-1149-8230-1CCB23507483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E430624-85D9-D948-B958-0A2F8C260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9EEEC0B-9643-2A44-BBBA-3C9450E74E3A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15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082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039CD-8505-43CD-AB34-B5A07C47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>
            <a:normAutofit/>
          </a:bodyPr>
          <a:lstStyle/>
          <a:p>
            <a:r>
              <a:rPr lang="en-CA" sz="3600" dirty="0"/>
              <a:t>Discussion</a:t>
            </a:r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xmlns="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C7B8FF-7ED0-4D5C-BA89-BE7E055F1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132" y="778390"/>
            <a:ext cx="6181088" cy="17788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there a relationship in self-determined learning, learner agency, and lifelong learning in blended and online learning environments?</a:t>
            </a:r>
            <a:endParaRPr lang="en-CA" sz="2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5C75B6-BF54-4952-98B4-60CD5CAFF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C0D061-F4E5-8F41-B846-48C05D1DA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985" y="2557219"/>
            <a:ext cx="5532323" cy="36730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4FBBA39-12C4-C24E-9EEF-07689F0D738B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E84F65D-5869-7644-B1E5-43DBAEA9EEA4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94005DF-1B9D-304C-8B9F-6F7B443C5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E15F291-5C75-BC4D-B5BA-02A00682C9A4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2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312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2CC5DEC-38C5-4E54-97B1-7B90866D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E1BEFEC1-A6C6-4D26-BCDD-55F657FD2E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xmlns="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76F23-077D-4471-AE4A-E96A919E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80" y="3177778"/>
            <a:ext cx="5811909" cy="26996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spc="150" dirty="0">
                <a:solidFill>
                  <a:schemeClr val="tx1"/>
                </a:solidFill>
              </a:rPr>
              <a:t>Research</a:t>
            </a:r>
            <a:br>
              <a:rPr lang="en-US" sz="6000" spc="150" dirty="0">
                <a:solidFill>
                  <a:schemeClr val="tx1"/>
                </a:solidFill>
              </a:rPr>
            </a:br>
            <a:r>
              <a:rPr lang="en-US" sz="6000" spc="150" dirty="0">
                <a:solidFill>
                  <a:schemeClr val="tx1"/>
                </a:solidFill>
              </a:rPr>
              <a:t>Study</a:t>
            </a:r>
            <a:br>
              <a:rPr lang="en-US" sz="6000" spc="150" dirty="0">
                <a:solidFill>
                  <a:schemeClr val="tx1"/>
                </a:solidFill>
              </a:rPr>
            </a:b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Question:</a:t>
            </a:r>
            <a:b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relationship between self-determined learning (heutagogy) and lifelong learning that can be developed in blended and online learning environments?</a:t>
            </a:r>
            <a:br>
              <a:rPr lang="en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/>
              <a:t/>
            </a:r>
            <a:br>
              <a:rPr lang="en-CA" sz="3200" dirty="0"/>
            </a:br>
            <a:endParaRPr lang="en-US" sz="6000" spc="15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1F1E6B6-DCFB-466D-A242-C818A03E3B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7666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DC76B9-FC26-4D56-A46B-D1377BCB7071}"/>
              </a:ext>
            </a:extLst>
          </p:cNvPr>
          <p:cNvSpPr txBox="1"/>
          <p:nvPr/>
        </p:nvSpPr>
        <p:spPr>
          <a:xfrm>
            <a:off x="7856620" y="258518"/>
            <a:ext cx="4150895" cy="583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r>
              <a:rPr lang="en-CA" sz="2000" dirty="0"/>
              <a:t>Pilot Study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August 2019 – May 2020</a:t>
            </a:r>
          </a:p>
          <a:p>
            <a:endParaRPr lang="en-CA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Phases: 	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 Literature Review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Heutagogy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Blended and Online learning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Lifelong Learning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Delphi Study 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Survey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Focus Group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659DDF6-D69C-CD47-84B0-1C0533FB26BE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5489B28-80AC-BF4A-B98B-18AD3D92A039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F759EA2-1F61-504D-B073-CD2DDB9E6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47FC60C-9012-EC48-A6B5-8FCE0DA97CDA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>
                  <a:solidFill>
                    <a:schemeClr val="bg1"/>
                  </a:solidFill>
                </a:rPr>
                <a:t>COHERE-CIDER Presentation: January 2021   |   </a:t>
              </a:r>
              <a:fld id="{276CCF1A-00E7-D040-AFA6-54139144B0B8}" type="slidenum">
                <a:rPr lang="en-CA" sz="2000" b="1" smtClean="0">
                  <a:solidFill>
                    <a:schemeClr val="bg1"/>
                  </a:solidFill>
                </a:rPr>
                <a:t>3</a:t>
              </a:fld>
              <a:endParaRPr lang="en-CA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50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B7265-FD02-4AED-9D9F-213427EE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>
            <a:normAutofit/>
          </a:bodyPr>
          <a:lstStyle/>
          <a:p>
            <a: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Heutagogy</a:t>
            </a:r>
            <a:b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Blended and Online Learning</a:t>
            </a:r>
            <a:b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Lifelong Learning</a:t>
            </a:r>
            <a:endParaRPr lang="en-CA" sz="3600" b="1" dirty="0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768C38-7C64-4581-96D2-2AA7A1B9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428" y="260648"/>
            <a:ext cx="6715438" cy="5721459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en-US" sz="1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9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sz="9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sz="9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“In a </a:t>
            </a:r>
            <a:r>
              <a:rPr lang="en-CA" sz="8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heutagogical</a:t>
            </a:r>
            <a:r>
              <a:rPr lang="en-CA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approach to teaching and learning, learners are highly autonomous and</a:t>
            </a:r>
            <a:r>
              <a:rPr lang="en-CA" sz="8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CA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self-determined and emphasis is placed on development of learner capacity and capability</a:t>
            </a:r>
            <a:r>
              <a:rPr lang="en-CA" sz="8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CA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the goal of producing learners who are well-prepared for the complexities of today’s</a:t>
            </a:r>
            <a:r>
              <a:rPr lang="en-CA" sz="8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CA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workplace” (</a:t>
            </a:r>
            <a:r>
              <a:rPr lang="en-CA" sz="8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Blaschke</a:t>
            </a:r>
            <a:r>
              <a:rPr lang="en-CA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2012, p. 56).</a:t>
            </a:r>
            <a:endParaRPr lang="en-CA" sz="80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8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lended learning is “the organic integration of thoughtfully selected and complementary face-to-face and online approaches” (Garrison &amp; Vaughan, 2008, p.148).</a:t>
            </a:r>
            <a:endParaRPr lang="en-US" sz="8000" dirty="0">
              <a:solidFill>
                <a:schemeClr val="tx2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ts val="800"/>
              </a:spcAft>
              <a:buNone/>
            </a:pPr>
            <a:endParaRPr lang="en-US" sz="8000" dirty="0">
              <a:solidFill>
                <a:schemeClr val="tx2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8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Lifelong learning is “</a:t>
            </a:r>
            <a:r>
              <a:rPr lang="en-CA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general education, vocational education and training, non-formal education and informal learning undertaken throughout life, resulting in an improvement in knowledge, skills and competences within a personal, civic, social and/or employment-related perspective. It includes the provision of counselling and guidance services“ </a:t>
            </a:r>
            <a:r>
              <a:rPr lang="en-US" sz="8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CA" sz="8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Council of the European Union, 2006, p. </a:t>
            </a:r>
            <a:r>
              <a:rPr lang="en-CA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L327/50 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fr-C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en-CA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CA" sz="13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CA" sz="1100" dirty="0">
              <a:solidFill>
                <a:schemeClr val="tx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A5C75B6-BF54-4952-98B4-60CD5CAFF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24682C9-227C-3D4A-9DFB-1FAC546713E0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4CC575E-E5A7-4D40-BB77-7112733981D9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D8BBBCC-16B2-5F48-B913-19BB29C3C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5C97346-843C-6C48-B001-4A045E641577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4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8585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672EB-0510-4B80-91D0-7B36DE93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>
            <a:normAutofit/>
          </a:bodyPr>
          <a:lstStyle/>
          <a:p>
            <a:r>
              <a:rPr lang="en-CA" sz="3600" b="1" dirty="0"/>
              <a:t>Findings</a:t>
            </a:r>
            <a:br>
              <a:rPr lang="en-CA" sz="3600" b="1" dirty="0"/>
            </a:br>
            <a:endParaRPr lang="en-CA" sz="3600" b="1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A9BE92-1A55-4EEE-8DBD-AE2643E7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798" y="517890"/>
            <a:ext cx="7047322" cy="623895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2000" b="1" dirty="0"/>
              <a:t>Systematic Literature Review</a:t>
            </a:r>
            <a:br>
              <a:rPr lang="en-CA" sz="2000" b="1" dirty="0"/>
            </a:br>
            <a:endParaRPr lang="en-CA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Connection exists between the 3 terms to consider a proposed conceptual framework</a:t>
            </a:r>
            <a:br>
              <a:rPr lang="en-CA" sz="2000" dirty="0"/>
            </a:br>
            <a:endParaRPr lang="en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Evidence that self-directed learning, self regulated learning and self-determined learning contribute to success and outcomes in blended and online learning</a:t>
            </a:r>
            <a:br>
              <a:rPr lang="en-CA" sz="2000" dirty="0"/>
            </a:br>
            <a:endParaRPr lang="en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Capacity and capability development contribute to the development of the lifelong learner</a:t>
            </a:r>
            <a:br>
              <a:rPr lang="en-CA" sz="2000" dirty="0"/>
            </a:br>
            <a:endParaRPr lang="en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Technology plays a role in developing  and supporting lifelong learning </a:t>
            </a:r>
            <a:br>
              <a:rPr lang="en-CA" sz="2000" dirty="0"/>
            </a:br>
            <a:endParaRPr lang="en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Provide a foundation for study and Delphi process</a:t>
            </a:r>
          </a:p>
          <a:p>
            <a:pPr>
              <a:buFont typeface="Arial" panose="020B0604020202020204" pitchFamily="34" charset="0"/>
              <a:buChar char="•"/>
            </a:pPr>
            <a:endParaRPr lang="en-CA" sz="2000" dirty="0"/>
          </a:p>
          <a:p>
            <a:pPr>
              <a:buFontTx/>
              <a:buChar char="-"/>
            </a:pPr>
            <a:endParaRPr lang="en-CA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5C75B6-BF54-4952-98B4-60CD5CAFF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A1BAB00-0F90-B945-8372-B8318BE6A1DB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CBD0CDC-0314-C04F-B061-6471DB298B27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297E0F6-51E8-A742-9590-26F4669B6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727811B-B22E-2048-9F0F-3725FFDB79EE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5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1065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7B80B-BD70-4575-AA2F-F0003100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Conceptual Relationships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7339204-FB94-43E0-8F2E-0993BB228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491869"/>
              </p:ext>
            </p:extLst>
          </p:nvPr>
        </p:nvGraphicFramePr>
        <p:xfrm>
          <a:off x="743607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0FBC3823-7A92-4D31-9A85-2EA52B502506}"/>
              </a:ext>
            </a:extLst>
          </p:cNvPr>
          <p:cNvSpPr/>
          <p:nvPr/>
        </p:nvSpPr>
        <p:spPr>
          <a:xfrm rot="10800000">
            <a:off x="7697076" y="2578894"/>
            <a:ext cx="518160" cy="1442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754E30-22D0-40FF-A59F-DBE66E44D483}"/>
              </a:ext>
            </a:extLst>
          </p:cNvPr>
          <p:cNvSpPr txBox="1"/>
          <p:nvPr/>
        </p:nvSpPr>
        <p:spPr>
          <a:xfrm>
            <a:off x="1163505" y="4807572"/>
            <a:ext cx="817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Exploring </a:t>
            </a:r>
            <a:r>
              <a:rPr lang="en-US" dirty="0"/>
              <a:t> </a:t>
            </a:r>
            <a:r>
              <a:rPr lang="en-US" sz="2000" dirty="0"/>
              <a:t>the possibility that, under certain pedagogical conditions, blended and online learning will contribute to the competence required for technology-enabled lifelong learning. </a:t>
            </a:r>
            <a:endParaRPr lang="en-CA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3CBBF63-B775-384B-AB0C-B3E23E3A12FC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C1EC490-7CDE-214F-9688-CB41B772D1A1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A3286BC-D954-7340-85C7-FD1030D2E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A3DAAB2-B00B-9446-B94B-C9B0251C9BB7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6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361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672EB-0510-4B80-91D0-7B36DE93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>
            <a:normAutofit/>
          </a:bodyPr>
          <a:lstStyle/>
          <a:p>
            <a:r>
              <a:rPr lang="en-CA" sz="3600" b="1" dirty="0"/>
              <a:t>Findings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A9BE92-1A55-4EEE-8DBD-AE2643E7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0" y="80921"/>
            <a:ext cx="6763989" cy="61555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2000" b="1" dirty="0"/>
              <a:t>Survey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All participants agreed there is a relationship between self-regulated, self-direction and self-determined learning and blended and online learning</a:t>
            </a:r>
            <a:br>
              <a:rPr lang="en-CA" sz="2000" dirty="0"/>
            </a:br>
            <a:endParaRPr lang="en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Self-determined learning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800" dirty="0"/>
              <a:t>The role of the student and the role of the instructor in making the connection in blended and online learning was unclear</a:t>
            </a:r>
            <a:br>
              <a:rPr lang="en-CA" sz="1800" dirty="0"/>
            </a:br>
            <a:endParaRPr lang="en-CA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Terms were used interchangeably </a:t>
            </a:r>
            <a:br>
              <a:rPr lang="en-CA" sz="2000" dirty="0"/>
            </a:br>
            <a:endParaRPr lang="en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Heutagogy was a new concept for some participants</a:t>
            </a:r>
            <a:br>
              <a:rPr lang="en-CA" sz="2000" dirty="0"/>
            </a:br>
            <a:endParaRPr lang="en-C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Tension in the role of technology (as a enabler or detractor)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5C75B6-BF54-4952-98B4-60CD5CAFF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835C700-D2E5-7548-BB32-293F79E34353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F8712F2-A723-0F45-B815-B143D065B5B1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B9D292D-1ACB-5446-9488-24302B8A4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DA12522-C594-1A42-843F-72184FC0740A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7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2430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672EB-0510-4B80-91D0-7B36DE93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>
            <a:normAutofit/>
          </a:bodyPr>
          <a:lstStyle/>
          <a:p>
            <a:r>
              <a:rPr lang="en-CA" sz="3600" b="1" dirty="0"/>
              <a:t>Findings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A9BE92-1A55-4EEE-8DBD-AE2643E7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2800" b="1" dirty="0"/>
              <a:t>Interview Data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concepts of heutagogical practice that aligns with the tenets of lifelong learning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Choice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Control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Flexibility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Motivation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Autonomy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Assessment</a:t>
            </a:r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5C75B6-BF54-4952-98B4-60CD5CAFF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40D785D-2BAF-144F-95E5-990327140189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6D6C8FE-3640-5D4C-8CD5-3DD340BCBDAA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5A04797-322F-9F43-A0B5-8335F6738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E982A60-6A51-1448-8664-19498AC8A359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8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492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6D86F0-98E0-4468-9315-41BF7B0F2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672EB-0510-4B80-91D0-7B36DE93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445179" cy="5180709"/>
          </a:xfrm>
        </p:spPr>
        <p:txBody>
          <a:bodyPr>
            <a:normAutofit/>
          </a:bodyPr>
          <a:lstStyle/>
          <a:p>
            <a:r>
              <a:rPr lang="en-CA" sz="3600" b="1" dirty="0"/>
              <a:t>Findings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E957058-57AD-46A9-BAE9-7145CB3504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A9BE92-1A55-4EEE-8DBD-AE2643E7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743" y="421533"/>
            <a:ext cx="7104806" cy="5393410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2800" b="1" dirty="0"/>
              <a:t>Focus Group Data</a:t>
            </a:r>
            <a:br>
              <a:rPr lang="en-CA" sz="2800" b="1" dirty="0"/>
            </a:br>
            <a:endParaRPr lang="en-CA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Lifelong learning is a process inclusive of self-directed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Blended and online learning supports lifelong learning – in terms of development of the “self” (autonomy &amp; agency)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Role of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/>
              <a:t>Role </a:t>
            </a:r>
            <a:r>
              <a:rPr lang="en-CA" sz="2800" dirty="0"/>
              <a:t>of  instructors in mediating flexibility, control and autonomy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Heutagogy design elements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600" dirty="0"/>
              <a:t>Some are easier to implement and some are more challenging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5C75B6-BF54-4952-98B4-60CD5CAFF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4253" y="0"/>
            <a:ext cx="3200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D42CF29-86B0-0F41-8C49-D55647B5D586}"/>
              </a:ext>
            </a:extLst>
          </p:cNvPr>
          <p:cNvGrpSpPr/>
          <p:nvPr/>
        </p:nvGrpSpPr>
        <p:grpSpPr>
          <a:xfrm>
            <a:off x="-21943" y="6236479"/>
            <a:ext cx="12235884" cy="627370"/>
            <a:chOff x="-21943" y="6561942"/>
            <a:chExt cx="12235884" cy="6273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8F053BE-1251-4D46-A774-1F35994EAB76}"/>
                </a:ext>
              </a:extLst>
            </p:cNvPr>
            <p:cNvSpPr/>
            <p:nvPr/>
          </p:nvSpPr>
          <p:spPr>
            <a:xfrm>
              <a:off x="-21942" y="6561943"/>
              <a:ext cx="12235883" cy="627369"/>
            </a:xfrm>
            <a:prstGeom prst="rect">
              <a:avLst/>
            </a:prstGeom>
            <a:solidFill>
              <a:srgbClr val="A6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B330751-704E-E94E-B476-0EB4F16D0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0000"/>
            </a:blip>
            <a:srcRect l="170" t="64122" b="28811"/>
            <a:stretch/>
          </p:blipFill>
          <p:spPr>
            <a:xfrm>
              <a:off x="-21943" y="6561942"/>
              <a:ext cx="12213943" cy="62737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A9FE7A-152F-1044-8376-86C9AA3E76CD}"/>
                </a:ext>
              </a:extLst>
            </p:cNvPr>
            <p:cNvSpPr/>
            <p:nvPr/>
          </p:nvSpPr>
          <p:spPr>
            <a:xfrm>
              <a:off x="6499868" y="6675572"/>
              <a:ext cx="548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000" b="1" dirty="0"/>
                <a:t>COHERE-CIDER Presentation: January 2021   |   </a:t>
              </a:r>
              <a:fld id="{276CCF1A-00E7-D040-AFA6-54139144B0B8}" type="slidenum">
                <a:rPr lang="en-CA" sz="2000" b="1" smtClean="0"/>
                <a:t>9</a:t>
              </a:fld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533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660</TotalTime>
  <Words>540</Words>
  <Application>Microsoft Macintosh PowerPoint</Application>
  <PresentationFormat>Widescreen</PresentationFormat>
  <Paragraphs>142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Open Sans</vt:lpstr>
      <vt:lpstr>Times New Roman</vt:lpstr>
      <vt:lpstr>Wingdings</vt:lpstr>
      <vt:lpstr>Banded</vt:lpstr>
      <vt:lpstr>Bridging Connections between Heutagogy, Blended and Online Learning, and Lifelong Learning: What have We Learned?</vt:lpstr>
      <vt:lpstr>Discussion</vt:lpstr>
      <vt:lpstr>Research Study Key Question: What is the relationship between self-determined learning (heutagogy) and lifelong learning that can be developed in blended and online learning environments?    </vt:lpstr>
      <vt:lpstr>Heutagogy   Blended and Online Learning   Lifelong Learning</vt:lpstr>
      <vt:lpstr>Findings </vt:lpstr>
      <vt:lpstr>Conceptual Relationships</vt:lpstr>
      <vt:lpstr>Findings</vt:lpstr>
      <vt:lpstr>Findings</vt:lpstr>
      <vt:lpstr>Findings</vt:lpstr>
      <vt:lpstr>REFLECTIONS</vt:lpstr>
      <vt:lpstr>Discussion</vt:lpstr>
      <vt:lpstr>Implications for Implementation of A Heutagogical Approach in HIGHER EDUCATION  </vt:lpstr>
      <vt:lpstr>  </vt:lpstr>
      <vt:lpstr>References  </vt:lpstr>
      <vt:lpstr>A collaborative research project    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Connections between Heutagogy, Blended and Online Learning, and Lifelong Learning: What have We Learned?</dc:title>
  <dc:creator>YSAC</dc:creator>
  <cp:lastModifiedBy>Dan Wilton</cp:lastModifiedBy>
  <cp:revision>2</cp:revision>
  <dcterms:created xsi:type="dcterms:W3CDTF">2020-10-26T17:55:49Z</dcterms:created>
  <dcterms:modified xsi:type="dcterms:W3CDTF">2021-01-27T03:53:59Z</dcterms:modified>
</cp:coreProperties>
</file>